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2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521F34-8FD6-4F34-9156-DB741BD6EF1B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B50E7-9B31-4811-9FA2-AECEAE8BCA59}">
      <dgm:prSet phldrT="[Текст]"/>
      <dgm:spPr/>
      <dgm:t>
        <a:bodyPr/>
        <a:lstStyle/>
        <a:p>
          <a:r>
            <a:rPr lang="uk-UA" dirty="0" smtClean="0"/>
            <a:t>міри центральної тенденції </a:t>
          </a:r>
          <a:endParaRPr lang="ru-RU" dirty="0"/>
        </a:p>
      </dgm:t>
    </dgm:pt>
    <dgm:pt modelId="{4748D4DC-7C8C-43C3-BE9E-058C2D0528F3}" type="parTrans" cxnId="{DE29537B-3BA8-4921-B0D9-49B7F1B933B6}">
      <dgm:prSet/>
      <dgm:spPr/>
      <dgm:t>
        <a:bodyPr/>
        <a:lstStyle/>
        <a:p>
          <a:endParaRPr lang="ru-RU"/>
        </a:p>
      </dgm:t>
    </dgm:pt>
    <dgm:pt modelId="{B02D83C7-F0B4-4E29-8B7A-531E060C5803}" type="sibTrans" cxnId="{DE29537B-3BA8-4921-B0D9-49B7F1B933B6}">
      <dgm:prSet/>
      <dgm:spPr/>
      <dgm:t>
        <a:bodyPr/>
        <a:lstStyle/>
        <a:p>
          <a:endParaRPr lang="ru-RU"/>
        </a:p>
      </dgm:t>
    </dgm:pt>
    <dgm:pt modelId="{3F91AE19-D259-4DAD-A240-19F2E7F02D3D}">
      <dgm:prSet phldrT="[Текст]" custT="1"/>
      <dgm:spPr/>
      <dgm:t>
        <a:bodyPr/>
        <a:lstStyle/>
        <a:p>
          <a:r>
            <a:rPr lang="uk-UA" sz="1600" dirty="0" smtClean="0"/>
            <a:t>вказують, де в основному розташовані значення ознаки</a:t>
          </a:r>
          <a:endParaRPr lang="ru-RU" sz="1600" dirty="0"/>
        </a:p>
      </dgm:t>
    </dgm:pt>
    <dgm:pt modelId="{55CEB4F7-2D2F-4B86-9FFA-BBDE580ACC5D}" type="parTrans" cxnId="{B654BBA2-EC65-40DE-95F6-E341CC37E70E}">
      <dgm:prSet/>
      <dgm:spPr/>
      <dgm:t>
        <a:bodyPr/>
        <a:lstStyle/>
        <a:p>
          <a:endParaRPr lang="ru-RU"/>
        </a:p>
      </dgm:t>
    </dgm:pt>
    <dgm:pt modelId="{57478D90-818D-4350-B29A-53B20C66443D}" type="sibTrans" cxnId="{B654BBA2-EC65-40DE-95F6-E341CC37E70E}">
      <dgm:prSet/>
      <dgm:spPr/>
      <dgm:t>
        <a:bodyPr/>
        <a:lstStyle/>
        <a:p>
          <a:endParaRPr lang="ru-RU"/>
        </a:p>
      </dgm:t>
    </dgm:pt>
    <dgm:pt modelId="{341F5678-AA3A-42E6-8B7B-1A1168956906}">
      <dgm:prSet phldrT="[Текст]"/>
      <dgm:spPr/>
      <dgm:t>
        <a:bodyPr/>
        <a:lstStyle/>
        <a:p>
          <a:r>
            <a:rPr lang="uk-UA" dirty="0" smtClean="0"/>
            <a:t>міри розкиду </a:t>
          </a:r>
          <a:endParaRPr lang="ru-RU" dirty="0"/>
        </a:p>
      </dgm:t>
    </dgm:pt>
    <dgm:pt modelId="{CC7C8F63-A5A6-43F6-9B3A-F763E3E987E8}" type="parTrans" cxnId="{E73BAE17-9035-4189-A054-E4D869A780E0}">
      <dgm:prSet/>
      <dgm:spPr/>
      <dgm:t>
        <a:bodyPr/>
        <a:lstStyle/>
        <a:p>
          <a:endParaRPr lang="ru-RU"/>
        </a:p>
      </dgm:t>
    </dgm:pt>
    <dgm:pt modelId="{6C22D4B3-092B-4E5F-B7FC-1510587D55C1}" type="sibTrans" cxnId="{E73BAE17-9035-4189-A054-E4D869A780E0}">
      <dgm:prSet/>
      <dgm:spPr/>
      <dgm:t>
        <a:bodyPr/>
        <a:lstStyle/>
        <a:p>
          <a:endParaRPr lang="ru-RU"/>
        </a:p>
      </dgm:t>
    </dgm:pt>
    <dgm:pt modelId="{7973CC73-1D1D-45A7-8E8E-A638C0BF1459}">
      <dgm:prSet phldrT="[Текст]" custT="1"/>
      <dgm:spPr/>
      <dgm:t>
        <a:bodyPr/>
        <a:lstStyle/>
        <a:p>
          <a:r>
            <a:rPr lang="uk-UA" sz="1600" dirty="0" smtClean="0"/>
            <a:t>показують, наскільки значення ознаки мінливі</a:t>
          </a:r>
          <a:endParaRPr lang="ru-RU" sz="1600" dirty="0"/>
        </a:p>
      </dgm:t>
    </dgm:pt>
    <dgm:pt modelId="{3110409D-7FD1-4DD2-A0C2-A4E1EB79C0DE}" type="parTrans" cxnId="{4FFB2D3F-4490-44D6-8DDB-F3477FB94939}">
      <dgm:prSet/>
      <dgm:spPr/>
      <dgm:t>
        <a:bodyPr/>
        <a:lstStyle/>
        <a:p>
          <a:endParaRPr lang="ru-RU"/>
        </a:p>
      </dgm:t>
    </dgm:pt>
    <dgm:pt modelId="{D2982DAB-52B8-4845-8A36-BD05C8B41288}" type="sibTrans" cxnId="{4FFB2D3F-4490-44D6-8DDB-F3477FB94939}">
      <dgm:prSet/>
      <dgm:spPr/>
      <dgm:t>
        <a:bodyPr/>
        <a:lstStyle/>
        <a:p>
          <a:endParaRPr lang="ru-RU"/>
        </a:p>
      </dgm:t>
    </dgm:pt>
    <dgm:pt modelId="{2CFB2D64-BD81-4879-835B-65E2D83C9B14}">
      <dgm:prSet phldrT="[Текст]"/>
      <dgm:spPr/>
      <dgm:t>
        <a:bodyPr/>
        <a:lstStyle/>
        <a:p>
          <a:r>
            <a:rPr lang="uk-UA" dirty="0" smtClean="0"/>
            <a:t>міри форми </a:t>
          </a:r>
          <a:endParaRPr lang="ru-RU" dirty="0"/>
        </a:p>
      </dgm:t>
    </dgm:pt>
    <dgm:pt modelId="{B8B50532-C2F9-4440-B16B-4AA3D2585353}" type="parTrans" cxnId="{1AAB9374-1732-4358-BBF3-B31AB2684541}">
      <dgm:prSet/>
      <dgm:spPr/>
      <dgm:t>
        <a:bodyPr/>
        <a:lstStyle/>
        <a:p>
          <a:endParaRPr lang="ru-RU"/>
        </a:p>
      </dgm:t>
    </dgm:pt>
    <dgm:pt modelId="{B6E83B2A-9264-4EED-B914-31080F81EF59}" type="sibTrans" cxnId="{1AAB9374-1732-4358-BBF3-B31AB2684541}">
      <dgm:prSet/>
      <dgm:spPr/>
      <dgm:t>
        <a:bodyPr/>
        <a:lstStyle/>
        <a:p>
          <a:endParaRPr lang="ru-RU"/>
        </a:p>
      </dgm:t>
    </dgm:pt>
    <dgm:pt modelId="{229C87F0-A5EB-44CB-A701-6053EA28AEC7}">
      <dgm:prSet phldrT="[Текст]" custT="1"/>
      <dgm:spPr/>
      <dgm:t>
        <a:bodyPr/>
        <a:lstStyle/>
        <a:p>
          <a:r>
            <a:rPr lang="uk-UA" sz="1600" dirty="0" smtClean="0"/>
            <a:t>вказують, чи спостерігається переважна поява певних значень ознаки</a:t>
          </a:r>
          <a:endParaRPr lang="ru-RU" sz="1600" dirty="0"/>
        </a:p>
      </dgm:t>
    </dgm:pt>
    <dgm:pt modelId="{329E6C99-C57E-47B1-B24A-BCDB0983C101}" type="parTrans" cxnId="{71BCE9A8-C038-4E19-81F7-8F032566CFFA}">
      <dgm:prSet/>
      <dgm:spPr/>
      <dgm:t>
        <a:bodyPr/>
        <a:lstStyle/>
        <a:p>
          <a:endParaRPr lang="ru-RU"/>
        </a:p>
      </dgm:t>
    </dgm:pt>
    <dgm:pt modelId="{85998B45-881E-4A54-92D8-DF16AB689321}" type="sibTrans" cxnId="{71BCE9A8-C038-4E19-81F7-8F032566CFFA}">
      <dgm:prSet/>
      <dgm:spPr/>
      <dgm:t>
        <a:bodyPr/>
        <a:lstStyle/>
        <a:p>
          <a:endParaRPr lang="ru-RU"/>
        </a:p>
      </dgm:t>
    </dgm:pt>
    <dgm:pt modelId="{2CC4EF23-6C6A-4507-B699-F1A922F212E1}" type="pres">
      <dgm:prSet presAssocID="{F9521F34-8FD6-4F34-9156-DB741BD6EF1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3F2ED31-B3B1-43C6-A2E3-DB2EE7D3D382}" type="pres">
      <dgm:prSet presAssocID="{E59B50E7-9B31-4811-9FA2-AECEAE8BCA59}" presName="root" presStyleCnt="0"/>
      <dgm:spPr/>
    </dgm:pt>
    <dgm:pt modelId="{1FE711DD-1BC3-4463-9FB4-F10EB8DAFE72}" type="pres">
      <dgm:prSet presAssocID="{E59B50E7-9B31-4811-9FA2-AECEAE8BCA59}" presName="rootComposite" presStyleCnt="0"/>
      <dgm:spPr/>
    </dgm:pt>
    <dgm:pt modelId="{96697D4C-315E-4AD2-9F5C-0C7E06A6186D}" type="pres">
      <dgm:prSet presAssocID="{E59B50E7-9B31-4811-9FA2-AECEAE8BCA59}" presName="rootText" presStyleLbl="node1" presStyleIdx="0" presStyleCnt="3"/>
      <dgm:spPr/>
    </dgm:pt>
    <dgm:pt modelId="{74A12DF3-44F9-4F33-B169-E4380EEFBAEE}" type="pres">
      <dgm:prSet presAssocID="{E59B50E7-9B31-4811-9FA2-AECEAE8BCA59}" presName="rootConnector" presStyleLbl="node1" presStyleIdx="0" presStyleCnt="3"/>
      <dgm:spPr/>
    </dgm:pt>
    <dgm:pt modelId="{513EDD1F-A40D-4C31-830B-EB388490383D}" type="pres">
      <dgm:prSet presAssocID="{E59B50E7-9B31-4811-9FA2-AECEAE8BCA59}" presName="childShape" presStyleCnt="0"/>
      <dgm:spPr/>
    </dgm:pt>
    <dgm:pt modelId="{39118FE4-00B3-42E3-810E-78B581B4FFA9}" type="pres">
      <dgm:prSet presAssocID="{55CEB4F7-2D2F-4B86-9FFA-BBDE580ACC5D}" presName="Name13" presStyleLbl="parChTrans1D2" presStyleIdx="0" presStyleCnt="3"/>
      <dgm:spPr/>
    </dgm:pt>
    <dgm:pt modelId="{FF2BF059-BBDE-40AF-A5DB-21865B5605EB}" type="pres">
      <dgm:prSet presAssocID="{3F91AE19-D259-4DAD-A240-19F2E7F02D3D}" presName="childText" presStyleLbl="bgAcc1" presStyleIdx="0" presStyleCnt="3">
        <dgm:presLayoutVars>
          <dgm:bulletEnabled val="1"/>
        </dgm:presLayoutVars>
      </dgm:prSet>
      <dgm:spPr/>
    </dgm:pt>
    <dgm:pt modelId="{40F93CEB-8866-4CBA-BE82-A376C0C130FE}" type="pres">
      <dgm:prSet presAssocID="{341F5678-AA3A-42E6-8B7B-1A1168956906}" presName="root" presStyleCnt="0"/>
      <dgm:spPr/>
    </dgm:pt>
    <dgm:pt modelId="{9A3D1739-F84B-43C5-981A-C9FC38ED77FE}" type="pres">
      <dgm:prSet presAssocID="{341F5678-AA3A-42E6-8B7B-1A1168956906}" presName="rootComposite" presStyleCnt="0"/>
      <dgm:spPr/>
    </dgm:pt>
    <dgm:pt modelId="{FBFEF68D-1FF9-44DF-99CA-72713033AB89}" type="pres">
      <dgm:prSet presAssocID="{341F5678-AA3A-42E6-8B7B-1A1168956906}" presName="rootText" presStyleLbl="node1" presStyleIdx="1" presStyleCnt="3"/>
      <dgm:spPr/>
    </dgm:pt>
    <dgm:pt modelId="{A83D1AA5-8F2B-4CB5-96E3-9AC504964B99}" type="pres">
      <dgm:prSet presAssocID="{341F5678-AA3A-42E6-8B7B-1A1168956906}" presName="rootConnector" presStyleLbl="node1" presStyleIdx="1" presStyleCnt="3"/>
      <dgm:spPr/>
    </dgm:pt>
    <dgm:pt modelId="{E3ED8480-D1F2-4052-8F56-5299C8A1C048}" type="pres">
      <dgm:prSet presAssocID="{341F5678-AA3A-42E6-8B7B-1A1168956906}" presName="childShape" presStyleCnt="0"/>
      <dgm:spPr/>
    </dgm:pt>
    <dgm:pt modelId="{F93377FB-352E-4A5A-A7DA-A8D8E1619EBF}" type="pres">
      <dgm:prSet presAssocID="{3110409D-7FD1-4DD2-A0C2-A4E1EB79C0DE}" presName="Name13" presStyleLbl="parChTrans1D2" presStyleIdx="1" presStyleCnt="3"/>
      <dgm:spPr/>
    </dgm:pt>
    <dgm:pt modelId="{3A2D2DBF-5FBE-47FB-B15C-08E6C0B3BAED}" type="pres">
      <dgm:prSet presAssocID="{7973CC73-1D1D-45A7-8E8E-A638C0BF1459}" presName="childText" presStyleLbl="bgAcc1" presStyleIdx="1" presStyleCnt="3">
        <dgm:presLayoutVars>
          <dgm:bulletEnabled val="1"/>
        </dgm:presLayoutVars>
      </dgm:prSet>
      <dgm:spPr/>
    </dgm:pt>
    <dgm:pt modelId="{2071E389-BFC8-4FEC-836A-62EF6C9671D3}" type="pres">
      <dgm:prSet presAssocID="{2CFB2D64-BD81-4879-835B-65E2D83C9B14}" presName="root" presStyleCnt="0"/>
      <dgm:spPr/>
    </dgm:pt>
    <dgm:pt modelId="{D7FF7CAD-B7EF-414D-B64B-E8CC5A7ABA17}" type="pres">
      <dgm:prSet presAssocID="{2CFB2D64-BD81-4879-835B-65E2D83C9B14}" presName="rootComposite" presStyleCnt="0"/>
      <dgm:spPr/>
    </dgm:pt>
    <dgm:pt modelId="{885A7121-BE09-46F6-A488-1FA10798859E}" type="pres">
      <dgm:prSet presAssocID="{2CFB2D64-BD81-4879-835B-65E2D83C9B14}" presName="rootText" presStyleLbl="node1" presStyleIdx="2" presStyleCnt="3"/>
      <dgm:spPr/>
    </dgm:pt>
    <dgm:pt modelId="{CBC67899-D1A4-4BE7-B075-5FED19697016}" type="pres">
      <dgm:prSet presAssocID="{2CFB2D64-BD81-4879-835B-65E2D83C9B14}" presName="rootConnector" presStyleLbl="node1" presStyleIdx="2" presStyleCnt="3"/>
      <dgm:spPr/>
    </dgm:pt>
    <dgm:pt modelId="{07083098-A827-459A-A432-5261D48E4264}" type="pres">
      <dgm:prSet presAssocID="{2CFB2D64-BD81-4879-835B-65E2D83C9B14}" presName="childShape" presStyleCnt="0"/>
      <dgm:spPr/>
    </dgm:pt>
    <dgm:pt modelId="{1186D024-BF4C-4CC2-BD25-6774B816AA97}" type="pres">
      <dgm:prSet presAssocID="{329E6C99-C57E-47B1-B24A-BCDB0983C101}" presName="Name13" presStyleLbl="parChTrans1D2" presStyleIdx="2" presStyleCnt="3"/>
      <dgm:spPr/>
    </dgm:pt>
    <dgm:pt modelId="{9E2FEF78-F56D-457A-83CF-758B85E90017}" type="pres">
      <dgm:prSet presAssocID="{229C87F0-A5EB-44CB-A701-6053EA28AEC7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7F8B0D56-CB51-4779-B30F-FA65DCDC424C}" type="presOf" srcId="{341F5678-AA3A-42E6-8B7B-1A1168956906}" destId="{FBFEF68D-1FF9-44DF-99CA-72713033AB89}" srcOrd="0" destOrd="0" presId="urn:microsoft.com/office/officeart/2005/8/layout/hierarchy3"/>
    <dgm:cxn modelId="{004CDE22-1E03-4A9B-BD5A-CC137DE71241}" type="presOf" srcId="{E59B50E7-9B31-4811-9FA2-AECEAE8BCA59}" destId="{96697D4C-315E-4AD2-9F5C-0C7E06A6186D}" srcOrd="0" destOrd="0" presId="urn:microsoft.com/office/officeart/2005/8/layout/hierarchy3"/>
    <dgm:cxn modelId="{CFCF1091-E1FF-4527-B64A-0295B8554975}" type="presOf" srcId="{2CFB2D64-BD81-4879-835B-65E2D83C9B14}" destId="{CBC67899-D1A4-4BE7-B075-5FED19697016}" srcOrd="1" destOrd="0" presId="urn:microsoft.com/office/officeart/2005/8/layout/hierarchy3"/>
    <dgm:cxn modelId="{95B4471F-677B-47EF-A392-FA9680AC25E8}" type="presOf" srcId="{3110409D-7FD1-4DD2-A0C2-A4E1EB79C0DE}" destId="{F93377FB-352E-4A5A-A7DA-A8D8E1619EBF}" srcOrd="0" destOrd="0" presId="urn:microsoft.com/office/officeart/2005/8/layout/hierarchy3"/>
    <dgm:cxn modelId="{40DA32CA-44DF-4D04-BD23-925D583D24AA}" type="presOf" srcId="{55CEB4F7-2D2F-4B86-9FFA-BBDE580ACC5D}" destId="{39118FE4-00B3-42E3-810E-78B581B4FFA9}" srcOrd="0" destOrd="0" presId="urn:microsoft.com/office/officeart/2005/8/layout/hierarchy3"/>
    <dgm:cxn modelId="{CCB2530F-1709-4FA9-AE9A-BF7B8691A904}" type="presOf" srcId="{F9521F34-8FD6-4F34-9156-DB741BD6EF1B}" destId="{2CC4EF23-6C6A-4507-B699-F1A922F212E1}" srcOrd="0" destOrd="0" presId="urn:microsoft.com/office/officeart/2005/8/layout/hierarchy3"/>
    <dgm:cxn modelId="{B654BBA2-EC65-40DE-95F6-E341CC37E70E}" srcId="{E59B50E7-9B31-4811-9FA2-AECEAE8BCA59}" destId="{3F91AE19-D259-4DAD-A240-19F2E7F02D3D}" srcOrd="0" destOrd="0" parTransId="{55CEB4F7-2D2F-4B86-9FFA-BBDE580ACC5D}" sibTransId="{57478D90-818D-4350-B29A-53B20C66443D}"/>
    <dgm:cxn modelId="{DE29537B-3BA8-4921-B0D9-49B7F1B933B6}" srcId="{F9521F34-8FD6-4F34-9156-DB741BD6EF1B}" destId="{E59B50E7-9B31-4811-9FA2-AECEAE8BCA59}" srcOrd="0" destOrd="0" parTransId="{4748D4DC-7C8C-43C3-BE9E-058C2D0528F3}" sibTransId="{B02D83C7-F0B4-4E29-8B7A-531E060C5803}"/>
    <dgm:cxn modelId="{A6E69128-935A-4EC4-9E27-9AB418A1B238}" type="presOf" srcId="{3F91AE19-D259-4DAD-A240-19F2E7F02D3D}" destId="{FF2BF059-BBDE-40AF-A5DB-21865B5605EB}" srcOrd="0" destOrd="0" presId="urn:microsoft.com/office/officeart/2005/8/layout/hierarchy3"/>
    <dgm:cxn modelId="{3605F0E3-6CC1-4791-A790-52D258117012}" type="presOf" srcId="{229C87F0-A5EB-44CB-A701-6053EA28AEC7}" destId="{9E2FEF78-F56D-457A-83CF-758B85E90017}" srcOrd="0" destOrd="0" presId="urn:microsoft.com/office/officeart/2005/8/layout/hierarchy3"/>
    <dgm:cxn modelId="{3A68FCA3-6A54-47D6-A97C-D6DFB5E92AE5}" type="presOf" srcId="{341F5678-AA3A-42E6-8B7B-1A1168956906}" destId="{A83D1AA5-8F2B-4CB5-96E3-9AC504964B99}" srcOrd="1" destOrd="0" presId="urn:microsoft.com/office/officeart/2005/8/layout/hierarchy3"/>
    <dgm:cxn modelId="{155EBE9B-A376-4FCC-B44C-AFC418E4EDA7}" type="presOf" srcId="{E59B50E7-9B31-4811-9FA2-AECEAE8BCA59}" destId="{74A12DF3-44F9-4F33-B169-E4380EEFBAEE}" srcOrd="1" destOrd="0" presId="urn:microsoft.com/office/officeart/2005/8/layout/hierarchy3"/>
    <dgm:cxn modelId="{C1F7DA58-3835-4625-9FC2-320206F9D0D5}" type="presOf" srcId="{7973CC73-1D1D-45A7-8E8E-A638C0BF1459}" destId="{3A2D2DBF-5FBE-47FB-B15C-08E6C0B3BAED}" srcOrd="0" destOrd="0" presId="urn:microsoft.com/office/officeart/2005/8/layout/hierarchy3"/>
    <dgm:cxn modelId="{4FFB2D3F-4490-44D6-8DDB-F3477FB94939}" srcId="{341F5678-AA3A-42E6-8B7B-1A1168956906}" destId="{7973CC73-1D1D-45A7-8E8E-A638C0BF1459}" srcOrd="0" destOrd="0" parTransId="{3110409D-7FD1-4DD2-A0C2-A4E1EB79C0DE}" sibTransId="{D2982DAB-52B8-4845-8A36-BD05C8B41288}"/>
    <dgm:cxn modelId="{71BCE9A8-C038-4E19-81F7-8F032566CFFA}" srcId="{2CFB2D64-BD81-4879-835B-65E2D83C9B14}" destId="{229C87F0-A5EB-44CB-A701-6053EA28AEC7}" srcOrd="0" destOrd="0" parTransId="{329E6C99-C57E-47B1-B24A-BCDB0983C101}" sibTransId="{85998B45-881E-4A54-92D8-DF16AB689321}"/>
    <dgm:cxn modelId="{E73BAE17-9035-4189-A054-E4D869A780E0}" srcId="{F9521F34-8FD6-4F34-9156-DB741BD6EF1B}" destId="{341F5678-AA3A-42E6-8B7B-1A1168956906}" srcOrd="1" destOrd="0" parTransId="{CC7C8F63-A5A6-43F6-9B3A-F763E3E987E8}" sibTransId="{6C22D4B3-092B-4E5F-B7FC-1510587D55C1}"/>
    <dgm:cxn modelId="{D9464C83-1501-4283-AD09-EBDFD42A084A}" type="presOf" srcId="{2CFB2D64-BD81-4879-835B-65E2D83C9B14}" destId="{885A7121-BE09-46F6-A488-1FA10798859E}" srcOrd="0" destOrd="0" presId="urn:microsoft.com/office/officeart/2005/8/layout/hierarchy3"/>
    <dgm:cxn modelId="{6C4C1705-010C-4553-B62B-3A9B712392A6}" type="presOf" srcId="{329E6C99-C57E-47B1-B24A-BCDB0983C101}" destId="{1186D024-BF4C-4CC2-BD25-6774B816AA97}" srcOrd="0" destOrd="0" presId="urn:microsoft.com/office/officeart/2005/8/layout/hierarchy3"/>
    <dgm:cxn modelId="{1AAB9374-1732-4358-BBF3-B31AB2684541}" srcId="{F9521F34-8FD6-4F34-9156-DB741BD6EF1B}" destId="{2CFB2D64-BD81-4879-835B-65E2D83C9B14}" srcOrd="2" destOrd="0" parTransId="{B8B50532-C2F9-4440-B16B-4AA3D2585353}" sibTransId="{B6E83B2A-9264-4EED-B914-31080F81EF59}"/>
    <dgm:cxn modelId="{8F7728D7-3013-411C-85EC-83ECBA81AAA6}" type="presParOf" srcId="{2CC4EF23-6C6A-4507-B699-F1A922F212E1}" destId="{53F2ED31-B3B1-43C6-A2E3-DB2EE7D3D382}" srcOrd="0" destOrd="0" presId="urn:microsoft.com/office/officeart/2005/8/layout/hierarchy3"/>
    <dgm:cxn modelId="{84B73FE1-229D-477D-9B94-B6D7DE91F593}" type="presParOf" srcId="{53F2ED31-B3B1-43C6-A2E3-DB2EE7D3D382}" destId="{1FE711DD-1BC3-4463-9FB4-F10EB8DAFE72}" srcOrd="0" destOrd="0" presId="urn:microsoft.com/office/officeart/2005/8/layout/hierarchy3"/>
    <dgm:cxn modelId="{02E5F8FC-F1DD-4892-A039-534E33373F2E}" type="presParOf" srcId="{1FE711DD-1BC3-4463-9FB4-F10EB8DAFE72}" destId="{96697D4C-315E-4AD2-9F5C-0C7E06A6186D}" srcOrd="0" destOrd="0" presId="urn:microsoft.com/office/officeart/2005/8/layout/hierarchy3"/>
    <dgm:cxn modelId="{2D684CBF-F456-4B3F-AAE1-8E01965F51FB}" type="presParOf" srcId="{1FE711DD-1BC3-4463-9FB4-F10EB8DAFE72}" destId="{74A12DF3-44F9-4F33-B169-E4380EEFBAEE}" srcOrd="1" destOrd="0" presId="urn:microsoft.com/office/officeart/2005/8/layout/hierarchy3"/>
    <dgm:cxn modelId="{7FDBBC37-C5B4-4FF6-8DEA-7B7FFA9C0F48}" type="presParOf" srcId="{53F2ED31-B3B1-43C6-A2E3-DB2EE7D3D382}" destId="{513EDD1F-A40D-4C31-830B-EB388490383D}" srcOrd="1" destOrd="0" presId="urn:microsoft.com/office/officeart/2005/8/layout/hierarchy3"/>
    <dgm:cxn modelId="{B24B20A2-9A55-413B-8DF9-47069836C509}" type="presParOf" srcId="{513EDD1F-A40D-4C31-830B-EB388490383D}" destId="{39118FE4-00B3-42E3-810E-78B581B4FFA9}" srcOrd="0" destOrd="0" presId="urn:microsoft.com/office/officeart/2005/8/layout/hierarchy3"/>
    <dgm:cxn modelId="{D3721C59-4019-42C3-8F31-DD696BD349DB}" type="presParOf" srcId="{513EDD1F-A40D-4C31-830B-EB388490383D}" destId="{FF2BF059-BBDE-40AF-A5DB-21865B5605EB}" srcOrd="1" destOrd="0" presId="urn:microsoft.com/office/officeart/2005/8/layout/hierarchy3"/>
    <dgm:cxn modelId="{099CEA56-958B-43D2-A21A-5085C02457C3}" type="presParOf" srcId="{2CC4EF23-6C6A-4507-B699-F1A922F212E1}" destId="{40F93CEB-8866-4CBA-BE82-A376C0C130FE}" srcOrd="1" destOrd="0" presId="urn:microsoft.com/office/officeart/2005/8/layout/hierarchy3"/>
    <dgm:cxn modelId="{83B194F4-45CB-4CD7-B962-2BA5417A4C74}" type="presParOf" srcId="{40F93CEB-8866-4CBA-BE82-A376C0C130FE}" destId="{9A3D1739-F84B-43C5-981A-C9FC38ED77FE}" srcOrd="0" destOrd="0" presId="urn:microsoft.com/office/officeart/2005/8/layout/hierarchy3"/>
    <dgm:cxn modelId="{A895950F-6464-49BE-9D44-0A02586C5E80}" type="presParOf" srcId="{9A3D1739-F84B-43C5-981A-C9FC38ED77FE}" destId="{FBFEF68D-1FF9-44DF-99CA-72713033AB89}" srcOrd="0" destOrd="0" presId="urn:microsoft.com/office/officeart/2005/8/layout/hierarchy3"/>
    <dgm:cxn modelId="{786967BE-3135-45EB-8898-1C30A879F78A}" type="presParOf" srcId="{9A3D1739-F84B-43C5-981A-C9FC38ED77FE}" destId="{A83D1AA5-8F2B-4CB5-96E3-9AC504964B99}" srcOrd="1" destOrd="0" presId="urn:microsoft.com/office/officeart/2005/8/layout/hierarchy3"/>
    <dgm:cxn modelId="{641D99E7-7F71-4AC2-835B-0F39D91E33AD}" type="presParOf" srcId="{40F93CEB-8866-4CBA-BE82-A376C0C130FE}" destId="{E3ED8480-D1F2-4052-8F56-5299C8A1C048}" srcOrd="1" destOrd="0" presId="urn:microsoft.com/office/officeart/2005/8/layout/hierarchy3"/>
    <dgm:cxn modelId="{82A0E3A3-F855-448C-B676-9D76F4064CE6}" type="presParOf" srcId="{E3ED8480-D1F2-4052-8F56-5299C8A1C048}" destId="{F93377FB-352E-4A5A-A7DA-A8D8E1619EBF}" srcOrd="0" destOrd="0" presId="urn:microsoft.com/office/officeart/2005/8/layout/hierarchy3"/>
    <dgm:cxn modelId="{2832D82E-5C26-4C01-9EAA-86B7EF185897}" type="presParOf" srcId="{E3ED8480-D1F2-4052-8F56-5299C8A1C048}" destId="{3A2D2DBF-5FBE-47FB-B15C-08E6C0B3BAED}" srcOrd="1" destOrd="0" presId="urn:microsoft.com/office/officeart/2005/8/layout/hierarchy3"/>
    <dgm:cxn modelId="{FA9A2B68-C842-4652-B021-E7EDE3D5B0F1}" type="presParOf" srcId="{2CC4EF23-6C6A-4507-B699-F1A922F212E1}" destId="{2071E389-BFC8-4FEC-836A-62EF6C9671D3}" srcOrd="2" destOrd="0" presId="urn:microsoft.com/office/officeart/2005/8/layout/hierarchy3"/>
    <dgm:cxn modelId="{EF01DEEF-E89A-4D7C-88BB-B3E73541F0D6}" type="presParOf" srcId="{2071E389-BFC8-4FEC-836A-62EF6C9671D3}" destId="{D7FF7CAD-B7EF-414D-B64B-E8CC5A7ABA17}" srcOrd="0" destOrd="0" presId="urn:microsoft.com/office/officeart/2005/8/layout/hierarchy3"/>
    <dgm:cxn modelId="{0B78898A-52FD-429A-A0C6-C11998CFE3B3}" type="presParOf" srcId="{D7FF7CAD-B7EF-414D-B64B-E8CC5A7ABA17}" destId="{885A7121-BE09-46F6-A488-1FA10798859E}" srcOrd="0" destOrd="0" presId="urn:microsoft.com/office/officeart/2005/8/layout/hierarchy3"/>
    <dgm:cxn modelId="{451A1E3C-22DC-4DA7-9037-9EC64DCA40D7}" type="presParOf" srcId="{D7FF7CAD-B7EF-414D-B64B-E8CC5A7ABA17}" destId="{CBC67899-D1A4-4BE7-B075-5FED19697016}" srcOrd="1" destOrd="0" presId="urn:microsoft.com/office/officeart/2005/8/layout/hierarchy3"/>
    <dgm:cxn modelId="{CAC6CC5B-31C9-4C89-BD1D-2A480F9F5551}" type="presParOf" srcId="{2071E389-BFC8-4FEC-836A-62EF6C9671D3}" destId="{07083098-A827-459A-A432-5261D48E4264}" srcOrd="1" destOrd="0" presId="urn:microsoft.com/office/officeart/2005/8/layout/hierarchy3"/>
    <dgm:cxn modelId="{496BDDCD-D1ED-458C-B307-5A4D13D3F228}" type="presParOf" srcId="{07083098-A827-459A-A432-5261D48E4264}" destId="{1186D024-BF4C-4CC2-BD25-6774B816AA97}" srcOrd="0" destOrd="0" presId="urn:microsoft.com/office/officeart/2005/8/layout/hierarchy3"/>
    <dgm:cxn modelId="{2844FC22-76F7-4375-A56F-9332608C179A}" type="presParOf" srcId="{07083098-A827-459A-A432-5261D48E4264}" destId="{9E2FEF78-F56D-457A-83CF-758B85E9001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97D4C-315E-4AD2-9F5C-0C7E06A6186D}">
      <dsp:nvSpPr>
        <dsp:cNvPr id="0" name=""/>
        <dsp:cNvSpPr/>
      </dsp:nvSpPr>
      <dsp:spPr>
        <a:xfrm>
          <a:off x="896" y="1734755"/>
          <a:ext cx="2097527" cy="1048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міри центральної тенденції </a:t>
          </a:r>
          <a:endParaRPr lang="ru-RU" sz="2200" kern="1200" dirty="0"/>
        </a:p>
      </dsp:txBody>
      <dsp:txXfrm>
        <a:off x="31613" y="1765472"/>
        <a:ext cx="2036093" cy="987329"/>
      </dsp:txXfrm>
    </dsp:sp>
    <dsp:sp modelId="{39118FE4-00B3-42E3-810E-78B581B4FFA9}">
      <dsp:nvSpPr>
        <dsp:cNvPr id="0" name=""/>
        <dsp:cNvSpPr/>
      </dsp:nvSpPr>
      <dsp:spPr>
        <a:xfrm>
          <a:off x="210649" y="2783519"/>
          <a:ext cx="209752" cy="786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6572"/>
              </a:lnTo>
              <a:lnTo>
                <a:pt x="209752" y="78657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2BF059-BBDE-40AF-A5DB-21865B5605EB}">
      <dsp:nvSpPr>
        <dsp:cNvPr id="0" name=""/>
        <dsp:cNvSpPr/>
      </dsp:nvSpPr>
      <dsp:spPr>
        <a:xfrm>
          <a:off x="420401" y="3045710"/>
          <a:ext cx="1678022" cy="1048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вказують, де в основному розташовані значення ознаки</a:t>
          </a:r>
          <a:endParaRPr lang="ru-RU" sz="1600" kern="1200" dirty="0"/>
        </a:p>
      </dsp:txBody>
      <dsp:txXfrm>
        <a:off x="451118" y="3076427"/>
        <a:ext cx="1616588" cy="987329"/>
      </dsp:txXfrm>
    </dsp:sp>
    <dsp:sp modelId="{FBFEF68D-1FF9-44DF-99CA-72713033AB89}">
      <dsp:nvSpPr>
        <dsp:cNvPr id="0" name=""/>
        <dsp:cNvSpPr/>
      </dsp:nvSpPr>
      <dsp:spPr>
        <a:xfrm>
          <a:off x="2622806" y="1734755"/>
          <a:ext cx="2097527" cy="1048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міри розкиду </a:t>
          </a:r>
          <a:endParaRPr lang="ru-RU" sz="2200" kern="1200" dirty="0"/>
        </a:p>
      </dsp:txBody>
      <dsp:txXfrm>
        <a:off x="2653523" y="1765472"/>
        <a:ext cx="2036093" cy="987329"/>
      </dsp:txXfrm>
    </dsp:sp>
    <dsp:sp modelId="{F93377FB-352E-4A5A-A7DA-A8D8E1619EBF}">
      <dsp:nvSpPr>
        <dsp:cNvPr id="0" name=""/>
        <dsp:cNvSpPr/>
      </dsp:nvSpPr>
      <dsp:spPr>
        <a:xfrm>
          <a:off x="2832558" y="2783519"/>
          <a:ext cx="209752" cy="786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6572"/>
              </a:lnTo>
              <a:lnTo>
                <a:pt x="209752" y="78657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2D2DBF-5FBE-47FB-B15C-08E6C0B3BAED}">
      <dsp:nvSpPr>
        <dsp:cNvPr id="0" name=""/>
        <dsp:cNvSpPr/>
      </dsp:nvSpPr>
      <dsp:spPr>
        <a:xfrm>
          <a:off x="3042311" y="3045710"/>
          <a:ext cx="1678022" cy="1048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показують, наскільки значення ознаки мінливі</a:t>
          </a:r>
          <a:endParaRPr lang="ru-RU" sz="1600" kern="1200" dirty="0"/>
        </a:p>
      </dsp:txBody>
      <dsp:txXfrm>
        <a:off x="3073028" y="3076427"/>
        <a:ext cx="1616588" cy="987329"/>
      </dsp:txXfrm>
    </dsp:sp>
    <dsp:sp modelId="{885A7121-BE09-46F6-A488-1FA10798859E}">
      <dsp:nvSpPr>
        <dsp:cNvPr id="0" name=""/>
        <dsp:cNvSpPr/>
      </dsp:nvSpPr>
      <dsp:spPr>
        <a:xfrm>
          <a:off x="5244715" y="1734755"/>
          <a:ext cx="2097527" cy="1048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міри форми </a:t>
          </a:r>
          <a:endParaRPr lang="ru-RU" sz="2200" kern="1200" dirty="0"/>
        </a:p>
      </dsp:txBody>
      <dsp:txXfrm>
        <a:off x="5275432" y="1765472"/>
        <a:ext cx="2036093" cy="987329"/>
      </dsp:txXfrm>
    </dsp:sp>
    <dsp:sp modelId="{1186D024-BF4C-4CC2-BD25-6774B816AA97}">
      <dsp:nvSpPr>
        <dsp:cNvPr id="0" name=""/>
        <dsp:cNvSpPr/>
      </dsp:nvSpPr>
      <dsp:spPr>
        <a:xfrm>
          <a:off x="5454468" y="2783519"/>
          <a:ext cx="209752" cy="786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6572"/>
              </a:lnTo>
              <a:lnTo>
                <a:pt x="209752" y="78657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2FEF78-F56D-457A-83CF-758B85E90017}">
      <dsp:nvSpPr>
        <dsp:cNvPr id="0" name=""/>
        <dsp:cNvSpPr/>
      </dsp:nvSpPr>
      <dsp:spPr>
        <a:xfrm>
          <a:off x="5664221" y="3045710"/>
          <a:ext cx="1678022" cy="1048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вказують, чи спостерігається переважна поява певних значень ознаки</a:t>
          </a:r>
          <a:endParaRPr lang="ru-RU" sz="1600" kern="1200" dirty="0"/>
        </a:p>
      </dsp:txBody>
      <dsp:txXfrm>
        <a:off x="5694938" y="3076427"/>
        <a:ext cx="1616588" cy="987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F85EC-B17E-4BAB-944E-1561C91299F7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E7128-E39C-4365-B872-22F6E9A7C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56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BF62-C987-4FD0-B4B8-392E561AAEF1}" type="datetime1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405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09C6-A6C3-4A5D-9AD5-7243D8266FF0}" type="datetime1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028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009B-6A6F-4BF0-9E5E-0D2C9E16EED7}" type="datetime1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12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DC48-4E6B-420D-A1D5-A05496DBA63C}" type="datetime1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53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7913-C0D0-4418-9D4D-BB2E277EBE0B}" type="datetime1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466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C563-576E-4756-8E5C-0740D6718651}" type="datetime1">
              <a:rPr lang="ru-RU" smtClean="0"/>
              <a:t>03.03.2020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832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6BE3-7061-4B25-B3C0-E2847BB056CF}" type="datetime1">
              <a:rPr lang="ru-RU" smtClean="0"/>
              <a:t>03.03.2020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194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C404-5055-4988-80CF-F34E9C80200D}" type="datetime1">
              <a:rPr lang="ru-RU" smtClean="0"/>
              <a:t>03.03.2020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25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968C9-F2C6-42DF-BAA1-CFAA518AF7A8}" type="datetime1">
              <a:rPr lang="ru-RU" smtClean="0"/>
              <a:t>03.03.2020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65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8ECC5F6-E960-47C0-9E8D-A8C915C5E2AB}" type="datetime1">
              <a:rPr lang="ru-RU" smtClean="0"/>
              <a:t>03.03.2020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DE9225-17A3-44D1-BDBE-2DFE0045E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36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CEDEA-D5B6-4F9C-912A-F1F3C52524EC}" type="datetime1">
              <a:rPr lang="ru-RU" smtClean="0"/>
              <a:t>03.03.2020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05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40E5D06-4B4B-4E11-935B-B17BA163007F}" type="datetime1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9DE9225-17A3-44D1-BDBE-2DFE0045EFB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45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7251" y="2057400"/>
            <a:ext cx="9144000" cy="98583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МІРИ </a:t>
            </a:r>
            <a:r>
              <a:rPr lang="uk-UA" b="1" dirty="0" smtClean="0"/>
              <a:t>МІНЛИВОСТІ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51" y="3455495"/>
            <a:ext cx="10058400" cy="114300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Лекція 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55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93040"/>
            <a:ext cx="10058400" cy="139192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/>
              <a:t>Стандартне відхилення або середньоквадратичне відхилення (σ - сигма)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960" y="2262294"/>
            <a:ext cx="11328400" cy="3376506"/>
          </a:xfrm>
        </p:spPr>
        <p:txBody>
          <a:bodyPr/>
          <a:lstStyle/>
          <a:p>
            <a:pPr algn="ctr"/>
            <a:r>
              <a:rPr lang="uk-UA" sz="3200" b="1" i="1" dirty="0"/>
              <a:t>міра мінливості, яка дозволяє охарактеризувати розкид елементів вибірки щодо середнього </a:t>
            </a:r>
            <a:r>
              <a:rPr lang="uk-UA" sz="3200" b="1" i="1" dirty="0" smtClean="0"/>
              <a:t>значення</a:t>
            </a:r>
            <a:r>
              <a:rPr lang="uk-UA" sz="3200" dirty="0" smtClean="0"/>
              <a:t> </a:t>
            </a:r>
            <a:endParaRPr lang="ru-RU" sz="3200" dirty="0"/>
          </a:p>
          <a:p>
            <a:endParaRPr lang="uk-UA" dirty="0" smtClean="0"/>
          </a:p>
          <a:p>
            <a:endParaRPr lang="uk-UA" dirty="0" smtClean="0"/>
          </a:p>
          <a:p>
            <a:pPr algn="ctr"/>
            <a:r>
              <a:rPr lang="uk-UA" sz="2800" b="1" dirty="0">
                <a:solidFill>
                  <a:schemeClr val="tx1"/>
                </a:solidFill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 </a:t>
            </a:r>
            <a:r>
              <a:rPr lang="uk-UA" sz="2800" dirty="0" smtClean="0">
                <a:solidFill>
                  <a:schemeClr val="tx1"/>
                </a:solidFill>
              </a:rPr>
              <a:t>показує</a:t>
            </a:r>
            <a:r>
              <a:rPr lang="uk-UA" sz="2800" dirty="0">
                <a:solidFill>
                  <a:schemeClr val="tx1"/>
                </a:solidFill>
              </a:rPr>
              <a:t>, наскільки часто відхиляються індивідуальні значення </a:t>
            </a:r>
            <a:r>
              <a:rPr lang="uk-UA" sz="2800" dirty="0" smtClean="0">
                <a:solidFill>
                  <a:schemeClr val="tx1"/>
                </a:solidFill>
              </a:rPr>
              <a:t>середнього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10</a:t>
            </a:fld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5061637" y="3310155"/>
                <a:ext cx="1702966" cy="7895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342900"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sz="36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σ</a:t>
                </a:r>
                <a:r>
                  <a:rPr lang="uk-UA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uk-UA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</m:rad>
                  </m:oMath>
                </a14:m>
                <a:endParaRPr lang="uk-UA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637" y="3310155"/>
                <a:ext cx="1702966" cy="789512"/>
              </a:xfrm>
              <a:prstGeom prst="rect">
                <a:avLst/>
              </a:prstGeom>
              <a:blipFill>
                <a:blip r:embed="rId2"/>
                <a:stretch>
                  <a:fillRect t="-2308" b="-19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11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843280"/>
            <a:ext cx="10058400" cy="568960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/>
              <a:t>Стандартне відхилення</a:t>
            </a:r>
            <a:endParaRPr lang="ru-RU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54083" y="2194560"/>
                <a:ext cx="10058400" cy="3136054"/>
              </a:xfrm>
            </p:spPr>
            <p:txBody>
              <a:bodyPr>
                <a:normAutofit fontScale="92500"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uk-UA" sz="3600" dirty="0"/>
                  <a:t>За даним критерієм ми судимо про щільність вибірки: </a:t>
                </a:r>
                <a:endParaRPr lang="uk-UA" sz="3600" dirty="0" smtClean="0"/>
              </a:p>
              <a:p>
                <a:pPr marL="720725" indent="-457200" algn="just">
                  <a:spcAft>
                    <a:spcPts val="1200"/>
                  </a:spcAft>
                  <a:buSzPct val="80000"/>
                  <a:buFont typeface="Wingdings" panose="05000000000000000000" pitchFamily="2" charset="2"/>
                  <a:buChar char="Ø"/>
                </a:pPr>
                <a:r>
                  <a:rPr lang="uk-UA" sz="3200" dirty="0" smtClean="0"/>
                  <a:t>чим </a:t>
                </a:r>
                <a:r>
                  <a:rPr lang="uk-UA" sz="3200" dirty="0"/>
                  <a:t>більше значення </a:t>
                </a:r>
                <a:r>
                  <a:rPr lang="uk-UA" sz="3200" b="1" dirty="0"/>
                  <a:t>σ</a:t>
                </a:r>
                <a:r>
                  <a:rPr lang="uk-UA" sz="3200" dirty="0"/>
                  <a:t>, тим менш щільними є результати </a:t>
                </a:r>
                <a:r>
                  <a:rPr lang="uk-UA" sz="3200" dirty="0" smtClean="0"/>
                  <a:t>вибірки</a:t>
                </a:r>
              </a:p>
              <a:p>
                <a:pPr marL="720725" indent="-457200" algn="just">
                  <a:spcAft>
                    <a:spcPts val="1200"/>
                  </a:spcAft>
                  <a:buSzPct val="80000"/>
                  <a:buFont typeface="Wingdings" panose="05000000000000000000" pitchFamily="2" charset="2"/>
                  <a:buChar char="Ø"/>
                </a:pPr>
                <a:r>
                  <a:rPr lang="uk-UA" sz="3200" dirty="0" smtClean="0"/>
                  <a:t>чим </a:t>
                </a:r>
                <a:r>
                  <a:rPr lang="uk-UA" sz="3200" dirty="0"/>
                  <a:t>ближче інваріанти до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Х</m:t>
                        </m:r>
                      </m:e>
                    </m:bar>
                  </m:oMath>
                </a14:m>
                <a:r>
                  <a:rPr lang="uk-UA" sz="3200" dirty="0"/>
                  <a:t>, чим щільнішою є вибірка, тим вищою є її </a:t>
                </a:r>
                <a:r>
                  <a:rPr lang="uk-UA" sz="3200" dirty="0" smtClean="0"/>
                  <a:t>однорідність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083" y="2194560"/>
                <a:ext cx="10058400" cy="3136054"/>
              </a:xfrm>
              <a:blipFill>
                <a:blip r:embed="rId2"/>
                <a:stretch>
                  <a:fillRect l="-1576" t="-4280" r="-2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08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843280"/>
            <a:ext cx="10058400" cy="568960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/>
              <a:t>Стандартне відхилення</a:t>
            </a:r>
            <a:endParaRPr lang="ru-RU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54083" y="2194560"/>
                <a:ext cx="10058400" cy="3992880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uk-UA" sz="3200" dirty="0" smtClean="0">
                    <a:solidFill>
                      <a:schemeClr val="tx1"/>
                    </a:solidFill>
                  </a:rPr>
                  <a:t>Якщо n≥30, то </a:t>
                </a:r>
                <a14:m>
                  <m:oMath xmlns:m="http://schemas.openxmlformats.org/officeDocument/2006/math">
                    <m:r>
                      <a:rPr lang="uk-UA" sz="3200" b="1" i="1">
                        <a:solidFill>
                          <a:schemeClr val="tx1"/>
                        </a:solidFill>
                      </a:rPr>
                      <m:t>𝛔</m:t>
                    </m:r>
                    <m:r>
                      <a:rPr lang="uk-UA" sz="3200" b="1">
                        <a:solidFill>
                          <a:schemeClr val="tx1"/>
                        </a:solidFill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3200" b="1" i="1">
                            <a:solidFill>
                              <a:schemeClr val="tx1"/>
                            </a:solidFill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3200" i="1">
                                <a:solidFill>
                                  <a:schemeClr val="tx1"/>
                                </a:solidFill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ru-RU" sz="3200" i="1">
                                    <a:solidFill>
                                      <a:schemeClr val="tx1"/>
                                    </a:solidFill>
                                  </a:rPr>
                                </m:ctrlPr>
                              </m:naryPr>
                              <m:sub>
                                <m:r>
                                  <a:rPr lang="uk-UA" sz="3200" i="1">
                                    <a:solidFill>
                                      <a:schemeClr val="tx1"/>
                                    </a:solidFill>
                                  </a:rPr>
                                  <m:t>𝑖</m:t>
                                </m:r>
                                <m:r>
                                  <a:rPr lang="uk-UA" sz="3200" i="1">
                                    <a:solidFill>
                                      <a:schemeClr val="tx1"/>
                                    </a:solidFill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uk-UA" sz="3200" i="1">
                                    <a:solidFill>
                                      <a:schemeClr val="tx1"/>
                                    </a:solidFill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ru-RU" sz="3200" i="1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ru-RU" sz="3200" i="1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3200" i="1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uk-UA" sz="3200" i="1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uk-UA" sz="3200" i="1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uk-UA" sz="3200" i="1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−</m:t>
                                        </m:r>
                                        <m:bar>
                                          <m:barPr>
                                            <m:pos m:val="top"/>
                                            <m:ctrlPr>
                                              <a:rPr lang="ru-RU" sz="3200" i="1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uk-UA" sz="3200" i="1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𝑥</m:t>
                                            </m:r>
                                          </m:e>
                                        </m:bar>
                                      </m:e>
                                    </m:d>
                                  </m:e>
                                  <m:sup>
                                    <m:r>
                                      <a:rPr lang="uk-UA" sz="3200" i="1">
                                        <a:solidFill>
                                          <a:schemeClr val="tx1"/>
                                        </a:solidFill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uk-UA" sz="3200" i="1">
                                <a:solidFill>
                                  <a:schemeClr val="tx1"/>
                                </a:solidFill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endParaRPr lang="ru-RU" sz="32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uk-UA" sz="3200" dirty="0">
                    <a:solidFill>
                      <a:schemeClr val="tx1"/>
                    </a:solidFill>
                  </a:rPr>
                  <a:t>Якщо n &lt; 30</a:t>
                </a:r>
                <a:r>
                  <a:rPr lang="uk-UA" sz="3200" dirty="0" smtClean="0">
                    <a:solidFill>
                      <a:schemeClr val="tx1"/>
                    </a:solidFill>
                  </a:rPr>
                  <a:t>, то</a:t>
                </a:r>
                <a14:m>
                  <m:oMath xmlns:m="http://schemas.openxmlformats.org/officeDocument/2006/math">
                    <m:r>
                      <a:rPr lang="uk-UA" sz="3200" b="1">
                        <a:solidFill>
                          <a:schemeClr val="tx1"/>
                        </a:solidFill>
                      </a:rPr>
                      <m:t> </m:t>
                    </m:r>
                    <m:r>
                      <a:rPr lang="uk-UA" sz="3200" b="1" i="1">
                        <a:solidFill>
                          <a:schemeClr val="tx1"/>
                        </a:solidFill>
                      </a:rPr>
                      <m:t>𝛔</m:t>
                    </m:r>
                    <m:r>
                      <a:rPr lang="uk-UA" sz="3200" b="1">
                        <a:solidFill>
                          <a:schemeClr val="tx1"/>
                        </a:solidFill>
                      </a:rPr>
                      <m:t>= </m:t>
                    </m:r>
                    <m:rad>
                      <m:radPr>
                        <m:degHide m:val="on"/>
                        <m:ctrlPr>
                          <a:rPr lang="ru-RU" sz="3200" b="1" i="1">
                            <a:solidFill>
                              <a:schemeClr val="tx1"/>
                            </a:solidFill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3200" i="1">
                                <a:solidFill>
                                  <a:schemeClr val="tx1"/>
                                </a:solidFill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ru-RU" sz="3200" i="1">
                                    <a:solidFill>
                                      <a:schemeClr val="tx1"/>
                                    </a:solidFill>
                                  </a:rPr>
                                </m:ctrlPr>
                              </m:naryPr>
                              <m:sub>
                                <m:r>
                                  <a:rPr lang="uk-UA" sz="3200" i="1">
                                    <a:solidFill>
                                      <a:schemeClr val="tx1"/>
                                    </a:solidFill>
                                  </a:rPr>
                                  <m:t>𝑖</m:t>
                                </m:r>
                                <m:r>
                                  <a:rPr lang="uk-UA" sz="3200" i="1">
                                    <a:solidFill>
                                      <a:schemeClr val="tx1"/>
                                    </a:solidFill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uk-UA" sz="3200" i="1">
                                    <a:solidFill>
                                      <a:schemeClr val="tx1"/>
                                    </a:solidFill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ru-RU" sz="3200" i="1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ru-RU" sz="3200" i="1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3200" i="1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uk-UA" sz="3200" i="1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uk-UA" sz="3200" i="1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uk-UA" sz="3200" i="1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−</m:t>
                                        </m:r>
                                        <m:bar>
                                          <m:barPr>
                                            <m:pos m:val="top"/>
                                            <m:ctrlPr>
                                              <a:rPr lang="ru-RU" sz="3200" i="1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uk-UA" sz="3200" i="1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𝑥</m:t>
                                            </m:r>
                                          </m:e>
                                        </m:bar>
                                      </m:e>
                                    </m:d>
                                  </m:e>
                                  <m:sup>
                                    <m:r>
                                      <a:rPr lang="uk-UA" sz="3200" i="1">
                                        <a:solidFill>
                                          <a:schemeClr val="tx1"/>
                                        </a:solidFill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uk-UA" sz="3200" i="1">
                                <a:solidFill>
                                  <a:schemeClr val="tx1"/>
                                </a:solidFill>
                              </a:rPr>
                              <m:t>𝑛</m:t>
                            </m:r>
                            <m:r>
                              <a:rPr lang="uk-UA" sz="3200" i="1">
                                <a:solidFill>
                                  <a:schemeClr val="tx1"/>
                                </a:solidFill>
                              </a:rPr>
                              <m:t>−1</m:t>
                            </m:r>
                          </m:den>
                        </m:f>
                      </m:e>
                    </m:rad>
                  </m:oMath>
                </a14:m>
                <a:endParaRPr lang="ru-RU" sz="32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uk-UA" sz="3200" dirty="0">
                    <a:solidFill>
                      <a:schemeClr val="tx1"/>
                    </a:solidFill>
                  </a:rPr>
                  <a:t>Якщо значення ознаки повторюються, то </a:t>
                </a:r>
                <a:endParaRPr lang="ru-RU" sz="32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uk-UA" sz="3200" b="1" i="1">
                        <a:solidFill>
                          <a:schemeClr val="tx1"/>
                        </a:solidFill>
                      </a:rPr>
                      <m:t>𝛔</m:t>
                    </m:r>
                    <m:r>
                      <a:rPr lang="uk-UA" sz="3200" b="1">
                        <a:solidFill>
                          <a:schemeClr val="tx1"/>
                        </a:solidFill>
                      </a:rPr>
                      <m:t>= </m:t>
                    </m:r>
                    <m:rad>
                      <m:radPr>
                        <m:degHide m:val="on"/>
                        <m:ctrlPr>
                          <a:rPr lang="ru-RU" sz="3200" b="1" i="1">
                            <a:solidFill>
                              <a:schemeClr val="tx1"/>
                            </a:solidFill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3200" i="1">
                                <a:solidFill>
                                  <a:schemeClr val="tx1"/>
                                </a:solidFill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ru-RU" sz="3200" i="1">
                                    <a:solidFill>
                                      <a:schemeClr val="tx1"/>
                                    </a:solidFill>
                                  </a:rPr>
                                </m:ctrlPr>
                              </m:naryPr>
                              <m:sub>
                                <m:r>
                                  <a:rPr lang="uk-UA" sz="3200" i="1">
                                    <a:solidFill>
                                      <a:schemeClr val="tx1"/>
                                    </a:solidFill>
                                  </a:rPr>
                                  <m:t>𝑖</m:t>
                                </m:r>
                                <m:r>
                                  <a:rPr lang="uk-UA" sz="3200" i="1">
                                    <a:solidFill>
                                      <a:schemeClr val="tx1"/>
                                    </a:solidFill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uk-UA" sz="3200" i="1">
                                    <a:solidFill>
                                      <a:schemeClr val="tx1"/>
                                    </a:solidFill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ru-RU" sz="3200" i="1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ru-RU" sz="3200" i="1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3200" i="1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uk-UA" sz="3200" i="1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uk-UA" sz="3200" i="1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uk-UA" sz="3200" i="1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−</m:t>
                                        </m:r>
                                        <m:bar>
                                          <m:barPr>
                                            <m:pos m:val="top"/>
                                            <m:ctrlPr>
                                              <a:rPr lang="ru-RU" sz="3200" i="1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uk-UA" sz="3200" i="1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𝑥</m:t>
                                            </m:r>
                                          </m:e>
                                        </m:bar>
                                      </m:e>
                                    </m:d>
                                  </m:e>
                                  <m:sup>
                                    <m:r>
                                      <a:rPr lang="uk-UA" sz="3200" i="1">
                                        <a:solidFill>
                                          <a:schemeClr val="tx1"/>
                                        </a:solidFill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uk-UA" sz="3200" i="1">
                                    <a:solidFill>
                                      <a:schemeClr val="tx1"/>
                                    </a:solidFill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ru-RU" sz="3200" i="1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3200" i="1">
                                        <a:solidFill>
                                          <a:schemeClr val="tx1"/>
                                        </a:solidFill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uk-UA" sz="3200" i="1">
                                        <a:solidFill>
                                          <a:schemeClr val="tx1"/>
                                        </a:solidFill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num>
                          <m:den>
                            <m:r>
                              <a:rPr lang="uk-UA" sz="3200" i="1">
                                <a:solidFill>
                                  <a:schemeClr val="tx1"/>
                                </a:solidFill>
                              </a:rPr>
                              <m:t>𝑛</m:t>
                            </m:r>
                            <m:r>
                              <a:rPr lang="uk-UA" sz="3200" i="1">
                                <a:solidFill>
                                  <a:schemeClr val="tx1"/>
                                </a:solidFill>
                              </a:rPr>
                              <m:t>−1</m:t>
                            </m:r>
                          </m:den>
                        </m:f>
                      </m:e>
                    </m:rad>
                  </m:oMath>
                </a14:m>
                <a:endParaRPr lang="ru-RU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083" y="2194560"/>
                <a:ext cx="10058400" cy="399288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21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61889"/>
            <a:ext cx="10058400" cy="1137920"/>
          </a:xfrm>
        </p:spPr>
        <p:txBody>
          <a:bodyPr/>
          <a:lstStyle/>
          <a:p>
            <a:pPr algn="ctr"/>
            <a:r>
              <a:rPr lang="uk-UA" b="1" dirty="0" smtClean="0"/>
              <a:t>Приклад</a:t>
            </a:r>
            <a:endParaRPr lang="ru-RU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65760" y="3255981"/>
                <a:ext cx="5628639" cy="2272454"/>
              </a:xfrm>
            </p:spPr>
            <p:txBody>
              <a:bodyPr>
                <a:normAutofit lnSpcReduction="10000"/>
              </a:bodyPr>
              <a:lstStyle/>
              <a:p>
                <a:pPr>
                  <a:spcBef>
                    <a:spcPts val="0"/>
                  </a:spcBef>
                </a:pPr>
                <a:endParaRPr lang="uk-UA" dirty="0" smtClean="0"/>
              </a:p>
              <a:p>
                <a:pPr>
                  <a:spcBef>
                    <a:spcPts val="0"/>
                  </a:spcBef>
                </a:pPr>
                <a:r>
                  <a:rPr lang="uk-UA" sz="2400" b="1" dirty="0" smtClean="0"/>
                  <a:t>1 </a:t>
                </a:r>
                <a:r>
                  <a:rPr lang="uk-UA" sz="2400" b="1" dirty="0"/>
                  <a:t>група – 2, 8, 2 </a:t>
                </a:r>
                <a:r>
                  <a:rPr lang="uk-UA" sz="2400" b="1" dirty="0">
                    <a:sym typeface="Symbol" panose="05050102010706020507" pitchFamily="18" charset="2"/>
                  </a:rPr>
                  <a:t></a:t>
                </a:r>
                <a:r>
                  <a:rPr lang="uk-UA" sz="2400" b="1" dirty="0"/>
                  <a:t> </a:t>
                </a:r>
                <a:endParaRPr lang="uk-UA" sz="2400" b="1" dirty="0" smtClean="0"/>
              </a:p>
              <a:p>
                <a:pPr>
                  <a:spcBef>
                    <a:spcPts val="0"/>
                  </a:spcBef>
                </a:pPr>
                <a:endParaRPr lang="ru-RU" sz="2400" dirty="0"/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uk-UA" b="1" i="1"/>
                      <m:t>𝛔</m:t>
                    </m:r>
                    <m:r>
                      <a:rPr lang="uk-UA" b="1"/>
                      <m:t>= </m:t>
                    </m:r>
                    <m:rad>
                      <m:radPr>
                        <m:degHide m:val="on"/>
                        <m:ctrlPr>
                          <a:rPr lang="ru-RU" b="1" i="1"/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i="1"/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i="1"/>
                                </m:ctrlPr>
                              </m:sSupPr>
                              <m:e>
                                <m:r>
                                  <a:rPr lang="uk-UA" i="1"/>
                                  <m:t>(2−4)</m:t>
                                </m:r>
                              </m:e>
                              <m:sup>
                                <m:r>
                                  <a:rPr lang="uk-UA" i="1"/>
                                  <m:t>2</m:t>
                                </m:r>
                              </m:sup>
                            </m:sSup>
                            <m:r>
                              <a:rPr lang="uk-UA" i="1"/>
                              <m:t>+</m:t>
                            </m:r>
                            <m:sSup>
                              <m:sSupPr>
                                <m:ctrlPr>
                                  <a:rPr lang="ru-RU" i="1"/>
                                </m:ctrlPr>
                              </m:sSupPr>
                              <m:e>
                                <m:r>
                                  <a:rPr lang="uk-UA" i="1"/>
                                  <m:t>(8−4)</m:t>
                                </m:r>
                              </m:e>
                              <m:sup>
                                <m:r>
                                  <a:rPr lang="uk-UA" i="1"/>
                                  <m:t>2</m:t>
                                </m:r>
                              </m:sup>
                            </m:sSup>
                            <m:r>
                              <a:rPr lang="uk-UA" i="1"/>
                              <m:t>+</m:t>
                            </m:r>
                            <m:sSup>
                              <m:sSupPr>
                                <m:ctrlPr>
                                  <a:rPr lang="ru-RU" i="1"/>
                                </m:ctrlPr>
                              </m:sSupPr>
                              <m:e>
                                <m:r>
                                  <a:rPr lang="uk-UA" i="1"/>
                                  <m:t>(2−4)</m:t>
                                </m:r>
                              </m:e>
                              <m:sup>
                                <m:r>
                                  <a:rPr lang="uk-UA" i="1"/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uk-UA" i="1"/>
                              <m:t>4−1</m:t>
                            </m:r>
                          </m:den>
                        </m:f>
                        <m:r>
                          <a:rPr lang="uk-UA" i="1"/>
                          <m:t>=</m:t>
                        </m:r>
                        <m:f>
                          <m:fPr>
                            <m:ctrlPr>
                              <a:rPr lang="ru-RU" i="1"/>
                            </m:ctrlPr>
                          </m:fPr>
                          <m:num>
                            <m:r>
                              <a:rPr lang="uk-UA" i="1"/>
                              <m:t>4+16+4</m:t>
                            </m:r>
                          </m:num>
                          <m:den>
                            <m:r>
                              <a:rPr lang="uk-UA" i="1"/>
                              <m:t>3</m:t>
                            </m:r>
                          </m:den>
                        </m:f>
                        <m:r>
                          <a:rPr lang="uk-UA" i="1"/>
                          <m:t>=</m:t>
                        </m:r>
                      </m:e>
                    </m:rad>
                    <m:rad>
                      <m:radPr>
                        <m:degHide m:val="on"/>
                        <m:ctrlPr>
                          <a:rPr lang="ru-RU" b="1" i="1"/>
                        </m:ctrlPr>
                      </m:radPr>
                      <m:deg/>
                      <m:e>
                        <m:r>
                          <a:rPr lang="uk-UA" b="1" i="1"/>
                          <m:t>𝟖</m:t>
                        </m:r>
                      </m:e>
                    </m:rad>
                    <m:r>
                      <a:rPr lang="uk-UA" b="1" i="1"/>
                      <m:t>=</m:t>
                    </m:r>
                    <m:r>
                      <a:rPr lang="uk-UA" b="1" i="1"/>
                      <m:t>𝟐</m:t>
                    </m:r>
                    <m:r>
                      <a:rPr lang="uk-UA" b="1" i="1"/>
                      <m:t>,</m:t>
                    </m:r>
                    <m:r>
                      <a:rPr lang="uk-UA" b="1" i="1"/>
                      <m:t>𝟖𝟑</m:t>
                    </m:r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65760" y="3255981"/>
                <a:ext cx="5628639" cy="2272454"/>
              </a:xfrm>
              <a:blipFill>
                <a:blip r:embed="rId2"/>
                <a:stretch>
                  <a:fillRect l="-16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Объект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304280" y="3560326"/>
                <a:ext cx="5730240" cy="2346254"/>
              </a:xfrm>
            </p:spPr>
            <p:txBody>
              <a:bodyPr>
                <a:normAutofit lnSpcReduction="10000"/>
              </a:bodyPr>
              <a:lstStyle/>
              <a:p>
                <a:pPr>
                  <a:spcBef>
                    <a:spcPts val="0"/>
                  </a:spcBef>
                </a:pPr>
                <a:r>
                  <a:rPr lang="uk-UA" sz="2400" b="1" dirty="0"/>
                  <a:t>2 група - 5, 2, 5 </a:t>
                </a:r>
                <a:r>
                  <a:rPr lang="uk-UA" sz="2400" b="1" dirty="0">
                    <a:sym typeface="Symbol" panose="05050102010706020507" pitchFamily="18" charset="2"/>
                  </a:rPr>
                  <a:t></a:t>
                </a:r>
                <a:r>
                  <a:rPr lang="uk-UA" sz="2400" b="1" dirty="0"/>
                  <a:t>  </a:t>
                </a:r>
                <a:endParaRPr lang="uk-UA" sz="2400" b="1" dirty="0" smtClean="0"/>
              </a:p>
              <a:p>
                <a:pPr>
                  <a:spcBef>
                    <a:spcPts val="0"/>
                  </a:spcBef>
                </a:pPr>
                <a:endParaRPr lang="ru-RU" sz="2400" b="1" dirty="0"/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uk-UA" b="1" i="1">
                        <a:latin typeface="Cambria Math" panose="02040503050406030204" pitchFamily="18" charset="0"/>
                      </a:rPr>
                      <m:t>𝛔</m:t>
                    </m:r>
                    <m:r>
                      <a:rPr lang="uk-UA" b="1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(5−4)</m:t>
                                </m:r>
                              </m:e>
                              <m:sup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(2−4)</m:t>
                                </m:r>
                              </m:e>
                              <m:sup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(5−4)</m:t>
                                </m:r>
                              </m:e>
                              <m:sup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4−1</m:t>
                            </m:r>
                          </m:den>
                        </m:f>
                        <m:r>
                          <a:rPr lang="uk-UA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1+4+1</m:t>
                            </m:r>
                          </m:num>
                          <m:den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uk-UA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rad>
                    <m:rad>
                      <m:radPr>
                        <m:degHide m:val="on"/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uk-UA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uk-UA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uk-UA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ru-RU" dirty="0"/>
              </a:p>
              <a:p>
                <a:pPr>
                  <a:spcBef>
                    <a:spcPts val="0"/>
                  </a:spcBef>
                </a:pPr>
                <a:r>
                  <a:rPr lang="uk-UA" sz="2400" dirty="0"/>
                  <a:t> </a:t>
                </a:r>
                <a:endParaRPr lang="ru-RU" sz="2400" dirty="0"/>
              </a:p>
              <a:p>
                <a:pPr>
                  <a:spcBef>
                    <a:spcPts val="0"/>
                  </a:spcBef>
                </a:pPr>
                <a:endParaRPr lang="uk-UA" sz="2400" b="1" dirty="0" smtClean="0"/>
              </a:p>
              <a:p>
                <a:pPr>
                  <a:spcBef>
                    <a:spcPts val="0"/>
                  </a:spcBef>
                </a:pPr>
                <a:r>
                  <a:rPr lang="uk-UA" sz="2400" b="1" dirty="0" smtClean="0"/>
                  <a:t>Висновок</a:t>
                </a:r>
                <a:r>
                  <a:rPr lang="uk-UA" sz="2400" dirty="0" smtClean="0"/>
                  <a:t>: друга </a:t>
                </a:r>
                <a:r>
                  <a:rPr lang="uk-UA" sz="2400" dirty="0"/>
                  <a:t>група більш </a:t>
                </a:r>
                <a:r>
                  <a:rPr lang="uk-UA" sz="2400" dirty="0" smtClean="0"/>
                  <a:t>однорідна</a:t>
                </a:r>
                <a:endParaRPr lang="ru-RU" sz="2400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304280" y="3560326"/>
                <a:ext cx="5730240" cy="2346254"/>
              </a:xfrm>
              <a:blipFill>
                <a:blip r:embed="rId3"/>
                <a:stretch>
                  <a:fillRect l="-1596" t="-5455" b="-1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13</a:t>
            </a:fld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1097280" y="2053014"/>
                <a:ext cx="10414000" cy="1002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uk-UA" sz="2800" dirty="0" smtClean="0"/>
                  <a:t>Візьмемо два ряди з однаковими середніми арифметичними: 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uk-UA" sz="2800" b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uk-UA" sz="2800" b="1" i="0" smtClean="0">
                            <a:latin typeface="Cambria Math" panose="02040503050406030204" pitchFamily="18" charset="0"/>
                          </a:rPr>
                          <m:t>Х</m:t>
                        </m:r>
                      </m:e>
                    </m:bar>
                  </m:oMath>
                </a14:m>
                <a:r>
                  <a:rPr lang="uk-UA" sz="2800" b="1" dirty="0" smtClean="0"/>
                  <a:t>= </a:t>
                </a:r>
                <a:r>
                  <a:rPr lang="uk-UA" sz="2800" b="1" dirty="0"/>
                  <a:t>4</a:t>
                </a:r>
                <a:r>
                  <a:rPr lang="uk-UA" sz="2800" dirty="0"/>
                  <a:t>, але тепер їх відмінність один від одного покаже </a:t>
                </a:r>
                <a:r>
                  <a:rPr lang="uk-UA" sz="2800" b="1" dirty="0"/>
                  <a:t>σ</a:t>
                </a:r>
                <a:r>
                  <a:rPr lang="uk-UA" sz="2800" dirty="0"/>
                  <a:t>: </a:t>
                </a:r>
                <a:endParaRPr lang="ru-RU" sz="28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053014"/>
                <a:ext cx="10414000" cy="1002006"/>
              </a:xfrm>
              <a:prstGeom prst="rect">
                <a:avLst/>
              </a:prstGeom>
              <a:blipFill>
                <a:blip r:embed="rId4"/>
                <a:stretch>
                  <a:fillRect t="-6098" b="-170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04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680720"/>
            <a:ext cx="10058400" cy="6705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900" b="1" dirty="0"/>
              <a:t>Приклад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54083" y="2079414"/>
                <a:ext cx="10058400" cy="4023360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uk-UA" sz="2800" dirty="0" smtClean="0">
                    <a:solidFill>
                      <a:schemeClr val="tx1"/>
                    </a:solidFill>
                  </a:rPr>
                  <a:t>Обчислити стандартне відхилення для вибірки (</a:t>
                </a:r>
                <a:r>
                  <a:rPr lang="uk-UA" sz="2800" dirty="0" err="1" smtClean="0">
                    <a:solidFill>
                      <a:schemeClr val="tx1"/>
                    </a:solidFill>
                  </a:rPr>
                  <a:t>сл</a:t>
                </a:r>
                <a:r>
                  <a:rPr lang="uk-UA" sz="2800" dirty="0" smtClean="0">
                    <a:solidFill>
                      <a:schemeClr val="tx1"/>
                    </a:solidFill>
                  </a:rPr>
                  <a:t>. 8): </a:t>
                </a:r>
              </a:p>
              <a:p>
                <a:pPr algn="ctr"/>
                <a:r>
                  <a:rPr lang="uk-UA" sz="2800" dirty="0" smtClean="0">
                    <a:solidFill>
                      <a:schemeClr val="tx1"/>
                    </a:solidFill>
                  </a:rPr>
                  <a:t>3, 5, 6, 9, 11, 14</a:t>
                </a:r>
                <a:endParaRPr lang="ru-RU" sz="2800" dirty="0">
                  <a:solidFill>
                    <a:schemeClr val="tx1"/>
                  </a:solidFill>
                </a:endParaRPr>
              </a:p>
              <a:p>
                <a:r>
                  <a:rPr lang="uk-UA" sz="2800" b="1" i="1" dirty="0">
                    <a:solidFill>
                      <a:schemeClr val="tx1"/>
                    </a:solidFill>
                  </a:rPr>
                  <a:t>Розв’язання:</a:t>
                </a:r>
                <a:endParaRPr lang="ru-RU" sz="28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uk-UA" sz="2800" dirty="0">
                    <a:solidFill>
                      <a:schemeClr val="tx1"/>
                    </a:solidFill>
                  </a:rPr>
                  <a:t>σ=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solidFill>
                              <a:schemeClr val="tx1"/>
                            </a:solidFill>
                          </a:rPr>
                        </m:ctrlPr>
                      </m:radPr>
                      <m:deg/>
                      <m:e>
                        <m:r>
                          <a:rPr lang="uk-UA" sz="2800" i="1">
                            <a:solidFill>
                              <a:schemeClr val="tx1"/>
                            </a:solidFill>
                          </a:rPr>
                          <m:t>𝐷</m:t>
                        </m:r>
                      </m:e>
                    </m:rad>
                  </m:oMath>
                </a14:m>
                <a:r>
                  <a:rPr lang="uk-UA" sz="2800" dirty="0">
                    <a:solidFill>
                      <a:schemeClr val="tx1"/>
                    </a:solidFill>
                  </a:rPr>
                  <a:t> </a:t>
                </a:r>
                <a:endParaRPr lang="ru-RU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uk-UA" sz="2800" dirty="0">
                    <a:solidFill>
                      <a:schemeClr val="tx1"/>
                    </a:solidFill>
                  </a:rPr>
                  <a:t>У попередньому прикладі дисперсія дорівнює 16,8. Тоді</a:t>
                </a:r>
                <a:endParaRPr lang="ru-RU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uk-UA" sz="2800" dirty="0">
                    <a:solidFill>
                      <a:schemeClr val="tx1"/>
                    </a:solidFill>
                  </a:rPr>
                  <a:t>σ=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solidFill>
                              <a:schemeClr val="tx1"/>
                            </a:solidFill>
                          </a:rPr>
                        </m:ctrlPr>
                      </m:radPr>
                      <m:deg/>
                      <m:e>
                        <m:r>
                          <a:rPr lang="uk-UA" sz="2800" i="1">
                            <a:solidFill>
                              <a:schemeClr val="tx1"/>
                            </a:solidFill>
                          </a:rPr>
                          <m:t>16,8</m:t>
                        </m:r>
                      </m:e>
                    </m:rad>
                    <m:r>
                      <a:rPr lang="uk-UA" sz="2800" i="1">
                        <a:solidFill>
                          <a:schemeClr val="tx1"/>
                        </a:solidFill>
                      </a:rPr>
                      <m:t>≈4,1</m:t>
                    </m:r>
                  </m:oMath>
                </a14:m>
                <a:r>
                  <a:rPr lang="uk-UA" sz="2800" dirty="0">
                    <a:solidFill>
                      <a:schemeClr val="tx1"/>
                    </a:solidFill>
                  </a:rPr>
                  <a:t> </a:t>
                </a:r>
                <a:endParaRPr lang="ru-RU" sz="2800" dirty="0">
                  <a:solidFill>
                    <a:schemeClr val="tx1"/>
                  </a:solidFill>
                </a:endParaRPr>
              </a:p>
              <a:p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083" y="2079414"/>
                <a:ext cx="10058400" cy="4023360"/>
              </a:xfrm>
              <a:blipFill>
                <a:blip r:embed="rId2"/>
                <a:stretch>
                  <a:fillRect l="-1212" t="-24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24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680720"/>
            <a:ext cx="10058400" cy="6705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900" b="1" dirty="0" smtClean="0"/>
              <a:t>Приклад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048934"/>
                <a:ext cx="10458797" cy="4023360"/>
              </a:xfrm>
            </p:spPr>
            <p:txBody>
              <a:bodyPr>
                <a:normAutofit lnSpcReduction="10000"/>
              </a:bodyPr>
              <a:lstStyle/>
              <a:p>
                <a:pPr algn="ctr"/>
                <a:r>
                  <a:rPr lang="uk-UA" sz="2400" dirty="0">
                    <a:solidFill>
                      <a:schemeClr val="tx1"/>
                    </a:solidFill>
                  </a:rPr>
                  <a:t>Обчислити дисперсію і стандартне відхилення вибірки за розподілом частот:</a:t>
                </a:r>
                <a:endParaRPr lang="ru-RU" sz="2400" dirty="0">
                  <a:solidFill>
                    <a:schemeClr val="tx1"/>
                  </a:solidFill>
                </a:endParaRPr>
              </a:p>
              <a:p>
                <a:endParaRPr lang="uk-UA" sz="2800" dirty="0" smtClean="0">
                  <a:solidFill>
                    <a:schemeClr val="tx1"/>
                  </a:solidFill>
                </a:endParaRPr>
              </a:p>
              <a:p>
                <a:endParaRPr lang="uk-UA" sz="2800" dirty="0">
                  <a:solidFill>
                    <a:schemeClr val="tx1"/>
                  </a:solidFill>
                </a:endParaRPr>
              </a:p>
              <a:p>
                <a:endParaRPr lang="uk-UA" sz="1200" dirty="0" smtClean="0"/>
              </a:p>
              <a:p>
                <a:r>
                  <a:rPr lang="uk-UA" sz="2400" dirty="0" smtClean="0"/>
                  <a:t>Визначимо </a:t>
                </a:r>
                <a:r>
                  <a:rPr lang="uk-UA" sz="2400" i="1" u="sng" dirty="0"/>
                  <a:t>обсяг вибірки</a:t>
                </a:r>
                <a:r>
                  <a:rPr lang="uk-UA" sz="2400" dirty="0"/>
                  <a:t>: n = 20 + 15 + 10 + 5 = 50. </a:t>
                </a:r>
                <a:endParaRPr lang="ru-RU" sz="2400" dirty="0"/>
              </a:p>
              <a:p>
                <a:r>
                  <a:rPr lang="uk-UA" sz="2400" dirty="0"/>
                  <a:t>Обчислимо </a:t>
                </a:r>
                <a:r>
                  <a:rPr lang="uk-UA" sz="2400" u="sng" dirty="0"/>
                  <a:t>середнє значення</a:t>
                </a:r>
                <a:r>
                  <a:rPr lang="uk-UA" sz="2400" dirty="0" smtClean="0"/>
                  <a:t>:</a:t>
                </a:r>
              </a:p>
              <a:p>
                <a:endParaRPr lang="ru-RU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2400" i="1"/>
                          </m:ctrlPr>
                        </m:barPr>
                        <m:e>
                          <m:r>
                            <a:rPr lang="uk-UA" sz="2400" i="1"/>
                            <m:t>𝑋</m:t>
                          </m:r>
                        </m:e>
                      </m:bar>
                      <m:r>
                        <a:rPr lang="uk-UA" sz="2400" i="1"/>
                        <m:t>=</m:t>
                      </m:r>
                      <m:f>
                        <m:fPr>
                          <m:ctrlPr>
                            <a:rPr lang="ru-RU" sz="2400" i="1"/>
                          </m:ctrlPr>
                        </m:fPr>
                        <m:num>
                          <m:d>
                            <m:dPr>
                              <m:ctrlPr>
                                <a:rPr lang="ru-RU" sz="2400" i="1"/>
                              </m:ctrlPr>
                            </m:dPr>
                            <m:e>
                              <m:r>
                                <a:rPr lang="uk-UA" sz="2400" i="1"/>
                                <m:t>1∗20+2∗15+3∗10+4∗5</m:t>
                              </m:r>
                            </m:e>
                          </m:d>
                        </m:num>
                        <m:den>
                          <m:r>
                            <a:rPr lang="uk-UA" sz="2400" i="1"/>
                            <m:t>50</m:t>
                          </m:r>
                        </m:den>
                      </m:f>
                      <m:r>
                        <a:rPr lang="uk-UA" sz="2400" i="1"/>
                        <m:t>=</m:t>
                      </m:r>
                      <m:f>
                        <m:fPr>
                          <m:ctrlPr>
                            <a:rPr lang="ru-RU" sz="2400" i="1"/>
                          </m:ctrlPr>
                        </m:fPr>
                        <m:num>
                          <m:r>
                            <a:rPr lang="uk-UA" sz="2400" i="1"/>
                            <m:t>100</m:t>
                          </m:r>
                        </m:num>
                        <m:den>
                          <m:r>
                            <a:rPr lang="uk-UA" sz="2400" i="1"/>
                            <m:t>50</m:t>
                          </m:r>
                        </m:den>
                      </m:f>
                      <m:r>
                        <a:rPr lang="uk-UA" sz="2400" i="1"/>
                        <m:t>=2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048934"/>
                <a:ext cx="10458797" cy="4023360"/>
              </a:xfrm>
              <a:blipFill>
                <a:blip r:embed="rId2"/>
                <a:stretch>
                  <a:fillRect l="-874" t="-28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15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657980"/>
              </p:ext>
            </p:extLst>
          </p:nvPr>
        </p:nvGraphicFramePr>
        <p:xfrm>
          <a:off x="4782358" y="2677537"/>
          <a:ext cx="3528521" cy="949582"/>
        </p:xfrm>
        <a:graphic>
          <a:graphicData uri="http://schemas.openxmlformats.org/drawingml/2006/table">
            <a:tbl>
              <a:tblPr firstRow="1" firstCol="1" bandRow="1"/>
              <a:tblGrid>
                <a:gridCol w="593600">
                  <a:extLst>
                    <a:ext uri="{9D8B030D-6E8A-4147-A177-3AD203B41FA5}">
                      <a16:colId xmlns:a16="http://schemas.microsoft.com/office/drawing/2014/main" val="1342324068"/>
                    </a:ext>
                  </a:extLst>
                </a:gridCol>
                <a:gridCol w="747810">
                  <a:extLst>
                    <a:ext uri="{9D8B030D-6E8A-4147-A177-3AD203B41FA5}">
                      <a16:colId xmlns:a16="http://schemas.microsoft.com/office/drawing/2014/main" val="2873268123"/>
                    </a:ext>
                  </a:extLst>
                </a:gridCol>
                <a:gridCol w="748866">
                  <a:extLst>
                    <a:ext uri="{9D8B030D-6E8A-4147-A177-3AD203B41FA5}">
                      <a16:colId xmlns:a16="http://schemas.microsoft.com/office/drawing/2014/main" val="1639577194"/>
                    </a:ext>
                  </a:extLst>
                </a:gridCol>
                <a:gridCol w="748866">
                  <a:extLst>
                    <a:ext uri="{9D8B030D-6E8A-4147-A177-3AD203B41FA5}">
                      <a16:colId xmlns:a16="http://schemas.microsoft.com/office/drawing/2014/main" val="2268159210"/>
                    </a:ext>
                  </a:extLst>
                </a:gridCol>
                <a:gridCol w="689379">
                  <a:extLst>
                    <a:ext uri="{9D8B030D-6E8A-4147-A177-3AD203B41FA5}">
                      <a16:colId xmlns:a16="http://schemas.microsoft.com/office/drawing/2014/main" val="1945392251"/>
                    </a:ext>
                  </a:extLst>
                </a:gridCol>
              </a:tblGrid>
              <a:tr h="474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Х</a:t>
                      </a:r>
                      <a:r>
                        <a:rPr lang="uk-UA" sz="2000" b="1" baseline="-25000" dirty="0">
                          <a:effectLst/>
                        </a:rPr>
                        <a:t>і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9839767"/>
                  </a:ext>
                </a:extLst>
              </a:tr>
              <a:tr h="474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err="1">
                          <a:effectLst/>
                        </a:rPr>
                        <a:t>n</a:t>
                      </a:r>
                      <a:r>
                        <a:rPr lang="uk-UA" sz="2000" b="1" baseline="-25000" dirty="0" err="1">
                          <a:effectLst/>
                        </a:rPr>
                        <a:t>i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2601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75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680720"/>
            <a:ext cx="10058400" cy="6705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900" b="1" dirty="0" smtClean="0"/>
              <a:t>Приклад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048934"/>
                <a:ext cx="10458797" cy="4023360"/>
              </a:xfrm>
            </p:spPr>
            <p:txBody>
              <a:bodyPr>
                <a:normAutofit/>
              </a:bodyPr>
              <a:lstStyle/>
              <a:p>
                <a:r>
                  <a:rPr lang="uk-UA" sz="2800" dirty="0"/>
                  <a:t>Обчислимо </a:t>
                </a:r>
                <a:r>
                  <a:rPr lang="uk-UA" sz="2800" b="1" dirty="0"/>
                  <a:t>дисперсію</a:t>
                </a:r>
                <a:r>
                  <a:rPr lang="uk-UA" sz="2800" dirty="0"/>
                  <a:t> для вибірки обсягом n&gt; 30</a:t>
                </a:r>
                <a:endParaRPr lang="ru-RU" sz="2800" dirty="0"/>
              </a:p>
              <a:p>
                <a:pPr algn="ctr"/>
                <a14:m>
                  <m:oMath xmlns:m="http://schemas.openxmlformats.org/officeDocument/2006/math">
                    <m:r>
                      <a:rPr lang="uk-UA" sz="2600" i="1"/>
                      <m:t>𝐷</m:t>
                    </m:r>
                    <m:r>
                      <a:rPr lang="uk-UA" sz="2600" i="1"/>
                      <m:t>=</m:t>
                    </m:r>
                    <m:f>
                      <m:fPr>
                        <m:ctrlPr>
                          <a:rPr lang="ru-RU" sz="2600" i="1"/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ru-RU" sz="2600" i="1"/>
                            </m:ctrlPr>
                          </m:naryPr>
                          <m:sub>
                            <m:r>
                              <a:rPr lang="uk-UA" sz="2600" i="1"/>
                              <m:t>𝑖</m:t>
                            </m:r>
                            <m:r>
                              <a:rPr lang="uk-UA" sz="2600" i="1"/>
                              <m:t>=1</m:t>
                            </m:r>
                          </m:sub>
                          <m:sup>
                            <m:r>
                              <a:rPr lang="uk-UA" sz="2600" i="1"/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ru-RU" sz="2600" i="1"/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2600" i="1"/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600" i="1"/>
                                        </m:ctrlPr>
                                      </m:sSubPr>
                                      <m:e>
                                        <m:r>
                                          <a:rPr lang="uk-UA" sz="2600" i="1"/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uk-UA" sz="2600" i="1"/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uk-UA" sz="2600" i="1"/>
                                      <m:t>−</m:t>
                                    </m:r>
                                    <m:bar>
                                      <m:barPr>
                                        <m:pos m:val="top"/>
                                        <m:ctrlPr>
                                          <a:rPr lang="ru-RU" sz="2600" i="1"/>
                                        </m:ctrlPr>
                                      </m:barPr>
                                      <m:e>
                                        <m:r>
                                          <a:rPr lang="uk-UA" sz="2600" i="1"/>
                                          <m:t>𝑥</m:t>
                                        </m:r>
                                      </m:e>
                                    </m:bar>
                                  </m:e>
                                </m:d>
                              </m:e>
                              <m:sup>
                                <m:r>
                                  <a:rPr lang="uk-UA" sz="2600" i="1"/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uk-UA" sz="2600" i="1"/>
                          <m:t>𝑛</m:t>
                        </m:r>
                      </m:den>
                    </m:f>
                    <m:r>
                      <a:rPr lang="uk-UA" sz="2600" i="1"/>
                      <m:t>=</m:t>
                    </m:r>
                  </m:oMath>
                </a14:m>
                <a:r>
                  <a:rPr lang="uk-UA" sz="2600" dirty="0"/>
                  <a:t>((1-2)</a:t>
                </a:r>
                <a:r>
                  <a:rPr lang="uk-UA" sz="2600" baseline="30000" dirty="0"/>
                  <a:t>2</a:t>
                </a:r>
                <a:r>
                  <a:rPr lang="uk-UA" sz="2600" dirty="0"/>
                  <a:t>×20+(2-2)</a:t>
                </a:r>
                <a:r>
                  <a:rPr lang="uk-UA" sz="2600" baseline="30000" dirty="0"/>
                  <a:t>2</a:t>
                </a:r>
                <a:r>
                  <a:rPr lang="uk-UA" sz="2600" dirty="0"/>
                  <a:t>×15+(3-2)</a:t>
                </a:r>
                <a:r>
                  <a:rPr lang="uk-UA" sz="2600" baseline="30000" dirty="0"/>
                  <a:t>2</a:t>
                </a:r>
                <a:r>
                  <a:rPr lang="uk-UA" sz="2600" dirty="0"/>
                  <a:t>×10+(4-2)</a:t>
                </a:r>
                <a:r>
                  <a:rPr lang="uk-UA" sz="2600" baseline="30000" dirty="0"/>
                  <a:t>2</a:t>
                </a:r>
                <a:r>
                  <a:rPr lang="uk-UA" sz="2600" dirty="0"/>
                  <a:t>×5)/50=1</a:t>
                </a:r>
                <a:endParaRPr lang="ru-RU" sz="2600" dirty="0"/>
              </a:p>
              <a:p>
                <a:endParaRPr lang="uk-UA" sz="2400" dirty="0" smtClean="0"/>
              </a:p>
              <a:p>
                <a:r>
                  <a:rPr lang="uk-UA" sz="2800" dirty="0" smtClean="0"/>
                  <a:t>Обчислимо </a:t>
                </a:r>
                <a:r>
                  <a:rPr lang="uk-UA" sz="2800" b="1" dirty="0"/>
                  <a:t>стандартне відхилення </a:t>
                </a:r>
                <a:endParaRPr lang="ru-RU" sz="2800" b="1" dirty="0"/>
              </a:p>
              <a:p>
                <a:pPr algn="ctr"/>
                <a:r>
                  <a:rPr lang="uk-UA" sz="2600" dirty="0"/>
                  <a:t>σ=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600" i="1"/>
                        </m:ctrlPr>
                      </m:radPr>
                      <m:deg/>
                      <m:e>
                        <m:r>
                          <a:rPr lang="uk-UA" sz="2600" i="1"/>
                          <m:t>𝐷</m:t>
                        </m:r>
                      </m:e>
                    </m:rad>
                  </m:oMath>
                </a14:m>
                <a:r>
                  <a:rPr lang="uk-UA" sz="2600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600" i="1"/>
                        </m:ctrlPr>
                      </m:radPr>
                      <m:deg/>
                      <m:e>
                        <m:r>
                          <a:rPr lang="uk-UA" sz="2600" i="1"/>
                          <m:t>1</m:t>
                        </m:r>
                      </m:e>
                    </m:rad>
                    <m:r>
                      <a:rPr lang="uk-UA" sz="2600" i="1"/>
                      <m:t>=1</m:t>
                    </m:r>
                  </m:oMath>
                </a14:m>
                <a:endParaRPr lang="ru-RU" sz="2600" dirty="0"/>
              </a:p>
              <a:p>
                <a:pPr algn="ctr"/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048934"/>
                <a:ext cx="10458797" cy="4023360"/>
              </a:xfrm>
              <a:blipFill>
                <a:blip r:embed="rId2"/>
                <a:stretch>
                  <a:fillRect l="-1166" t="-24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55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609600"/>
            <a:ext cx="10058400" cy="741680"/>
          </a:xfrm>
        </p:spPr>
        <p:txBody>
          <a:bodyPr>
            <a:normAutofit/>
          </a:bodyPr>
          <a:lstStyle/>
          <a:p>
            <a:pPr algn="ctr"/>
            <a:r>
              <a:rPr lang="uk-UA" b="1" i="1" dirty="0"/>
              <a:t>Коефіцієнт варіації (v</a:t>
            </a:r>
            <a:r>
              <a:rPr lang="uk-UA" b="1" i="1" dirty="0" smtClean="0"/>
              <a:t>)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4080" y="2099734"/>
            <a:ext cx="10058400" cy="4023360"/>
          </a:xfrm>
        </p:spPr>
        <p:txBody>
          <a:bodyPr>
            <a:normAutofit/>
          </a:bodyPr>
          <a:lstStyle/>
          <a:p>
            <a:pPr algn="ctr"/>
            <a:r>
              <a:rPr lang="uk-UA" sz="3200" b="1" i="1" dirty="0"/>
              <a:t>міра мінливості, яка дозволяє оцінити ступінь розсіювання варіант біля середнього значення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17</a:t>
            </a:fld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4348480" y="3394692"/>
                <a:ext cx="2768503" cy="938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sz="36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𝝈</m:t>
                        </m:r>
                      </m:num>
                      <m:den>
                        <m:bar>
                          <m:barPr>
                            <m:pos m:val="top"/>
                            <m:ctrlPr>
                              <a:rPr lang="ru-RU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uk-UA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bar>
                      </m:den>
                    </m:f>
                    <m:r>
                      <a:rPr lang="uk-UA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uk-UA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𝟏𝟎𝟎</m:t>
                    </m:r>
                  </m:oMath>
                </a14:m>
                <a:r>
                  <a:rPr lang="uk-UA" sz="36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  <a:endParaRPr lang="ru-RU" sz="28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480" y="3394692"/>
                <a:ext cx="2768503" cy="938975"/>
              </a:xfrm>
              <a:prstGeom prst="rect">
                <a:avLst/>
              </a:prstGeom>
              <a:blipFill>
                <a:blip r:embed="rId2"/>
                <a:stretch>
                  <a:fillRect l="-3084" r="-3304" b="-116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188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609600"/>
            <a:ext cx="10058400" cy="741680"/>
          </a:xfrm>
        </p:spPr>
        <p:txBody>
          <a:bodyPr>
            <a:normAutofit/>
          </a:bodyPr>
          <a:lstStyle/>
          <a:p>
            <a:pPr algn="ctr"/>
            <a:r>
              <a:rPr lang="uk-UA" b="1" i="1" dirty="0"/>
              <a:t>Коефіцієнт варіації (v</a:t>
            </a:r>
            <a:r>
              <a:rPr lang="uk-UA" b="1" i="1" dirty="0" smtClean="0"/>
              <a:t>)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3763" y="2099734"/>
            <a:ext cx="10058400" cy="4023360"/>
          </a:xfrm>
        </p:spPr>
        <p:txBody>
          <a:bodyPr>
            <a:normAutofit/>
          </a:bodyPr>
          <a:lstStyle/>
          <a:p>
            <a:pPr marL="447675" indent="-447675" algn="just">
              <a:lnSpc>
                <a:spcPct val="100000"/>
              </a:lnSpc>
              <a:spcAft>
                <a:spcPts val="600"/>
              </a:spcAft>
              <a:buSzPct val="80000"/>
              <a:buFont typeface="Wingdings" panose="05000000000000000000" pitchFamily="2" charset="2"/>
              <a:buChar char="Ø"/>
              <a:tabLst>
                <a:tab pos="447675" algn="l"/>
              </a:tabLst>
            </a:pPr>
            <a:r>
              <a:rPr lang="uk-UA" sz="3000" dirty="0" smtClean="0"/>
              <a:t>якщо </a:t>
            </a:r>
            <a:r>
              <a:rPr lang="uk-UA" sz="3000" b="1" dirty="0"/>
              <a:t>V&lt;10%,</a:t>
            </a:r>
            <a:r>
              <a:rPr lang="uk-UA" sz="3000" dirty="0"/>
              <a:t> це говорить про мале розсіювання варіант навколо середнього значення; </a:t>
            </a:r>
            <a:endParaRPr lang="ru-RU" sz="3000" dirty="0"/>
          </a:p>
          <a:p>
            <a:pPr marL="447675" indent="-447675" algn="just">
              <a:lnSpc>
                <a:spcPct val="100000"/>
              </a:lnSpc>
              <a:spcAft>
                <a:spcPts val="600"/>
              </a:spcAft>
              <a:buSzPct val="80000"/>
              <a:buFont typeface="Wingdings" panose="05000000000000000000" pitchFamily="2" charset="2"/>
              <a:buChar char="Ø"/>
              <a:tabLst>
                <a:tab pos="447675" algn="l"/>
              </a:tabLst>
            </a:pPr>
            <a:r>
              <a:rPr lang="uk-UA" sz="3000" dirty="0"/>
              <a:t>якщо </a:t>
            </a:r>
            <a:r>
              <a:rPr lang="uk-UA" sz="3000" b="1" dirty="0"/>
              <a:t>10% &lt;V &lt;20%</a:t>
            </a:r>
            <a:r>
              <a:rPr lang="uk-UA" sz="3000" dirty="0"/>
              <a:t>, то можна говорити про середнє розсіювання варіант; </a:t>
            </a:r>
            <a:endParaRPr lang="ru-RU" sz="3000" dirty="0"/>
          </a:p>
          <a:p>
            <a:pPr marL="447675" indent="-447675" algn="just">
              <a:lnSpc>
                <a:spcPct val="100000"/>
              </a:lnSpc>
              <a:spcAft>
                <a:spcPts val="600"/>
              </a:spcAft>
              <a:buSzPct val="80000"/>
              <a:buFont typeface="Wingdings" panose="05000000000000000000" pitchFamily="2" charset="2"/>
              <a:buChar char="Ø"/>
              <a:tabLst>
                <a:tab pos="447675" algn="l"/>
              </a:tabLst>
            </a:pPr>
            <a:r>
              <a:rPr lang="uk-UA" sz="3000" dirty="0"/>
              <a:t>якщо </a:t>
            </a:r>
            <a:r>
              <a:rPr lang="uk-UA" sz="3000" b="1" dirty="0"/>
              <a:t>V&gt;20%,</a:t>
            </a:r>
            <a:r>
              <a:rPr lang="uk-UA" sz="3000" dirty="0"/>
              <a:t> то розсіювання варіант навколо середнього є сильним і середнє не є типовим значенням варіаційного ряду.</a:t>
            </a:r>
            <a:endParaRPr lang="ru-RU" sz="3000" dirty="0"/>
          </a:p>
          <a:p>
            <a:pPr algn="ctr">
              <a:buFont typeface="Wingdings" panose="05000000000000000000" pitchFamily="2" charset="2"/>
              <a:buChar char="Ø"/>
            </a:pP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8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426720"/>
            <a:ext cx="10058400" cy="1005840"/>
          </a:xfrm>
        </p:spPr>
        <p:txBody>
          <a:bodyPr/>
          <a:lstStyle/>
          <a:p>
            <a:pPr algn="ctr"/>
            <a:r>
              <a:rPr lang="uk-UA" b="1" dirty="0" smtClean="0"/>
              <a:t>Приклад</a:t>
            </a:r>
            <a:endParaRPr lang="ru-RU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048934"/>
                <a:ext cx="10058400" cy="4023360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uk-UA" sz="2800" dirty="0"/>
                  <a:t>Визначити коефіцієнт варіації за даними прикладу. </a:t>
                </a:r>
                <a:endParaRPr lang="ru-RU" sz="2800" dirty="0"/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uk-UA" sz="2800" b="1" i="1" dirty="0" smtClean="0"/>
                  <a:t>Рішення:</a:t>
                </a:r>
                <a:endParaRPr lang="ru-RU" sz="2800" b="1" dirty="0"/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uk-UA" sz="2800" dirty="0"/>
                  <a:t> Для попереднього прикладу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2800" i="1"/>
                        </m:ctrlPr>
                      </m:barPr>
                      <m:e>
                        <m:r>
                          <a:rPr lang="uk-UA" sz="2800" i="1"/>
                          <m:t>𝑋</m:t>
                        </m:r>
                      </m:e>
                    </m:bar>
                    <m:r>
                      <a:rPr lang="uk-UA" sz="2800" i="1"/>
                      <m:t>=2</m:t>
                    </m:r>
                  </m:oMath>
                </a14:m>
                <a:r>
                  <a:rPr lang="uk-UA" sz="2800" dirty="0"/>
                  <a:t>, σ</a:t>
                </a:r>
                <a14:m>
                  <m:oMath xmlns:m="http://schemas.openxmlformats.org/officeDocument/2006/math">
                    <m:r>
                      <a:rPr lang="uk-UA" sz="2800" i="1"/>
                      <m:t>=1</m:t>
                    </m:r>
                  </m:oMath>
                </a14:m>
                <a:endParaRPr lang="ru-RU" sz="2800" dirty="0"/>
              </a:p>
              <a:p>
                <a:pPr algn="ctr"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uk-UA" sz="2800" b="1" dirty="0"/>
                  <a:t>V=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/>
                        </m:ctrlPr>
                      </m:fPr>
                      <m:num>
                        <m:r>
                          <a:rPr lang="uk-UA" sz="2800" b="1" i="1"/>
                          <m:t>𝝈</m:t>
                        </m:r>
                      </m:num>
                      <m:den>
                        <m:bar>
                          <m:barPr>
                            <m:pos m:val="top"/>
                            <m:ctrlPr>
                              <a:rPr lang="ru-RU" sz="2800" b="1" i="1"/>
                            </m:ctrlPr>
                          </m:barPr>
                          <m:e>
                            <m:r>
                              <a:rPr lang="uk-UA" sz="2800" b="1" i="1"/>
                              <m:t>𝒙</m:t>
                            </m:r>
                          </m:e>
                        </m:bar>
                      </m:den>
                    </m:f>
                    <m:r>
                      <a:rPr lang="uk-UA" sz="2800" b="1" i="1"/>
                      <m:t>×</m:t>
                    </m:r>
                    <m:r>
                      <a:rPr lang="uk-UA" sz="2800" b="1" i="1"/>
                      <m:t>𝟏𝟎𝟎</m:t>
                    </m:r>
                  </m:oMath>
                </a14:m>
                <a:r>
                  <a:rPr lang="uk-UA" sz="2800" b="1" dirty="0"/>
                  <a:t>%=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/>
                        </m:ctrlPr>
                      </m:fPr>
                      <m:num>
                        <m:r>
                          <a:rPr lang="uk-UA" sz="2800" b="1" i="1"/>
                          <m:t>𝟏</m:t>
                        </m:r>
                      </m:num>
                      <m:den>
                        <m:r>
                          <a:rPr lang="uk-UA" sz="2800" b="1" i="1"/>
                          <m:t>𝟐</m:t>
                        </m:r>
                      </m:den>
                    </m:f>
                    <m:r>
                      <a:rPr lang="uk-UA" sz="2800" b="1" i="1"/>
                      <m:t>×</m:t>
                    </m:r>
                    <m:r>
                      <a:rPr lang="uk-UA" sz="2800" b="1" i="1"/>
                      <m:t>𝟏𝟎𝟎</m:t>
                    </m:r>
                    <m:r>
                      <a:rPr lang="uk-UA" sz="2800" b="1" i="1"/>
                      <m:t>%=</m:t>
                    </m:r>
                    <m:r>
                      <a:rPr lang="uk-UA" sz="2800" b="1" i="1"/>
                      <m:t>𝟓𝟎</m:t>
                    </m:r>
                    <m:r>
                      <a:rPr lang="uk-UA" sz="2800" b="1" i="1"/>
                      <m:t>%</m:t>
                    </m:r>
                  </m:oMath>
                </a14:m>
                <a:r>
                  <a:rPr lang="uk-UA" sz="2800" b="1" dirty="0"/>
                  <a:t> </a:t>
                </a:r>
                <a:endParaRPr lang="uk-UA" sz="2800" b="1" dirty="0"/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uk-UA" sz="2800" b="1" dirty="0" smtClean="0"/>
                  <a:t>Висновок:</a:t>
                </a:r>
                <a:r>
                  <a:rPr lang="uk-UA" sz="2800" dirty="0" smtClean="0"/>
                  <a:t> сильне </a:t>
                </a:r>
                <a:r>
                  <a:rPr lang="uk-UA" sz="2800" dirty="0"/>
                  <a:t>розсіювання варіант біля середнього значення</a:t>
                </a:r>
                <a:endParaRPr lang="ru-RU" sz="2800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048934"/>
                <a:ext cx="10058400" cy="4023360"/>
              </a:xfrm>
              <a:blipFill>
                <a:blip r:embed="rId2"/>
                <a:stretch>
                  <a:fillRect l="-1212" t="-1364" r="-1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80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485775"/>
            <a:ext cx="10058400" cy="1080135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План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007659"/>
            <a:ext cx="9784080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  <a:tabLst>
                <a:tab pos="180975" algn="l"/>
              </a:tabLst>
            </a:pPr>
            <a:r>
              <a:rPr lang="uk-UA" sz="2800" dirty="0" smtClean="0"/>
              <a:t>Поняття міри мінливості</a:t>
            </a:r>
          </a:p>
          <a:p>
            <a:pPr marL="457200" indent="-457200">
              <a:buFont typeface="+mj-lt"/>
              <a:buAutoNum type="arabicPeriod"/>
              <a:tabLst>
                <a:tab pos="180975" algn="l"/>
              </a:tabLst>
            </a:pPr>
            <a:r>
              <a:rPr lang="uk-UA" sz="2800" dirty="0" smtClean="0"/>
              <a:t>Розмах</a:t>
            </a:r>
          </a:p>
          <a:p>
            <a:pPr marL="457200" indent="-457200">
              <a:buFont typeface="+mj-lt"/>
              <a:buAutoNum type="arabicPeriod"/>
              <a:tabLst>
                <a:tab pos="180975" algn="l"/>
              </a:tabLst>
            </a:pPr>
            <a:r>
              <a:rPr lang="uk-UA" sz="2800" dirty="0" smtClean="0"/>
              <a:t>Дисперсія </a:t>
            </a:r>
          </a:p>
          <a:p>
            <a:pPr marL="457200" indent="-457200">
              <a:buFont typeface="+mj-lt"/>
              <a:buAutoNum type="arabicPeriod"/>
              <a:tabLst>
                <a:tab pos="180975" algn="l"/>
              </a:tabLst>
            </a:pPr>
            <a:r>
              <a:rPr lang="uk-UA" sz="2800" dirty="0" smtClean="0"/>
              <a:t>Стандартне відхилення</a:t>
            </a:r>
          </a:p>
          <a:p>
            <a:pPr marL="457200" indent="-457200">
              <a:buFont typeface="+mj-lt"/>
              <a:buAutoNum type="arabicPeriod"/>
              <a:tabLst>
                <a:tab pos="180975" algn="l"/>
              </a:tabLst>
            </a:pPr>
            <a:r>
              <a:rPr lang="uk-UA" sz="2800" dirty="0" smtClean="0"/>
              <a:t>Коефіцієнт варіації</a:t>
            </a:r>
          </a:p>
          <a:p>
            <a:pPr marL="457200" indent="-457200">
              <a:buFont typeface="+mj-lt"/>
              <a:buAutoNum type="arabicPeriod"/>
              <a:tabLst>
                <a:tab pos="180975" algn="l"/>
              </a:tabLst>
            </a:pPr>
            <a:r>
              <a:rPr lang="uk-UA" sz="2800" dirty="0" smtClean="0"/>
              <a:t>Асиметрія та ексцес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3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14960"/>
            <a:ext cx="10058400" cy="124968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Асиметрія </a:t>
            </a:r>
            <a:endParaRPr lang="ru-RU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ctr"/>
                <a:r>
                  <a:rPr lang="uk-UA" sz="3200" b="1" i="1" dirty="0" smtClean="0"/>
                  <a:t>ступінь відхилення графічного представлення даних (гістограми або полігону частот) від симетричного виду щодо середнього значення</a:t>
                </a:r>
                <a:r>
                  <a:rPr lang="uk-UA" sz="3200" dirty="0"/>
                  <a:t>. </a:t>
                </a:r>
                <a:endParaRPr lang="ru-RU" sz="3200" dirty="0"/>
              </a:p>
              <a:p>
                <a:r>
                  <a:rPr lang="uk-UA" sz="2400" dirty="0"/>
                  <a:t>Для обчислення асиметрії використовується формула</a:t>
                </a:r>
                <a:r>
                  <a:rPr lang="uk-UA" sz="2400" dirty="0" smtClean="0"/>
                  <a:t>:</a:t>
                </a:r>
                <a:endParaRPr lang="en-US" sz="2400" dirty="0" smtClean="0"/>
              </a:p>
              <a:p>
                <a:endParaRPr lang="ru-RU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uk-UA" sz="2400" b="1" i="1" smtClean="0">
                          <a:latin typeface="Cambria Math" panose="02040503050406030204" pitchFamily="18" charset="0"/>
                        </a:rPr>
                        <m:t>А=</m:t>
                      </m:r>
                      <m:f>
                        <m:fPr>
                          <m:ctrlPr>
                            <a:rPr lang="uk-U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uk-UA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uk-UA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ba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2400" b="1" i="1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b="1" dirty="0"/>
              </a:p>
              <a:p>
                <a:endParaRPr lang="uk-UA" u="sng" dirty="0" smtClean="0"/>
              </a:p>
              <a:p>
                <a:pPr algn="ctr"/>
                <a:r>
                  <a:rPr lang="uk-UA" sz="2400" dirty="0" smtClean="0"/>
                  <a:t>де </a:t>
                </a:r>
                <a:r>
                  <a:rPr lang="uk-UA" sz="2400" dirty="0"/>
                  <a:t>n - об'єм вибірки, </a:t>
                </a:r>
                <a14:m>
                  <m:oMath xmlns:m="http://schemas.openxmlformats.org/officeDocument/2006/math">
                    <m:r>
                      <a:rPr lang="uk-UA" sz="2400" b="0" i="1"/>
                      <m:t>𝜎</m:t>
                    </m:r>
                  </m:oMath>
                </a14:m>
                <a:r>
                  <a:rPr lang="uk-UA" sz="2400" dirty="0"/>
                  <a:t> – стандартне відхилення,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2400" i="1"/>
                        </m:ctrlPr>
                      </m:barPr>
                      <m:e>
                        <m:r>
                          <a:rPr lang="uk-UA" sz="2400" b="0" i="1"/>
                          <m:t>𝑋</m:t>
                        </m:r>
                      </m:e>
                    </m:bar>
                  </m:oMath>
                </a14:m>
                <a:r>
                  <a:rPr lang="uk-UA" sz="2400" dirty="0"/>
                  <a:t> — середнє значення</a:t>
                </a:r>
                <a:endParaRPr lang="ru-RU" sz="2400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4091" r="-16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65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" y="1168400"/>
            <a:ext cx="3667760" cy="4079239"/>
          </a:xfrm>
        </p:spPr>
        <p:txBody>
          <a:bodyPr>
            <a:noAutofit/>
          </a:bodyPr>
          <a:lstStyle/>
          <a:p>
            <a:pPr algn="ctr"/>
            <a:r>
              <a:rPr lang="uk-UA" sz="3600" b="1" i="1" dirty="0"/>
              <a:t>Асиметрія</a:t>
            </a:r>
            <a:r>
              <a:rPr lang="uk-UA" sz="3600" dirty="0"/>
              <a:t> показує, які значення переважають у вибірці: більше середнього значення або менше за </a:t>
            </a:r>
            <a:r>
              <a:rPr lang="uk-UA" sz="3600" dirty="0" smtClean="0"/>
              <a:t>нього</a:t>
            </a:r>
            <a:endParaRPr lang="ru-RU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uk-UA" sz="2800" b="1" u="sng" dirty="0" smtClean="0"/>
                  <a:t>Властивості асиметрії:</a:t>
                </a:r>
                <a:endParaRPr lang="ru-RU" sz="2800" b="1" u="sng" dirty="0"/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uk-UA" sz="2800" dirty="0"/>
                  <a:t>1) якщо </a:t>
                </a:r>
                <a:r>
                  <a:rPr lang="uk-UA" sz="2800" b="1" dirty="0"/>
                  <a:t>А&gt;0</a:t>
                </a:r>
                <a:r>
                  <a:rPr lang="uk-UA" sz="2800" dirty="0"/>
                  <a:t>, то говорять про позитивну (лівосторонню) асиметрію, тобто у вибірці найчастіше зустрічаються значення менше середнього значення</a:t>
                </a:r>
                <a:endParaRPr lang="ru-RU" sz="2800" dirty="0"/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uk-UA" sz="2800" dirty="0"/>
                  <a:t>2) якщо </a:t>
                </a:r>
                <a:r>
                  <a:rPr lang="uk-UA" sz="2800" b="1" dirty="0"/>
                  <a:t>А &lt;0</a:t>
                </a:r>
                <a:r>
                  <a:rPr lang="uk-UA" sz="2800" dirty="0"/>
                  <a:t>, то говорять про від'ємну (правосторонню) асиметрію, тобто у вибірці найчастіше зустрічаються значення більші за середнє значення;</a:t>
                </a:r>
                <a:endParaRPr lang="ru-RU" sz="2800" dirty="0"/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uk-UA" sz="2800" dirty="0"/>
                  <a:t>3) якщо </a:t>
                </a:r>
                <a:r>
                  <a:rPr lang="uk-UA" sz="2800" b="1" dirty="0"/>
                  <a:t>А=0</a:t>
                </a:r>
                <a:r>
                  <a:rPr lang="uk-UA" sz="2800" dirty="0"/>
                  <a:t>, то це означає, що вихідна вибірка (її гістограма) є симетричною відносно прямої Х =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2800" i="1"/>
                        </m:ctrlPr>
                      </m:bar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</m:oMath>
                </a14:m>
                <a:endParaRPr lang="ru-RU" sz="2800" dirty="0"/>
              </a:p>
              <a:p>
                <a:pPr algn="just">
                  <a:lnSpc>
                    <a:spcPct val="100000"/>
                  </a:lnSpc>
                  <a:spcAft>
                    <a:spcPts val="1200"/>
                  </a:spcAft>
                </a:pPr>
                <a:endParaRPr lang="ru-RU" sz="28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72" t="-1043" r="-3286" b="-120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58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39" y="345440"/>
            <a:ext cx="10058400" cy="1117600"/>
          </a:xfrm>
        </p:spPr>
        <p:txBody>
          <a:bodyPr/>
          <a:lstStyle/>
          <a:p>
            <a:pPr algn="ctr"/>
            <a:r>
              <a:rPr lang="uk-UA" sz="5400" b="1" dirty="0" smtClean="0"/>
              <a:t>Ексцес</a:t>
            </a:r>
            <a:r>
              <a:rPr lang="uk-UA" dirty="0" smtClean="0"/>
              <a:t> 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Объект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06400" y="2113280"/>
                <a:ext cx="5628639" cy="3755814"/>
              </a:xfrm>
            </p:spPr>
            <p:txBody>
              <a:bodyPr/>
              <a:lstStyle/>
              <a:p>
                <a:pPr algn="ctr"/>
                <a:r>
                  <a:rPr lang="uk-UA" sz="2800" i="1" dirty="0" smtClean="0">
                    <a:solidFill>
                      <a:schemeClr val="tx1"/>
                    </a:solidFill>
                  </a:rPr>
                  <a:t>міра, що характеризує відносну опуклість або </a:t>
                </a:r>
                <a:r>
                  <a:rPr lang="uk-UA" sz="2800" i="1" dirty="0" err="1">
                    <a:solidFill>
                      <a:schemeClr val="tx1"/>
                    </a:solidFill>
                  </a:rPr>
                  <a:t>згладженість</a:t>
                </a:r>
                <a:r>
                  <a:rPr lang="uk-UA" sz="2800" i="1" dirty="0">
                    <a:solidFill>
                      <a:schemeClr val="tx1"/>
                    </a:solidFill>
                  </a:rPr>
                  <a:t> розподілу вибірки порівняно з нормальним </a:t>
                </a:r>
                <a:r>
                  <a:rPr lang="uk-UA" sz="2800" i="1" dirty="0" smtClean="0">
                    <a:solidFill>
                      <a:schemeClr val="tx1"/>
                    </a:solidFill>
                  </a:rPr>
                  <a:t>розподілом</a:t>
                </a:r>
                <a:endParaRPr lang="ru-RU" sz="2800" dirty="0">
                  <a:solidFill>
                    <a:schemeClr val="tx1"/>
                  </a:solidFill>
                </a:endParaRPr>
              </a:p>
              <a:p>
                <a:pPr algn="ctr"/>
                <a:endParaRPr lang="uk-UA" dirty="0"/>
              </a:p>
              <a:p>
                <a:pPr algn="ctr"/>
                <a14:m>
                  <m:oMath xmlns:m="http://schemas.openxmlformats.org/officeDocument/2006/math">
                    <m:r>
                      <a:rPr lang="uk-UA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Е=</m:t>
                    </m:r>
                    <m:f>
                      <m:fPr>
                        <m:ctrlPr>
                          <a:rPr lang="uk-UA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uk-UA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p>
                              <m:sSupPr>
                                <m:ctrlPr>
                                  <a:rPr lang="uk-UA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sz="2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bar>
                                <m: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uk-UA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uk-UA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800" b="1" dirty="0" smtClean="0">
                    <a:solidFill>
                      <a:schemeClr val="tx1"/>
                    </a:solidFill>
                  </a:rPr>
                  <a:t>-3</a:t>
                </a:r>
                <a:endParaRPr lang="ru-RU" sz="2800" b="1" dirty="0">
                  <a:solidFill>
                    <a:schemeClr val="tx1"/>
                  </a:solidFill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06400" y="2113280"/>
                <a:ext cx="5628639" cy="3755814"/>
              </a:xfrm>
              <a:blipFill>
                <a:blip r:embed="rId2"/>
                <a:stretch>
                  <a:fillRect t="-27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035039" y="2230827"/>
            <a:ext cx="5715924" cy="3520720"/>
          </a:xfrm>
        </p:spPr>
        <p:txBody>
          <a:bodyPr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Позитивний</a:t>
            </a:r>
            <a:r>
              <a:rPr lang="uk-UA" sz="2800" dirty="0">
                <a:solidFill>
                  <a:schemeClr val="tx1"/>
                </a:solidFill>
              </a:rPr>
              <a:t> ексцес позначає відносно загострений розподіл, </a:t>
            </a:r>
            <a:r>
              <a:rPr lang="uk-UA" sz="2800" b="1" dirty="0">
                <a:solidFill>
                  <a:schemeClr val="tx1"/>
                </a:solidFill>
              </a:rPr>
              <a:t>негативний</a:t>
            </a:r>
            <a:r>
              <a:rPr lang="uk-UA" sz="2800" dirty="0">
                <a:solidFill>
                  <a:schemeClr val="tx1"/>
                </a:solidFill>
              </a:rPr>
              <a:t> – відносно згладжений.</a:t>
            </a:r>
            <a:endParaRPr lang="ru-RU" sz="2800" dirty="0">
              <a:solidFill>
                <a:schemeClr val="tx1"/>
              </a:solidFill>
            </a:endParaRPr>
          </a:p>
          <a:p>
            <a:pPr algn="ctr"/>
            <a:r>
              <a:rPr lang="uk-UA" sz="2800" dirty="0">
                <a:solidFill>
                  <a:schemeClr val="tx1"/>
                </a:solidFill>
              </a:rPr>
              <a:t>Ексцес дозволяє визначити, наскільки </a:t>
            </a:r>
            <a:r>
              <a:rPr lang="uk-UA" sz="2800" dirty="0" err="1">
                <a:solidFill>
                  <a:schemeClr val="tx1"/>
                </a:solidFill>
              </a:rPr>
              <a:t>кучно</a:t>
            </a:r>
            <a:r>
              <a:rPr lang="uk-UA" sz="2800" dirty="0">
                <a:solidFill>
                  <a:schemeClr val="tx1"/>
                </a:solidFill>
              </a:rPr>
              <a:t> основна маса даних групується навколо середнього </a:t>
            </a:r>
            <a:r>
              <a:rPr lang="uk-UA" sz="2800" dirty="0" smtClean="0">
                <a:solidFill>
                  <a:schemeClr val="tx1"/>
                </a:solidFill>
              </a:rPr>
              <a:t>значення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71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447040"/>
            <a:ext cx="10058400" cy="924560"/>
          </a:xfrm>
        </p:spPr>
        <p:txBody>
          <a:bodyPr/>
          <a:lstStyle/>
          <a:p>
            <a:pPr algn="ctr"/>
            <a:r>
              <a:rPr lang="uk-UA" b="1" i="1" dirty="0">
                <a:solidFill>
                  <a:schemeClr val="tx1"/>
                </a:solidFill>
              </a:rPr>
              <a:t>Властивості ексцесу</a:t>
            </a:r>
            <a:r>
              <a:rPr lang="uk-UA" b="1" i="1" dirty="0" smtClean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uk-UA" sz="2800" dirty="0">
                <a:solidFill>
                  <a:schemeClr val="tx1"/>
                </a:solidFill>
              </a:rPr>
              <a:t>1) якщо </a:t>
            </a:r>
            <a:r>
              <a:rPr lang="uk-UA" sz="2800" b="1" dirty="0">
                <a:solidFill>
                  <a:schemeClr val="tx1"/>
                </a:solidFill>
              </a:rPr>
              <a:t>Е&gt;0</a:t>
            </a:r>
            <a:r>
              <a:rPr lang="uk-UA" sz="2800" dirty="0">
                <a:solidFill>
                  <a:schemeClr val="tx1"/>
                </a:solidFill>
              </a:rPr>
              <a:t>, то </a:t>
            </a:r>
            <a:r>
              <a:rPr lang="uk-UA" sz="2800" dirty="0" err="1">
                <a:solidFill>
                  <a:schemeClr val="tx1"/>
                </a:solidFill>
              </a:rPr>
              <a:t>говорят</a:t>
            </a:r>
            <a:r>
              <a:rPr lang="uk-UA" sz="2800" dirty="0">
                <a:solidFill>
                  <a:schemeClr val="tx1"/>
                </a:solidFill>
              </a:rPr>
              <a:t>, що вихідні дані відповідають </a:t>
            </a:r>
            <a:r>
              <a:rPr lang="uk-UA" sz="2800" dirty="0" err="1">
                <a:solidFill>
                  <a:schemeClr val="tx1"/>
                </a:solidFill>
              </a:rPr>
              <a:t>гостровершинному</a:t>
            </a:r>
            <a:r>
              <a:rPr lang="uk-UA" sz="2800" dirty="0">
                <a:solidFill>
                  <a:schemeClr val="tx1"/>
                </a:solidFill>
              </a:rPr>
              <a:t> розподілу, тобто купчасто розташовані навколо середнього </a:t>
            </a:r>
            <a:r>
              <a:rPr lang="uk-UA" sz="2800" dirty="0" smtClean="0">
                <a:solidFill>
                  <a:schemeClr val="tx1"/>
                </a:solidFill>
              </a:rPr>
              <a:t>значення</a:t>
            </a:r>
            <a:endParaRPr lang="ru-RU" sz="28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uk-UA" sz="2800" dirty="0">
                <a:solidFill>
                  <a:schemeClr val="tx1"/>
                </a:solidFill>
              </a:rPr>
              <a:t>2) якщо -</a:t>
            </a:r>
            <a:r>
              <a:rPr lang="uk-UA" sz="2800" b="1" dirty="0">
                <a:solidFill>
                  <a:schemeClr val="tx1"/>
                </a:solidFill>
              </a:rPr>
              <a:t>3&lt;Е&lt;0</a:t>
            </a:r>
            <a:r>
              <a:rPr lang="uk-UA" sz="2800" dirty="0">
                <a:solidFill>
                  <a:schemeClr val="tx1"/>
                </a:solidFill>
              </a:rPr>
              <a:t>, то говорять, що вихідні дані відповідають </a:t>
            </a:r>
            <a:r>
              <a:rPr lang="uk-UA" sz="2800" dirty="0" err="1">
                <a:solidFill>
                  <a:schemeClr val="tx1"/>
                </a:solidFill>
              </a:rPr>
              <a:t>плосковершинному</a:t>
            </a:r>
            <a:r>
              <a:rPr lang="uk-UA" sz="2800" dirty="0">
                <a:solidFill>
                  <a:schemeClr val="tx1"/>
                </a:solidFill>
              </a:rPr>
              <a:t> розподілу, тобто розсіяні відносно середнього </a:t>
            </a:r>
            <a:r>
              <a:rPr lang="uk-UA" sz="2800" dirty="0" smtClean="0">
                <a:solidFill>
                  <a:schemeClr val="tx1"/>
                </a:solidFill>
              </a:rPr>
              <a:t>значення</a:t>
            </a:r>
            <a:endParaRPr lang="ru-RU" sz="28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uk-UA" sz="2800" dirty="0">
                <a:solidFill>
                  <a:schemeClr val="tx1"/>
                </a:solidFill>
              </a:rPr>
              <a:t>3) якщо </a:t>
            </a:r>
            <a:r>
              <a:rPr lang="uk-UA" sz="2800" b="1" dirty="0">
                <a:solidFill>
                  <a:schemeClr val="tx1"/>
                </a:solidFill>
              </a:rPr>
              <a:t>Е=0</a:t>
            </a:r>
            <a:r>
              <a:rPr lang="uk-UA" sz="2800" dirty="0">
                <a:solidFill>
                  <a:schemeClr val="tx1"/>
                </a:solidFill>
              </a:rPr>
              <a:t>, то говорять, що вихідні дані відповідають </a:t>
            </a:r>
            <a:r>
              <a:rPr lang="uk-UA" sz="2800" dirty="0" err="1">
                <a:solidFill>
                  <a:schemeClr val="tx1"/>
                </a:solidFill>
              </a:rPr>
              <a:t>середньовершинному</a:t>
            </a:r>
            <a:r>
              <a:rPr lang="uk-UA" sz="2800" dirty="0">
                <a:solidFill>
                  <a:schemeClr val="tx1"/>
                </a:solidFill>
              </a:rPr>
              <a:t> </a:t>
            </a:r>
            <a:r>
              <a:rPr lang="uk-UA" sz="2800" dirty="0" smtClean="0">
                <a:solidFill>
                  <a:schemeClr val="tx1"/>
                </a:solidFill>
              </a:rPr>
              <a:t>розподілу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19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436880"/>
            <a:ext cx="10058400" cy="1016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Приклад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uk-UA" sz="2800" dirty="0">
                    <a:solidFill>
                      <a:schemeClr val="tx1"/>
                    </a:solidFill>
                  </a:rPr>
                  <a:t>За даними прикладу обчислимо асиметрію та </a:t>
                </a:r>
                <a:r>
                  <a:rPr lang="uk-UA" sz="2800" dirty="0" smtClean="0">
                    <a:solidFill>
                      <a:schemeClr val="tx1"/>
                    </a:solidFill>
                  </a:rPr>
                  <a:t>ексцес</a:t>
                </a:r>
              </a:p>
              <a:p>
                <a:endParaRPr lang="uk-UA" sz="2800" dirty="0">
                  <a:solidFill>
                    <a:schemeClr val="tx1"/>
                  </a:solidFill>
                </a:endParaRPr>
              </a:p>
              <a:p>
                <a:endParaRPr lang="uk-UA" sz="2800" dirty="0" smtClean="0">
                  <a:solidFill>
                    <a:schemeClr val="tx1"/>
                  </a:solidFill>
                </a:endParaRPr>
              </a:p>
              <a:p>
                <a:r>
                  <a:rPr lang="uk-UA" sz="2400" dirty="0" smtClean="0">
                    <a:solidFill>
                      <a:schemeClr val="tx1"/>
                    </a:solidFill>
                  </a:rPr>
                  <a:t>В </a:t>
                </a:r>
                <a:r>
                  <a:rPr lang="uk-UA" sz="2400" dirty="0">
                    <a:solidFill>
                      <a:schemeClr val="tx1"/>
                    </a:solidFill>
                  </a:rPr>
                  <a:t>результаті попередніх розрахунків було встановлено, що </a:t>
                </a:r>
                <a:endParaRPr lang="ru-RU" sz="24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uk-UA" sz="2400" dirty="0">
                    <a:solidFill>
                      <a:schemeClr val="tx1"/>
                    </a:solidFill>
                  </a:rPr>
                  <a:t>n = 50		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2400" i="1">
                            <a:solidFill>
                              <a:schemeClr val="tx1"/>
                            </a:solidFill>
                          </a:rPr>
                        </m:ctrlPr>
                      </m:barPr>
                      <m:e>
                        <m:r>
                          <a:rPr lang="uk-UA" sz="2400" i="1">
                            <a:solidFill>
                              <a:schemeClr val="tx1"/>
                            </a:solidFill>
                          </a:rPr>
                          <m:t>𝑋</m:t>
                        </m:r>
                      </m:e>
                    </m:bar>
                    <m:r>
                      <a:rPr lang="uk-UA" sz="2400" i="1">
                        <a:solidFill>
                          <a:schemeClr val="tx1"/>
                        </a:solidFill>
                      </a:rPr>
                      <m:t>=2</m:t>
                    </m:r>
                  </m:oMath>
                </a14:m>
                <a:r>
                  <a:rPr lang="uk-UA" sz="2400" i="1" dirty="0">
                    <a:solidFill>
                      <a:schemeClr val="tx1"/>
                    </a:solidFill>
                  </a:rPr>
                  <a:t>		</a:t>
                </a:r>
                <a:r>
                  <a:rPr lang="uk-UA" sz="2400" dirty="0" smtClean="0">
                    <a:solidFill>
                      <a:schemeClr val="tx1"/>
                    </a:solidFill>
                  </a:rPr>
                  <a:t>σ=1</a:t>
                </a:r>
                <a:endParaRPr lang="ru-RU" sz="2400" dirty="0">
                  <a:solidFill>
                    <a:schemeClr val="tx1"/>
                  </a:solidFill>
                </a:endParaRPr>
              </a:p>
              <a:p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2" t="-25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24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615540"/>
              </p:ext>
            </p:extLst>
          </p:nvPr>
        </p:nvGraphicFramePr>
        <p:xfrm>
          <a:off x="4275455" y="2484499"/>
          <a:ext cx="4025263" cy="908940"/>
        </p:xfrm>
        <a:graphic>
          <a:graphicData uri="http://schemas.openxmlformats.org/drawingml/2006/table">
            <a:tbl>
              <a:tblPr firstRow="1" firstCol="1" bandRow="1"/>
              <a:tblGrid>
                <a:gridCol w="665940">
                  <a:extLst>
                    <a:ext uri="{9D8B030D-6E8A-4147-A177-3AD203B41FA5}">
                      <a16:colId xmlns:a16="http://schemas.microsoft.com/office/drawing/2014/main" val="447333640"/>
                    </a:ext>
                  </a:extLst>
                </a:gridCol>
                <a:gridCol w="838942">
                  <a:extLst>
                    <a:ext uri="{9D8B030D-6E8A-4147-A177-3AD203B41FA5}">
                      <a16:colId xmlns:a16="http://schemas.microsoft.com/office/drawing/2014/main" val="3584162801"/>
                    </a:ext>
                  </a:extLst>
                </a:gridCol>
                <a:gridCol w="840127">
                  <a:extLst>
                    <a:ext uri="{9D8B030D-6E8A-4147-A177-3AD203B41FA5}">
                      <a16:colId xmlns:a16="http://schemas.microsoft.com/office/drawing/2014/main" val="3261548062"/>
                    </a:ext>
                  </a:extLst>
                </a:gridCol>
                <a:gridCol w="840127">
                  <a:extLst>
                    <a:ext uri="{9D8B030D-6E8A-4147-A177-3AD203B41FA5}">
                      <a16:colId xmlns:a16="http://schemas.microsoft.com/office/drawing/2014/main" val="1971163087"/>
                    </a:ext>
                  </a:extLst>
                </a:gridCol>
                <a:gridCol w="840127">
                  <a:extLst>
                    <a:ext uri="{9D8B030D-6E8A-4147-A177-3AD203B41FA5}">
                      <a16:colId xmlns:a16="http://schemas.microsoft.com/office/drawing/2014/main" val="3609930771"/>
                    </a:ext>
                  </a:extLst>
                </a:gridCol>
              </a:tblGrid>
              <a:tr h="454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Х</a:t>
                      </a:r>
                      <a:r>
                        <a:rPr lang="uk-UA" sz="2400" baseline="-25000" dirty="0">
                          <a:effectLst/>
                        </a:rPr>
                        <a:t>і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4573059"/>
                  </a:ext>
                </a:extLst>
              </a:tr>
              <a:tr h="454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n</a:t>
                      </a:r>
                      <a:r>
                        <a:rPr lang="uk-UA" sz="2400" baseline="-25000">
                          <a:effectLst/>
                        </a:rPr>
                        <a:t>i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20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10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19661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1005280" y="4818244"/>
                <a:ext cx="2256643" cy="6817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uk-UA" sz="2400" b="1" i="1" smtClean="0">
                        <a:latin typeface="Cambria Math" panose="02040503050406030204" pitchFamily="18" charset="0"/>
                      </a:rPr>
                      <m:t>А=</m:t>
                    </m:r>
                    <m:f>
                      <m:fPr>
                        <m:ctrlPr>
                          <a:rPr lang="uk-UA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uk-UA" sz="2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p>
                              <m:sSupPr>
                                <m:ctrlPr>
                                  <a:rPr lang="uk-UA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ba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uk-UA" sz="24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2400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uk-UA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400" b="1" dirty="0" smtClean="0"/>
                  <a:t>=</a:t>
                </a:r>
                <a:endParaRPr lang="ru-RU" sz="2400" b="1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80" y="4818244"/>
                <a:ext cx="2256643" cy="681790"/>
              </a:xfrm>
              <a:prstGeom prst="rect">
                <a:avLst/>
              </a:prstGeom>
              <a:blipFill>
                <a:blip r:embed="rId3"/>
                <a:stretch>
                  <a:fillRect r="-3514" b="-80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3058774" y="4831325"/>
                <a:ext cx="8777626" cy="1038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ru-RU" sz="2400" i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ru-RU" sz="2400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ru-RU" sz="2400" i="0">
                            <a:latin typeface="Cambria Math" panose="02040503050406030204" pitchFamily="18" charset="0"/>
                          </a:rPr>
                          <m:t>×20+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0">
                                    <a:latin typeface="Cambria Math" panose="02040503050406030204" pitchFamily="18" charset="0"/>
                                  </a:rPr>
                                  <m:t>2−2</m:t>
                                </m:r>
                              </m:e>
                            </m:d>
                          </m:e>
                          <m:sup>
                            <m:r>
                              <a:rPr lang="ru-RU" sz="2400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ru-RU" sz="2400" i="0">
                            <a:latin typeface="Cambria Math" panose="02040503050406030204" pitchFamily="18" charset="0"/>
                          </a:rPr>
                          <m:t>×15+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0">
                                    <a:latin typeface="Cambria Math" panose="02040503050406030204" pitchFamily="18" charset="0"/>
                                  </a:rPr>
                                  <m:t>3−2</m:t>
                                </m:r>
                              </m:e>
                            </m:d>
                          </m:e>
                          <m:sup>
                            <m:r>
                              <a:rPr lang="ru-RU" sz="2400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ru-RU" sz="2400" i="0">
                            <a:latin typeface="Cambria Math" panose="02040503050406030204" pitchFamily="18" charset="0"/>
                          </a:rPr>
                          <m:t>×10+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0">
                                    <a:latin typeface="Cambria Math" panose="02040503050406030204" pitchFamily="18" charset="0"/>
                                  </a:rPr>
                                  <m:t>4−2</m:t>
                                </m:r>
                              </m:e>
                            </m:d>
                          </m:e>
                          <m:sup>
                            <m:r>
                              <a:rPr lang="ru-RU" sz="2400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ru-RU" sz="2400" i="0">
                            <a:latin typeface="Cambria Math" panose="02040503050406030204" pitchFamily="18" charset="0"/>
                          </a:rPr>
                          <m:t>×5</m:t>
                        </m:r>
                      </m:num>
                      <m:den>
                        <m:r>
                          <a:rPr lang="ru-RU" sz="2400" i="0">
                            <a:latin typeface="Cambria Math" panose="02040503050406030204" pitchFamily="18" charset="0"/>
                          </a:rPr>
                          <m:t>50×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ru-RU" sz="2400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400" dirty="0" smtClean="0"/>
                  <a:t>=0,6    </a:t>
                </a:r>
                <a:r>
                  <a:rPr lang="uk-UA" sz="2000" b="1" i="1" dirty="0" smtClean="0"/>
                  <a:t>лівостороння </a:t>
                </a:r>
                <a:r>
                  <a:rPr lang="uk-UA" sz="2000" b="1" i="1" dirty="0"/>
                  <a:t>асиметрія</a:t>
                </a:r>
                <a:endParaRPr lang="ru-RU" sz="2000" dirty="0"/>
              </a:p>
              <a:p>
                <a:endParaRPr lang="ru-RU" sz="2400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774" y="4831325"/>
                <a:ext cx="8777626" cy="1038041"/>
              </a:xfrm>
              <a:prstGeom prst="rect">
                <a:avLst/>
              </a:prstGeom>
              <a:blipFill>
                <a:blip r:embed="rId4"/>
                <a:stretch>
                  <a:fillRect r="-2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501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985520"/>
          </a:xfrm>
        </p:spPr>
        <p:txBody>
          <a:bodyPr/>
          <a:lstStyle/>
          <a:p>
            <a:pPr algn="ctr"/>
            <a:r>
              <a:rPr lang="uk-UA" dirty="0" smtClean="0"/>
              <a:t>Приклад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958066"/>
            <a:ext cx="10058400" cy="4023360"/>
          </a:xfrm>
        </p:spPr>
        <p:txBody>
          <a:bodyPr/>
          <a:lstStyle/>
          <a:p>
            <a:pPr algn="ctr"/>
            <a:r>
              <a:rPr lang="uk-UA" sz="2800" i="1" dirty="0">
                <a:solidFill>
                  <a:schemeClr val="tx1"/>
                </a:solidFill>
              </a:rPr>
              <a:t>Скористаємося формулою для обчислення ексцесу: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uk-UA" dirty="0"/>
              <a:t> 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25</a:t>
            </a:fld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4252029" y="2766598"/>
                <a:ext cx="3078343" cy="8772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uk-UA" sz="3200" b="1" i="1" smtClean="0">
                        <a:latin typeface="Cambria Math" panose="02040503050406030204" pitchFamily="18" charset="0"/>
                      </a:rPr>
                      <m:t>Е</m:t>
                    </m:r>
                    <m:r>
                      <a:rPr lang="uk-UA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uk-UA" sz="32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32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p>
                              <m:sSupPr>
                                <m:ctrlPr>
                                  <a:rPr lang="uk-UA" sz="32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bar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uk-UA" sz="32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3200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uk-UA" sz="3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3200" b="1" dirty="0"/>
                  <a:t>-3</a:t>
                </a:r>
                <a:endParaRPr lang="ru-RU" sz="3200" b="1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029" y="2766598"/>
                <a:ext cx="3078343" cy="877291"/>
              </a:xfrm>
              <a:prstGeom prst="rect">
                <a:avLst/>
              </a:prstGeom>
              <a:blipFill>
                <a:blip r:embed="rId2"/>
                <a:stretch>
                  <a:fillRect r="-4365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1123603" y="3969746"/>
                <a:ext cx="10088880" cy="2271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uk-UA" sz="2000" b="0" i="0" smtClean="0">
                          <a:latin typeface="Cambria Math" panose="02040503050406030204" pitchFamily="18" charset="0"/>
                        </a:rPr>
                        <m:t>Е</m:t>
                      </m:r>
                      <m:r>
                        <a:rPr lang="ru-RU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0">
                                      <a:latin typeface="Cambria Math" panose="02040503050406030204" pitchFamily="18" charset="0"/>
                                    </a:rPr>
                                    <m:t>1−2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×20+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0">
                                      <a:latin typeface="Cambria Math" panose="02040503050406030204" pitchFamily="18" charset="0"/>
                                    </a:rPr>
                                    <m:t>2−2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×15+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0">
                                      <a:latin typeface="Cambria Math" panose="02040503050406030204" pitchFamily="18" charset="0"/>
                                    </a:rPr>
                                    <m:t>3−2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×10+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0">
                                      <a:latin typeface="Cambria Math" panose="02040503050406030204" pitchFamily="18" charset="0"/>
                                    </a:rPr>
                                    <m:t>4−2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×5</m:t>
                          </m:r>
                        </m:num>
                        <m:den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50×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ru-RU" sz="2000" i="0">
                          <a:latin typeface="Cambria Math" panose="02040503050406030204" pitchFamily="18" charset="0"/>
                        </a:rPr>
                        <m:t>−3=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20+0+10+80</m:t>
                          </m:r>
                        </m:num>
                        <m:den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ru-RU" sz="2000" i="0">
                          <a:latin typeface="Cambria Math" panose="02040503050406030204" pitchFamily="18" charset="0"/>
                        </a:rPr>
                        <m:t>−3=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110</m:t>
                          </m:r>
                        </m:num>
                        <m:den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ru-RU" sz="2000" i="0">
                          <a:latin typeface="Cambria Math" panose="02040503050406030204" pitchFamily="18" charset="0"/>
                        </a:rPr>
                        <m:t>−3=−0,8</m:t>
                      </m:r>
                    </m:oMath>
                  </m:oMathPara>
                </a14:m>
                <a:endParaRPr lang="ru-RU" sz="2000" dirty="0" smtClean="0"/>
              </a:p>
              <a:p>
                <a:pPr/>
                <a:endParaRPr lang="uk-UA" sz="2000" dirty="0"/>
              </a:p>
              <a:p>
                <a:pPr algn="ctr"/>
                <a:r>
                  <a:rPr lang="uk-UA" sz="2400" b="1" i="1" dirty="0"/>
                  <a:t>данні відповідають </a:t>
                </a:r>
                <a:r>
                  <a:rPr lang="uk-UA" sz="2400" b="1" i="1" dirty="0" err="1"/>
                  <a:t>плосковершинному</a:t>
                </a:r>
                <a:r>
                  <a:rPr lang="uk-UA" sz="2400" b="1" i="1" dirty="0"/>
                  <a:t> розподілу</a:t>
                </a:r>
                <a:endParaRPr lang="ru-RU" sz="2400" dirty="0"/>
              </a:p>
              <a:p>
                <a:pPr algn="ctr"/>
                <a:endParaRPr lang="ru-RU" sz="20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603" y="3969746"/>
                <a:ext cx="10088880" cy="22717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460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2390" y="995680"/>
            <a:ext cx="4147820" cy="2021840"/>
          </a:xfrm>
        </p:spPr>
        <p:txBody>
          <a:bodyPr>
            <a:normAutofit/>
          </a:bodyPr>
          <a:lstStyle/>
          <a:p>
            <a:pPr algn="ctr"/>
            <a:r>
              <a:rPr lang="uk-UA" b="1" u="sng" dirty="0" smtClean="0"/>
              <a:t>Розподіл ознаки </a:t>
            </a:r>
            <a:r>
              <a:rPr lang="uk-UA" b="1" dirty="0" smtClean="0"/>
              <a:t>- </a:t>
            </a:r>
            <a:r>
              <a:rPr lang="ru-RU" dirty="0" err="1"/>
              <a:t>закономірність</a:t>
            </a:r>
            <a:r>
              <a:rPr lang="ru-RU" dirty="0"/>
              <a:t> </a:t>
            </a:r>
            <a:r>
              <a:rPr lang="ru-RU" dirty="0" err="1"/>
              <a:t>появи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uk-UA" dirty="0"/>
              <a:t>її</a:t>
            </a:r>
            <a:r>
              <a:rPr lang="ru-RU" dirty="0"/>
              <a:t> </a:t>
            </a:r>
            <a:r>
              <a:rPr lang="ru-RU" dirty="0" err="1" smtClean="0"/>
              <a:t>значень</a:t>
            </a:r>
            <a:r>
              <a:rPr lang="ru-RU" dirty="0" smtClean="0"/>
              <a:t> </a:t>
            </a:r>
            <a:endParaRPr lang="ru-RU" sz="32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63110" y="1098833"/>
            <a:ext cx="6964680" cy="5257800"/>
          </a:xfrm>
        </p:spPr>
        <p:txBody>
          <a:bodyPr>
            <a:normAutofit/>
          </a:bodyPr>
          <a:lstStyle/>
          <a:p>
            <a:pPr algn="ctr"/>
            <a:r>
              <a:rPr lang="uk-UA" sz="2800" b="1" i="1" dirty="0"/>
              <a:t>Параметри розподілу</a:t>
            </a:r>
            <a:r>
              <a:rPr lang="uk-UA" sz="2800" dirty="0"/>
              <a:t> – це числові характеристики, що представляють </a:t>
            </a:r>
            <a:r>
              <a:rPr lang="uk-UA" sz="2800" dirty="0" smtClean="0"/>
              <a:t>розподіл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5120" y="3700421"/>
            <a:ext cx="3515360" cy="3379124"/>
          </a:xfrm>
        </p:spPr>
        <p:txBody>
          <a:bodyPr>
            <a:normAutofit/>
          </a:bodyPr>
          <a:lstStyle/>
          <a:p>
            <a:pPr algn="ctr"/>
            <a:r>
              <a:rPr lang="uk-UA" sz="3000" dirty="0"/>
              <a:t>Для його опису використовуються параметри розподілу</a:t>
            </a:r>
            <a:r>
              <a:rPr lang="ru-RU" sz="3000" dirty="0"/>
              <a:t/>
            </a:r>
            <a:br>
              <a:rPr lang="ru-RU" sz="3000" dirty="0"/>
            </a:br>
            <a:r>
              <a:rPr lang="uk-UA" sz="3000" b="1" dirty="0"/>
              <a:t> </a:t>
            </a:r>
            <a:endParaRPr lang="ru-RU" sz="3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26</a:t>
            </a:fld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30072256"/>
              </p:ext>
            </p:extLst>
          </p:nvPr>
        </p:nvGraphicFramePr>
        <p:xfrm>
          <a:off x="4373880" y="813118"/>
          <a:ext cx="7343140" cy="5829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268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210" y="2885018"/>
            <a:ext cx="4574540" cy="36120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96240"/>
            <a:ext cx="10058400" cy="1137920"/>
          </a:xfrm>
        </p:spPr>
        <p:txBody>
          <a:bodyPr/>
          <a:lstStyle/>
          <a:p>
            <a:pPr algn="ctr"/>
            <a:r>
              <a:rPr lang="uk-UA" b="1" dirty="0" smtClean="0"/>
              <a:t>Нормальний розподіл</a:t>
            </a:r>
            <a:endParaRPr lang="ru-RU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:r>
                  <a:rPr lang="uk-UA" sz="2800" dirty="0" smtClean="0">
                    <a:solidFill>
                      <a:schemeClr val="tx1"/>
                    </a:solidFill>
                  </a:rPr>
                  <a:t>Графік нормального розподілу являє собою </a:t>
                </a:r>
                <a:r>
                  <a:rPr lang="uk-UA" sz="2800" dirty="0" err="1">
                    <a:solidFill>
                      <a:schemeClr val="tx1"/>
                    </a:solidFill>
                  </a:rPr>
                  <a:t>колоколообразну</a:t>
                </a:r>
                <a:r>
                  <a:rPr lang="uk-UA" sz="2800" dirty="0">
                    <a:solidFill>
                      <a:schemeClr val="tx1"/>
                    </a:solidFill>
                  </a:rPr>
                  <a:t> </a:t>
                </a:r>
                <a:r>
                  <a:rPr lang="uk-UA" sz="2800" dirty="0" err="1">
                    <a:solidFill>
                      <a:schemeClr val="tx1"/>
                    </a:solidFill>
                  </a:rPr>
                  <a:t>средньовершинну</a:t>
                </a:r>
                <a:r>
                  <a:rPr lang="uk-UA" sz="2800" dirty="0">
                    <a:solidFill>
                      <a:schemeClr val="tx1"/>
                    </a:solidFill>
                  </a:rPr>
                  <a:t> криву, симетричну відносно прямої Х =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2800" i="1">
                            <a:solidFill>
                              <a:schemeClr val="tx1"/>
                            </a:solidFill>
                          </a:rPr>
                        </m:ctrlPr>
                      </m:barPr>
                      <m:e>
                        <m:r>
                          <a:rPr lang="uk-UA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Х</m:t>
                        </m:r>
                      </m:e>
                    </m:bar>
                  </m:oMath>
                </a14:m>
                <a:endParaRPr lang="ru-RU" sz="2800" dirty="0">
                  <a:solidFill>
                    <a:schemeClr val="tx1"/>
                  </a:solidFill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5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49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Нормальний розподіл характеризується наступними параметрами</a:t>
            </a:r>
            <a:r>
              <a:rPr lang="uk-UA" dirty="0" smtClean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252134"/>
                <a:ext cx="10058400" cy="4023360"/>
              </a:xfrm>
            </p:spPr>
            <p:txBody>
              <a:bodyPr>
                <a:normAutofit/>
              </a:bodyPr>
              <a:lstStyle/>
              <a:p>
                <a:pPr marL="606425" indent="-514350">
                  <a:buFont typeface="+mj-lt"/>
                  <a:buAutoNum type="arabicPeriod"/>
                </a:pPr>
                <a:r>
                  <a:rPr lang="uk-UA" sz="3200" dirty="0" smtClean="0"/>
                  <a:t>мода</a:t>
                </a:r>
                <a:r>
                  <a:rPr lang="uk-UA" sz="3200" dirty="0"/>
                  <a:t>, медіана і середнє значення вибірки збігаються: </a:t>
                </a:r>
                <a:r>
                  <a:rPr lang="uk-UA" sz="3200" dirty="0" err="1"/>
                  <a:t>Мо≈Ме</a:t>
                </a:r>
                <a:r>
                  <a:rPr lang="uk-UA" sz="3200" dirty="0"/>
                  <a:t> ≈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3200" i="1"/>
                        </m:ctrlPr>
                      </m:barPr>
                      <m:e>
                        <m:r>
                          <a:rPr lang="uk-UA" sz="3200" i="1"/>
                          <m:t>𝑥</m:t>
                        </m:r>
                      </m:e>
                    </m:bar>
                  </m:oMath>
                </a14:m>
                <a:endParaRPr lang="ru-RU" sz="3200" dirty="0"/>
              </a:p>
              <a:p>
                <a:pPr marL="606425" indent="-514350">
                  <a:buFont typeface="+mj-lt"/>
                  <a:buAutoNum type="arabicPeriod"/>
                </a:pPr>
                <a:r>
                  <a:rPr lang="uk-UA" sz="3200" dirty="0" smtClean="0"/>
                  <a:t>дисперсія </a:t>
                </a:r>
                <a:r>
                  <a:rPr lang="uk-UA" sz="3200" dirty="0"/>
                  <a:t>і стандартне відхилення </a:t>
                </a:r>
                <a:r>
                  <a:rPr lang="uk-UA" sz="3200" dirty="0" smtClean="0"/>
                  <a:t>невеликі</a:t>
                </a:r>
                <a:endParaRPr lang="ru-RU" sz="3200" dirty="0"/>
              </a:p>
              <a:p>
                <a:pPr marL="606425" indent="-514350">
                  <a:buFont typeface="+mj-lt"/>
                  <a:buAutoNum type="arabicPeriod"/>
                </a:pPr>
                <a:r>
                  <a:rPr lang="uk-UA" sz="3200" dirty="0" smtClean="0"/>
                  <a:t>асиметрія </a:t>
                </a:r>
                <a:r>
                  <a:rPr lang="uk-UA" sz="3200" dirty="0"/>
                  <a:t>і ексцес дорівнюють </a:t>
                </a:r>
                <a:r>
                  <a:rPr lang="uk-UA" sz="3200" dirty="0" smtClean="0"/>
                  <a:t>нулю</a:t>
                </a:r>
                <a:endParaRPr lang="ru-RU" sz="3200" dirty="0"/>
              </a:p>
              <a:p>
                <a:pPr marL="538163" indent="-446088"/>
                <a:endParaRPr lang="ru-RU" sz="32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252134"/>
                <a:ext cx="10058400" cy="4023360"/>
              </a:xfrm>
              <a:blipFill>
                <a:blip r:embed="rId2"/>
                <a:stretch>
                  <a:fillRect l="-1576" t="-3485" r="-21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6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60" y="0"/>
            <a:ext cx="3789680" cy="4251961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Якщо </a:t>
            </a:r>
            <a:r>
              <a:rPr lang="uk-UA" b="1" dirty="0"/>
              <a:t>асиметрія</a:t>
            </a:r>
            <a:r>
              <a:rPr lang="uk-UA" dirty="0"/>
              <a:t> відмінна від нуля, то розподіл ознаки є </a:t>
            </a:r>
            <a:r>
              <a:rPr lang="uk-UA" u="sng" dirty="0"/>
              <a:t>асиметричним</a:t>
            </a:r>
            <a:endParaRPr lang="ru-RU" u="sng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9283" y="1158240"/>
            <a:ext cx="6553200" cy="42468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90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81000"/>
            <a:ext cx="10058400" cy="91821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Приклад</a:t>
            </a:r>
            <a:endParaRPr lang="ru-RU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79865378"/>
                  </p:ext>
                </p:extLst>
              </p:nvPr>
            </p:nvGraphicFramePr>
            <p:xfrm>
              <a:off x="2171699" y="2334259"/>
              <a:ext cx="8039098" cy="1332865"/>
            </p:xfrm>
            <a:graphic>
              <a:graphicData uri="http://schemas.openxmlformats.org/drawingml/2006/table">
                <a:tbl>
                  <a:tblPr firstRow="1" firstCol="1" bandRow="1">
                    <a:tableStyleId>{BC89EF96-8CEA-46FF-86C4-4CE0E7609802}</a:tableStyleId>
                  </a:tblPr>
                  <a:tblGrid>
                    <a:gridCol w="1377068">
                      <a:extLst>
                        <a:ext uri="{9D8B030D-6E8A-4147-A177-3AD203B41FA5}">
                          <a16:colId xmlns:a16="http://schemas.microsoft.com/office/drawing/2014/main" val="321170012"/>
                        </a:ext>
                      </a:extLst>
                    </a:gridCol>
                    <a:gridCol w="415275">
                      <a:extLst>
                        <a:ext uri="{9D8B030D-6E8A-4147-A177-3AD203B41FA5}">
                          <a16:colId xmlns:a16="http://schemas.microsoft.com/office/drawing/2014/main" val="2071753780"/>
                        </a:ext>
                      </a:extLst>
                    </a:gridCol>
                    <a:gridCol w="415275">
                      <a:extLst>
                        <a:ext uri="{9D8B030D-6E8A-4147-A177-3AD203B41FA5}">
                          <a16:colId xmlns:a16="http://schemas.microsoft.com/office/drawing/2014/main" val="1494089892"/>
                        </a:ext>
                      </a:extLst>
                    </a:gridCol>
                    <a:gridCol w="416254">
                      <a:extLst>
                        <a:ext uri="{9D8B030D-6E8A-4147-A177-3AD203B41FA5}">
                          <a16:colId xmlns:a16="http://schemas.microsoft.com/office/drawing/2014/main" val="1791492778"/>
                        </a:ext>
                      </a:extLst>
                    </a:gridCol>
                    <a:gridCol w="415275">
                      <a:extLst>
                        <a:ext uri="{9D8B030D-6E8A-4147-A177-3AD203B41FA5}">
                          <a16:colId xmlns:a16="http://schemas.microsoft.com/office/drawing/2014/main" val="1888753681"/>
                        </a:ext>
                      </a:extLst>
                    </a:gridCol>
                    <a:gridCol w="415275">
                      <a:extLst>
                        <a:ext uri="{9D8B030D-6E8A-4147-A177-3AD203B41FA5}">
                          <a16:colId xmlns:a16="http://schemas.microsoft.com/office/drawing/2014/main" val="3846434965"/>
                        </a:ext>
                      </a:extLst>
                    </a:gridCol>
                    <a:gridCol w="415275">
                      <a:extLst>
                        <a:ext uri="{9D8B030D-6E8A-4147-A177-3AD203B41FA5}">
                          <a16:colId xmlns:a16="http://schemas.microsoft.com/office/drawing/2014/main" val="2118339494"/>
                        </a:ext>
                      </a:extLst>
                    </a:gridCol>
                    <a:gridCol w="416254">
                      <a:extLst>
                        <a:ext uri="{9D8B030D-6E8A-4147-A177-3AD203B41FA5}">
                          <a16:colId xmlns:a16="http://schemas.microsoft.com/office/drawing/2014/main" val="1461549909"/>
                        </a:ext>
                      </a:extLst>
                    </a:gridCol>
                    <a:gridCol w="415275">
                      <a:extLst>
                        <a:ext uri="{9D8B030D-6E8A-4147-A177-3AD203B41FA5}">
                          <a16:colId xmlns:a16="http://schemas.microsoft.com/office/drawing/2014/main" val="451466883"/>
                        </a:ext>
                      </a:extLst>
                    </a:gridCol>
                    <a:gridCol w="415275">
                      <a:extLst>
                        <a:ext uri="{9D8B030D-6E8A-4147-A177-3AD203B41FA5}">
                          <a16:colId xmlns:a16="http://schemas.microsoft.com/office/drawing/2014/main" val="3041106118"/>
                        </a:ext>
                      </a:extLst>
                    </a:gridCol>
                    <a:gridCol w="446617">
                      <a:extLst>
                        <a:ext uri="{9D8B030D-6E8A-4147-A177-3AD203B41FA5}">
                          <a16:colId xmlns:a16="http://schemas.microsoft.com/office/drawing/2014/main" val="3390030628"/>
                        </a:ext>
                      </a:extLst>
                    </a:gridCol>
                    <a:gridCol w="446617">
                      <a:extLst>
                        <a:ext uri="{9D8B030D-6E8A-4147-A177-3AD203B41FA5}">
                          <a16:colId xmlns:a16="http://schemas.microsoft.com/office/drawing/2014/main" val="2051847211"/>
                        </a:ext>
                      </a:extLst>
                    </a:gridCol>
                    <a:gridCol w="683637">
                      <a:extLst>
                        <a:ext uri="{9D8B030D-6E8A-4147-A177-3AD203B41FA5}">
                          <a16:colId xmlns:a16="http://schemas.microsoft.com/office/drawing/2014/main" val="334719089"/>
                        </a:ext>
                      </a:extLst>
                    </a:gridCol>
                    <a:gridCol w="682658">
                      <a:extLst>
                        <a:ext uri="{9D8B030D-6E8A-4147-A177-3AD203B41FA5}">
                          <a16:colId xmlns:a16="http://schemas.microsoft.com/office/drawing/2014/main" val="995793298"/>
                        </a:ext>
                      </a:extLst>
                    </a:gridCol>
                    <a:gridCol w="663068">
                      <a:extLst>
                        <a:ext uri="{9D8B030D-6E8A-4147-A177-3AD203B41FA5}">
                          <a16:colId xmlns:a16="http://schemas.microsoft.com/office/drawing/2014/main" val="829474615"/>
                        </a:ext>
                      </a:extLst>
                    </a:gridCol>
                  </a:tblGrid>
                  <a:tr h="50661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i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0" dirty="0">
                              <a:effectLst/>
                            </a:rPr>
                            <a:t>1</a:t>
                          </a:r>
                          <a:endParaRPr lang="ru-RU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0" dirty="0">
                              <a:effectLst/>
                            </a:rPr>
                            <a:t>2</a:t>
                          </a:r>
                          <a:endParaRPr lang="ru-RU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0" dirty="0">
                              <a:effectLst/>
                            </a:rPr>
                            <a:t>3</a:t>
                          </a:r>
                          <a:endParaRPr lang="ru-RU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0" dirty="0">
                              <a:effectLst/>
                            </a:rPr>
                            <a:t>4</a:t>
                          </a:r>
                          <a:endParaRPr lang="ru-RU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0">
                              <a:effectLst/>
                            </a:rPr>
                            <a:t>5</a:t>
                          </a:r>
                          <a:endParaRPr lang="ru-RU" sz="1600" b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0" dirty="0">
                              <a:effectLst/>
                            </a:rPr>
                            <a:t>6</a:t>
                          </a:r>
                          <a:endParaRPr lang="ru-RU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0" dirty="0">
                              <a:effectLst/>
                            </a:rPr>
                            <a:t>7</a:t>
                          </a:r>
                          <a:endParaRPr lang="ru-RU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0" dirty="0">
                              <a:effectLst/>
                            </a:rPr>
                            <a:t>8</a:t>
                          </a:r>
                          <a:endParaRPr lang="ru-RU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0">
                              <a:effectLst/>
                            </a:rPr>
                            <a:t>9</a:t>
                          </a:r>
                          <a:endParaRPr lang="ru-RU" sz="1600" b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0" dirty="0">
                              <a:effectLst/>
                            </a:rPr>
                            <a:t>10</a:t>
                          </a:r>
                          <a:endParaRPr lang="ru-RU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0" dirty="0">
                              <a:effectLst/>
                            </a:rPr>
                            <a:t>11</a:t>
                          </a:r>
                          <a:endParaRPr lang="ru-RU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1" dirty="0" err="1">
                              <a:effectLst/>
                            </a:rPr>
                            <a:t>М</a:t>
                          </a:r>
                          <a:r>
                            <a:rPr lang="uk-UA" sz="1800" b="1" baseline="-25000" dirty="0" err="1">
                              <a:effectLst/>
                            </a:rPr>
                            <a:t>о</a:t>
                          </a:r>
                          <a:endParaRPr lang="ru-RU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1" dirty="0" err="1">
                              <a:effectLst/>
                            </a:rPr>
                            <a:t>М</a:t>
                          </a:r>
                          <a:r>
                            <a:rPr lang="uk-UA" sz="1800" b="1" baseline="-25000" dirty="0" err="1">
                              <a:effectLst/>
                            </a:rPr>
                            <a:t>е</a:t>
                          </a:r>
                          <a:endParaRPr lang="ru-RU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ru-RU" sz="1800" b="1">
                                        <a:effectLst/>
                                      </a:rPr>
                                    </m:ctrlPr>
                                  </m:barPr>
                                  <m:e>
                                    <m:r>
                                      <a:rPr lang="uk-UA" sz="1800" b="1">
                                        <a:effectLst/>
                                      </a:rPr>
                                      <m:t>Х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ru-RU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533068820"/>
                      </a:ext>
                    </a:extLst>
                  </a:tr>
                  <a:tr h="41312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Вибірка 1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3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3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3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1" dirty="0">
                              <a:effectLst/>
                            </a:rPr>
                            <a:t>4</a:t>
                          </a:r>
                          <a:endParaRPr lang="ru-RU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1">
                              <a:effectLst/>
                            </a:rPr>
                            <a:t>4</a:t>
                          </a:r>
                          <a:endParaRPr lang="ru-RU" sz="16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1" dirty="0">
                              <a:effectLst/>
                            </a:rPr>
                            <a:t>4</a:t>
                          </a:r>
                          <a:endParaRPr lang="ru-RU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388727991"/>
                      </a:ext>
                    </a:extLst>
                  </a:tr>
                  <a:tr h="41312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Вибірка 2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2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3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5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6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1" dirty="0">
                              <a:effectLst/>
                            </a:rPr>
                            <a:t>4</a:t>
                          </a:r>
                          <a:endParaRPr lang="ru-RU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1" dirty="0">
                              <a:effectLst/>
                            </a:rPr>
                            <a:t>4</a:t>
                          </a:r>
                          <a:endParaRPr lang="ru-RU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1" dirty="0">
                              <a:effectLst/>
                            </a:rPr>
                            <a:t>4</a:t>
                          </a:r>
                          <a:endParaRPr lang="ru-RU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0698658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79865378"/>
                  </p:ext>
                </p:extLst>
              </p:nvPr>
            </p:nvGraphicFramePr>
            <p:xfrm>
              <a:off x="2171699" y="2334259"/>
              <a:ext cx="8039098" cy="1332865"/>
            </p:xfrm>
            <a:graphic>
              <a:graphicData uri="http://schemas.openxmlformats.org/drawingml/2006/table">
                <a:tbl>
                  <a:tblPr firstRow="1" firstCol="1" bandRow="1">
                    <a:tableStyleId>{BC89EF96-8CEA-46FF-86C4-4CE0E7609802}</a:tableStyleId>
                  </a:tblPr>
                  <a:tblGrid>
                    <a:gridCol w="1377068">
                      <a:extLst>
                        <a:ext uri="{9D8B030D-6E8A-4147-A177-3AD203B41FA5}">
                          <a16:colId xmlns:a16="http://schemas.microsoft.com/office/drawing/2014/main" val="321170012"/>
                        </a:ext>
                      </a:extLst>
                    </a:gridCol>
                    <a:gridCol w="415275">
                      <a:extLst>
                        <a:ext uri="{9D8B030D-6E8A-4147-A177-3AD203B41FA5}">
                          <a16:colId xmlns:a16="http://schemas.microsoft.com/office/drawing/2014/main" val="2071753780"/>
                        </a:ext>
                      </a:extLst>
                    </a:gridCol>
                    <a:gridCol w="415275">
                      <a:extLst>
                        <a:ext uri="{9D8B030D-6E8A-4147-A177-3AD203B41FA5}">
                          <a16:colId xmlns:a16="http://schemas.microsoft.com/office/drawing/2014/main" val="1494089892"/>
                        </a:ext>
                      </a:extLst>
                    </a:gridCol>
                    <a:gridCol w="416254">
                      <a:extLst>
                        <a:ext uri="{9D8B030D-6E8A-4147-A177-3AD203B41FA5}">
                          <a16:colId xmlns:a16="http://schemas.microsoft.com/office/drawing/2014/main" val="1791492778"/>
                        </a:ext>
                      </a:extLst>
                    </a:gridCol>
                    <a:gridCol w="415275">
                      <a:extLst>
                        <a:ext uri="{9D8B030D-6E8A-4147-A177-3AD203B41FA5}">
                          <a16:colId xmlns:a16="http://schemas.microsoft.com/office/drawing/2014/main" val="1888753681"/>
                        </a:ext>
                      </a:extLst>
                    </a:gridCol>
                    <a:gridCol w="415275">
                      <a:extLst>
                        <a:ext uri="{9D8B030D-6E8A-4147-A177-3AD203B41FA5}">
                          <a16:colId xmlns:a16="http://schemas.microsoft.com/office/drawing/2014/main" val="3846434965"/>
                        </a:ext>
                      </a:extLst>
                    </a:gridCol>
                    <a:gridCol w="415275">
                      <a:extLst>
                        <a:ext uri="{9D8B030D-6E8A-4147-A177-3AD203B41FA5}">
                          <a16:colId xmlns:a16="http://schemas.microsoft.com/office/drawing/2014/main" val="2118339494"/>
                        </a:ext>
                      </a:extLst>
                    </a:gridCol>
                    <a:gridCol w="416254">
                      <a:extLst>
                        <a:ext uri="{9D8B030D-6E8A-4147-A177-3AD203B41FA5}">
                          <a16:colId xmlns:a16="http://schemas.microsoft.com/office/drawing/2014/main" val="1461549909"/>
                        </a:ext>
                      </a:extLst>
                    </a:gridCol>
                    <a:gridCol w="415275">
                      <a:extLst>
                        <a:ext uri="{9D8B030D-6E8A-4147-A177-3AD203B41FA5}">
                          <a16:colId xmlns:a16="http://schemas.microsoft.com/office/drawing/2014/main" val="451466883"/>
                        </a:ext>
                      </a:extLst>
                    </a:gridCol>
                    <a:gridCol w="415275">
                      <a:extLst>
                        <a:ext uri="{9D8B030D-6E8A-4147-A177-3AD203B41FA5}">
                          <a16:colId xmlns:a16="http://schemas.microsoft.com/office/drawing/2014/main" val="3041106118"/>
                        </a:ext>
                      </a:extLst>
                    </a:gridCol>
                    <a:gridCol w="446617">
                      <a:extLst>
                        <a:ext uri="{9D8B030D-6E8A-4147-A177-3AD203B41FA5}">
                          <a16:colId xmlns:a16="http://schemas.microsoft.com/office/drawing/2014/main" val="3390030628"/>
                        </a:ext>
                      </a:extLst>
                    </a:gridCol>
                    <a:gridCol w="446617">
                      <a:extLst>
                        <a:ext uri="{9D8B030D-6E8A-4147-A177-3AD203B41FA5}">
                          <a16:colId xmlns:a16="http://schemas.microsoft.com/office/drawing/2014/main" val="2051847211"/>
                        </a:ext>
                      </a:extLst>
                    </a:gridCol>
                    <a:gridCol w="683637">
                      <a:extLst>
                        <a:ext uri="{9D8B030D-6E8A-4147-A177-3AD203B41FA5}">
                          <a16:colId xmlns:a16="http://schemas.microsoft.com/office/drawing/2014/main" val="334719089"/>
                        </a:ext>
                      </a:extLst>
                    </a:gridCol>
                    <a:gridCol w="682658">
                      <a:extLst>
                        <a:ext uri="{9D8B030D-6E8A-4147-A177-3AD203B41FA5}">
                          <a16:colId xmlns:a16="http://schemas.microsoft.com/office/drawing/2014/main" val="995793298"/>
                        </a:ext>
                      </a:extLst>
                    </a:gridCol>
                    <a:gridCol w="663068">
                      <a:extLst>
                        <a:ext uri="{9D8B030D-6E8A-4147-A177-3AD203B41FA5}">
                          <a16:colId xmlns:a16="http://schemas.microsoft.com/office/drawing/2014/main" val="829474615"/>
                        </a:ext>
                      </a:extLst>
                    </a:gridCol>
                  </a:tblGrid>
                  <a:tr h="50661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i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0" dirty="0">
                              <a:effectLst/>
                            </a:rPr>
                            <a:t>1</a:t>
                          </a:r>
                          <a:endParaRPr lang="ru-RU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0" dirty="0">
                              <a:effectLst/>
                            </a:rPr>
                            <a:t>2</a:t>
                          </a:r>
                          <a:endParaRPr lang="ru-RU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0" dirty="0">
                              <a:effectLst/>
                            </a:rPr>
                            <a:t>3</a:t>
                          </a:r>
                          <a:endParaRPr lang="ru-RU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0" dirty="0">
                              <a:effectLst/>
                            </a:rPr>
                            <a:t>4</a:t>
                          </a:r>
                          <a:endParaRPr lang="ru-RU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0">
                              <a:effectLst/>
                            </a:rPr>
                            <a:t>5</a:t>
                          </a:r>
                          <a:endParaRPr lang="ru-RU" sz="1600" b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0" dirty="0">
                              <a:effectLst/>
                            </a:rPr>
                            <a:t>6</a:t>
                          </a:r>
                          <a:endParaRPr lang="ru-RU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0" dirty="0">
                              <a:effectLst/>
                            </a:rPr>
                            <a:t>7</a:t>
                          </a:r>
                          <a:endParaRPr lang="ru-RU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0" dirty="0">
                              <a:effectLst/>
                            </a:rPr>
                            <a:t>8</a:t>
                          </a:r>
                          <a:endParaRPr lang="ru-RU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0">
                              <a:effectLst/>
                            </a:rPr>
                            <a:t>9</a:t>
                          </a:r>
                          <a:endParaRPr lang="ru-RU" sz="1600" b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0" dirty="0">
                              <a:effectLst/>
                            </a:rPr>
                            <a:t>10</a:t>
                          </a:r>
                          <a:endParaRPr lang="ru-RU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0" dirty="0">
                              <a:effectLst/>
                            </a:rPr>
                            <a:t>11</a:t>
                          </a:r>
                          <a:endParaRPr lang="ru-RU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1" dirty="0" err="1">
                              <a:effectLst/>
                            </a:rPr>
                            <a:t>М</a:t>
                          </a:r>
                          <a:r>
                            <a:rPr lang="uk-UA" sz="1800" b="1" baseline="-25000" dirty="0" err="1">
                              <a:effectLst/>
                            </a:rPr>
                            <a:t>о</a:t>
                          </a:r>
                          <a:endParaRPr lang="ru-RU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1" dirty="0" err="1">
                              <a:effectLst/>
                            </a:rPr>
                            <a:t>М</a:t>
                          </a:r>
                          <a:r>
                            <a:rPr lang="uk-UA" sz="1800" b="1" baseline="-25000" dirty="0" err="1">
                              <a:effectLst/>
                            </a:rPr>
                            <a:t>е</a:t>
                          </a:r>
                          <a:endParaRPr lang="ru-RU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111009" t="-1190" r="-3670" b="-176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3068820"/>
                      </a:ext>
                    </a:extLst>
                  </a:tr>
                  <a:tr h="41312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Вибірка 1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3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3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3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1" dirty="0">
                              <a:effectLst/>
                            </a:rPr>
                            <a:t>4</a:t>
                          </a:r>
                          <a:endParaRPr lang="ru-RU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1">
                              <a:effectLst/>
                            </a:rPr>
                            <a:t>4</a:t>
                          </a:r>
                          <a:endParaRPr lang="ru-RU" sz="16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1" dirty="0">
                              <a:effectLst/>
                            </a:rPr>
                            <a:t>4</a:t>
                          </a:r>
                          <a:endParaRPr lang="ru-RU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388727991"/>
                      </a:ext>
                    </a:extLst>
                  </a:tr>
                  <a:tr h="41312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Вибірка 2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2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3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5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6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1" dirty="0">
                              <a:effectLst/>
                            </a:rPr>
                            <a:t>4</a:t>
                          </a:r>
                          <a:endParaRPr lang="ru-RU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1" dirty="0">
                              <a:effectLst/>
                            </a:rPr>
                            <a:t>4</a:t>
                          </a:r>
                          <a:endParaRPr lang="ru-RU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1" dirty="0">
                              <a:effectLst/>
                            </a:rPr>
                            <a:t>4</a:t>
                          </a:r>
                          <a:endParaRPr lang="ru-RU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069865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Овал 4"/>
          <p:cNvSpPr/>
          <p:nvPr/>
        </p:nvSpPr>
        <p:spPr>
          <a:xfrm>
            <a:off x="5728334" y="2477134"/>
            <a:ext cx="234315" cy="247015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04950" y="4429011"/>
            <a:ext cx="952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uk-UA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Вибірки різні, але міри центральної тенденції </a:t>
            </a:r>
            <a:r>
              <a:rPr lang="uk-UA" sz="2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однакові</a:t>
            </a:r>
            <a:r>
              <a:rPr lang="uk-UA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! Відмінності ж між цими рядами істотні. Тому МЦТ завжди необхідно доповнювати показниками варіації. </a:t>
            </a:r>
            <a:endParaRPr lang="ru-RU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6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Розподілу ознак з різними </a:t>
            </a:r>
            <a:r>
              <a:rPr lang="uk-UA" b="1" dirty="0">
                <a:solidFill>
                  <a:schemeClr val="tx1"/>
                </a:solidFill>
              </a:rPr>
              <a:t>ексцесами</a:t>
            </a:r>
            <a:r>
              <a:rPr lang="uk-UA" dirty="0">
                <a:solidFill>
                  <a:schemeClr val="tx1"/>
                </a:solidFill>
              </a:rPr>
              <a:t> графічно виглядають наступним чином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30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6855" y="2130424"/>
            <a:ext cx="6722745" cy="352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2950" y="939714"/>
            <a:ext cx="10458450" cy="4807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3200" b="1" i="1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Міри мінливості даних</a:t>
            </a:r>
            <a:r>
              <a:rPr lang="uk-UA" sz="3200" b="1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32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це статистичні показники, що дозволяють судити про ступінь однорідності отриманої множини даних, її </a:t>
            </a:r>
            <a:r>
              <a:rPr lang="uk-UA" sz="3200" b="1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компактності</a:t>
            </a:r>
            <a:endParaRPr lang="uk-UA" sz="3200" b="1" i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800" dirty="0">
                <a:ea typeface="Calibri" panose="020F0502020204030204" pitchFamily="34" charset="0"/>
                <a:cs typeface="Times New Roman" panose="02020603050405020304" pitchFamily="18" charset="0"/>
              </a:rPr>
              <a:t>Найбільш поширені в психологічних дослідженнях показники: 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lvl="0" indent="-44767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2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розмах</a:t>
            </a:r>
            <a:endParaRPr lang="ru-RU" sz="28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lvl="0" indent="-44767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2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дисперсія</a:t>
            </a:r>
            <a:endParaRPr lang="ru-RU" sz="28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lvl="0" indent="-44767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2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стандартне відхилення</a:t>
            </a:r>
            <a:endParaRPr lang="ru-RU" sz="28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28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91353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>
                <a:solidFill>
                  <a:schemeClr val="tx1"/>
                </a:solidFill>
              </a:rPr>
              <a:t>Розмах (R)</a:t>
            </a:r>
            <a:r>
              <a:rPr lang="uk-UA" dirty="0">
                <a:solidFill>
                  <a:schemeClr val="tx1"/>
                </a:solidFill>
              </a:rPr>
              <a:t> – </a:t>
            </a:r>
            <a:r>
              <a:rPr lang="uk-UA" b="1" i="1" dirty="0">
                <a:solidFill>
                  <a:schemeClr val="tx1"/>
                </a:solidFill>
              </a:rPr>
              <a:t>це інтервал між </a:t>
            </a:r>
            <a:r>
              <a:rPr lang="uk-UA" sz="4400" b="1" i="1" dirty="0">
                <a:solidFill>
                  <a:schemeClr val="tx1"/>
                </a:solidFill>
              </a:rPr>
              <a:t>максимальним</a:t>
            </a:r>
            <a:r>
              <a:rPr lang="uk-UA" b="1" i="1" dirty="0">
                <a:solidFill>
                  <a:schemeClr val="tx1"/>
                </a:solidFill>
              </a:rPr>
              <a:t> і мінімальним значеннями </a:t>
            </a:r>
            <a:r>
              <a:rPr lang="uk-UA" b="1" i="1" dirty="0" smtClean="0">
                <a:solidFill>
                  <a:schemeClr val="tx1"/>
                </a:solidFill>
              </a:rPr>
              <a:t>ознаки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093384"/>
            <a:ext cx="10675620" cy="4023360"/>
          </a:xfrm>
        </p:spPr>
        <p:txBody>
          <a:bodyPr/>
          <a:lstStyle/>
          <a:p>
            <a:pPr algn="ctr"/>
            <a:r>
              <a:rPr lang="uk-UA" sz="4400" b="1" dirty="0" smtClean="0"/>
              <a:t>R=</a:t>
            </a:r>
            <a:r>
              <a:rPr lang="uk-UA" sz="4400" b="1" dirty="0" err="1" smtClean="0"/>
              <a:t>Х</a:t>
            </a:r>
            <a:r>
              <a:rPr lang="uk-UA" sz="4400" b="1" baseline="-25000" dirty="0" err="1" smtClean="0"/>
              <a:t>max</a:t>
            </a:r>
            <a:r>
              <a:rPr lang="uk-UA" sz="4400" b="1" dirty="0" err="1" smtClean="0"/>
              <a:t>-Х</a:t>
            </a:r>
            <a:r>
              <a:rPr lang="uk-UA" sz="4400" b="1" baseline="-25000" dirty="0" err="1" smtClean="0"/>
              <a:t>mіn</a:t>
            </a:r>
            <a:endParaRPr lang="uk-UA" sz="4400" b="1" baseline="-25000" dirty="0"/>
          </a:p>
          <a:p>
            <a:r>
              <a:rPr lang="uk-UA" sz="2400" dirty="0"/>
              <a:t>Наприклад, розглянемо дві вибірки, кожна з яких складається зі ста елементів</a:t>
            </a:r>
            <a:r>
              <a:rPr lang="uk-UA" sz="2400" dirty="0" smtClean="0"/>
              <a:t>:</a:t>
            </a:r>
          </a:p>
          <a:p>
            <a:endParaRPr lang="ru-RU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uk-UA" sz="2400" dirty="0"/>
              <a:t>а) 1..….1, </a:t>
            </a:r>
            <a:r>
              <a:rPr lang="uk-UA" sz="2400" dirty="0" smtClean="0"/>
              <a:t>2…...</a:t>
            </a:r>
            <a:r>
              <a:rPr lang="uk-UA" sz="2400" dirty="0"/>
              <a:t>2, 10..…10     </a:t>
            </a:r>
            <a:r>
              <a:rPr lang="uk-UA" sz="2400" b="1" dirty="0"/>
              <a:t>R</a:t>
            </a:r>
            <a:r>
              <a:rPr lang="uk-UA" sz="2400" b="1" baseline="-25000" dirty="0"/>
              <a:t>1</a:t>
            </a:r>
            <a:r>
              <a:rPr lang="uk-UA" sz="2400" dirty="0"/>
              <a:t>=10-1=9</a:t>
            </a:r>
            <a:endParaRPr lang="ru-RU" sz="2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uk-UA" dirty="0"/>
              <a:t>     </a:t>
            </a:r>
            <a:r>
              <a:rPr lang="uk-UA" dirty="0" smtClean="0"/>
              <a:t>   </a:t>
            </a:r>
            <a:r>
              <a:rPr lang="uk-UA" sz="1600" dirty="0" smtClean="0"/>
              <a:t>10 раз       10 раз          10 раз</a:t>
            </a:r>
            <a:endParaRPr lang="ru-RU" sz="18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uk-UA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uk-UA" sz="2400" dirty="0" smtClean="0"/>
              <a:t>б</a:t>
            </a:r>
            <a:r>
              <a:rPr lang="uk-UA" sz="2400" dirty="0"/>
              <a:t>) 1, 2 ………2, 10	</a:t>
            </a:r>
            <a:r>
              <a:rPr lang="uk-UA" sz="2400" dirty="0" smtClean="0"/>
              <a:t>         </a:t>
            </a:r>
            <a:r>
              <a:rPr lang="uk-UA" sz="2400" b="1" dirty="0" smtClean="0"/>
              <a:t>R</a:t>
            </a:r>
            <a:r>
              <a:rPr lang="uk-UA" sz="2400" b="1" baseline="-25000" dirty="0" smtClean="0"/>
              <a:t>2</a:t>
            </a:r>
            <a:r>
              <a:rPr lang="uk-UA" sz="2400" dirty="0" smtClean="0"/>
              <a:t>=10-1=9</a:t>
            </a:r>
            <a:endParaRPr lang="ru-RU" sz="2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uk-UA" sz="1600" dirty="0"/>
              <a:t>           </a:t>
            </a:r>
            <a:r>
              <a:rPr lang="uk-UA" sz="1600" dirty="0" smtClean="0"/>
              <a:t>         </a:t>
            </a:r>
            <a:r>
              <a:rPr lang="uk-UA" sz="1600" dirty="0"/>
              <a:t>98 раз</a:t>
            </a:r>
            <a:endParaRPr lang="ru-RU" sz="1600" dirty="0"/>
          </a:p>
          <a:p>
            <a:pPr algn="just"/>
            <a:endParaRPr lang="ru-RU" sz="44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439025" y="3762375"/>
            <a:ext cx="43338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i="1" dirty="0"/>
              <a:t>Незважаючи на те, що вибірки істотно розрізняються, розмахи вибірок рівні.</a:t>
            </a:r>
            <a:endParaRPr lang="ru-RU" sz="2400" i="1" dirty="0"/>
          </a:p>
          <a:p>
            <a:pPr algn="ctr"/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6307455" y="3943350"/>
            <a:ext cx="883920" cy="7239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68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1" y="681353"/>
            <a:ext cx="3762374" cy="4587241"/>
          </a:xfrm>
        </p:spPr>
        <p:txBody>
          <a:bodyPr>
            <a:noAutofit/>
          </a:bodyPr>
          <a:lstStyle/>
          <a:p>
            <a:pPr algn="ctr"/>
            <a:r>
              <a:rPr lang="uk-UA" sz="3400" b="1" i="1" u="sng" dirty="0"/>
              <a:t>Дисперсія (D</a:t>
            </a:r>
            <a:r>
              <a:rPr lang="uk-UA" sz="3400" b="1" u="sng" dirty="0"/>
              <a:t>) </a:t>
            </a:r>
            <a:r>
              <a:rPr lang="uk-UA" sz="3400" b="1" i="1" dirty="0"/>
              <a:t>– це міра мінливості, що дозволяє врахувати відмінності між окремими елементами вибірки</a:t>
            </a:r>
            <a:endParaRPr lang="ru-RU" sz="3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311650" y="1097280"/>
                <a:ext cx="7562850" cy="5257800"/>
              </a:xfrm>
            </p:spPr>
            <p:txBody>
              <a:bodyPr/>
              <a:lstStyle/>
              <a:p>
                <a:pPr algn="ctr"/>
                <a:endParaRPr lang="uk-UA" sz="2600" dirty="0" smtClean="0"/>
              </a:p>
              <a:p>
                <a:pPr algn="ctr"/>
                <a:r>
                  <a:rPr lang="uk-UA" sz="2600" dirty="0" smtClean="0"/>
                  <a:t>Для </a:t>
                </a:r>
                <a:r>
                  <a:rPr lang="uk-UA" sz="2600" dirty="0"/>
                  <a:t>обліку цих відмінностей потрібно розглянути суму відхилень кожного елемента вибірки від середнього значення:</a:t>
                </a:r>
                <a:endParaRPr lang="ru-RU" sz="2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400" b="1" i="1"/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b="1" i="1"/>
                              </m:ctrlPr>
                            </m:sSubPr>
                            <m:e>
                              <m:r>
                                <a:rPr lang="uk-UA" sz="2400" b="1" i="1"/>
                                <m:t>𝒙</m:t>
                              </m:r>
                            </m:e>
                            <m:sub>
                              <m:r>
                                <a:rPr lang="uk-UA" sz="2400" b="1" i="1"/>
                                <m:t>𝟏</m:t>
                              </m:r>
                            </m:sub>
                          </m:sSub>
                          <m:r>
                            <a:rPr lang="uk-UA" sz="2400" b="1" i="1"/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ru-RU" sz="2400" b="1" i="1"/>
                              </m:ctrlPr>
                            </m:barPr>
                            <m:e>
                              <m:r>
                                <a:rPr lang="uk-UA" sz="2400" b="1" i="1"/>
                                <m:t>𝒙</m:t>
                              </m:r>
                            </m:e>
                          </m:bar>
                        </m:e>
                      </m:d>
                      <m:r>
                        <a:rPr lang="uk-UA" sz="2400" b="1" i="1"/>
                        <m:t>+</m:t>
                      </m:r>
                      <m:d>
                        <m:dPr>
                          <m:ctrlPr>
                            <a:rPr lang="ru-RU" sz="2400" b="1" i="1"/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b="1" i="1"/>
                              </m:ctrlPr>
                            </m:sSubPr>
                            <m:e>
                              <m:r>
                                <a:rPr lang="uk-UA" sz="2400" b="1" i="1"/>
                                <m:t>𝒙</m:t>
                              </m:r>
                            </m:e>
                            <m:sub>
                              <m:r>
                                <a:rPr lang="uk-UA" sz="2400" b="1" i="1"/>
                                <m:t>𝟐</m:t>
                              </m:r>
                            </m:sub>
                          </m:sSub>
                          <m:r>
                            <a:rPr lang="uk-UA" sz="2400" b="1" i="1"/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ru-RU" sz="2400" b="1" i="1"/>
                              </m:ctrlPr>
                            </m:barPr>
                            <m:e>
                              <m:r>
                                <a:rPr lang="uk-UA" sz="2400" b="1" i="1"/>
                                <m:t>𝒙</m:t>
                              </m:r>
                            </m:e>
                          </m:bar>
                        </m:e>
                      </m:d>
                      <m:r>
                        <a:rPr lang="uk-UA" sz="2400" b="1" i="1"/>
                        <m:t>+…+</m:t>
                      </m:r>
                      <m:d>
                        <m:dPr>
                          <m:ctrlPr>
                            <a:rPr lang="ru-RU" sz="2400" b="1" i="1"/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b="1" i="1"/>
                              </m:ctrlPr>
                            </m:sSubPr>
                            <m:e>
                              <m:r>
                                <a:rPr lang="uk-UA" sz="2400" b="1" i="1"/>
                                <m:t>𝒙</m:t>
                              </m:r>
                            </m:e>
                            <m:sub>
                              <m:r>
                                <a:rPr lang="uk-UA" sz="2400" b="1" i="1"/>
                                <m:t>𝒏</m:t>
                              </m:r>
                            </m:sub>
                          </m:sSub>
                          <m:r>
                            <a:rPr lang="uk-UA" sz="2400" b="1" i="1"/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ru-RU" sz="2400" b="1" i="1"/>
                              </m:ctrlPr>
                            </m:barPr>
                            <m:e>
                              <m:r>
                                <a:rPr lang="uk-UA" sz="2400" b="1" i="1"/>
                                <m:t>𝒙</m:t>
                              </m:r>
                            </m:e>
                          </m:bar>
                        </m:e>
                      </m:d>
                      <m:r>
                        <a:rPr lang="uk-UA" sz="2400" b="1" i="1"/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2400" b="1" i="1"/>
                          </m:ctrlPr>
                        </m:naryPr>
                        <m:sub>
                          <m:r>
                            <a:rPr lang="uk-UA" sz="2400" b="1" i="1"/>
                            <m:t>𝒊</m:t>
                          </m:r>
                          <m:r>
                            <a:rPr lang="uk-UA" sz="2400" b="1" i="1"/>
                            <m:t>=</m:t>
                          </m:r>
                          <m:r>
                            <a:rPr lang="uk-UA" sz="2400" b="1" i="1"/>
                            <m:t>𝟏</m:t>
                          </m:r>
                        </m:sub>
                        <m:sup>
                          <m:r>
                            <a:rPr lang="uk-UA" sz="2400" b="1" i="1"/>
                            <m:t>𝒏</m:t>
                          </m:r>
                        </m:sup>
                        <m:e>
                          <m:d>
                            <m:dPr>
                              <m:ctrlPr>
                                <a:rPr lang="ru-RU" sz="2400" b="1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b="1" i="1"/>
                                  </m:ctrlPr>
                                </m:sSubPr>
                                <m:e>
                                  <m:r>
                                    <a:rPr lang="uk-UA" sz="2400" b="1" i="1"/>
                                    <m:t>𝒙</m:t>
                                  </m:r>
                                </m:e>
                                <m:sub>
                                  <m:r>
                                    <a:rPr lang="uk-UA" sz="2400" b="1" i="1"/>
                                    <m:t>𝒊</m:t>
                                  </m:r>
                                </m:sub>
                              </m:sSub>
                              <m:r>
                                <a:rPr lang="uk-UA" sz="2400" b="1" i="1"/>
                                <m:t>−</m:t>
                              </m:r>
                              <m:bar>
                                <m:barPr>
                                  <m:pos m:val="top"/>
                                  <m:ctrlPr>
                                    <a:rPr lang="ru-RU" sz="2400" b="1" i="1"/>
                                  </m:ctrlPr>
                                </m:barPr>
                                <m:e>
                                  <m:r>
                                    <a:rPr lang="uk-UA" sz="2400" b="1" i="1"/>
                                    <m:t>𝒙</m:t>
                                  </m:r>
                                </m:e>
                              </m:bar>
                            </m:e>
                          </m:d>
                        </m:e>
                      </m:nary>
                    </m:oMath>
                  </m:oMathPara>
                </a14:m>
                <a:endParaRPr lang="ru-RU" sz="2400" b="1" dirty="0" smtClean="0"/>
              </a:p>
              <a:p>
                <a:pPr marL="0" indent="0">
                  <a:buNone/>
                </a:pPr>
                <a:endParaRPr lang="ru-RU" sz="2400" b="1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/>
                        </m:ctrlPr>
                      </m:sSupPr>
                      <m:e>
                        <m:d>
                          <m:dPr>
                            <m:ctrlPr>
                              <a:rPr lang="ru-RU" sz="2400" b="1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b="1" i="1"/>
                                </m:ctrlPr>
                              </m:sSubPr>
                              <m:e>
                                <m:r>
                                  <a:rPr lang="uk-UA" sz="2400" b="1" i="1"/>
                                  <m:t>𝒙</m:t>
                                </m:r>
                              </m:e>
                              <m:sub>
                                <m:r>
                                  <a:rPr lang="uk-UA" sz="2400" b="1" i="1"/>
                                  <m:t>𝟏</m:t>
                                </m:r>
                              </m:sub>
                            </m:sSub>
                            <m:r>
                              <a:rPr lang="uk-UA" sz="2400" b="1" i="1"/>
                              <m:t>−</m:t>
                            </m:r>
                            <m:bar>
                              <m:barPr>
                                <m:pos m:val="top"/>
                                <m:ctrlPr>
                                  <a:rPr lang="ru-RU" sz="2400" b="1" i="1"/>
                                </m:ctrlPr>
                              </m:barPr>
                              <m:e>
                                <m:r>
                                  <a:rPr lang="uk-UA" sz="2400" b="1" i="1"/>
                                  <m:t>𝒙</m:t>
                                </m:r>
                              </m:e>
                            </m:bar>
                          </m:e>
                        </m:d>
                      </m:e>
                      <m:sup>
                        <m:r>
                          <a:rPr lang="uk-UA" sz="2400" b="1" i="1"/>
                          <m:t>𝟐</m:t>
                        </m:r>
                      </m:sup>
                    </m:sSup>
                    <m:r>
                      <a:rPr lang="uk-UA" sz="2400" b="1" i="1"/>
                      <m:t>+</m:t>
                    </m:r>
                    <m:sSup>
                      <m:sSupPr>
                        <m:ctrlPr>
                          <a:rPr lang="ru-RU" sz="2400" b="1" i="1"/>
                        </m:ctrlPr>
                      </m:sSupPr>
                      <m:e>
                        <m:d>
                          <m:dPr>
                            <m:ctrlPr>
                              <a:rPr lang="ru-RU" sz="2400" b="1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b="1" i="1"/>
                                </m:ctrlPr>
                              </m:sSubPr>
                              <m:e>
                                <m:r>
                                  <a:rPr lang="uk-UA" sz="2400" b="1" i="1"/>
                                  <m:t>𝒙</m:t>
                                </m:r>
                              </m:e>
                              <m:sub>
                                <m:r>
                                  <a:rPr lang="uk-UA" sz="2400" b="1" i="1"/>
                                  <m:t>𝟐</m:t>
                                </m:r>
                              </m:sub>
                            </m:sSub>
                            <m:r>
                              <a:rPr lang="uk-UA" sz="2400" b="1" i="1"/>
                              <m:t>−</m:t>
                            </m:r>
                            <m:bar>
                              <m:barPr>
                                <m:pos m:val="top"/>
                                <m:ctrlPr>
                                  <a:rPr lang="ru-RU" sz="2400" b="1" i="1"/>
                                </m:ctrlPr>
                              </m:barPr>
                              <m:e>
                                <m:r>
                                  <a:rPr lang="uk-UA" sz="2400" b="1" i="1"/>
                                  <m:t>𝒙</m:t>
                                </m:r>
                              </m:e>
                            </m:bar>
                          </m:e>
                        </m:d>
                      </m:e>
                      <m:sup>
                        <m:r>
                          <a:rPr lang="uk-UA" sz="2400" b="1" i="1"/>
                          <m:t>𝟐</m:t>
                        </m:r>
                      </m:sup>
                    </m:sSup>
                    <m:r>
                      <a:rPr lang="uk-UA" sz="2400" b="1" i="1"/>
                      <m:t>+…+</m:t>
                    </m:r>
                    <m:sSup>
                      <m:sSupPr>
                        <m:ctrlPr>
                          <a:rPr lang="ru-RU" sz="2400" b="1" i="1"/>
                        </m:ctrlPr>
                      </m:sSupPr>
                      <m:e>
                        <m:d>
                          <m:dPr>
                            <m:ctrlPr>
                              <a:rPr lang="ru-RU" sz="2400" b="1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b="1" i="1"/>
                                </m:ctrlPr>
                              </m:sSubPr>
                              <m:e>
                                <m:r>
                                  <a:rPr lang="uk-UA" sz="2400" b="1" i="1"/>
                                  <m:t>𝒙</m:t>
                                </m:r>
                              </m:e>
                              <m:sub>
                                <m:r>
                                  <a:rPr lang="uk-UA" sz="2400" b="1" i="1"/>
                                  <m:t>𝒏</m:t>
                                </m:r>
                              </m:sub>
                            </m:sSub>
                            <m:r>
                              <a:rPr lang="uk-UA" sz="2400" b="1" i="1"/>
                              <m:t>−</m:t>
                            </m:r>
                            <m:bar>
                              <m:barPr>
                                <m:pos m:val="top"/>
                                <m:ctrlPr>
                                  <a:rPr lang="ru-RU" sz="2400" b="1" i="1"/>
                                </m:ctrlPr>
                              </m:barPr>
                              <m:e>
                                <m:r>
                                  <a:rPr lang="uk-UA" sz="2400" b="1" i="1"/>
                                  <m:t>𝒙</m:t>
                                </m:r>
                              </m:e>
                            </m:bar>
                          </m:e>
                        </m:d>
                      </m:e>
                      <m:sup>
                        <m:r>
                          <a:rPr lang="uk-UA" sz="2400" b="1" i="1"/>
                          <m:t>𝟐</m:t>
                        </m:r>
                      </m:sup>
                    </m:sSup>
                    <m:r>
                      <a:rPr lang="uk-UA" sz="2400" b="1" i="1"/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ru-RU" sz="2400" b="1" i="1"/>
                        </m:ctrlPr>
                      </m:naryPr>
                      <m:sub>
                        <m:r>
                          <a:rPr lang="uk-UA" sz="2400" b="1" i="1"/>
                          <m:t>𝒊</m:t>
                        </m:r>
                        <m:r>
                          <a:rPr lang="uk-UA" sz="2400" b="1" i="1"/>
                          <m:t>=</m:t>
                        </m:r>
                        <m:r>
                          <a:rPr lang="uk-UA" sz="2400" b="1" i="1"/>
                          <m:t>𝟏</m:t>
                        </m:r>
                      </m:sub>
                      <m:sup>
                        <m:r>
                          <a:rPr lang="uk-UA" sz="2400" b="1" i="1"/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lang="ru-RU" sz="2400" b="1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b="1" i="1"/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400" b="1" i="1"/>
                                    </m:ctrlPr>
                                  </m:sSubPr>
                                  <m:e>
                                    <m:r>
                                      <a:rPr lang="uk-UA" sz="2400" b="1" i="1"/>
                                      <m:t>𝒙</m:t>
                                    </m:r>
                                  </m:e>
                                  <m:sub>
                                    <m:r>
                                      <a:rPr lang="uk-UA" sz="2400" b="1" i="1"/>
                                      <m:t>𝟏</m:t>
                                    </m:r>
                                  </m:sub>
                                </m:sSub>
                                <m:r>
                                  <a:rPr lang="uk-UA" sz="2400" b="1" i="1"/>
                                  <m:t>−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ru-RU" sz="2400" b="1" i="1"/>
                                    </m:ctrlPr>
                                  </m:barPr>
                                  <m:e>
                                    <m:r>
                                      <a:rPr lang="uk-UA" sz="2400" b="1" i="1"/>
                                      <m:t>𝒙</m:t>
                                    </m:r>
                                  </m:e>
                                </m:bar>
                              </m:e>
                            </m:d>
                          </m:e>
                          <m:sup>
                            <m:r>
                              <a:rPr lang="uk-UA" sz="2400" b="1" i="1"/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lang="ru-RU" sz="2400" b="1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1650" y="1097280"/>
                <a:ext cx="7562850" cy="5257800"/>
              </a:xfrm>
              <a:blipFill>
                <a:blip r:embed="rId2"/>
                <a:stretch>
                  <a:fillRect r="-1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86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81000"/>
            <a:ext cx="10058400" cy="1127760"/>
          </a:xfrm>
        </p:spPr>
        <p:txBody>
          <a:bodyPr/>
          <a:lstStyle/>
          <a:p>
            <a:pPr algn="ctr"/>
            <a:r>
              <a:rPr lang="uk-UA" sz="5400" b="1" dirty="0" smtClean="0">
                <a:solidFill>
                  <a:schemeClr val="tx1"/>
                </a:solidFill>
              </a:rPr>
              <a:t>Дисперсія</a:t>
            </a:r>
            <a:r>
              <a:rPr lang="uk-UA" dirty="0" smtClean="0"/>
              <a:t> 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52450" y="2045759"/>
                <a:ext cx="11012805" cy="4023360"/>
              </a:xfrm>
            </p:spPr>
            <p:txBody>
              <a:bodyPr>
                <a:normAutofit lnSpcReduction="10000"/>
              </a:bodyPr>
              <a:lstStyle/>
              <a:p>
                <a:pPr algn="ctr"/>
                <a:r>
                  <a:rPr lang="uk-UA" sz="2800" dirty="0">
                    <a:solidFill>
                      <a:schemeClr val="tx1"/>
                    </a:solidFill>
                  </a:rPr>
                  <a:t>Щоб </a:t>
                </a:r>
                <a:r>
                  <a:rPr lang="uk-UA" sz="2800" dirty="0" smtClean="0">
                    <a:solidFill>
                      <a:schemeClr val="tx1"/>
                    </a:solidFill>
                  </a:rPr>
                  <a:t>отримати величину, що характеризує відхилення кожного окремого елемента вибірки від середнього значення, отриману суму необхідно поділити на кількість елементів n. </a:t>
                </a:r>
              </a:p>
              <a:p>
                <a:pPr algn="ctr"/>
                <a:endParaRPr lang="uk-UA" sz="100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uk-UA" sz="2800" b="1" i="1">
                        <a:solidFill>
                          <a:schemeClr val="tx1"/>
                        </a:solidFill>
                      </a:rPr>
                      <m:t>𝑫</m:t>
                    </m:r>
                    <m:r>
                      <a:rPr lang="uk-UA" sz="2800" b="1" i="1">
                        <a:solidFill>
                          <a:schemeClr val="tx1"/>
                        </a:solidFill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ru-RU" sz="2800" b="1" i="1">
                                <a:solidFill>
                                  <a:schemeClr val="tx1"/>
                                </a:solidFill>
                              </a:rPr>
                            </m:ctrlPr>
                          </m:naryPr>
                          <m:sub>
                            <m:r>
                              <a:rPr lang="uk-UA" sz="2800" b="1" i="1">
                                <a:solidFill>
                                  <a:schemeClr val="tx1"/>
                                </a:solidFill>
                              </a:rPr>
                              <m:t>𝒊</m:t>
                            </m:r>
                            <m:r>
                              <a:rPr lang="uk-UA" sz="2800" b="1" i="1">
                                <a:solidFill>
                                  <a:schemeClr val="tx1"/>
                                </a:solidFill>
                              </a:rPr>
                              <m:t>=</m:t>
                            </m:r>
                            <m:r>
                              <a:rPr lang="uk-UA" sz="2800" b="1" i="1">
                                <a:solidFill>
                                  <a:schemeClr val="tx1"/>
                                </a:solidFill>
                              </a:rPr>
                              <m:t>𝟏</m:t>
                            </m:r>
                          </m:sub>
                          <m:sup>
                            <m:r>
                              <a:rPr lang="uk-UA" sz="2800" b="1" i="1">
                                <a:solidFill>
                                  <a:schemeClr val="tx1"/>
                                </a:solidFill>
                              </a:rPr>
                              <m:t>𝒏</m:t>
                            </m:r>
                          </m:sup>
                          <m:e>
                            <m:sSup>
                              <m:sSupPr>
                                <m:ctrlPr>
                                  <a:rPr lang="ru-RU" sz="2800" b="1" i="1">
                                    <a:solidFill>
                                      <a:schemeClr val="tx1"/>
                                    </a:solidFill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2800" b="1" i="1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800" b="1" i="1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uk-UA" sz="2800" b="1" i="1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uk-UA" sz="2800" b="1" i="1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r>
                                      <a:rPr lang="uk-UA" sz="2800" b="1" i="1">
                                        <a:solidFill>
                                          <a:schemeClr val="tx1"/>
                                        </a:solidFill>
                                      </a:rPr>
                                      <m:t>−</m:t>
                                    </m:r>
                                    <m:bar>
                                      <m:barPr>
                                        <m:pos m:val="top"/>
                                        <m:ctrlPr>
                                          <a:rPr lang="ru-RU" sz="2800" b="1" i="1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uk-UA" sz="2800" b="1" i="1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𝒙</m:t>
                                        </m:r>
                                      </m:e>
                                    </m:bar>
                                  </m:e>
                                </m:d>
                              </m:e>
                              <m:sup>
                                <m:r>
                                  <a:rPr lang="uk-UA" sz="2800" b="1" i="1">
                                    <a:solidFill>
                                      <a:schemeClr val="tx1"/>
                                    </a:solidFill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uk-UA" sz="2800" b="1" i="1">
                            <a:solidFill>
                              <a:schemeClr val="tx1"/>
                            </a:solidFill>
                          </a:rPr>
                          <m:t>𝒏</m:t>
                        </m:r>
                      </m:den>
                    </m:f>
                  </m:oMath>
                </a14:m>
                <a:r>
                  <a:rPr lang="uk-UA" sz="2800" dirty="0">
                    <a:solidFill>
                      <a:schemeClr val="tx1"/>
                    </a:solidFill>
                  </a:rPr>
                  <a:t>, де n≥30</a:t>
                </a:r>
                <a:endParaRPr lang="ru-RU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uk-UA" sz="2800" dirty="0">
                    <a:solidFill>
                      <a:schemeClr val="tx1"/>
                    </a:solidFill>
                  </a:rPr>
                  <a:t>Для </a:t>
                </a:r>
                <a:r>
                  <a:rPr lang="uk-UA" sz="2800" u="sng" dirty="0">
                    <a:solidFill>
                      <a:schemeClr val="tx1"/>
                    </a:solidFill>
                  </a:rPr>
                  <a:t>малих вибірок </a:t>
                </a:r>
                <a:r>
                  <a:rPr lang="uk-UA" sz="2800" dirty="0">
                    <a:solidFill>
                      <a:schemeClr val="tx1"/>
                    </a:solidFill>
                  </a:rPr>
                  <a:t>формула для обчислення дисперсії набуває вигляду</a:t>
                </a:r>
                <a:r>
                  <a:rPr lang="uk-UA" sz="28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uk-UA" sz="2800" b="1" i="1">
                        <a:solidFill>
                          <a:schemeClr val="tx1"/>
                        </a:solidFill>
                      </a:rPr>
                      <m:t>𝑫</m:t>
                    </m:r>
                    <m:r>
                      <a:rPr lang="uk-UA" sz="2800" b="1" i="1">
                        <a:solidFill>
                          <a:schemeClr val="tx1"/>
                        </a:solidFill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ru-RU" sz="2800" b="1" i="1">
                                <a:solidFill>
                                  <a:schemeClr val="tx1"/>
                                </a:solidFill>
                              </a:rPr>
                            </m:ctrlPr>
                          </m:naryPr>
                          <m:sub>
                            <m:r>
                              <a:rPr lang="uk-UA" sz="2800" b="1" i="1">
                                <a:solidFill>
                                  <a:schemeClr val="tx1"/>
                                </a:solidFill>
                              </a:rPr>
                              <m:t>𝒊</m:t>
                            </m:r>
                            <m:r>
                              <a:rPr lang="uk-UA" sz="2800" b="1" i="1">
                                <a:solidFill>
                                  <a:schemeClr val="tx1"/>
                                </a:solidFill>
                              </a:rPr>
                              <m:t>=</m:t>
                            </m:r>
                            <m:r>
                              <a:rPr lang="uk-UA" sz="2800" b="1" i="1">
                                <a:solidFill>
                                  <a:schemeClr val="tx1"/>
                                </a:solidFill>
                              </a:rPr>
                              <m:t>𝟏</m:t>
                            </m:r>
                          </m:sub>
                          <m:sup>
                            <m:r>
                              <a:rPr lang="uk-UA" sz="2800" b="1" i="1">
                                <a:solidFill>
                                  <a:schemeClr val="tx1"/>
                                </a:solidFill>
                              </a:rPr>
                              <m:t>𝒏</m:t>
                            </m:r>
                          </m:sup>
                          <m:e>
                            <m:sSup>
                              <m:sSupPr>
                                <m:ctrlPr>
                                  <a:rPr lang="ru-RU" sz="2800" b="1" i="1">
                                    <a:solidFill>
                                      <a:schemeClr val="tx1"/>
                                    </a:solidFill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2800" b="1" i="1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800" b="1" i="1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uk-UA" sz="2800" b="1" i="1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uk-UA" sz="2800" b="1" i="1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r>
                                      <a:rPr lang="uk-UA" sz="2800" b="1" i="1">
                                        <a:solidFill>
                                          <a:schemeClr val="tx1"/>
                                        </a:solidFill>
                                      </a:rPr>
                                      <m:t>−</m:t>
                                    </m:r>
                                    <m:bar>
                                      <m:barPr>
                                        <m:pos m:val="top"/>
                                        <m:ctrlPr>
                                          <a:rPr lang="ru-RU" sz="2800" b="1" i="1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uk-UA" sz="2800" b="1" i="1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𝒙</m:t>
                                        </m:r>
                                      </m:e>
                                    </m:bar>
                                  </m:e>
                                </m:d>
                              </m:e>
                              <m:sup>
                                <m:r>
                                  <a:rPr lang="uk-UA" sz="2800" b="1" i="1">
                                    <a:solidFill>
                                      <a:schemeClr val="tx1"/>
                                    </a:solidFill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uk-UA" sz="2800" b="1" i="1">
                            <a:solidFill>
                              <a:schemeClr val="tx1"/>
                            </a:solidFill>
                          </a:rPr>
                          <m:t>𝒏</m:t>
                        </m:r>
                        <m:r>
                          <a:rPr lang="uk-UA" sz="2800" b="1" i="1">
                            <a:solidFill>
                              <a:schemeClr val="tx1"/>
                            </a:solidFill>
                          </a:rPr>
                          <m:t>−</m:t>
                        </m:r>
                        <m:r>
                          <a:rPr lang="uk-UA" sz="2800" b="1" i="1">
                            <a:solidFill>
                              <a:schemeClr val="tx1"/>
                            </a:solidFill>
                          </a:rPr>
                          <m:t>𝟏</m:t>
                        </m:r>
                      </m:den>
                    </m:f>
                  </m:oMath>
                </a14:m>
                <a:r>
                  <a:rPr lang="uk-UA" sz="2800" dirty="0">
                    <a:solidFill>
                      <a:schemeClr val="tx1"/>
                    </a:solidFill>
                  </a:rPr>
                  <a:t>, де n&lt;30</a:t>
                </a:r>
                <a:endParaRPr lang="ru-RU" sz="2800" dirty="0">
                  <a:solidFill>
                    <a:schemeClr val="tx1"/>
                  </a:solidFill>
                </a:endParaRPr>
              </a:p>
              <a:p>
                <a:pPr algn="ctr"/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450" y="2045759"/>
                <a:ext cx="11012805" cy="4023360"/>
              </a:xfrm>
              <a:blipFill>
                <a:blip r:embed="rId2"/>
                <a:stretch>
                  <a:fillRect l="-997" t="-3485" r="-18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46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>
                <a:latin typeface="+mn-lt"/>
              </a:rPr>
              <a:t>Чим </a:t>
            </a:r>
            <a:r>
              <a:rPr lang="uk-UA" sz="3600" u="sng" dirty="0">
                <a:latin typeface="+mn-lt"/>
              </a:rPr>
              <a:t>більшою</a:t>
            </a:r>
            <a:r>
              <a:rPr lang="uk-UA" sz="3600" dirty="0">
                <a:latin typeface="+mn-lt"/>
              </a:rPr>
              <a:t> є дисперсія вибірки, тим </a:t>
            </a:r>
            <a:r>
              <a:rPr lang="uk-UA" sz="3600" u="sng" dirty="0">
                <a:latin typeface="+mn-lt"/>
              </a:rPr>
              <a:t>більше</a:t>
            </a:r>
            <a:r>
              <a:rPr lang="uk-UA" sz="3600" dirty="0">
                <a:latin typeface="+mn-lt"/>
              </a:rPr>
              <a:t> розкидані вихідні значення по числовій осі щодо середнього значення вибірки</a:t>
            </a:r>
            <a:r>
              <a:rPr lang="uk-UA" sz="3600" dirty="0" smtClean="0">
                <a:latin typeface="+mn-lt"/>
              </a:rPr>
              <a:t>.</a:t>
            </a:r>
            <a:endParaRPr lang="ru-RU" sz="36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Объект 6"/>
              <p:cNvSpPr>
                <a:spLocks noGrp="1"/>
              </p:cNvSpPr>
              <p:nvPr>
                <p:ph idx="1"/>
              </p:nvPr>
            </p:nvSpPr>
            <p:spPr>
              <a:xfrm>
                <a:off x="975360" y="2086892"/>
                <a:ext cx="10566400" cy="4023360"/>
              </a:xfrm>
            </p:spPr>
            <p:txBody>
              <a:bodyPr>
                <a:norm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uk-UA" sz="2400" b="1" i="1" dirty="0" smtClean="0">
                    <a:solidFill>
                      <a:schemeClr val="tx1"/>
                    </a:solidFill>
                  </a:rPr>
                  <a:t>Приклад</a:t>
                </a:r>
                <a:endParaRPr lang="ru-RU" sz="2400" i="1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uk-UA" sz="2400" dirty="0">
                    <a:solidFill>
                      <a:schemeClr val="tx1"/>
                    </a:solidFill>
                  </a:rPr>
                  <a:t>Обчислити дисперсію для наступної вибірки: 3, 5, 6, 9, 11, 14. </a:t>
                </a:r>
                <a:endParaRPr lang="ru-RU" sz="24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uk-UA" sz="2400" dirty="0" smtClean="0">
                    <a:solidFill>
                      <a:schemeClr val="tx1"/>
                    </a:solidFill>
                  </a:rPr>
                  <a:t>1. Визначимо </a:t>
                </a:r>
                <a:r>
                  <a:rPr lang="uk-UA" sz="2400" dirty="0">
                    <a:solidFill>
                      <a:schemeClr val="tx1"/>
                    </a:solidFill>
                  </a:rPr>
                  <a:t>обсяг вибірки: n=6. </a:t>
                </a:r>
                <a:endParaRPr lang="ru-RU" sz="24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uk-UA" sz="2400" dirty="0" smtClean="0">
                    <a:solidFill>
                      <a:schemeClr val="tx1"/>
                    </a:solidFill>
                  </a:rPr>
                  <a:t>2. Обчислимо </a:t>
                </a:r>
                <a:r>
                  <a:rPr lang="uk-UA" sz="2400" dirty="0">
                    <a:solidFill>
                      <a:schemeClr val="tx1"/>
                    </a:solidFill>
                  </a:rPr>
                  <a:t>середнє значення вибірки:</a:t>
                </a:r>
                <a:endParaRPr lang="ru-RU" sz="2400" dirty="0">
                  <a:solidFill>
                    <a:schemeClr val="tx1"/>
                  </a:solidFill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uk-UA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2400" i="1">
                            <a:solidFill>
                              <a:schemeClr val="tx1"/>
                            </a:solidFill>
                          </a:rPr>
                        </m:ctrlPr>
                      </m:barPr>
                      <m:e>
                        <m:r>
                          <a:rPr lang="uk-UA" sz="2400" i="1">
                            <a:solidFill>
                              <a:schemeClr val="tx1"/>
                            </a:solidFill>
                          </a:rPr>
                          <m:t>𝑥</m:t>
                        </m:r>
                      </m:e>
                    </m:bar>
                  </m:oMath>
                </a14:m>
                <a:r>
                  <a:rPr lang="uk-UA" sz="2400" dirty="0">
                    <a:solidFill>
                      <a:schemeClr val="tx1"/>
                    </a:solidFill>
                  </a:rPr>
                  <a:t>=(3+5+6+9+11+14):6=48:6=8 </a:t>
                </a:r>
                <a:endParaRPr lang="ru-RU" sz="24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uk-UA" sz="2400" dirty="0" smtClean="0">
                    <a:solidFill>
                      <a:schemeClr val="tx1"/>
                    </a:solidFill>
                  </a:rPr>
                  <a:t>3. Обчислимо </a:t>
                </a:r>
                <a:r>
                  <a:rPr lang="uk-UA" sz="2400" dirty="0">
                    <a:solidFill>
                      <a:schemeClr val="tx1"/>
                    </a:solidFill>
                  </a:rPr>
                  <a:t>дисперсію з урахуванням того, що n &lt; 30:</a:t>
                </a:r>
                <a:endParaRPr lang="ru-RU" sz="24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uk-UA" sz="2400" dirty="0">
                    <a:solidFill>
                      <a:schemeClr val="tx1"/>
                    </a:solidFill>
                  </a:rPr>
                  <a:t> </a:t>
                </a:r>
                <a:endParaRPr lang="ru-RU" sz="2400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uk-UA" i="1" smtClean="0">
                          <a:solidFill>
                            <a:schemeClr val="tx1"/>
                          </a:solidFill>
                        </a:rPr>
                        <m:t>𝐷</m:t>
                      </m:r>
                      <m:r>
                        <a:rPr lang="uk-UA" i="1" smtClean="0">
                          <a:solidFill>
                            <a:schemeClr val="tx1"/>
                          </a:solidFill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</a:rPr>
                              </m:ctrlPr>
                            </m:naryPr>
                            <m:sub>
                              <m:r>
                                <a:rPr lang="uk-UA" i="1">
                                  <a:solidFill>
                                    <a:schemeClr val="tx1"/>
                                  </a:solidFill>
                                </a:rPr>
                                <m:t>𝑖</m:t>
                              </m:r>
                              <m:r>
                                <a:rPr lang="uk-UA" i="1">
                                  <a:solidFill>
                                    <a:schemeClr val="tx1"/>
                                  </a:solidFill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uk-UA" i="1">
                                  <a:solidFill>
                                    <a:schemeClr val="tx1"/>
                                  </a:solidFill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uk-UA" i="1">
                                              <a:solidFill>
                                                <a:schemeClr val="tx1"/>
                                              </a:solidFill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uk-UA" i="1">
                                              <a:solidFill>
                                                <a:schemeClr val="tx1"/>
                                              </a:solidFill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uk-UA" i="1">
                                          <a:solidFill>
                                            <a:schemeClr val="tx1"/>
                                          </a:solidFill>
                                        </a:rPr>
                                        <m:t>−</m:t>
                                      </m:r>
                                      <m:bar>
                                        <m:barPr>
                                          <m:pos m:val="top"/>
                                          <m:ctrlP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uk-UA" i="1">
                                              <a:solidFill>
                                                <a:schemeClr val="tx1"/>
                                              </a:solidFill>
                                            </a:rPr>
                                            <m:t>𝑥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  <m:sup>
                                  <m:r>
                                    <a:rPr lang="uk-UA" i="1">
                                      <a:solidFill>
                                        <a:schemeClr val="tx1"/>
                                      </a:solidFill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uk-UA" i="1">
                              <a:solidFill>
                                <a:schemeClr val="tx1"/>
                              </a:solidFill>
                            </a:rPr>
                            <m:t>𝑛</m:t>
                          </m:r>
                          <m:r>
                            <a:rPr lang="uk-UA" i="1">
                              <a:solidFill>
                                <a:schemeClr val="tx1"/>
                              </a:solidFill>
                            </a:rPr>
                            <m:t>−1</m:t>
                          </m:r>
                        </m:den>
                      </m:f>
                      <m:r>
                        <a:rPr lang="uk-UA" i="1">
                          <a:solidFill>
                            <a:schemeClr val="tx1"/>
                          </a:solidFill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</a:rPr>
                                  </m:ctrlPr>
                                </m:dPr>
                                <m:e>
                                  <m:r>
                                    <a:rPr lang="uk-UA" i="1">
                                      <a:solidFill>
                                        <a:schemeClr val="tx1"/>
                                      </a:solidFill>
                                    </a:rPr>
                                    <m:t>3−8</m:t>
                                  </m:r>
                                </m:e>
                              </m:d>
                            </m:e>
                            <m:sup>
                              <m:r>
                                <a:rPr lang="uk-UA" i="1">
                                  <a:solidFill>
                                    <a:schemeClr val="tx1"/>
                                  </a:solidFill>
                                </a:rPr>
                                <m:t>2</m:t>
                              </m:r>
                            </m:sup>
                          </m:sSup>
                          <m:r>
                            <a:rPr lang="uk-UA" i="1">
                              <a:solidFill>
                                <a:schemeClr val="tx1"/>
                              </a:solidFill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</a:rPr>
                                  </m:ctrlPr>
                                </m:dPr>
                                <m:e>
                                  <m:r>
                                    <a:rPr lang="uk-UA" i="1">
                                      <a:solidFill>
                                        <a:schemeClr val="tx1"/>
                                      </a:solidFill>
                                    </a:rPr>
                                    <m:t>5−8</m:t>
                                  </m:r>
                                </m:e>
                              </m:d>
                            </m:e>
                            <m:sup>
                              <m:r>
                                <a:rPr lang="uk-UA" i="1">
                                  <a:solidFill>
                                    <a:schemeClr val="tx1"/>
                                  </a:solidFill>
                                </a:rPr>
                                <m:t>2</m:t>
                              </m:r>
                            </m:sup>
                          </m:sSup>
                          <m:r>
                            <a:rPr lang="uk-UA" i="1">
                              <a:solidFill>
                                <a:schemeClr val="tx1"/>
                              </a:solidFill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</a:rPr>
                                  </m:ctrlPr>
                                </m:dPr>
                                <m:e>
                                  <m:r>
                                    <a:rPr lang="uk-UA" i="1">
                                      <a:solidFill>
                                        <a:schemeClr val="tx1"/>
                                      </a:solidFill>
                                    </a:rPr>
                                    <m:t>6−8</m:t>
                                  </m:r>
                                </m:e>
                              </m:d>
                            </m:e>
                            <m:sup>
                              <m:r>
                                <a:rPr lang="uk-UA" i="1">
                                  <a:solidFill>
                                    <a:schemeClr val="tx1"/>
                                  </a:solidFill>
                                </a:rPr>
                                <m:t>2</m:t>
                              </m:r>
                            </m:sup>
                          </m:sSup>
                          <m:r>
                            <a:rPr lang="uk-UA" i="1">
                              <a:solidFill>
                                <a:schemeClr val="tx1"/>
                              </a:solidFill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</a:rPr>
                                  </m:ctrlPr>
                                </m:dPr>
                                <m:e>
                                  <m:r>
                                    <a:rPr lang="uk-UA" i="1">
                                      <a:solidFill>
                                        <a:schemeClr val="tx1"/>
                                      </a:solidFill>
                                    </a:rPr>
                                    <m:t>9−8</m:t>
                                  </m:r>
                                </m:e>
                              </m:d>
                            </m:e>
                            <m:sup>
                              <m:r>
                                <a:rPr lang="uk-UA" i="1">
                                  <a:solidFill>
                                    <a:schemeClr val="tx1"/>
                                  </a:solidFill>
                                </a:rPr>
                                <m:t>2</m:t>
                              </m:r>
                            </m:sup>
                          </m:sSup>
                          <m:r>
                            <a:rPr lang="uk-UA" i="1">
                              <a:solidFill>
                                <a:schemeClr val="tx1"/>
                              </a:solidFill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</a:rPr>
                                  </m:ctrlPr>
                                </m:dPr>
                                <m:e>
                                  <m:r>
                                    <a:rPr lang="uk-UA" i="1">
                                      <a:solidFill>
                                        <a:schemeClr val="tx1"/>
                                      </a:solidFill>
                                    </a:rPr>
                                    <m:t>11−8</m:t>
                                  </m:r>
                                </m:e>
                              </m:d>
                            </m:e>
                            <m:sup>
                              <m:r>
                                <a:rPr lang="uk-UA" i="1">
                                  <a:solidFill>
                                    <a:schemeClr val="tx1"/>
                                  </a:solidFill>
                                </a:rPr>
                                <m:t>2</m:t>
                              </m:r>
                            </m:sup>
                          </m:sSup>
                          <m:r>
                            <a:rPr lang="uk-UA" i="1">
                              <a:solidFill>
                                <a:schemeClr val="tx1"/>
                              </a:solidFill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</a:rPr>
                                  </m:ctrlPr>
                                </m:dPr>
                                <m:e>
                                  <m:r>
                                    <a:rPr lang="uk-UA" i="1">
                                      <a:solidFill>
                                        <a:schemeClr val="tx1"/>
                                      </a:solidFill>
                                    </a:rPr>
                                    <m:t>14−8</m:t>
                                  </m:r>
                                </m:e>
                              </m:d>
                            </m:e>
                            <m:sup>
                              <m:r>
                                <a:rPr lang="uk-UA" i="1">
                                  <a:solidFill>
                                    <a:schemeClr val="tx1"/>
                                  </a:solidFill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uk-UA" i="1">
                              <a:solidFill>
                                <a:schemeClr val="tx1"/>
                              </a:solidFill>
                            </a:rPr>
                            <m:t>6−1</m:t>
                          </m:r>
                        </m:den>
                      </m:f>
                      <m:r>
                        <a:rPr lang="uk-UA" i="1">
                          <a:solidFill>
                            <a:schemeClr val="tx1"/>
                          </a:solidFill>
                        </a:rPr>
                        <m:t>=16,8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  <a:p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Объек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5360" y="2086892"/>
                <a:ext cx="10566400" cy="4023360"/>
              </a:xfrm>
              <a:blipFill>
                <a:blip r:embed="rId2"/>
                <a:stretch>
                  <a:fillRect l="-866" t="-21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79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083" y="640080"/>
            <a:ext cx="10058400" cy="72136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Дисперсія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1200" y="2241975"/>
            <a:ext cx="5333999" cy="3186854"/>
          </a:xfrm>
        </p:spPr>
        <p:txBody>
          <a:bodyPr/>
          <a:lstStyle/>
          <a:p>
            <a:pPr algn="ctr"/>
            <a:r>
              <a:rPr lang="uk-UA" sz="3200" dirty="0"/>
              <a:t>Важлива характеристика дисперсії полягає в тому, що за її допомогою можна порівнювати вибірки, різні за </a:t>
            </a:r>
            <a:r>
              <a:rPr lang="uk-UA" sz="3200" dirty="0" smtClean="0"/>
              <a:t>обсягом</a:t>
            </a:r>
            <a:endParaRPr lang="ru-RU" sz="3200" dirty="0"/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390640" y="2241975"/>
            <a:ext cx="4937760" cy="2106505"/>
          </a:xfrm>
        </p:spPr>
        <p:txBody>
          <a:bodyPr>
            <a:normAutofit/>
          </a:bodyPr>
          <a:lstStyle/>
          <a:p>
            <a:pPr algn="ctr"/>
            <a:r>
              <a:rPr lang="uk-UA" sz="3200" dirty="0"/>
              <a:t>Чим </a:t>
            </a:r>
            <a:r>
              <a:rPr lang="uk-UA" sz="3200" u="sng" dirty="0"/>
              <a:t>вища</a:t>
            </a:r>
            <a:r>
              <a:rPr lang="uk-UA" sz="3200" dirty="0"/>
              <a:t> однорідність вибірки, тим </a:t>
            </a:r>
            <a:r>
              <a:rPr lang="uk-UA" sz="3200" u="sng" dirty="0"/>
              <a:t>нижчим</a:t>
            </a:r>
            <a:r>
              <a:rPr lang="uk-UA" sz="3200" dirty="0"/>
              <a:t> буде значення дисперсії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9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522" y="3977985"/>
            <a:ext cx="3324948" cy="210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3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94</TotalTime>
  <Words>2068</Words>
  <Application>Microsoft Office PowerPoint</Application>
  <PresentationFormat>Широкоэкранный</PresentationFormat>
  <Paragraphs>264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Ретро</vt:lpstr>
      <vt:lpstr>МІРИ МІНЛИВОСТІ</vt:lpstr>
      <vt:lpstr>План</vt:lpstr>
      <vt:lpstr>Приклад</vt:lpstr>
      <vt:lpstr>Презентация PowerPoint</vt:lpstr>
      <vt:lpstr>Розмах (R) – це інтервал між максимальним і мінімальним значеннями ознаки</vt:lpstr>
      <vt:lpstr>Дисперсія (D) – це міра мінливості, що дозволяє врахувати відмінності між окремими елементами вибірки</vt:lpstr>
      <vt:lpstr>Дисперсія </vt:lpstr>
      <vt:lpstr>Чим більшою є дисперсія вибірки, тим більше розкидані вихідні значення по числовій осі щодо середнього значення вибірки.</vt:lpstr>
      <vt:lpstr>Дисперсія</vt:lpstr>
      <vt:lpstr>Стандартне відхилення або середньоквадратичне відхилення (σ - сигма)</vt:lpstr>
      <vt:lpstr>Стандартне відхилення</vt:lpstr>
      <vt:lpstr>Стандартне відхилення</vt:lpstr>
      <vt:lpstr>Приклад</vt:lpstr>
      <vt:lpstr>Приклад</vt:lpstr>
      <vt:lpstr>Приклад</vt:lpstr>
      <vt:lpstr>Приклад</vt:lpstr>
      <vt:lpstr>Коефіцієнт варіації (v) </vt:lpstr>
      <vt:lpstr>Коефіцієнт варіації (v) </vt:lpstr>
      <vt:lpstr>Приклад</vt:lpstr>
      <vt:lpstr>Асиметрія </vt:lpstr>
      <vt:lpstr>Асиметрія показує, які значення переважають у вибірці: більше середнього значення або менше за нього</vt:lpstr>
      <vt:lpstr>Ексцес </vt:lpstr>
      <vt:lpstr>Властивості ексцесу:</vt:lpstr>
      <vt:lpstr>Приклад</vt:lpstr>
      <vt:lpstr>Приклад</vt:lpstr>
      <vt:lpstr>Розподіл ознаки - закономірність появи різних її значень </vt:lpstr>
      <vt:lpstr>Нормальний розподіл</vt:lpstr>
      <vt:lpstr>Нормальний розподіл характеризується наступними параметрами:</vt:lpstr>
      <vt:lpstr>Якщо асиметрія відмінна від нуля, то розподіл ознаки є асиметричним</vt:lpstr>
      <vt:lpstr>Розподілу ознак з різними ексцесами графічно виглядають наступним чином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МІРИ МІНЛИВОСТІ</dc:title>
  <dc:creator>Пользователь</dc:creator>
  <cp:lastModifiedBy>Пользователь</cp:lastModifiedBy>
  <cp:revision>35</cp:revision>
  <dcterms:created xsi:type="dcterms:W3CDTF">2020-03-03T06:42:11Z</dcterms:created>
  <dcterms:modified xsi:type="dcterms:W3CDTF">2020-03-03T08:17:04Z</dcterms:modified>
</cp:coreProperties>
</file>