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dirty="0"/>
              <a:t>10/18/2023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dirty="0"/>
              <a:t>10/18/2023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dirty="0"/>
              <a:t>10/18/2023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dirty="0"/>
              <a:t>10/18/2023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dirty="0"/>
              <a:t>10/18/2023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dirty="0"/>
              <a:t>10/18/2023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dirty="0"/>
              <a:t>10/18/2023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dirty="0"/>
              <a:t>10/18/2023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dirty="0"/>
              <a:t>10/18/2023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dirty="0"/>
              <a:t>10/18/2023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dirty="0"/>
              <a:t>10/18/2023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dirty="0"/>
              <a:t>10/18/2023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dirty="0"/>
              <a:t>10/18/2023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dirty="0"/>
              <a:t>10/18/2023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dirty="0"/>
              <a:t>10/18/2023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dirty="0"/>
              <a:t>10/18/2023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dirty="0"/>
              <a:t>10/18/2023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dirty="0"/>
              <a:t>10/18/2023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sz="4400" b="1" dirty="0"/>
              <a:t>СТРАТЕГІЧНИЙ КОНТРОЛЬ</a:t>
            </a:r>
            <a:endParaRPr lang="en-US" sz="4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Северина Світлана Володимирівна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24512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13267" y="202222"/>
            <a:ext cx="12256477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sz="1600" b="1" i="1" dirty="0"/>
              <a:t>1.1. </a:t>
            </a:r>
            <a:r>
              <a:rPr lang="ru-RU" sz="1600" b="1" i="1" dirty="0" err="1"/>
              <a:t>Товарна</a:t>
            </a:r>
            <a:r>
              <a:rPr lang="ru-RU" sz="1600" b="1" i="1" dirty="0"/>
              <a:t> </a:t>
            </a:r>
            <a:r>
              <a:rPr lang="ru-RU" sz="1600" b="1" i="1" dirty="0" err="1"/>
              <a:t>стратегія</a:t>
            </a:r>
            <a:endParaRPr lang="en-US" sz="1600" b="1" i="1" dirty="0"/>
          </a:p>
          <a:p>
            <a:pPr algn="just">
              <a:spcAft>
                <a:spcPts val="0"/>
              </a:spcAft>
            </a:pPr>
            <a:r>
              <a:rPr lang="ru-RU" sz="1600" dirty="0" err="1"/>
              <a:t>Номенклатурна</a:t>
            </a:r>
            <a:r>
              <a:rPr lang="ru-RU" sz="1600" dirty="0"/>
              <a:t> </a:t>
            </a:r>
            <a:r>
              <a:rPr lang="ru-RU" sz="1600" dirty="0" err="1"/>
              <a:t>стратегія</a:t>
            </a:r>
            <a:r>
              <a:rPr lang="ru-RU" sz="1600" dirty="0"/>
              <a:t>. </a:t>
            </a:r>
            <a:r>
              <a:rPr lang="ru-RU" sz="1600" dirty="0" err="1"/>
              <a:t>Вибір</a:t>
            </a:r>
            <a:r>
              <a:rPr lang="ru-RU" sz="1600" dirty="0"/>
              <a:t> типу </a:t>
            </a:r>
            <a:r>
              <a:rPr lang="ru-RU" sz="1600" dirty="0" err="1"/>
              <a:t>номенклатури</a:t>
            </a:r>
            <a:r>
              <a:rPr lang="ru-RU" sz="1600" dirty="0"/>
              <a:t>:</a:t>
            </a:r>
            <a:endParaRPr lang="en-US" sz="1600" dirty="0"/>
          </a:p>
          <a:p>
            <a:pPr algn="just">
              <a:spcAft>
                <a:spcPts val="0"/>
              </a:spcAft>
            </a:pPr>
            <a:r>
              <a:rPr lang="ru-RU" sz="1600" dirty="0"/>
              <a:t>– </a:t>
            </a:r>
            <a:r>
              <a:rPr lang="ru-RU" sz="1600" dirty="0" err="1"/>
              <a:t>монономенклатурне</a:t>
            </a:r>
            <a:r>
              <a:rPr lang="ru-RU" sz="1600" dirty="0"/>
              <a:t> </a:t>
            </a:r>
            <a:r>
              <a:rPr lang="ru-RU" sz="1600" dirty="0" err="1"/>
              <a:t>виробництво</a:t>
            </a:r>
            <a:endParaRPr lang="en-US" sz="1600" dirty="0"/>
          </a:p>
          <a:p>
            <a:pPr algn="just">
              <a:spcAft>
                <a:spcPts val="0"/>
              </a:spcAft>
            </a:pPr>
            <a:r>
              <a:rPr lang="ru-RU" sz="1600" dirty="0"/>
              <a:t>– </a:t>
            </a:r>
            <a:r>
              <a:rPr lang="ru-RU" sz="1600" dirty="0" err="1"/>
              <a:t>домінантно-номенклатурне</a:t>
            </a:r>
            <a:r>
              <a:rPr lang="ru-RU" sz="1600" dirty="0"/>
              <a:t> </a:t>
            </a:r>
            <a:r>
              <a:rPr lang="ru-RU" sz="1600" dirty="0" err="1"/>
              <a:t>виробництво</a:t>
            </a:r>
            <a:endParaRPr lang="en-US" sz="1600" dirty="0"/>
          </a:p>
          <a:p>
            <a:pPr algn="just">
              <a:spcAft>
                <a:spcPts val="0"/>
              </a:spcAft>
            </a:pPr>
            <a:r>
              <a:rPr lang="ru-RU" sz="1600" dirty="0"/>
              <a:t>– </a:t>
            </a:r>
            <a:r>
              <a:rPr lang="ru-RU" sz="1600" dirty="0" err="1"/>
              <a:t>полі-сегментна</a:t>
            </a:r>
            <a:r>
              <a:rPr lang="ru-RU" sz="1600" dirty="0"/>
              <a:t> номенклатура </a:t>
            </a:r>
            <a:r>
              <a:rPr lang="ru-RU" sz="1600" dirty="0" err="1"/>
              <a:t>виробництва</a:t>
            </a:r>
            <a:endParaRPr lang="en-US" sz="1600" dirty="0"/>
          </a:p>
          <a:p>
            <a:pPr algn="just">
              <a:spcAft>
                <a:spcPts val="0"/>
              </a:spcAft>
            </a:pPr>
            <a:r>
              <a:rPr lang="ru-RU" sz="1600" dirty="0"/>
              <a:t>– </a:t>
            </a:r>
            <a:r>
              <a:rPr lang="ru-RU" sz="1600" dirty="0" err="1"/>
              <a:t>зміна</a:t>
            </a:r>
            <a:r>
              <a:rPr lang="ru-RU" sz="1600" dirty="0"/>
              <a:t> номенклатурного типу </a:t>
            </a:r>
            <a:r>
              <a:rPr lang="ru-RU" sz="1600" dirty="0" err="1"/>
              <a:t>корпорації</a:t>
            </a:r>
            <a:r>
              <a:rPr lang="ru-RU" sz="1600" dirty="0"/>
              <a:t>.</a:t>
            </a:r>
            <a:endParaRPr lang="en-US" sz="1600" dirty="0"/>
          </a:p>
          <a:p>
            <a:pPr algn="just">
              <a:spcAft>
                <a:spcPts val="0"/>
              </a:spcAft>
            </a:pPr>
            <a:r>
              <a:rPr lang="ru-RU" sz="1600" dirty="0" err="1"/>
              <a:t>Асортиментна</a:t>
            </a:r>
            <a:r>
              <a:rPr lang="ru-RU" sz="1600" dirty="0"/>
              <a:t> </a:t>
            </a:r>
            <a:r>
              <a:rPr lang="ru-RU" sz="1600" dirty="0" err="1"/>
              <a:t>стратегія</a:t>
            </a:r>
            <a:r>
              <a:rPr lang="ru-RU" sz="1600" dirty="0"/>
              <a:t>. </a:t>
            </a:r>
            <a:r>
              <a:rPr lang="ru-RU" sz="1600" dirty="0" err="1"/>
              <a:t>Вибір</a:t>
            </a:r>
            <a:r>
              <a:rPr lang="ru-RU" sz="1600" dirty="0"/>
              <a:t> типу </a:t>
            </a:r>
            <a:r>
              <a:rPr lang="ru-RU" sz="1600" dirty="0" err="1"/>
              <a:t>асортиментів</a:t>
            </a:r>
            <a:r>
              <a:rPr lang="ru-RU" sz="1600" dirty="0"/>
              <a:t>:</a:t>
            </a:r>
            <a:endParaRPr lang="en-US" sz="1600" dirty="0"/>
          </a:p>
          <a:p>
            <a:pPr algn="just">
              <a:spcAft>
                <a:spcPts val="0"/>
              </a:spcAft>
            </a:pPr>
            <a:r>
              <a:rPr lang="ru-RU" sz="1600" dirty="0"/>
              <a:t>– широко-</a:t>
            </a:r>
            <a:r>
              <a:rPr lang="ru-RU" sz="1600" dirty="0" err="1"/>
              <a:t>асортиментне</a:t>
            </a:r>
            <a:r>
              <a:rPr lang="ru-RU" sz="1600" dirty="0"/>
              <a:t> </a:t>
            </a:r>
            <a:r>
              <a:rPr lang="ru-RU" sz="1600" dirty="0" err="1"/>
              <a:t>виробництво</a:t>
            </a:r>
            <a:endParaRPr lang="en-US" sz="1600" dirty="0"/>
          </a:p>
          <a:p>
            <a:pPr algn="just">
              <a:spcAft>
                <a:spcPts val="0"/>
              </a:spcAft>
            </a:pPr>
            <a:r>
              <a:rPr lang="ru-RU" sz="1600" dirty="0"/>
              <a:t>– </a:t>
            </a:r>
            <a:r>
              <a:rPr lang="ru-RU" sz="1600" dirty="0" err="1"/>
              <a:t>вузько-асортиментне</a:t>
            </a:r>
            <a:r>
              <a:rPr lang="ru-RU" sz="1600" dirty="0"/>
              <a:t> </a:t>
            </a:r>
            <a:r>
              <a:rPr lang="ru-RU" sz="1600" dirty="0" err="1"/>
              <a:t>виробництво</a:t>
            </a:r>
            <a:endParaRPr lang="en-US" sz="1600" dirty="0"/>
          </a:p>
          <a:p>
            <a:pPr algn="just">
              <a:spcAft>
                <a:spcPts val="0"/>
              </a:spcAft>
            </a:pPr>
            <a:r>
              <a:rPr lang="ru-RU" sz="1600" dirty="0"/>
              <a:t>– </a:t>
            </a:r>
            <a:r>
              <a:rPr lang="ru-RU" sz="1600" dirty="0" err="1"/>
              <a:t>середньо-асортиментне</a:t>
            </a:r>
            <a:r>
              <a:rPr lang="ru-RU" sz="1600" dirty="0"/>
              <a:t> </a:t>
            </a:r>
            <a:r>
              <a:rPr lang="ru-RU" sz="1600" dirty="0" err="1"/>
              <a:t>виробництво</a:t>
            </a:r>
            <a:endParaRPr lang="en-US" sz="1600" dirty="0"/>
          </a:p>
          <a:p>
            <a:pPr algn="just">
              <a:spcAft>
                <a:spcPts val="0"/>
              </a:spcAft>
            </a:pPr>
            <a:r>
              <a:rPr lang="ru-RU" sz="1600" dirty="0"/>
              <a:t>– </a:t>
            </a:r>
            <a:r>
              <a:rPr lang="ru-RU" sz="1600" dirty="0" err="1"/>
              <a:t>зміна</a:t>
            </a:r>
            <a:r>
              <a:rPr lang="ru-RU" sz="1600" dirty="0"/>
              <a:t> </a:t>
            </a:r>
            <a:r>
              <a:rPr lang="ru-RU" sz="1600" dirty="0" err="1"/>
              <a:t>асортиментного</a:t>
            </a:r>
            <a:r>
              <a:rPr lang="ru-RU" sz="1600" dirty="0"/>
              <a:t> типу </a:t>
            </a:r>
            <a:r>
              <a:rPr lang="ru-RU" sz="1600" dirty="0" err="1"/>
              <a:t>виробництва</a:t>
            </a:r>
            <a:r>
              <a:rPr lang="ru-RU" sz="1600" dirty="0"/>
              <a:t>.</a:t>
            </a:r>
            <a:endParaRPr lang="en-US" sz="1600" dirty="0"/>
          </a:p>
          <a:p>
            <a:pPr algn="just">
              <a:spcAft>
                <a:spcPts val="0"/>
              </a:spcAft>
            </a:pPr>
            <a:r>
              <a:rPr lang="ru-RU" sz="1600" dirty="0" err="1"/>
              <a:t>Стратегія</a:t>
            </a:r>
            <a:r>
              <a:rPr lang="ru-RU" sz="1600" dirty="0"/>
              <a:t> </a:t>
            </a:r>
            <a:r>
              <a:rPr lang="ru-RU" sz="1600" dirty="0" err="1"/>
              <a:t>відновлення</a:t>
            </a:r>
            <a:r>
              <a:rPr lang="ru-RU" sz="1600" dirty="0"/>
              <a:t> </a:t>
            </a:r>
            <a:r>
              <a:rPr lang="ru-RU" sz="1600" dirty="0" err="1"/>
              <a:t>номенклатури</a:t>
            </a:r>
            <a:r>
              <a:rPr lang="ru-RU" sz="1600" dirty="0"/>
              <a:t> </a:t>
            </a:r>
            <a:r>
              <a:rPr lang="ru-RU" sz="1600" dirty="0" err="1"/>
              <a:t>виробництва</a:t>
            </a:r>
            <a:r>
              <a:rPr lang="ru-RU" sz="1600" dirty="0"/>
              <a:t>:</a:t>
            </a:r>
            <a:endParaRPr lang="en-US" sz="1600" dirty="0"/>
          </a:p>
          <a:p>
            <a:pPr algn="just">
              <a:spcAft>
                <a:spcPts val="0"/>
              </a:spcAft>
            </a:pPr>
            <a:r>
              <a:rPr lang="ru-RU" sz="1600" dirty="0"/>
              <a:t>– </a:t>
            </a:r>
            <a:r>
              <a:rPr lang="ru-RU" sz="1600" dirty="0" err="1"/>
              <a:t>розширення</a:t>
            </a:r>
            <a:r>
              <a:rPr lang="ru-RU" sz="1600" dirty="0"/>
              <a:t> (</a:t>
            </a:r>
            <a:r>
              <a:rPr lang="ru-RU" sz="1600" dirty="0" err="1"/>
              <a:t>скорочення</a:t>
            </a:r>
            <a:r>
              <a:rPr lang="ru-RU" sz="1600" dirty="0"/>
              <a:t>) </a:t>
            </a:r>
            <a:r>
              <a:rPr lang="ru-RU" sz="1600" dirty="0" err="1"/>
              <a:t>номенклатури</a:t>
            </a:r>
            <a:r>
              <a:rPr lang="ru-RU" sz="1600" dirty="0"/>
              <a:t> за </a:t>
            </a:r>
            <a:r>
              <a:rPr lang="ru-RU" sz="1600" dirty="0" err="1"/>
              <a:t>рахунок</a:t>
            </a:r>
            <a:r>
              <a:rPr lang="ru-RU" sz="1600" dirty="0"/>
              <a:t> </a:t>
            </a:r>
            <a:r>
              <a:rPr lang="ru-RU" sz="1600" dirty="0" err="1"/>
              <a:t>технологічно</a:t>
            </a:r>
            <a:r>
              <a:rPr lang="ru-RU" sz="1600" dirty="0"/>
              <a:t> </a:t>
            </a:r>
            <a:r>
              <a:rPr lang="ru-RU" sz="1600" dirty="0" err="1"/>
              <a:t>близьких</a:t>
            </a:r>
            <a:r>
              <a:rPr lang="ru-RU" sz="1600" dirty="0"/>
              <a:t> до </a:t>
            </a:r>
            <a:r>
              <a:rPr lang="ru-RU" sz="1600" dirty="0" err="1"/>
              <a:t>створюваних</a:t>
            </a:r>
            <a:r>
              <a:rPr lang="ru-RU" sz="1600" dirty="0"/>
              <a:t> </a:t>
            </a:r>
            <a:r>
              <a:rPr lang="ru-RU" sz="1600" dirty="0" err="1"/>
              <a:t>видів</a:t>
            </a:r>
            <a:r>
              <a:rPr lang="ru-RU" sz="1600" dirty="0"/>
              <a:t> </a:t>
            </a:r>
            <a:r>
              <a:rPr lang="ru-RU" sz="1600" dirty="0" err="1"/>
              <a:t>продукції</a:t>
            </a:r>
            <a:endParaRPr lang="en-US" sz="1600" dirty="0"/>
          </a:p>
          <a:p>
            <a:pPr algn="just">
              <a:spcAft>
                <a:spcPts val="0"/>
              </a:spcAft>
            </a:pPr>
            <a:r>
              <a:rPr lang="ru-RU" sz="1600" dirty="0"/>
              <a:t>– </a:t>
            </a:r>
            <a:r>
              <a:rPr lang="ru-RU" sz="1600" dirty="0" err="1"/>
              <a:t>розширення</a:t>
            </a:r>
            <a:r>
              <a:rPr lang="ru-RU" sz="1600" dirty="0"/>
              <a:t> (</a:t>
            </a:r>
            <a:r>
              <a:rPr lang="ru-RU" sz="1600" dirty="0" err="1"/>
              <a:t>скорочення</a:t>
            </a:r>
            <a:r>
              <a:rPr lang="ru-RU" sz="1600" dirty="0"/>
              <a:t>) </a:t>
            </a:r>
            <a:r>
              <a:rPr lang="ru-RU" sz="1600" dirty="0" err="1"/>
              <a:t>номенклатури</a:t>
            </a:r>
            <a:r>
              <a:rPr lang="ru-RU" sz="1600" dirty="0"/>
              <a:t> за </a:t>
            </a:r>
            <a:r>
              <a:rPr lang="ru-RU" sz="1600" dirty="0" err="1"/>
              <a:t>рахунок</a:t>
            </a:r>
            <a:r>
              <a:rPr lang="ru-RU" sz="1600" dirty="0"/>
              <a:t> </a:t>
            </a:r>
            <a:r>
              <a:rPr lang="ru-RU" sz="1600" dirty="0" err="1"/>
              <a:t>близьких</a:t>
            </a:r>
            <a:r>
              <a:rPr lang="ru-RU" sz="1600" dirty="0"/>
              <a:t> до </a:t>
            </a:r>
            <a:r>
              <a:rPr lang="ru-RU" sz="1600" dirty="0" err="1"/>
              <a:t>місця</a:t>
            </a:r>
            <a:r>
              <a:rPr lang="ru-RU" sz="1600" dirty="0"/>
              <a:t> </a:t>
            </a:r>
            <a:r>
              <a:rPr lang="ru-RU" sz="1600" dirty="0" err="1"/>
              <a:t>споживання</a:t>
            </a:r>
            <a:r>
              <a:rPr lang="ru-RU" sz="1600" dirty="0"/>
              <a:t> </a:t>
            </a:r>
            <a:r>
              <a:rPr lang="ru-RU" sz="1600" dirty="0" err="1"/>
              <a:t>створюваних</a:t>
            </a:r>
            <a:r>
              <a:rPr lang="ru-RU" sz="1600" dirty="0"/>
              <a:t> </a:t>
            </a:r>
            <a:r>
              <a:rPr lang="ru-RU" sz="1600" dirty="0" err="1"/>
              <a:t>видів</a:t>
            </a:r>
            <a:r>
              <a:rPr lang="ru-RU" sz="1600" dirty="0"/>
              <a:t> </a:t>
            </a:r>
            <a:r>
              <a:rPr lang="ru-RU" sz="1600" dirty="0" err="1"/>
              <a:t>продукції</a:t>
            </a:r>
            <a:endParaRPr lang="en-US" sz="1600" dirty="0"/>
          </a:p>
          <a:p>
            <a:pPr algn="just">
              <a:spcAft>
                <a:spcPts val="0"/>
              </a:spcAft>
            </a:pPr>
            <a:r>
              <a:rPr lang="ru-RU" sz="1600" dirty="0"/>
              <a:t>– </a:t>
            </a:r>
            <a:r>
              <a:rPr lang="ru-RU" sz="1600" dirty="0" err="1"/>
              <a:t>розширення</a:t>
            </a:r>
            <a:r>
              <a:rPr lang="ru-RU" sz="1600" dirty="0"/>
              <a:t> (</a:t>
            </a:r>
            <a:r>
              <a:rPr lang="ru-RU" sz="1600" dirty="0" err="1"/>
              <a:t>скорочення</a:t>
            </a:r>
            <a:r>
              <a:rPr lang="ru-RU" sz="1600" dirty="0"/>
              <a:t>) </a:t>
            </a:r>
            <a:r>
              <a:rPr lang="ru-RU" sz="1600" dirty="0" err="1"/>
              <a:t>номенклатури</a:t>
            </a:r>
            <a:r>
              <a:rPr lang="ru-RU" sz="1600" dirty="0"/>
              <a:t> за </a:t>
            </a:r>
            <a:r>
              <a:rPr lang="ru-RU" sz="1600" dirty="0" err="1"/>
              <a:t>рахунок</a:t>
            </a:r>
            <a:r>
              <a:rPr lang="ru-RU" sz="1600" dirty="0"/>
              <a:t> </a:t>
            </a:r>
            <a:r>
              <a:rPr lang="ru-RU" sz="1600" dirty="0" err="1"/>
              <a:t>продукції</a:t>
            </a:r>
            <a:r>
              <a:rPr lang="ru-RU" sz="1600" dirty="0"/>
              <a:t>, </a:t>
            </a:r>
            <a:r>
              <a:rPr lang="ru-RU" sz="1600" dirty="0" err="1"/>
              <a:t>одержуваної</a:t>
            </a:r>
            <a:r>
              <a:rPr lang="ru-RU" sz="1600" dirty="0"/>
              <a:t> за </a:t>
            </a:r>
            <a:r>
              <a:rPr lang="ru-RU" sz="1600" dirty="0" err="1"/>
              <a:t>допомогою</a:t>
            </a:r>
            <a:r>
              <a:rPr lang="ru-RU" sz="1600" dirty="0"/>
              <a:t> </a:t>
            </a:r>
            <a:r>
              <a:rPr lang="ru-RU" sz="1600" dirty="0" err="1"/>
              <a:t>додаткової</a:t>
            </a:r>
            <a:r>
              <a:rPr lang="ru-RU" sz="1600" dirty="0"/>
              <a:t> </a:t>
            </a:r>
            <a:r>
              <a:rPr lang="ru-RU" sz="1600" dirty="0" err="1"/>
              <a:t>обробки</a:t>
            </a:r>
            <a:r>
              <a:rPr lang="ru-RU" sz="1600" dirty="0"/>
              <a:t> </a:t>
            </a:r>
            <a:r>
              <a:rPr lang="ru-RU" sz="1600" dirty="0" err="1"/>
              <a:t>продукції</a:t>
            </a:r>
            <a:endParaRPr lang="en-US" sz="1600" dirty="0"/>
          </a:p>
          <a:p>
            <a:pPr algn="just">
              <a:spcAft>
                <a:spcPts val="0"/>
              </a:spcAft>
            </a:pPr>
            <a:r>
              <a:rPr lang="ru-RU" sz="1600" dirty="0"/>
              <a:t>– </a:t>
            </a:r>
            <a:r>
              <a:rPr lang="ru-RU" sz="1600" dirty="0" err="1"/>
              <a:t>розширення</a:t>
            </a:r>
            <a:r>
              <a:rPr lang="ru-RU" sz="1600" dirty="0"/>
              <a:t> (</a:t>
            </a:r>
            <a:r>
              <a:rPr lang="ru-RU" sz="1600" dirty="0" err="1"/>
              <a:t>скорочення</a:t>
            </a:r>
            <a:r>
              <a:rPr lang="ru-RU" sz="1600" dirty="0"/>
              <a:t>) </a:t>
            </a:r>
            <a:r>
              <a:rPr lang="ru-RU" sz="1600" dirty="0" err="1"/>
              <a:t>номенклатури</a:t>
            </a:r>
            <a:r>
              <a:rPr lang="ru-RU" sz="1600" dirty="0"/>
              <a:t> за </a:t>
            </a:r>
            <a:r>
              <a:rPr lang="ru-RU" sz="1600" dirty="0" err="1"/>
              <a:t>рахунок</a:t>
            </a:r>
            <a:r>
              <a:rPr lang="ru-RU" sz="1600" dirty="0"/>
              <a:t> не </a:t>
            </a:r>
            <a:r>
              <a:rPr lang="ru-RU" sz="1600" dirty="0" err="1"/>
              <a:t>пов'язаних</a:t>
            </a:r>
            <a:r>
              <a:rPr lang="ru-RU" sz="1600" dirty="0"/>
              <a:t> з </a:t>
            </a:r>
            <a:r>
              <a:rPr lang="ru-RU" sz="1600" dirty="0" err="1"/>
              <a:t>виробленими</a:t>
            </a:r>
            <a:r>
              <a:rPr lang="ru-RU" sz="1600" dirty="0"/>
              <a:t> </a:t>
            </a:r>
            <a:r>
              <a:rPr lang="ru-RU" sz="1600" dirty="0" err="1"/>
              <a:t>видів</a:t>
            </a:r>
            <a:r>
              <a:rPr lang="ru-RU" sz="1600" dirty="0"/>
              <a:t> </a:t>
            </a:r>
            <a:r>
              <a:rPr lang="ru-RU" sz="1600" dirty="0" err="1"/>
              <a:t>продукції</a:t>
            </a:r>
            <a:r>
              <a:rPr lang="ru-RU" sz="1600" dirty="0"/>
              <a:t>.</a:t>
            </a:r>
            <a:endParaRPr lang="en-US" sz="1600" dirty="0"/>
          </a:p>
          <a:p>
            <a:pPr algn="just">
              <a:spcAft>
                <a:spcPts val="0"/>
              </a:spcAft>
            </a:pPr>
            <a:r>
              <a:rPr lang="ru-RU" sz="1600" dirty="0" err="1"/>
              <a:t>Стратегія</a:t>
            </a:r>
            <a:r>
              <a:rPr lang="ru-RU" sz="1600" dirty="0"/>
              <a:t> </a:t>
            </a:r>
            <a:r>
              <a:rPr lang="ru-RU" sz="1600" dirty="0" err="1"/>
              <a:t>масштабів</a:t>
            </a:r>
            <a:r>
              <a:rPr lang="ru-RU" sz="1600" dirty="0"/>
              <a:t> </a:t>
            </a:r>
            <a:r>
              <a:rPr lang="ru-RU" sz="1600" dirty="0" err="1"/>
              <a:t>виробництва</a:t>
            </a:r>
            <a:r>
              <a:rPr lang="ru-RU" sz="1600" dirty="0"/>
              <a:t>:</a:t>
            </a:r>
            <a:endParaRPr lang="en-US" sz="1600" dirty="0"/>
          </a:p>
          <a:p>
            <a:pPr algn="just">
              <a:spcAft>
                <a:spcPts val="0"/>
              </a:spcAft>
            </a:pPr>
            <a:r>
              <a:rPr lang="ru-RU" sz="1600" dirty="0"/>
              <a:t>– </a:t>
            </a:r>
            <a:r>
              <a:rPr lang="ru-RU" sz="1600" dirty="0" err="1"/>
              <a:t>розширення</a:t>
            </a:r>
            <a:r>
              <a:rPr lang="ru-RU" sz="1600" dirty="0"/>
              <a:t> </a:t>
            </a:r>
            <a:r>
              <a:rPr lang="ru-RU" sz="1600" dirty="0" err="1"/>
              <a:t>масштабів</a:t>
            </a:r>
            <a:r>
              <a:rPr lang="ru-RU" sz="1600" dirty="0"/>
              <a:t> </a:t>
            </a:r>
            <a:r>
              <a:rPr lang="ru-RU" sz="1600" dirty="0" err="1"/>
              <a:t>виробництва</a:t>
            </a:r>
            <a:endParaRPr lang="en-US" sz="1600" dirty="0"/>
          </a:p>
          <a:p>
            <a:pPr algn="just">
              <a:spcAft>
                <a:spcPts val="0"/>
              </a:spcAft>
            </a:pPr>
            <a:r>
              <a:rPr lang="ru-RU" sz="1600" dirty="0"/>
              <a:t>– </a:t>
            </a:r>
            <a:r>
              <a:rPr lang="ru-RU" sz="1600" dirty="0" err="1"/>
              <a:t>скорочення</a:t>
            </a:r>
            <a:r>
              <a:rPr lang="ru-RU" sz="1600" dirty="0"/>
              <a:t> </a:t>
            </a:r>
            <a:r>
              <a:rPr lang="ru-RU" sz="1600" dirty="0" err="1"/>
              <a:t>масштабів</a:t>
            </a:r>
            <a:r>
              <a:rPr lang="ru-RU" sz="1600" dirty="0"/>
              <a:t> </a:t>
            </a:r>
            <a:r>
              <a:rPr lang="ru-RU" sz="1600" dirty="0" err="1"/>
              <a:t>виробництва</a:t>
            </a:r>
            <a:endParaRPr lang="en-US" sz="1600" dirty="0"/>
          </a:p>
          <a:p>
            <a:pPr algn="just">
              <a:spcAft>
                <a:spcPts val="0"/>
              </a:spcAft>
            </a:pPr>
            <a:r>
              <a:rPr lang="ru-RU" sz="1600" dirty="0"/>
              <a:t>– </a:t>
            </a:r>
            <a:r>
              <a:rPr lang="ru-RU" sz="1600" dirty="0" err="1"/>
              <a:t>збереження</a:t>
            </a:r>
            <a:r>
              <a:rPr lang="ru-RU" sz="1600" dirty="0"/>
              <a:t> </a:t>
            </a:r>
            <a:r>
              <a:rPr lang="ru-RU" sz="1600" dirty="0" err="1"/>
              <a:t>масштабів</a:t>
            </a:r>
            <a:r>
              <a:rPr lang="ru-RU" sz="1600" dirty="0"/>
              <a:t> </a:t>
            </a:r>
            <a:r>
              <a:rPr lang="ru-RU" sz="1600" dirty="0" err="1"/>
              <a:t>виробництва</a:t>
            </a:r>
            <a:r>
              <a:rPr lang="ru-RU" sz="1600" dirty="0"/>
              <a:t>.</a:t>
            </a:r>
            <a:endParaRPr lang="en-US" sz="1600" dirty="0"/>
          </a:p>
          <a:p>
            <a:pPr algn="just">
              <a:spcAft>
                <a:spcPts val="0"/>
              </a:spcAft>
            </a:pPr>
            <a:r>
              <a:rPr lang="ru-RU" sz="1600" dirty="0" err="1"/>
              <a:t>Стратегія</a:t>
            </a:r>
            <a:r>
              <a:rPr lang="ru-RU" sz="1600" dirty="0"/>
              <a:t> </a:t>
            </a:r>
            <a:r>
              <a:rPr lang="ru-RU" sz="1600" dirty="0" err="1"/>
              <a:t>якості</a:t>
            </a:r>
            <a:r>
              <a:rPr lang="ru-RU" sz="1600" dirty="0"/>
              <a:t> </a:t>
            </a:r>
            <a:r>
              <a:rPr lang="ru-RU" sz="1600" dirty="0" err="1"/>
              <a:t>продукції</a:t>
            </a:r>
            <a:r>
              <a:rPr lang="ru-RU" sz="1600" dirty="0"/>
              <a:t>:</a:t>
            </a:r>
            <a:endParaRPr lang="en-US" sz="1600" dirty="0"/>
          </a:p>
          <a:p>
            <a:pPr algn="just">
              <a:spcAft>
                <a:spcPts val="0"/>
              </a:spcAft>
            </a:pPr>
            <a:r>
              <a:rPr lang="ru-RU" sz="1600" dirty="0"/>
              <a:t>– </a:t>
            </a:r>
            <a:r>
              <a:rPr lang="ru-RU" sz="1600" dirty="0" err="1"/>
              <a:t>лідерство</a:t>
            </a:r>
            <a:r>
              <a:rPr lang="ru-RU" sz="1600" dirty="0"/>
              <a:t> на </a:t>
            </a:r>
            <a:r>
              <a:rPr lang="ru-RU" sz="1600" dirty="0" err="1"/>
              <a:t>профільну</a:t>
            </a:r>
            <a:r>
              <a:rPr lang="ru-RU" sz="1600" dirty="0"/>
              <a:t> </a:t>
            </a:r>
            <a:r>
              <a:rPr lang="ru-RU" sz="1600" dirty="0" err="1"/>
              <a:t>продукцію</a:t>
            </a:r>
            <a:endParaRPr lang="en-US" sz="1600" dirty="0"/>
          </a:p>
          <a:p>
            <a:pPr algn="just">
              <a:spcAft>
                <a:spcPts val="0"/>
              </a:spcAft>
            </a:pPr>
            <a:r>
              <a:rPr lang="ru-RU" sz="1600" dirty="0"/>
              <a:t>– </a:t>
            </a:r>
            <a:r>
              <a:rPr lang="ru-RU" sz="1600" dirty="0" err="1"/>
              <a:t>мінімальна</a:t>
            </a:r>
            <a:r>
              <a:rPr lang="ru-RU" sz="1600" dirty="0"/>
              <a:t> </a:t>
            </a:r>
            <a:r>
              <a:rPr lang="ru-RU" sz="1600" dirty="0" err="1"/>
              <a:t>якість</a:t>
            </a:r>
            <a:r>
              <a:rPr lang="ru-RU" sz="1600" dirty="0"/>
              <a:t> </a:t>
            </a:r>
            <a:r>
              <a:rPr lang="ru-RU" sz="1600" dirty="0" err="1"/>
              <a:t>профільної</a:t>
            </a:r>
            <a:r>
              <a:rPr lang="ru-RU" sz="1600" dirty="0"/>
              <a:t> </a:t>
            </a:r>
            <a:r>
              <a:rPr lang="ru-RU" sz="1600" dirty="0" err="1"/>
              <a:t>продукції</a:t>
            </a:r>
            <a:endParaRPr lang="en-US" sz="1600" dirty="0"/>
          </a:p>
          <a:p>
            <a:pPr algn="just">
              <a:spcAft>
                <a:spcPts val="0"/>
              </a:spcAft>
            </a:pPr>
            <a:r>
              <a:rPr lang="ru-RU" sz="1600" dirty="0"/>
              <a:t>– </a:t>
            </a:r>
            <a:r>
              <a:rPr lang="ru-RU" sz="1600" dirty="0" err="1"/>
              <a:t>середньогалузевий</a:t>
            </a:r>
            <a:r>
              <a:rPr lang="ru-RU" sz="1600" dirty="0"/>
              <a:t> </a:t>
            </a:r>
            <a:r>
              <a:rPr lang="ru-RU" sz="1600" dirty="0" err="1"/>
              <a:t>рівень</a:t>
            </a:r>
            <a:r>
              <a:rPr lang="ru-RU" sz="1600" dirty="0"/>
              <a:t> </a:t>
            </a:r>
            <a:r>
              <a:rPr lang="ru-RU" sz="1600" dirty="0" err="1"/>
              <a:t>якості</a:t>
            </a:r>
            <a:r>
              <a:rPr lang="ru-RU" sz="1600" dirty="0"/>
              <a:t> </a:t>
            </a:r>
            <a:r>
              <a:rPr lang="ru-RU" sz="1600" dirty="0" err="1"/>
              <a:t>профільної</a:t>
            </a:r>
            <a:r>
              <a:rPr lang="ru-RU" sz="1600" dirty="0"/>
              <a:t> </a:t>
            </a:r>
            <a:r>
              <a:rPr lang="ru-RU" sz="1600" dirty="0" err="1"/>
              <a:t>продукції</a:t>
            </a:r>
            <a:r>
              <a:rPr lang="ru-RU" sz="1600" dirty="0"/>
              <a:t>.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6716799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97877" y="58847"/>
            <a:ext cx="8546123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uk-UA" b="1" i="1" dirty="0"/>
              <a:t> </a:t>
            </a:r>
            <a:r>
              <a:rPr lang="ru-RU" b="1" i="1" dirty="0"/>
              <a:t>1.2. </a:t>
            </a:r>
            <a:r>
              <a:rPr lang="ru-RU" b="1" i="1" dirty="0" err="1"/>
              <a:t>Ринкова</a:t>
            </a:r>
            <a:r>
              <a:rPr lang="ru-RU" b="1" i="1" dirty="0"/>
              <a:t> </a:t>
            </a:r>
            <a:r>
              <a:rPr lang="ru-RU" b="1" i="1" dirty="0" err="1"/>
              <a:t>стратегія</a:t>
            </a:r>
            <a:endParaRPr lang="en-US" b="1" i="1" dirty="0"/>
          </a:p>
          <a:p>
            <a:pPr algn="just">
              <a:spcAft>
                <a:spcPts val="0"/>
              </a:spcAft>
            </a:pPr>
            <a:r>
              <a:rPr lang="ru-RU" dirty="0" err="1"/>
              <a:t>Стратегія</a:t>
            </a:r>
            <a:r>
              <a:rPr lang="ru-RU" dirty="0"/>
              <a:t> </a:t>
            </a:r>
            <a:r>
              <a:rPr lang="ru-RU" dirty="0" err="1"/>
              <a:t>вибору</a:t>
            </a:r>
            <a:r>
              <a:rPr lang="ru-RU" dirty="0"/>
              <a:t> </a:t>
            </a:r>
            <a:r>
              <a:rPr lang="ru-RU" dirty="0" err="1"/>
              <a:t>структури</a:t>
            </a:r>
            <a:r>
              <a:rPr lang="ru-RU" dirty="0"/>
              <a:t> ринку </a:t>
            </a:r>
            <a:r>
              <a:rPr lang="ru-RU" dirty="0" err="1"/>
              <a:t>збуту</a:t>
            </a:r>
            <a:r>
              <a:rPr lang="ru-RU" dirty="0"/>
              <a:t> </a:t>
            </a:r>
            <a:r>
              <a:rPr lang="ru-RU" dirty="0" err="1"/>
              <a:t>продукції</a:t>
            </a:r>
            <a:r>
              <a:rPr lang="ru-RU" dirty="0"/>
              <a:t>:</a:t>
            </a:r>
            <a:endParaRPr lang="en-US" dirty="0"/>
          </a:p>
          <a:p>
            <a:pPr algn="just">
              <a:spcAft>
                <a:spcPts val="0"/>
              </a:spcAft>
            </a:pPr>
            <a:r>
              <a:rPr lang="ru-RU" dirty="0"/>
              <a:t>– моно-</a:t>
            </a:r>
            <a:r>
              <a:rPr lang="ru-RU" dirty="0" err="1"/>
              <a:t>сегментний</a:t>
            </a:r>
            <a:r>
              <a:rPr lang="ru-RU" dirty="0"/>
              <a:t> </a:t>
            </a:r>
            <a:r>
              <a:rPr lang="ru-RU" dirty="0" err="1"/>
              <a:t>ринок</a:t>
            </a:r>
            <a:r>
              <a:rPr lang="ru-RU" dirty="0"/>
              <a:t> </a:t>
            </a:r>
            <a:r>
              <a:rPr lang="ru-RU" dirty="0" err="1"/>
              <a:t>збуту</a:t>
            </a:r>
            <a:endParaRPr lang="en-US" dirty="0"/>
          </a:p>
          <a:p>
            <a:pPr algn="just">
              <a:spcAft>
                <a:spcPts val="0"/>
              </a:spcAft>
            </a:pPr>
            <a:r>
              <a:rPr lang="ru-RU" dirty="0"/>
              <a:t>– </a:t>
            </a:r>
            <a:r>
              <a:rPr lang="ru-RU" dirty="0" err="1"/>
              <a:t>домінантно-сегментний</a:t>
            </a:r>
            <a:r>
              <a:rPr lang="ru-RU" dirty="0"/>
              <a:t> </a:t>
            </a:r>
            <a:r>
              <a:rPr lang="ru-RU" dirty="0" err="1"/>
              <a:t>ринок</a:t>
            </a:r>
            <a:r>
              <a:rPr lang="ru-RU" dirty="0"/>
              <a:t> </a:t>
            </a:r>
            <a:r>
              <a:rPr lang="ru-RU" dirty="0" err="1"/>
              <a:t>збуту</a:t>
            </a:r>
            <a:endParaRPr lang="en-US" dirty="0"/>
          </a:p>
          <a:p>
            <a:pPr algn="just">
              <a:spcAft>
                <a:spcPts val="0"/>
              </a:spcAft>
            </a:pPr>
            <a:r>
              <a:rPr lang="ru-RU" dirty="0"/>
              <a:t>– </a:t>
            </a:r>
            <a:r>
              <a:rPr lang="ru-RU" dirty="0" err="1"/>
              <a:t>полі-сегментний</a:t>
            </a:r>
            <a:r>
              <a:rPr lang="ru-RU" dirty="0"/>
              <a:t> </a:t>
            </a:r>
            <a:r>
              <a:rPr lang="ru-RU" dirty="0" err="1"/>
              <a:t>ринок</a:t>
            </a:r>
            <a:r>
              <a:rPr lang="ru-RU" dirty="0"/>
              <a:t> </a:t>
            </a:r>
            <a:r>
              <a:rPr lang="ru-RU" dirty="0" err="1"/>
              <a:t>збуту</a:t>
            </a:r>
            <a:endParaRPr lang="en-US" dirty="0"/>
          </a:p>
          <a:p>
            <a:pPr algn="just">
              <a:spcAft>
                <a:spcPts val="0"/>
              </a:spcAft>
            </a:pPr>
            <a:r>
              <a:rPr lang="ru-RU" dirty="0"/>
              <a:t>– </a:t>
            </a:r>
            <a:r>
              <a:rPr lang="ru-RU" dirty="0" err="1"/>
              <a:t>зміна</a:t>
            </a:r>
            <a:r>
              <a:rPr lang="ru-RU" dirty="0"/>
              <a:t> типу </a:t>
            </a:r>
            <a:r>
              <a:rPr lang="ru-RU" dirty="0" err="1"/>
              <a:t>структури</a:t>
            </a:r>
            <a:r>
              <a:rPr lang="ru-RU" dirty="0"/>
              <a:t> ринку </a:t>
            </a:r>
            <a:r>
              <a:rPr lang="ru-RU" dirty="0" err="1"/>
              <a:t>збуту</a:t>
            </a:r>
            <a:r>
              <a:rPr lang="ru-RU" dirty="0"/>
              <a:t> </a:t>
            </a:r>
            <a:r>
              <a:rPr lang="ru-RU" dirty="0" err="1"/>
              <a:t>продукції</a:t>
            </a:r>
            <a:r>
              <a:rPr lang="ru-RU" dirty="0"/>
              <a:t>.</a:t>
            </a:r>
            <a:endParaRPr lang="en-US" dirty="0"/>
          </a:p>
          <a:p>
            <a:pPr algn="just">
              <a:spcAft>
                <a:spcPts val="0"/>
              </a:spcAft>
            </a:pPr>
            <a:r>
              <a:rPr lang="ru-RU" dirty="0" err="1"/>
              <a:t>Стратегія</a:t>
            </a:r>
            <a:r>
              <a:rPr lang="ru-RU" dirty="0"/>
              <a:t> </a:t>
            </a:r>
            <a:r>
              <a:rPr lang="ru-RU" dirty="0" err="1"/>
              <a:t>ринкової</a:t>
            </a:r>
            <a:r>
              <a:rPr lang="ru-RU" dirty="0"/>
              <a:t> </a:t>
            </a:r>
            <a:r>
              <a:rPr lang="ru-RU" dirty="0" err="1"/>
              <a:t>експансії</a:t>
            </a:r>
            <a:r>
              <a:rPr lang="ru-RU" dirty="0"/>
              <a:t>:</a:t>
            </a:r>
            <a:endParaRPr lang="en-US" dirty="0"/>
          </a:p>
          <a:p>
            <a:pPr algn="just">
              <a:spcAft>
                <a:spcPts val="0"/>
              </a:spcAft>
            </a:pPr>
            <a:r>
              <a:rPr lang="ru-RU" dirty="0"/>
              <a:t>– </a:t>
            </a:r>
            <a:r>
              <a:rPr lang="ru-RU" dirty="0" err="1"/>
              <a:t>розширення</a:t>
            </a:r>
            <a:r>
              <a:rPr lang="ru-RU" dirty="0"/>
              <a:t> </a:t>
            </a:r>
            <a:r>
              <a:rPr lang="ru-RU" dirty="0" err="1"/>
              <a:t>охоплюваного</a:t>
            </a:r>
            <a:r>
              <a:rPr lang="ru-RU" dirty="0"/>
              <a:t> сектора товарного ринку</a:t>
            </a:r>
            <a:endParaRPr lang="en-US" dirty="0"/>
          </a:p>
          <a:p>
            <a:pPr algn="just">
              <a:spcAft>
                <a:spcPts val="0"/>
              </a:spcAft>
            </a:pPr>
            <a:r>
              <a:rPr lang="ru-RU" dirty="0"/>
              <a:t>– </a:t>
            </a:r>
            <a:r>
              <a:rPr lang="ru-RU" dirty="0" err="1"/>
              <a:t>скорочення</a:t>
            </a:r>
            <a:r>
              <a:rPr lang="ru-RU" dirty="0"/>
              <a:t> сектора ринку</a:t>
            </a:r>
            <a:endParaRPr lang="en-US" dirty="0"/>
          </a:p>
          <a:p>
            <a:pPr algn="just">
              <a:spcAft>
                <a:spcPts val="0"/>
              </a:spcAft>
            </a:pPr>
            <a:r>
              <a:rPr lang="ru-RU" dirty="0"/>
              <a:t>– </a:t>
            </a:r>
            <a:r>
              <a:rPr lang="ru-RU" dirty="0" err="1"/>
              <a:t>збереження</a:t>
            </a:r>
            <a:r>
              <a:rPr lang="ru-RU" dirty="0"/>
              <a:t> сектора ринку.</a:t>
            </a:r>
            <a:endParaRPr lang="en-US" dirty="0"/>
          </a:p>
          <a:p>
            <a:pPr algn="just">
              <a:spcAft>
                <a:spcPts val="0"/>
              </a:spcAft>
            </a:pPr>
            <a:r>
              <a:rPr lang="ru-RU" dirty="0" err="1"/>
              <a:t>Стратегія</a:t>
            </a:r>
            <a:r>
              <a:rPr lang="ru-RU" dirty="0"/>
              <a:t> </a:t>
            </a:r>
            <a:r>
              <a:rPr lang="ru-RU" dirty="0" err="1"/>
              <a:t>ринкової</a:t>
            </a:r>
            <a:r>
              <a:rPr lang="ru-RU" dirty="0"/>
              <a:t> </a:t>
            </a:r>
            <a:r>
              <a:rPr lang="ru-RU" dirty="0" err="1"/>
              <a:t>конкуренції</a:t>
            </a:r>
            <a:r>
              <a:rPr lang="ru-RU" dirty="0"/>
              <a:t> на товарному ринку:</a:t>
            </a:r>
            <a:endParaRPr lang="en-US" dirty="0"/>
          </a:p>
          <a:p>
            <a:pPr algn="just">
              <a:spcAft>
                <a:spcPts val="0"/>
              </a:spcAft>
            </a:pPr>
            <a:r>
              <a:rPr lang="ru-RU" dirty="0"/>
              <a:t>– </a:t>
            </a:r>
            <a:r>
              <a:rPr lang="ru-RU" dirty="0" err="1"/>
              <a:t>концентрація</a:t>
            </a:r>
            <a:r>
              <a:rPr lang="ru-RU" dirty="0"/>
              <a:t> </a:t>
            </a:r>
            <a:r>
              <a:rPr lang="ru-RU" dirty="0" err="1"/>
              <a:t>зусиль</a:t>
            </a:r>
            <a:r>
              <a:rPr lang="ru-RU" dirty="0"/>
              <a:t> на </a:t>
            </a:r>
            <a:r>
              <a:rPr lang="ru-RU" dirty="0" err="1"/>
              <a:t>завоюванні</a:t>
            </a:r>
            <a:r>
              <a:rPr lang="ru-RU" dirty="0"/>
              <a:t> </a:t>
            </a:r>
            <a:r>
              <a:rPr lang="ru-RU" dirty="0" err="1"/>
              <a:t>споживача</a:t>
            </a:r>
            <a:endParaRPr lang="en-US" dirty="0"/>
          </a:p>
          <a:p>
            <a:pPr algn="just">
              <a:spcAft>
                <a:spcPts val="0"/>
              </a:spcAft>
            </a:pPr>
            <a:r>
              <a:rPr lang="ru-RU" dirty="0"/>
              <a:t>– </a:t>
            </a:r>
            <a:r>
              <a:rPr lang="ru-RU" dirty="0" err="1"/>
              <a:t>концентрація</a:t>
            </a:r>
            <a:r>
              <a:rPr lang="ru-RU" dirty="0"/>
              <a:t> </a:t>
            </a:r>
            <a:r>
              <a:rPr lang="ru-RU" dirty="0" err="1"/>
              <a:t>зусиль</a:t>
            </a:r>
            <a:r>
              <a:rPr lang="ru-RU" dirty="0"/>
              <a:t> на </a:t>
            </a:r>
            <a:r>
              <a:rPr lang="ru-RU" dirty="0" err="1"/>
              <a:t>рекламі</a:t>
            </a:r>
            <a:r>
              <a:rPr lang="ru-RU" dirty="0"/>
              <a:t> </a:t>
            </a:r>
            <a:r>
              <a:rPr lang="ru-RU" dirty="0" err="1"/>
              <a:t>продукції</a:t>
            </a:r>
            <a:endParaRPr lang="en-US" dirty="0"/>
          </a:p>
          <a:p>
            <a:pPr algn="just">
              <a:spcAft>
                <a:spcPts val="0"/>
              </a:spcAft>
            </a:pPr>
            <a:r>
              <a:rPr lang="ru-RU" dirty="0"/>
              <a:t>– </a:t>
            </a:r>
            <a:r>
              <a:rPr lang="ru-RU" dirty="0" err="1"/>
              <a:t>концентрація</a:t>
            </a:r>
            <a:r>
              <a:rPr lang="ru-RU" dirty="0"/>
              <a:t> </a:t>
            </a:r>
            <a:r>
              <a:rPr lang="ru-RU" dirty="0" err="1"/>
              <a:t>зусиль</a:t>
            </a:r>
            <a:r>
              <a:rPr lang="ru-RU" dirty="0"/>
              <a:t> на </a:t>
            </a:r>
            <a:r>
              <a:rPr lang="ru-RU" dirty="0" err="1"/>
              <a:t>відносинах</a:t>
            </a:r>
            <a:r>
              <a:rPr lang="ru-RU" dirty="0"/>
              <a:t> з конкурентами.</a:t>
            </a:r>
            <a:endParaRPr lang="en-US" dirty="0"/>
          </a:p>
          <a:p>
            <a:pPr algn="just">
              <a:spcAft>
                <a:spcPts val="0"/>
              </a:spcAft>
            </a:pPr>
            <a:r>
              <a:rPr lang="ru-RU" dirty="0" err="1"/>
              <a:t>Стратегія</a:t>
            </a:r>
            <a:r>
              <a:rPr lang="ru-RU" dirty="0"/>
              <a:t> </a:t>
            </a:r>
            <a:r>
              <a:rPr lang="ru-RU" dirty="0" err="1"/>
              <a:t>ціноутворення</a:t>
            </a:r>
            <a:r>
              <a:rPr lang="ru-RU" dirty="0"/>
              <a:t>:</a:t>
            </a:r>
            <a:endParaRPr lang="en-US" dirty="0"/>
          </a:p>
          <a:p>
            <a:pPr algn="just">
              <a:spcAft>
                <a:spcPts val="0"/>
              </a:spcAft>
            </a:pPr>
            <a:r>
              <a:rPr lang="ru-RU" dirty="0"/>
              <a:t>– </a:t>
            </a:r>
            <a:r>
              <a:rPr lang="ru-RU" dirty="0" err="1"/>
              <a:t>ціноутворення</a:t>
            </a:r>
            <a:r>
              <a:rPr lang="ru-RU" dirty="0"/>
              <a:t> на </a:t>
            </a:r>
            <a:r>
              <a:rPr lang="ru-RU" dirty="0" err="1"/>
              <a:t>базі</a:t>
            </a:r>
            <a:r>
              <a:rPr lang="ru-RU" dirty="0"/>
              <a:t> </a:t>
            </a:r>
            <a:r>
              <a:rPr lang="ru-RU" dirty="0" err="1"/>
              <a:t>рівня</a:t>
            </a:r>
            <a:r>
              <a:rPr lang="ru-RU" dirty="0"/>
              <a:t> </a:t>
            </a:r>
            <a:r>
              <a:rPr lang="ru-RU" dirty="0" err="1"/>
              <a:t>витрат</a:t>
            </a:r>
            <a:r>
              <a:rPr lang="ru-RU" dirty="0"/>
              <a:t>:</a:t>
            </a:r>
            <a:endParaRPr lang="en-US" dirty="0"/>
          </a:p>
          <a:p>
            <a:pPr algn="just">
              <a:spcAft>
                <a:spcPts val="0"/>
              </a:spcAft>
            </a:pPr>
            <a:r>
              <a:rPr lang="ru-RU" dirty="0"/>
              <a:t>• </a:t>
            </a:r>
            <a:r>
              <a:rPr lang="ru-RU" dirty="0" err="1"/>
              <a:t>ціноутворення</a:t>
            </a:r>
            <a:r>
              <a:rPr lang="ru-RU" dirty="0"/>
              <a:t> на </a:t>
            </a:r>
            <a:r>
              <a:rPr lang="ru-RU" dirty="0" err="1"/>
              <a:t>базі</a:t>
            </a:r>
            <a:r>
              <a:rPr lang="ru-RU" dirty="0"/>
              <a:t> </a:t>
            </a:r>
            <a:r>
              <a:rPr lang="ru-RU" dirty="0" err="1"/>
              <a:t>індивідуальних</a:t>
            </a:r>
            <a:r>
              <a:rPr lang="ru-RU" dirty="0"/>
              <a:t> </a:t>
            </a:r>
            <a:r>
              <a:rPr lang="ru-RU" dirty="0" err="1"/>
              <a:t>витрат</a:t>
            </a:r>
            <a:r>
              <a:rPr lang="ru-RU" dirty="0"/>
              <a:t> на </a:t>
            </a:r>
            <a:r>
              <a:rPr lang="ru-RU" dirty="0" err="1"/>
              <a:t>дану</a:t>
            </a:r>
            <a:r>
              <a:rPr lang="ru-RU" dirty="0"/>
              <a:t> </a:t>
            </a:r>
            <a:r>
              <a:rPr lang="ru-RU" dirty="0" err="1"/>
              <a:t>продукцію</a:t>
            </a:r>
            <a:endParaRPr lang="en-US" dirty="0"/>
          </a:p>
          <a:p>
            <a:pPr algn="just">
              <a:spcAft>
                <a:spcPts val="0"/>
              </a:spcAft>
            </a:pPr>
            <a:r>
              <a:rPr lang="ru-RU" dirty="0"/>
              <a:t>• </a:t>
            </a:r>
            <a:r>
              <a:rPr lang="ru-RU" dirty="0" err="1"/>
              <a:t>ціноутворення</a:t>
            </a:r>
            <a:r>
              <a:rPr lang="ru-RU" dirty="0"/>
              <a:t> на </a:t>
            </a:r>
            <a:r>
              <a:rPr lang="ru-RU" dirty="0" err="1"/>
              <a:t>базі</a:t>
            </a:r>
            <a:r>
              <a:rPr lang="ru-RU" dirty="0"/>
              <a:t> </a:t>
            </a:r>
            <a:r>
              <a:rPr lang="ru-RU" dirty="0" err="1"/>
              <a:t>витрат</a:t>
            </a:r>
            <a:r>
              <a:rPr lang="ru-RU" dirty="0"/>
              <a:t> </a:t>
            </a:r>
            <a:r>
              <a:rPr lang="ru-RU" dirty="0" err="1"/>
              <a:t>виробництва</a:t>
            </a:r>
            <a:endParaRPr lang="en-US" dirty="0"/>
          </a:p>
          <a:p>
            <a:pPr algn="just">
              <a:spcAft>
                <a:spcPts val="0"/>
              </a:spcAft>
            </a:pPr>
            <a:r>
              <a:rPr lang="ru-RU" dirty="0"/>
              <a:t>– </a:t>
            </a:r>
            <a:r>
              <a:rPr lang="ru-RU" dirty="0" err="1"/>
              <a:t>ціноутворення</a:t>
            </a:r>
            <a:r>
              <a:rPr lang="ru-RU" dirty="0"/>
              <a:t> на </a:t>
            </a:r>
            <a:r>
              <a:rPr lang="ru-RU" dirty="0" err="1"/>
              <a:t>базі</a:t>
            </a:r>
            <a:r>
              <a:rPr lang="ru-RU" dirty="0"/>
              <a:t> </a:t>
            </a:r>
            <a:r>
              <a:rPr lang="ru-RU" dirty="0" err="1"/>
              <a:t>рівня</a:t>
            </a:r>
            <a:r>
              <a:rPr lang="ru-RU" dirty="0"/>
              <a:t> </a:t>
            </a:r>
            <a:r>
              <a:rPr lang="ru-RU" dirty="0" err="1"/>
              <a:t>попиту</a:t>
            </a:r>
            <a:r>
              <a:rPr lang="ru-RU" dirty="0"/>
              <a:t>:</a:t>
            </a:r>
            <a:endParaRPr lang="en-US" dirty="0"/>
          </a:p>
          <a:p>
            <a:pPr algn="just">
              <a:spcAft>
                <a:spcPts val="0"/>
              </a:spcAft>
            </a:pPr>
            <a:r>
              <a:rPr lang="ru-RU" dirty="0"/>
              <a:t>• </a:t>
            </a:r>
            <a:r>
              <a:rPr lang="ru-RU" dirty="0" err="1"/>
              <a:t>цінове</a:t>
            </a:r>
            <a:r>
              <a:rPr lang="ru-RU" dirty="0"/>
              <a:t> </a:t>
            </a:r>
            <a:r>
              <a:rPr lang="ru-RU" dirty="0" err="1"/>
              <a:t>лідерство</a:t>
            </a:r>
            <a:endParaRPr lang="en-US" dirty="0"/>
          </a:p>
          <a:p>
            <a:pPr algn="just">
              <a:spcAft>
                <a:spcPts val="0"/>
              </a:spcAft>
            </a:pPr>
            <a:r>
              <a:rPr lang="ru-RU" dirty="0"/>
              <a:t>• </a:t>
            </a:r>
            <a:r>
              <a:rPr lang="ru-RU" dirty="0" err="1"/>
              <a:t>ціноутворення</a:t>
            </a:r>
            <a:r>
              <a:rPr lang="ru-RU" dirty="0"/>
              <a:t> за принципом "перегони за </a:t>
            </a:r>
            <a:r>
              <a:rPr lang="ru-RU" dirty="0" err="1"/>
              <a:t>лідером</a:t>
            </a:r>
            <a:r>
              <a:rPr lang="ru-RU" dirty="0"/>
              <a:t>"</a:t>
            </a:r>
            <a:endParaRPr lang="en-US" dirty="0"/>
          </a:p>
          <a:p>
            <a:pPr algn="just">
              <a:spcAft>
                <a:spcPts val="0"/>
              </a:spcAft>
            </a:pPr>
            <a:r>
              <a:rPr lang="ru-RU" dirty="0"/>
              <a:t>• </a:t>
            </a:r>
            <a:r>
              <a:rPr lang="ru-RU" dirty="0" err="1"/>
              <a:t>мінімізація</a:t>
            </a:r>
            <a:r>
              <a:rPr lang="ru-RU" dirty="0"/>
              <a:t> </a:t>
            </a:r>
            <a:r>
              <a:rPr lang="ru-RU" dirty="0" err="1"/>
              <a:t>цін</a:t>
            </a:r>
            <a:endParaRPr lang="en-US" dirty="0"/>
          </a:p>
          <a:p>
            <a:pPr algn="just">
              <a:spcAft>
                <a:spcPts val="0"/>
              </a:spcAft>
            </a:pPr>
            <a:r>
              <a:rPr lang="ru-RU" dirty="0"/>
              <a:t>• </a:t>
            </a:r>
            <a:r>
              <a:rPr lang="ru-RU" dirty="0" err="1"/>
              <a:t>компенсаційне</a:t>
            </a:r>
            <a:r>
              <a:rPr lang="ru-RU" dirty="0"/>
              <a:t> </a:t>
            </a:r>
            <a:r>
              <a:rPr lang="ru-RU" dirty="0" err="1"/>
              <a:t>ціноутворення</a:t>
            </a:r>
            <a:r>
              <a:rPr lang="ru-RU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7946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02323" y="1146068"/>
            <a:ext cx="8141677" cy="45658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b="1" i="1" dirty="0"/>
              <a:t>2.1. </a:t>
            </a:r>
            <a:r>
              <a:rPr lang="ru-RU" b="1" i="1" dirty="0" err="1"/>
              <a:t>Ресурсна</a:t>
            </a:r>
            <a:r>
              <a:rPr lang="ru-RU" b="1" i="1" dirty="0"/>
              <a:t> </a:t>
            </a:r>
            <a:r>
              <a:rPr lang="ru-RU" b="1" i="1" dirty="0" err="1"/>
              <a:t>стратегія</a:t>
            </a:r>
            <a:endParaRPr lang="en-US" b="1" i="1" dirty="0"/>
          </a:p>
          <a:p>
            <a:pPr algn="just">
              <a:spcAft>
                <a:spcPts val="0"/>
              </a:spcAft>
            </a:pPr>
            <a:r>
              <a:rPr lang="ru-RU" dirty="0" err="1"/>
              <a:t>Стратегія</a:t>
            </a:r>
            <a:r>
              <a:rPr lang="ru-RU" dirty="0"/>
              <a:t> </a:t>
            </a:r>
            <a:r>
              <a:rPr lang="ru-RU" dirty="0" err="1"/>
              <a:t>обсягу</a:t>
            </a:r>
            <a:r>
              <a:rPr lang="ru-RU" dirty="0"/>
              <a:t> </a:t>
            </a:r>
            <a:r>
              <a:rPr lang="ru-RU" dirty="0" err="1"/>
              <a:t>ресурсних</a:t>
            </a:r>
            <a:r>
              <a:rPr lang="ru-RU" dirty="0"/>
              <a:t> </a:t>
            </a:r>
            <a:r>
              <a:rPr lang="ru-RU" dirty="0" err="1"/>
              <a:t>запасів</a:t>
            </a:r>
            <a:r>
              <a:rPr lang="ru-RU" dirty="0"/>
              <a:t>:</a:t>
            </a:r>
            <a:endParaRPr lang="en-US" dirty="0"/>
          </a:p>
          <a:p>
            <a:pPr algn="just">
              <a:spcAft>
                <a:spcPts val="0"/>
              </a:spcAft>
            </a:pPr>
            <a:r>
              <a:rPr lang="ru-RU" dirty="0"/>
              <a:t>– </a:t>
            </a:r>
            <a:r>
              <a:rPr lang="ru-RU" dirty="0" err="1"/>
              <a:t>формування</a:t>
            </a:r>
            <a:r>
              <a:rPr lang="ru-RU" dirty="0"/>
              <a:t> </a:t>
            </a:r>
            <a:r>
              <a:rPr lang="ru-RU" dirty="0" err="1"/>
              <a:t>довгострокового</a:t>
            </a:r>
            <a:r>
              <a:rPr lang="ru-RU" dirty="0"/>
              <a:t> запасу </a:t>
            </a:r>
            <a:r>
              <a:rPr lang="ru-RU" dirty="0" err="1"/>
              <a:t>ресурсів</a:t>
            </a:r>
            <a:endParaRPr lang="en-US" dirty="0"/>
          </a:p>
          <a:p>
            <a:pPr algn="just">
              <a:spcAft>
                <a:spcPts val="0"/>
              </a:spcAft>
            </a:pPr>
            <a:r>
              <a:rPr lang="ru-RU" dirty="0"/>
              <a:t>– </a:t>
            </a:r>
            <a:r>
              <a:rPr lang="ru-RU" dirty="0" err="1"/>
              <a:t>формування</a:t>
            </a:r>
            <a:r>
              <a:rPr lang="ru-RU" dirty="0"/>
              <a:t> </a:t>
            </a:r>
            <a:r>
              <a:rPr lang="ru-RU" dirty="0" err="1"/>
              <a:t>короткострокового</a:t>
            </a:r>
            <a:r>
              <a:rPr lang="ru-RU" dirty="0"/>
              <a:t> запасу </a:t>
            </a:r>
            <a:r>
              <a:rPr lang="ru-RU" dirty="0" err="1"/>
              <a:t>ресурсів</a:t>
            </a:r>
            <a:endParaRPr lang="en-US" dirty="0"/>
          </a:p>
          <a:p>
            <a:pPr algn="just">
              <a:spcAft>
                <a:spcPts val="0"/>
              </a:spcAft>
            </a:pPr>
            <a:r>
              <a:rPr lang="ru-RU" dirty="0"/>
              <a:t>– </a:t>
            </a:r>
            <a:r>
              <a:rPr lang="ru-RU" dirty="0" err="1"/>
              <a:t>формування</a:t>
            </a:r>
            <a:r>
              <a:rPr lang="ru-RU" dirty="0"/>
              <a:t> </a:t>
            </a:r>
            <a:r>
              <a:rPr lang="ru-RU" dirty="0" err="1"/>
              <a:t>середньострокового</a:t>
            </a:r>
            <a:r>
              <a:rPr lang="ru-RU" dirty="0"/>
              <a:t> запасу </a:t>
            </a:r>
            <a:r>
              <a:rPr lang="ru-RU" dirty="0" err="1"/>
              <a:t>ресурсів</a:t>
            </a:r>
            <a:r>
              <a:rPr lang="ru-RU" dirty="0"/>
              <a:t>.</a:t>
            </a:r>
            <a:endParaRPr lang="en-US" dirty="0"/>
          </a:p>
          <a:p>
            <a:pPr algn="just">
              <a:spcAft>
                <a:spcPts val="0"/>
              </a:spcAft>
            </a:pPr>
            <a:r>
              <a:rPr lang="ru-RU" dirty="0" err="1"/>
              <a:t>Стратегія</a:t>
            </a:r>
            <a:r>
              <a:rPr lang="ru-RU" dirty="0"/>
              <a:t> </a:t>
            </a:r>
            <a:r>
              <a:rPr lang="ru-RU" dirty="0" err="1"/>
              <a:t>якості</a:t>
            </a:r>
            <a:r>
              <a:rPr lang="ru-RU" dirty="0"/>
              <a:t> </a:t>
            </a:r>
            <a:r>
              <a:rPr lang="ru-RU" dirty="0" err="1"/>
              <a:t>ресурсів</a:t>
            </a:r>
            <a:r>
              <a:rPr lang="ru-RU" dirty="0"/>
              <a:t>:</a:t>
            </a:r>
            <a:endParaRPr lang="en-US" dirty="0"/>
          </a:p>
          <a:p>
            <a:pPr algn="just">
              <a:spcAft>
                <a:spcPts val="0"/>
              </a:spcAft>
            </a:pPr>
            <a:r>
              <a:rPr lang="ru-RU" dirty="0"/>
              <a:t>– </a:t>
            </a:r>
            <a:r>
              <a:rPr lang="ru-RU" dirty="0" err="1"/>
              <a:t>лідируюча</a:t>
            </a:r>
            <a:r>
              <a:rPr lang="ru-RU" dirty="0"/>
              <a:t> </a:t>
            </a:r>
            <a:r>
              <a:rPr lang="ru-RU" dirty="0" err="1"/>
              <a:t>якість</a:t>
            </a:r>
            <a:endParaRPr lang="en-US" dirty="0"/>
          </a:p>
          <a:p>
            <a:pPr algn="just">
              <a:spcAft>
                <a:spcPts val="0"/>
              </a:spcAft>
            </a:pPr>
            <a:r>
              <a:rPr lang="ru-RU" dirty="0"/>
              <a:t>– </a:t>
            </a:r>
            <a:r>
              <a:rPr lang="ru-RU" dirty="0" err="1"/>
              <a:t>мінімальна</a:t>
            </a:r>
            <a:r>
              <a:rPr lang="ru-RU" dirty="0"/>
              <a:t> </a:t>
            </a:r>
            <a:r>
              <a:rPr lang="ru-RU" dirty="0" err="1"/>
              <a:t>якість</a:t>
            </a:r>
            <a:endParaRPr lang="en-US" dirty="0"/>
          </a:p>
          <a:p>
            <a:pPr algn="just">
              <a:spcAft>
                <a:spcPts val="0"/>
              </a:spcAft>
            </a:pPr>
            <a:r>
              <a:rPr lang="ru-RU" dirty="0"/>
              <a:t>– </a:t>
            </a:r>
            <a:r>
              <a:rPr lang="ru-RU" dirty="0" err="1"/>
              <a:t>середньогалузева</a:t>
            </a:r>
            <a:r>
              <a:rPr lang="ru-RU" dirty="0"/>
              <a:t> </a:t>
            </a:r>
            <a:r>
              <a:rPr lang="ru-RU" dirty="0" err="1"/>
              <a:t>якість</a:t>
            </a:r>
            <a:r>
              <a:rPr lang="ru-RU" dirty="0"/>
              <a:t>.</a:t>
            </a:r>
            <a:endParaRPr lang="en-US" dirty="0"/>
          </a:p>
          <a:p>
            <a:pPr algn="just">
              <a:spcAft>
                <a:spcPts val="0"/>
              </a:spcAft>
            </a:pPr>
            <a:r>
              <a:rPr lang="ru-RU" b="1" i="1" dirty="0"/>
              <a:t>2.2. </a:t>
            </a:r>
            <a:r>
              <a:rPr lang="ru-RU" b="1" i="1" dirty="0" err="1"/>
              <a:t>Стратегія</a:t>
            </a:r>
            <a:r>
              <a:rPr lang="ru-RU" b="1" i="1" dirty="0"/>
              <a:t> на ринку </a:t>
            </a:r>
            <a:r>
              <a:rPr lang="ru-RU" b="1" i="1" dirty="0" err="1"/>
              <a:t>ресурсів</a:t>
            </a:r>
            <a:endParaRPr lang="en-US" b="1" i="1" dirty="0"/>
          </a:p>
          <a:p>
            <a:pPr algn="just">
              <a:spcAft>
                <a:spcPts val="0"/>
              </a:spcAft>
            </a:pPr>
            <a:r>
              <a:rPr lang="ru-RU" dirty="0" err="1"/>
              <a:t>Стратегія</a:t>
            </a:r>
            <a:r>
              <a:rPr lang="ru-RU" dirty="0"/>
              <a:t> </a:t>
            </a:r>
            <a:r>
              <a:rPr lang="ru-RU" dirty="0" err="1"/>
              <a:t>вибору</a:t>
            </a:r>
            <a:r>
              <a:rPr lang="ru-RU" dirty="0"/>
              <a:t> </a:t>
            </a:r>
            <a:r>
              <a:rPr lang="ru-RU" dirty="0" err="1"/>
              <a:t>структури</a:t>
            </a:r>
            <a:r>
              <a:rPr lang="ru-RU" dirty="0"/>
              <a:t> </a:t>
            </a:r>
            <a:r>
              <a:rPr lang="ru-RU" dirty="0" err="1"/>
              <a:t>постачальників</a:t>
            </a:r>
            <a:r>
              <a:rPr lang="ru-RU" dirty="0"/>
              <a:t> </a:t>
            </a:r>
            <a:r>
              <a:rPr lang="ru-RU" dirty="0" err="1"/>
              <a:t>ресурсів</a:t>
            </a:r>
            <a:r>
              <a:rPr lang="ru-RU" dirty="0"/>
              <a:t>:</a:t>
            </a:r>
            <a:endParaRPr lang="en-US" dirty="0"/>
          </a:p>
          <a:p>
            <a:pPr algn="just">
              <a:spcAft>
                <a:spcPts val="0"/>
              </a:spcAft>
            </a:pPr>
            <a:r>
              <a:rPr lang="ru-RU" dirty="0"/>
              <a:t>– </a:t>
            </a:r>
            <a:r>
              <a:rPr lang="ru-RU" dirty="0" err="1"/>
              <a:t>моносегментний</a:t>
            </a:r>
            <a:r>
              <a:rPr lang="ru-RU" dirty="0"/>
              <a:t> </a:t>
            </a:r>
            <a:r>
              <a:rPr lang="ru-RU" dirty="0" err="1"/>
              <a:t>ринок</a:t>
            </a:r>
            <a:r>
              <a:rPr lang="ru-RU" dirty="0"/>
              <a:t> </a:t>
            </a:r>
            <a:r>
              <a:rPr lang="ru-RU" dirty="0" err="1"/>
              <a:t>постачальників</a:t>
            </a:r>
            <a:endParaRPr lang="en-US" dirty="0"/>
          </a:p>
          <a:p>
            <a:pPr algn="just">
              <a:spcAft>
                <a:spcPts val="0"/>
              </a:spcAft>
            </a:pPr>
            <a:r>
              <a:rPr lang="ru-RU" dirty="0"/>
              <a:t>– </a:t>
            </a:r>
            <a:r>
              <a:rPr lang="ru-RU" dirty="0" err="1"/>
              <a:t>домінантно-сегментний</a:t>
            </a:r>
            <a:r>
              <a:rPr lang="ru-RU" dirty="0"/>
              <a:t> </a:t>
            </a:r>
            <a:r>
              <a:rPr lang="ru-RU" dirty="0" err="1"/>
              <a:t>ринок</a:t>
            </a:r>
            <a:r>
              <a:rPr lang="ru-RU" dirty="0"/>
              <a:t> </a:t>
            </a:r>
            <a:r>
              <a:rPr lang="ru-RU" dirty="0" err="1"/>
              <a:t>постачальників</a:t>
            </a:r>
            <a:endParaRPr lang="en-US" dirty="0"/>
          </a:p>
          <a:p>
            <a:pPr algn="just">
              <a:spcAft>
                <a:spcPts val="0"/>
              </a:spcAft>
            </a:pPr>
            <a:r>
              <a:rPr lang="ru-RU" dirty="0"/>
              <a:t>– </a:t>
            </a:r>
            <a:r>
              <a:rPr lang="ru-RU" dirty="0" err="1"/>
              <a:t>полі-сегментний</a:t>
            </a:r>
            <a:r>
              <a:rPr lang="ru-RU" dirty="0"/>
              <a:t> </a:t>
            </a:r>
            <a:r>
              <a:rPr lang="ru-RU" dirty="0" err="1"/>
              <a:t>ринок</a:t>
            </a:r>
            <a:r>
              <a:rPr lang="ru-RU" dirty="0"/>
              <a:t> </a:t>
            </a:r>
            <a:r>
              <a:rPr lang="ru-RU" dirty="0" err="1"/>
              <a:t>постачальників</a:t>
            </a:r>
            <a:endParaRPr lang="en-US" dirty="0"/>
          </a:p>
          <a:p>
            <a:pPr algn="just">
              <a:spcAft>
                <a:spcPts val="0"/>
              </a:spcAft>
            </a:pPr>
            <a:r>
              <a:rPr lang="ru-RU" dirty="0"/>
              <a:t>– </a:t>
            </a:r>
            <a:r>
              <a:rPr lang="ru-RU" dirty="0" err="1"/>
              <a:t>перехід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одного типу ринку </a:t>
            </a:r>
            <a:r>
              <a:rPr lang="ru-RU" dirty="0" err="1"/>
              <a:t>постачальників</a:t>
            </a:r>
            <a:r>
              <a:rPr lang="ru-RU" dirty="0"/>
              <a:t> до </a:t>
            </a:r>
            <a:r>
              <a:rPr lang="ru-RU" dirty="0" err="1"/>
              <a:t>іншого</a:t>
            </a:r>
            <a:r>
              <a:rPr lang="ru-RU" dirty="0"/>
              <a:t>.</a:t>
            </a:r>
            <a:endParaRPr lang="en-US" dirty="0"/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34077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План:</a:t>
            </a:r>
            <a:endParaRPr lang="en-US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680321" y="2745736"/>
            <a:ext cx="10714510" cy="136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uk-UA" sz="2400" dirty="0"/>
              <a:t>1. Етапи процесу стратегічного контролю.</a:t>
            </a:r>
            <a:endParaRPr lang="en-US" sz="2400" dirty="0"/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uk-UA" sz="2400" dirty="0"/>
              <a:t>2. Критерії </a:t>
            </a:r>
            <a:r>
              <a:rPr lang="ru-RU" sz="2400" dirty="0"/>
              <a:t>систем</a:t>
            </a:r>
            <a:r>
              <a:rPr lang="uk-UA" sz="2400" dirty="0"/>
              <a:t>и</a:t>
            </a:r>
            <a:r>
              <a:rPr lang="ru-RU" sz="2400" dirty="0"/>
              <a:t> контролю </a:t>
            </a:r>
            <a:r>
              <a:rPr lang="ru-RU" sz="2400" dirty="0" err="1"/>
              <a:t>реалізації</a:t>
            </a:r>
            <a:r>
              <a:rPr lang="ru-RU" sz="2400" dirty="0"/>
              <a:t> </a:t>
            </a:r>
            <a:r>
              <a:rPr lang="ru-RU" sz="2400" dirty="0" err="1"/>
              <a:t>стратегії</a:t>
            </a:r>
            <a:r>
              <a:rPr lang="uk-UA" sz="2400" dirty="0"/>
              <a:t>.</a:t>
            </a:r>
            <a:endParaRPr lang="en-US" sz="2400" dirty="0"/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uk-UA" sz="2400" dirty="0"/>
              <a:t>3. </a:t>
            </a:r>
            <a:r>
              <a:rPr lang="ru-RU" sz="2400" dirty="0"/>
              <a:t>Методика </a:t>
            </a:r>
            <a:r>
              <a:rPr lang="ru-RU" sz="2400" dirty="0" err="1"/>
              <a:t>формування</a:t>
            </a:r>
            <a:r>
              <a:rPr lang="ru-RU" sz="2400" dirty="0"/>
              <a:t> й </a:t>
            </a:r>
            <a:r>
              <a:rPr lang="ru-RU" sz="2400" dirty="0" err="1"/>
              <a:t>узгодження</a:t>
            </a:r>
            <a:r>
              <a:rPr lang="ru-RU" sz="2400" dirty="0"/>
              <a:t> </a:t>
            </a:r>
            <a:r>
              <a:rPr lang="ru-RU" sz="2400" dirty="0" err="1"/>
              <a:t>стратегічних</a:t>
            </a:r>
            <a:r>
              <a:rPr lang="ru-RU" sz="2400" dirty="0"/>
              <a:t> </a:t>
            </a:r>
            <a:r>
              <a:rPr lang="ru-RU" sz="2400" dirty="0" err="1"/>
              <a:t>варіантів</a:t>
            </a:r>
            <a:r>
              <a:rPr lang="uk-UA" sz="2400" dirty="0"/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5521735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Стратегічний контроль</a:t>
            </a:r>
            <a:endParaRPr lang="en-US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74785" y="2099074"/>
            <a:ext cx="1099038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 smtClean="0"/>
              <a:t>процес </a:t>
            </a:r>
            <a:r>
              <a:rPr lang="uk-UA" dirty="0"/>
              <a:t>забезпечення досягнення стратегічних цілей організації шляхом постійного спостереження за її діяльністю та усунення відхилень, які при цьому виникають.</a:t>
            </a:r>
            <a:r>
              <a:rPr lang="ru-RU" dirty="0"/>
              <a:t> </a:t>
            </a:r>
            <a:endParaRPr lang="en-US" dirty="0"/>
          </a:p>
        </p:txBody>
      </p:sp>
      <p:pic>
        <p:nvPicPr>
          <p:cNvPr id="4" name="Рисунок 3" descr="Модель процесу контролю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46778" y="2909203"/>
            <a:ext cx="5446395" cy="36772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8178787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dirty="0"/>
              <a:t> </a:t>
            </a:r>
            <a:r>
              <a:rPr lang="ru-RU" dirty="0" err="1"/>
              <a:t>Етап</a:t>
            </a:r>
            <a:r>
              <a:rPr lang="ru-RU" dirty="0"/>
              <a:t> 1. </a:t>
            </a:r>
            <a:r>
              <a:rPr lang="ru-RU" dirty="0" err="1"/>
              <a:t>Вимірювання</a:t>
            </a:r>
            <a:r>
              <a:rPr lang="ru-RU" dirty="0"/>
              <a:t> </a:t>
            </a:r>
            <a:r>
              <a:rPr lang="ru-RU" dirty="0" err="1"/>
              <a:t>реальних</a:t>
            </a:r>
            <a:r>
              <a:rPr lang="ru-RU" dirty="0"/>
              <a:t> </a:t>
            </a:r>
            <a:r>
              <a:rPr lang="ru-RU" dirty="0" err="1"/>
              <a:t>процесів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здійснюються</a:t>
            </a:r>
            <a:r>
              <a:rPr lang="ru-RU" dirty="0"/>
              <a:t> в </a:t>
            </a:r>
            <a:r>
              <a:rPr lang="ru-RU" dirty="0" err="1"/>
              <a:t>організації</a:t>
            </a:r>
            <a:r>
              <a:rPr lang="ru-RU" dirty="0" smtClean="0"/>
              <a:t>.</a:t>
            </a:r>
            <a:endParaRPr lang="en-US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74785" y="2091207"/>
            <a:ext cx="10893669" cy="22806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 smtClean="0"/>
              <a:t>У </a:t>
            </a:r>
            <a:r>
              <a:rPr lang="ru-RU" dirty="0" err="1"/>
              <a:t>процесі</a:t>
            </a:r>
            <a:r>
              <a:rPr lang="ru-RU" dirty="0"/>
              <a:t> </a:t>
            </a:r>
            <a:r>
              <a:rPr lang="ru-RU" dirty="0" err="1"/>
              <a:t>вимірювання</a:t>
            </a:r>
            <a:r>
              <a:rPr lang="ru-RU" dirty="0"/>
              <a:t> реального </a:t>
            </a:r>
            <a:r>
              <a:rPr lang="ru-RU" dirty="0" err="1"/>
              <a:t>виконання</a:t>
            </a:r>
            <a:r>
              <a:rPr lang="ru-RU" dirty="0"/>
              <a:t> </a:t>
            </a:r>
            <a:r>
              <a:rPr lang="ru-RU" dirty="0" err="1"/>
              <a:t>робіт</a:t>
            </a:r>
            <a:r>
              <a:rPr lang="ru-RU" dirty="0"/>
              <a:t> в </a:t>
            </a:r>
            <a:r>
              <a:rPr lang="ru-RU" dirty="0" err="1"/>
              <a:t>організації</a:t>
            </a:r>
            <a:r>
              <a:rPr lang="ru-RU" dirty="0"/>
              <a:t> </a:t>
            </a:r>
            <a:r>
              <a:rPr lang="ru-RU" dirty="0" err="1"/>
              <a:t>виникає</a:t>
            </a:r>
            <a:r>
              <a:rPr lang="ru-RU" dirty="0"/>
              <a:t> два </a:t>
            </a:r>
            <a:r>
              <a:rPr lang="ru-RU" dirty="0" err="1"/>
              <a:t>ключових</a:t>
            </a:r>
            <a:r>
              <a:rPr lang="ru-RU" dirty="0"/>
              <a:t> </a:t>
            </a:r>
            <a:r>
              <a:rPr lang="ru-RU" dirty="0" err="1"/>
              <a:t>запитання</a:t>
            </a:r>
            <a:r>
              <a:rPr lang="ru-RU" dirty="0"/>
              <a:t>: як </a:t>
            </a:r>
            <a:r>
              <a:rPr lang="ru-RU" dirty="0" err="1"/>
              <a:t>вимірювати</a:t>
            </a:r>
            <a:r>
              <a:rPr lang="ru-RU" dirty="0"/>
              <a:t> і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вимірювати</a:t>
            </a:r>
            <a:r>
              <a:rPr lang="ru-RU" dirty="0"/>
              <a:t> ?</a:t>
            </a:r>
            <a:endParaRPr lang="en-US" dirty="0"/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 err="1"/>
              <a:t>Менеджери</a:t>
            </a:r>
            <a:r>
              <a:rPr lang="ru-RU" dirty="0"/>
              <a:t> </a:t>
            </a:r>
            <a:r>
              <a:rPr lang="ru-RU" dirty="0" err="1"/>
              <a:t>зазвичай</a:t>
            </a:r>
            <a:r>
              <a:rPr lang="ru-RU" dirty="0"/>
              <a:t> </a:t>
            </a:r>
            <a:r>
              <a:rPr lang="ru-RU" dirty="0" err="1"/>
              <a:t>використовують</a:t>
            </a:r>
            <a:r>
              <a:rPr lang="ru-RU" dirty="0"/>
              <a:t> </a:t>
            </a:r>
            <a:r>
              <a:rPr lang="ru-RU" dirty="0" err="1"/>
              <a:t>чотири</a:t>
            </a:r>
            <a:r>
              <a:rPr lang="ru-RU" dirty="0"/>
              <a:t> </a:t>
            </a:r>
            <a:r>
              <a:rPr lang="ru-RU" dirty="0" err="1"/>
              <a:t>основних</a:t>
            </a:r>
            <a:r>
              <a:rPr lang="ru-RU" dirty="0"/>
              <a:t> </a:t>
            </a:r>
            <a:r>
              <a:rPr lang="ru-RU" dirty="0" err="1"/>
              <a:t>методи</a:t>
            </a:r>
            <a:r>
              <a:rPr lang="ru-RU" dirty="0"/>
              <a:t> </a:t>
            </a:r>
            <a:r>
              <a:rPr lang="ru-RU" dirty="0" err="1" smtClean="0"/>
              <a:t>вимірювання</a:t>
            </a:r>
            <a:r>
              <a:rPr lang="ru-RU" dirty="0" smtClean="0"/>
              <a:t>:</a:t>
            </a:r>
            <a:endParaRPr lang="en-US" dirty="0"/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/>
              <a:t>1) </a:t>
            </a:r>
            <a:r>
              <a:rPr lang="ru-RU" dirty="0" err="1"/>
              <a:t>особисті</a:t>
            </a:r>
            <a:r>
              <a:rPr lang="ru-RU" dirty="0"/>
              <a:t> </a:t>
            </a:r>
            <a:r>
              <a:rPr lang="ru-RU" dirty="0" err="1"/>
              <a:t>спостереження</a:t>
            </a:r>
            <a:r>
              <a:rPr lang="ru-RU" dirty="0"/>
              <a:t>;</a:t>
            </a:r>
            <a:endParaRPr lang="en-US" dirty="0"/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/>
              <a:t>2) </a:t>
            </a:r>
            <a:r>
              <a:rPr lang="ru-RU" dirty="0" err="1"/>
              <a:t>статистичні</a:t>
            </a:r>
            <a:r>
              <a:rPr lang="ru-RU" dirty="0"/>
              <a:t> </a:t>
            </a:r>
            <a:r>
              <a:rPr lang="ru-RU" dirty="0" err="1"/>
              <a:t>звіти</a:t>
            </a:r>
            <a:r>
              <a:rPr lang="ru-RU" dirty="0"/>
              <a:t>;</a:t>
            </a:r>
            <a:endParaRPr lang="en-US" dirty="0"/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/>
              <a:t>3) </a:t>
            </a:r>
            <a:r>
              <a:rPr lang="ru-RU" dirty="0" err="1"/>
              <a:t>усні</a:t>
            </a:r>
            <a:r>
              <a:rPr lang="ru-RU" dirty="0"/>
              <a:t> </a:t>
            </a:r>
            <a:r>
              <a:rPr lang="ru-RU" dirty="0" err="1"/>
              <a:t>звіти</a:t>
            </a:r>
            <a:r>
              <a:rPr lang="ru-RU" dirty="0"/>
              <a:t> </a:t>
            </a:r>
            <a:r>
              <a:rPr lang="ru-RU" dirty="0" err="1"/>
              <a:t>підлеглих</a:t>
            </a:r>
            <a:r>
              <a:rPr lang="ru-RU" dirty="0"/>
              <a:t>;</a:t>
            </a:r>
            <a:endParaRPr lang="en-US" dirty="0"/>
          </a:p>
          <a:p>
            <a:r>
              <a:rPr lang="ru-RU" dirty="0"/>
              <a:t>4) </a:t>
            </a:r>
            <a:r>
              <a:rPr lang="ru-RU" dirty="0" err="1"/>
              <a:t>письмові</a:t>
            </a:r>
            <a:r>
              <a:rPr lang="ru-RU" dirty="0"/>
              <a:t> </a:t>
            </a:r>
            <a:r>
              <a:rPr lang="ru-RU" dirty="0" err="1"/>
              <a:t>звіти</a:t>
            </a:r>
            <a:r>
              <a:rPr lang="ru-RU" dirty="0"/>
              <a:t> </a:t>
            </a:r>
            <a:r>
              <a:rPr lang="ru-RU" dirty="0" err="1"/>
              <a:t>підлеглих</a:t>
            </a:r>
            <a:r>
              <a:rPr lang="ru-RU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30256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Характеристика </a:t>
            </a:r>
            <a:r>
              <a:rPr lang="ru-RU" dirty="0" err="1"/>
              <a:t>основних</a:t>
            </a:r>
            <a:r>
              <a:rPr lang="ru-RU" dirty="0"/>
              <a:t> </a:t>
            </a:r>
            <a:r>
              <a:rPr lang="ru-RU" dirty="0" err="1"/>
              <a:t>методів</a:t>
            </a:r>
            <a:r>
              <a:rPr lang="ru-RU" dirty="0"/>
              <a:t> </a:t>
            </a:r>
            <a:r>
              <a:rPr lang="ru-RU" dirty="0" err="1"/>
              <a:t>вимірювання</a:t>
            </a:r>
            <a:endParaRPr lang="en-US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06356842"/>
              </p:ext>
            </p:extLst>
          </p:nvPr>
        </p:nvGraphicFramePr>
        <p:xfrm>
          <a:off x="254978" y="2090615"/>
          <a:ext cx="11728938" cy="4622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899">
                  <a:extLst>
                    <a:ext uri="{9D8B030D-6E8A-4147-A177-3AD203B41FA5}">
                      <a16:colId xmlns:a16="http://schemas.microsoft.com/office/drawing/2014/main" val="3380451402"/>
                    </a:ext>
                  </a:extLst>
                </a:gridCol>
                <a:gridCol w="4053254">
                  <a:extLst>
                    <a:ext uri="{9D8B030D-6E8A-4147-A177-3AD203B41FA5}">
                      <a16:colId xmlns:a16="http://schemas.microsoft.com/office/drawing/2014/main" val="4012906427"/>
                    </a:ext>
                  </a:extLst>
                </a:gridCol>
                <a:gridCol w="5046785">
                  <a:extLst>
                    <a:ext uri="{9D8B030D-6E8A-4147-A177-3AD203B41FA5}">
                      <a16:colId xmlns:a16="http://schemas.microsoft.com/office/drawing/2014/main" val="217325441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uk-UA" sz="1500" dirty="0" smtClean="0"/>
                        <a:t>Назва методів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500" dirty="0" smtClean="0"/>
                        <a:t>Переваги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500" dirty="0" smtClean="0"/>
                        <a:t>Недоліки</a:t>
                      </a:r>
                      <a:endParaRPr lang="en-US" sz="15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08913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dirty="0" err="1" smtClean="0"/>
                        <a:t>Особисті</a:t>
                      </a:r>
                      <a:r>
                        <a:rPr lang="ru-RU" sz="1500" dirty="0" smtClean="0"/>
                        <a:t> </a:t>
                      </a:r>
                      <a:r>
                        <a:rPr lang="ru-RU" sz="1500" dirty="0" err="1" smtClean="0"/>
                        <a:t>спостереження</a:t>
                      </a:r>
                      <a:r>
                        <a:rPr lang="ru-RU" sz="1500" dirty="0" smtClean="0"/>
                        <a:t> - </a:t>
                      </a:r>
                      <a:r>
                        <a:rPr lang="ru-RU" sz="1500" dirty="0" err="1" smtClean="0"/>
                        <a:t>отриманні</a:t>
                      </a:r>
                      <a:r>
                        <a:rPr lang="ru-RU" sz="1500" dirty="0" smtClean="0"/>
                        <a:t> </a:t>
                      </a:r>
                      <a:r>
                        <a:rPr lang="ru-RU" sz="1500" dirty="0" err="1" smtClean="0"/>
                        <a:t>інформації</a:t>
                      </a:r>
                      <a:r>
                        <a:rPr lang="ru-RU" sz="1500" dirty="0" smtClean="0"/>
                        <a:t> про </a:t>
                      </a:r>
                      <a:r>
                        <a:rPr lang="ru-RU" sz="1500" dirty="0" err="1" smtClean="0"/>
                        <a:t>реальну</a:t>
                      </a:r>
                      <a:r>
                        <a:rPr lang="ru-RU" sz="1500" dirty="0" smtClean="0"/>
                        <a:t> </a:t>
                      </a:r>
                      <a:r>
                        <a:rPr lang="ru-RU" sz="1500" dirty="0" err="1" smtClean="0"/>
                        <a:t>діяльність</a:t>
                      </a:r>
                      <a:r>
                        <a:rPr lang="ru-RU" sz="1500" dirty="0" smtClean="0"/>
                        <a:t> </a:t>
                      </a:r>
                      <a:r>
                        <a:rPr lang="ru-RU" sz="1500" dirty="0" err="1" smtClean="0"/>
                        <a:t>підлеглих</a:t>
                      </a:r>
                      <a:r>
                        <a:rPr lang="ru-RU" sz="1500" dirty="0" smtClean="0"/>
                        <a:t> </a:t>
                      </a:r>
                      <a:r>
                        <a:rPr lang="ru-RU" sz="1500" dirty="0" err="1" smtClean="0"/>
                        <a:t>безпосередньо</a:t>
                      </a:r>
                      <a:r>
                        <a:rPr lang="ru-RU" sz="1500" dirty="0" smtClean="0"/>
                        <a:t> менеджером.</a:t>
                      </a:r>
                      <a:endParaRPr lang="en-US" sz="15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• </a:t>
                      </a:r>
                      <a:r>
                        <a:rPr lang="ru-RU" sz="1500" dirty="0" err="1" smtClean="0"/>
                        <a:t>відсутність</a:t>
                      </a:r>
                      <a:r>
                        <a:rPr lang="ru-RU" sz="1500" dirty="0" smtClean="0"/>
                        <a:t> </a:t>
                      </a:r>
                      <a:r>
                        <a:rPr lang="ru-RU" sz="1500" dirty="0" err="1" smtClean="0"/>
                        <a:t>фільтрації</a:t>
                      </a:r>
                      <a:r>
                        <a:rPr lang="ru-RU" sz="1500" dirty="0" smtClean="0"/>
                        <a:t> </a:t>
                      </a:r>
                      <a:r>
                        <a:rPr lang="ru-RU" sz="1500" dirty="0" err="1" smtClean="0"/>
                        <a:t>інформації</a:t>
                      </a:r>
                      <a:r>
                        <a:rPr lang="ru-RU" sz="1500" dirty="0" smtClean="0"/>
                        <a:t>;</a:t>
                      </a:r>
                      <a:endParaRPr lang="en-US" sz="1500" dirty="0" smtClean="0"/>
                    </a:p>
                    <a:p>
                      <a:r>
                        <a:rPr lang="ru-RU" sz="1500" dirty="0" smtClean="0"/>
                        <a:t>• </a:t>
                      </a:r>
                      <a:r>
                        <a:rPr lang="ru-RU" sz="1500" dirty="0" err="1" smtClean="0"/>
                        <a:t>отримання</a:t>
                      </a:r>
                      <a:r>
                        <a:rPr lang="ru-RU" sz="1500" dirty="0" smtClean="0"/>
                        <a:t> </a:t>
                      </a:r>
                      <a:r>
                        <a:rPr lang="ru-RU" sz="1500" dirty="0" err="1" smtClean="0"/>
                        <a:t>ширшого</a:t>
                      </a:r>
                      <a:r>
                        <a:rPr lang="ru-RU" sz="1500" dirty="0" smtClean="0"/>
                        <a:t> кола </a:t>
                      </a:r>
                      <a:r>
                        <a:rPr lang="ru-RU" sz="1500" dirty="0" err="1" smtClean="0"/>
                        <a:t>інформації</a:t>
                      </a:r>
                      <a:r>
                        <a:rPr lang="ru-RU" sz="1500" dirty="0" smtClean="0"/>
                        <a:t>, яка непосильна для </a:t>
                      </a:r>
                      <a:r>
                        <a:rPr lang="ru-RU" sz="1500" dirty="0" err="1" smtClean="0"/>
                        <a:t>інших</a:t>
                      </a:r>
                      <a:r>
                        <a:rPr lang="ru-RU" sz="1500" dirty="0" smtClean="0"/>
                        <a:t> </a:t>
                      </a:r>
                      <a:r>
                        <a:rPr lang="ru-RU" sz="1500" dirty="0" err="1" smtClean="0"/>
                        <a:t>методів</a:t>
                      </a:r>
                      <a:r>
                        <a:rPr lang="ru-RU" sz="1500" dirty="0" smtClean="0"/>
                        <a:t> (</a:t>
                      </a:r>
                      <a:r>
                        <a:rPr lang="ru-RU" sz="1500" dirty="0" err="1" smtClean="0"/>
                        <a:t>ступінь</a:t>
                      </a:r>
                      <a:r>
                        <a:rPr lang="ru-RU" sz="1500" dirty="0" smtClean="0"/>
                        <a:t> </a:t>
                      </a:r>
                      <a:r>
                        <a:rPr lang="ru-RU" sz="1500" dirty="0" err="1" smtClean="0"/>
                        <a:t>задоволення</a:t>
                      </a:r>
                      <a:r>
                        <a:rPr lang="ru-RU" sz="1500" dirty="0" smtClean="0"/>
                        <a:t> </a:t>
                      </a:r>
                      <a:r>
                        <a:rPr lang="ru-RU" sz="1500" dirty="0" err="1" smtClean="0"/>
                        <a:t>роботою</a:t>
                      </a:r>
                      <a:r>
                        <a:rPr lang="ru-RU" sz="1500" dirty="0" smtClean="0"/>
                        <a:t>, </a:t>
                      </a:r>
                      <a:r>
                        <a:rPr lang="ru-RU" sz="1500" dirty="0" err="1" smtClean="0"/>
                        <a:t>ентузіазм</a:t>
                      </a:r>
                      <a:r>
                        <a:rPr lang="ru-RU" sz="1500" dirty="0" smtClean="0"/>
                        <a:t> </a:t>
                      </a:r>
                      <a:r>
                        <a:rPr lang="ru-RU" sz="1500" dirty="0" err="1" smtClean="0"/>
                        <a:t>тощо</a:t>
                      </a:r>
                      <a:r>
                        <a:rPr lang="ru-RU" sz="1500" dirty="0" smtClean="0"/>
                        <a:t>).</a:t>
                      </a:r>
                      <a:endParaRPr lang="en-US" sz="15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• </a:t>
                      </a:r>
                      <a:r>
                        <a:rPr lang="ru-RU" sz="1500" dirty="0" err="1" smtClean="0"/>
                        <a:t>значний</a:t>
                      </a:r>
                      <a:r>
                        <a:rPr lang="ru-RU" sz="1500" dirty="0" smtClean="0"/>
                        <a:t> </a:t>
                      </a:r>
                      <a:r>
                        <a:rPr lang="ru-RU" sz="1500" dirty="0" err="1" smtClean="0"/>
                        <a:t>вплив</a:t>
                      </a:r>
                      <a:r>
                        <a:rPr lang="ru-RU" sz="1500" dirty="0" smtClean="0"/>
                        <a:t> </a:t>
                      </a:r>
                      <a:r>
                        <a:rPr lang="ru-RU" sz="1500" dirty="0" err="1" smtClean="0"/>
                        <a:t>особистих</a:t>
                      </a:r>
                      <a:r>
                        <a:rPr lang="ru-RU" sz="1500" dirty="0" smtClean="0"/>
                        <a:t> </a:t>
                      </a:r>
                      <a:r>
                        <a:rPr lang="ru-RU" sz="1500" dirty="0" err="1" smtClean="0"/>
                        <a:t>якостей</a:t>
                      </a:r>
                      <a:r>
                        <a:rPr lang="ru-RU" sz="1500" dirty="0" smtClean="0"/>
                        <a:t> менеджера;</a:t>
                      </a:r>
                      <a:endParaRPr lang="en-US" sz="1500" dirty="0" smtClean="0"/>
                    </a:p>
                    <a:p>
                      <a:r>
                        <a:rPr lang="ru-RU" sz="1500" dirty="0" smtClean="0"/>
                        <a:t>• </a:t>
                      </a:r>
                      <a:r>
                        <a:rPr lang="ru-RU" sz="1500" dirty="0" err="1" smtClean="0"/>
                        <a:t>значні</a:t>
                      </a:r>
                      <a:r>
                        <a:rPr lang="ru-RU" sz="1500" dirty="0" smtClean="0"/>
                        <a:t> </a:t>
                      </a:r>
                      <a:r>
                        <a:rPr lang="ru-RU" sz="1500" dirty="0" err="1" smtClean="0"/>
                        <a:t>витрати</a:t>
                      </a:r>
                      <a:r>
                        <a:rPr lang="ru-RU" sz="1500" dirty="0" smtClean="0"/>
                        <a:t> часу;</a:t>
                      </a:r>
                      <a:endParaRPr lang="en-US" sz="1500" dirty="0" smtClean="0"/>
                    </a:p>
                    <a:p>
                      <a:r>
                        <a:rPr lang="ru-RU" sz="1500" dirty="0" smtClean="0"/>
                        <a:t>• негативна </a:t>
                      </a:r>
                      <a:r>
                        <a:rPr lang="ru-RU" sz="1500" dirty="0" err="1" smtClean="0"/>
                        <a:t>реакція</a:t>
                      </a:r>
                      <a:r>
                        <a:rPr lang="ru-RU" sz="1500" dirty="0" smtClean="0"/>
                        <a:t> </a:t>
                      </a:r>
                      <a:r>
                        <a:rPr lang="ru-RU" sz="1500" dirty="0" err="1" smtClean="0"/>
                        <a:t>підлеглих</a:t>
                      </a:r>
                      <a:r>
                        <a:rPr lang="ru-RU" sz="1500" dirty="0" smtClean="0"/>
                        <a:t> (</a:t>
                      </a:r>
                      <a:r>
                        <a:rPr lang="ru-RU" sz="1500" dirty="0" err="1" smtClean="0"/>
                        <a:t>сприйняття</a:t>
                      </a:r>
                      <a:r>
                        <a:rPr lang="ru-RU" sz="1500" dirty="0" smtClean="0"/>
                        <a:t> </a:t>
                      </a:r>
                      <a:r>
                        <a:rPr lang="ru-RU" sz="1500" dirty="0" err="1" smtClean="0"/>
                        <a:t>особистого</a:t>
                      </a:r>
                      <a:r>
                        <a:rPr lang="ru-RU" sz="1500" dirty="0" smtClean="0"/>
                        <a:t> контролю менеджера як </a:t>
                      </a:r>
                      <a:r>
                        <a:rPr lang="ru-RU" sz="1500" dirty="0" err="1" smtClean="0"/>
                        <a:t>прояву</a:t>
                      </a:r>
                      <a:r>
                        <a:rPr lang="ru-RU" sz="1500" dirty="0" smtClean="0"/>
                        <a:t> </a:t>
                      </a:r>
                      <a:r>
                        <a:rPr lang="ru-RU" sz="1500" dirty="0" err="1" smtClean="0"/>
                        <a:t>недовіри</a:t>
                      </a:r>
                      <a:r>
                        <a:rPr lang="ru-RU" sz="1500" dirty="0" smtClean="0"/>
                        <a:t>).</a:t>
                      </a:r>
                      <a:endParaRPr lang="en-US" sz="15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98249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500" dirty="0" err="1" smtClean="0"/>
                        <a:t>Статистичні</a:t>
                      </a:r>
                      <a:r>
                        <a:rPr lang="ru-RU" sz="1500" dirty="0" smtClean="0"/>
                        <a:t> </a:t>
                      </a:r>
                      <a:r>
                        <a:rPr lang="ru-RU" sz="1500" dirty="0" err="1" smtClean="0"/>
                        <a:t>звіти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• </a:t>
                      </a:r>
                      <a:r>
                        <a:rPr lang="ru-RU" sz="1500" dirty="0" err="1" smtClean="0"/>
                        <a:t>згрупування</a:t>
                      </a:r>
                      <a:r>
                        <a:rPr lang="ru-RU" sz="1500" dirty="0" smtClean="0"/>
                        <a:t> і </a:t>
                      </a:r>
                      <a:r>
                        <a:rPr lang="ru-RU" sz="1500" dirty="0" err="1" smtClean="0"/>
                        <a:t>упорядкованість</a:t>
                      </a:r>
                      <a:r>
                        <a:rPr lang="ru-RU" sz="1500" dirty="0" smtClean="0"/>
                        <a:t> </a:t>
                      </a:r>
                      <a:r>
                        <a:rPr lang="ru-RU" sz="1500" dirty="0" err="1" smtClean="0"/>
                        <a:t>інформації</a:t>
                      </a:r>
                      <a:r>
                        <a:rPr lang="ru-RU" sz="1500" dirty="0" smtClean="0"/>
                        <a:t> у </a:t>
                      </a:r>
                      <a:r>
                        <a:rPr lang="ru-RU" sz="1500" dirty="0" err="1" smtClean="0"/>
                        <a:t>вигляді</a:t>
                      </a:r>
                      <a:r>
                        <a:rPr lang="ru-RU" sz="1500" dirty="0" smtClean="0"/>
                        <a:t> </a:t>
                      </a:r>
                      <a:r>
                        <a:rPr lang="ru-RU" sz="1500" dirty="0" err="1" smtClean="0"/>
                        <a:t>розрахунків</a:t>
                      </a:r>
                      <a:r>
                        <a:rPr lang="ru-RU" sz="1500" dirty="0" smtClean="0"/>
                        <a:t>, </a:t>
                      </a:r>
                      <a:r>
                        <a:rPr lang="ru-RU" sz="1500" dirty="0" err="1" smtClean="0"/>
                        <a:t>таблиць</a:t>
                      </a:r>
                      <a:r>
                        <a:rPr lang="ru-RU" sz="1500" dirty="0" smtClean="0"/>
                        <a:t>, схем, </a:t>
                      </a:r>
                      <a:r>
                        <a:rPr lang="ru-RU" sz="1500" dirty="0" err="1" smtClean="0"/>
                        <a:t>рядів</a:t>
                      </a:r>
                      <a:r>
                        <a:rPr lang="ru-RU" sz="1500" dirty="0" smtClean="0"/>
                        <a:t> </a:t>
                      </a:r>
                      <a:r>
                        <a:rPr lang="ru-RU" sz="1500" dirty="0" err="1" smtClean="0"/>
                        <a:t>динаміки</a:t>
                      </a:r>
                      <a:r>
                        <a:rPr lang="ru-RU" sz="1500" dirty="0" smtClean="0"/>
                        <a:t> </a:t>
                      </a:r>
                      <a:r>
                        <a:rPr lang="ru-RU" sz="1500" dirty="0" err="1" smtClean="0"/>
                        <a:t>тощо</a:t>
                      </a:r>
                      <a:r>
                        <a:rPr lang="ru-RU" sz="1500" dirty="0" smtClean="0"/>
                        <a:t>;</a:t>
                      </a:r>
                      <a:endParaRPr lang="en-US" sz="1500" dirty="0" smtClean="0"/>
                    </a:p>
                    <a:p>
                      <a:r>
                        <a:rPr lang="ru-RU" sz="1500" dirty="0" smtClean="0"/>
                        <a:t>• легка </a:t>
                      </a:r>
                      <a:r>
                        <a:rPr lang="ru-RU" sz="1500" dirty="0" err="1" smtClean="0"/>
                        <a:t>каталогізація</a:t>
                      </a:r>
                      <a:r>
                        <a:rPr lang="ru-RU" sz="1500" dirty="0" smtClean="0"/>
                        <a:t>, </a:t>
                      </a:r>
                      <a:r>
                        <a:rPr lang="ru-RU" sz="1500" dirty="0" err="1" smtClean="0"/>
                        <a:t>можливість</a:t>
                      </a:r>
                      <a:r>
                        <a:rPr lang="ru-RU" sz="1500" dirty="0" smtClean="0"/>
                        <a:t> </a:t>
                      </a:r>
                      <a:r>
                        <a:rPr lang="ru-RU" sz="1500" dirty="0" err="1" smtClean="0"/>
                        <a:t>посилання</a:t>
                      </a:r>
                      <a:r>
                        <a:rPr lang="ru-RU" sz="1500" dirty="0" smtClean="0"/>
                        <a:t>.</a:t>
                      </a:r>
                      <a:endParaRPr lang="en-US" sz="15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• </a:t>
                      </a:r>
                      <a:r>
                        <a:rPr lang="ru-RU" sz="1500" dirty="0" err="1" smtClean="0"/>
                        <a:t>інформаційна</a:t>
                      </a:r>
                      <a:r>
                        <a:rPr lang="ru-RU" sz="1500" dirty="0" smtClean="0"/>
                        <a:t> </a:t>
                      </a:r>
                      <a:r>
                        <a:rPr lang="ru-RU" sz="1500" dirty="0" err="1" smtClean="0"/>
                        <a:t>обмеженість</a:t>
                      </a:r>
                      <a:r>
                        <a:rPr lang="ru-RU" sz="1500" dirty="0" smtClean="0"/>
                        <a:t> (</a:t>
                      </a:r>
                      <a:r>
                        <a:rPr lang="ru-RU" sz="1500" dirty="0" err="1" smtClean="0"/>
                        <a:t>зосередженість</a:t>
                      </a:r>
                      <a:r>
                        <a:rPr lang="ru-RU" sz="1500" dirty="0" smtClean="0"/>
                        <a:t> </a:t>
                      </a:r>
                      <a:r>
                        <a:rPr lang="ru-RU" sz="1500" dirty="0" err="1" smtClean="0"/>
                        <a:t>лише</a:t>
                      </a:r>
                      <a:r>
                        <a:rPr lang="ru-RU" sz="1500" dirty="0" smtClean="0"/>
                        <a:t> на </a:t>
                      </a:r>
                      <a:r>
                        <a:rPr lang="ru-RU" sz="1500" dirty="0" err="1" smtClean="0"/>
                        <a:t>окремих</a:t>
                      </a:r>
                      <a:r>
                        <a:rPr lang="ru-RU" sz="1500" dirty="0" smtClean="0"/>
                        <a:t>, </a:t>
                      </a:r>
                      <a:r>
                        <a:rPr lang="ru-RU" sz="1500" dirty="0" err="1" smtClean="0"/>
                        <a:t>хоча</a:t>
                      </a:r>
                      <a:r>
                        <a:rPr lang="ru-RU" sz="1500" dirty="0" smtClean="0"/>
                        <a:t> і </a:t>
                      </a:r>
                      <a:r>
                        <a:rPr lang="ru-RU" sz="1500" dirty="0" err="1" smtClean="0"/>
                        <a:t>ключових</a:t>
                      </a:r>
                      <a:r>
                        <a:rPr lang="ru-RU" sz="1500" dirty="0" smtClean="0"/>
                        <a:t> сферах </a:t>
                      </a:r>
                      <a:r>
                        <a:rPr lang="ru-RU" sz="1500" dirty="0" err="1" smtClean="0"/>
                        <a:t>діяльності</a:t>
                      </a:r>
                      <a:r>
                        <a:rPr lang="ru-RU" sz="1500" dirty="0" smtClean="0"/>
                        <a:t> </a:t>
                      </a:r>
                      <a:r>
                        <a:rPr lang="ru-RU" sz="1500" dirty="0" err="1" smtClean="0"/>
                        <a:t>організації</a:t>
                      </a:r>
                      <a:r>
                        <a:rPr lang="ru-RU" sz="1500" dirty="0" smtClean="0"/>
                        <a:t>);</a:t>
                      </a:r>
                      <a:endParaRPr lang="en-US" sz="1500" dirty="0" smtClean="0"/>
                    </a:p>
                    <a:p>
                      <a:r>
                        <a:rPr lang="ru-RU" sz="1500" dirty="0" smtClean="0"/>
                        <a:t>• </a:t>
                      </a:r>
                      <a:r>
                        <a:rPr lang="ru-RU" sz="1500" dirty="0" err="1" smtClean="0"/>
                        <a:t>низька</a:t>
                      </a:r>
                      <a:r>
                        <a:rPr lang="ru-RU" sz="1500" dirty="0" smtClean="0"/>
                        <a:t> </a:t>
                      </a:r>
                      <a:r>
                        <a:rPr lang="ru-RU" sz="1500" dirty="0" err="1" smtClean="0"/>
                        <a:t>оперативність</a:t>
                      </a:r>
                      <a:r>
                        <a:rPr lang="ru-RU" sz="1500" dirty="0" smtClean="0"/>
                        <a:t> </a:t>
                      </a:r>
                      <a:r>
                        <a:rPr lang="ru-RU" sz="1500" dirty="0" err="1" smtClean="0"/>
                        <a:t>отримання</a:t>
                      </a:r>
                      <a:r>
                        <a:rPr lang="ru-RU" sz="1500" dirty="0" smtClean="0"/>
                        <a:t> </a:t>
                      </a:r>
                      <a:r>
                        <a:rPr lang="ru-RU" sz="1500" dirty="0" err="1" smtClean="0"/>
                        <a:t>інформації</a:t>
                      </a:r>
                      <a:r>
                        <a:rPr lang="ru-RU" sz="1500" dirty="0" smtClean="0"/>
                        <a:t>.</a:t>
                      </a:r>
                      <a:endParaRPr lang="en-US" sz="15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79102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500" dirty="0" err="1" smtClean="0"/>
                        <a:t>Отримання</a:t>
                      </a:r>
                      <a:r>
                        <a:rPr lang="ru-RU" sz="1500" dirty="0" smtClean="0"/>
                        <a:t> </a:t>
                      </a:r>
                      <a:r>
                        <a:rPr lang="ru-RU" sz="1500" dirty="0" err="1" smtClean="0"/>
                        <a:t>інформації</a:t>
                      </a:r>
                      <a:r>
                        <a:rPr lang="ru-RU" sz="1500" dirty="0" smtClean="0"/>
                        <a:t> на </a:t>
                      </a:r>
                      <a:r>
                        <a:rPr lang="ru-RU" sz="1500" dirty="0" err="1" smtClean="0"/>
                        <a:t>нарадах</a:t>
                      </a:r>
                      <a:r>
                        <a:rPr lang="ru-RU" sz="1500" dirty="0" smtClean="0"/>
                        <a:t>, в </a:t>
                      </a:r>
                      <a:r>
                        <a:rPr lang="ru-RU" sz="1500" dirty="0" err="1" smtClean="0"/>
                        <a:t>особистих</a:t>
                      </a:r>
                      <a:r>
                        <a:rPr lang="ru-RU" sz="1500" dirty="0" smtClean="0"/>
                        <a:t> </a:t>
                      </a:r>
                      <a:r>
                        <a:rPr lang="ru-RU" sz="1500" dirty="0" err="1" smtClean="0"/>
                        <a:t>бесідах</a:t>
                      </a:r>
                      <a:r>
                        <a:rPr lang="ru-RU" sz="1500" dirty="0" smtClean="0"/>
                        <a:t>, </a:t>
                      </a:r>
                      <a:r>
                        <a:rPr lang="ru-RU" sz="1500" dirty="0" err="1" smtClean="0"/>
                        <a:t>розмовах</a:t>
                      </a:r>
                      <a:r>
                        <a:rPr lang="ru-RU" sz="1500" dirty="0" smtClean="0"/>
                        <a:t> по телефону –  все </a:t>
                      </a:r>
                      <a:r>
                        <a:rPr lang="ru-RU" sz="1500" dirty="0" err="1" smtClean="0"/>
                        <a:t>приклади</a:t>
                      </a:r>
                      <a:r>
                        <a:rPr lang="ru-RU" sz="1500" dirty="0" smtClean="0"/>
                        <a:t> </a:t>
                      </a:r>
                      <a:r>
                        <a:rPr lang="ru-RU" sz="1500" dirty="0" err="1" smtClean="0"/>
                        <a:t>усних</a:t>
                      </a:r>
                      <a:r>
                        <a:rPr lang="ru-RU" sz="1500" dirty="0" smtClean="0"/>
                        <a:t> </a:t>
                      </a:r>
                      <a:r>
                        <a:rPr lang="ru-RU" sz="1500" dirty="0" err="1" smtClean="0"/>
                        <a:t>звітів</a:t>
                      </a:r>
                      <a:r>
                        <a:rPr lang="ru-RU" sz="1500" dirty="0" smtClean="0"/>
                        <a:t> </a:t>
                      </a:r>
                      <a:r>
                        <a:rPr lang="ru-RU" sz="1500" dirty="0" err="1" smtClean="0"/>
                        <a:t>підлеглих</a:t>
                      </a:r>
                      <a:r>
                        <a:rPr lang="ru-RU" sz="1500" dirty="0" smtClean="0"/>
                        <a:t>. 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5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</a:t>
                      </a:r>
                      <a:r>
                        <a:rPr lang="ru-RU" sz="15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висока</a:t>
                      </a:r>
                      <a:r>
                        <a:rPr lang="ru-RU" sz="15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5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оперативність</a:t>
                      </a:r>
                      <a:r>
                        <a:rPr lang="ru-RU" sz="15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5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отримання</a:t>
                      </a:r>
                      <a:r>
                        <a:rPr lang="ru-RU" sz="15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5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інформації</a:t>
                      </a:r>
                      <a:r>
                        <a:rPr lang="ru-RU" sz="15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  <a:endParaRPr lang="en-US" sz="15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5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хороший </a:t>
                      </a:r>
                      <a:r>
                        <a:rPr lang="ru-RU" sz="15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зворотній</a:t>
                      </a:r>
                      <a:r>
                        <a:rPr lang="ru-RU" sz="15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5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зв'язок</a:t>
                      </a:r>
                      <a:r>
                        <a:rPr lang="ru-RU" sz="15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en-US" sz="15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5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</a:t>
                      </a:r>
                      <a:r>
                        <a:rPr lang="ru-RU" sz="15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фільтрація</a:t>
                      </a:r>
                      <a:r>
                        <a:rPr lang="ru-RU" sz="15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5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інформації</a:t>
                      </a:r>
                      <a:r>
                        <a:rPr lang="ru-RU" sz="15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  <a:endParaRPr lang="en-US" sz="15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5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• </a:t>
                      </a:r>
                      <a:r>
                        <a:rPr lang="ru-RU" sz="15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труднощі</a:t>
                      </a:r>
                      <a:r>
                        <a:rPr lang="ru-RU" sz="15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з </a:t>
                      </a:r>
                      <a:r>
                        <a:rPr lang="ru-RU" sz="15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документуванням</a:t>
                      </a:r>
                      <a:r>
                        <a:rPr lang="ru-RU" sz="15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5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інформації</a:t>
                      </a:r>
                      <a:r>
                        <a:rPr lang="ru-RU" sz="15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для </a:t>
                      </a:r>
                      <a:r>
                        <a:rPr lang="ru-RU" sz="15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наступної</a:t>
                      </a:r>
                      <a:r>
                        <a:rPr lang="ru-RU" sz="15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5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звітності</a:t>
                      </a:r>
                      <a:r>
                        <a:rPr lang="ru-RU" sz="15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en-US" sz="15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86416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500" dirty="0" err="1" smtClean="0"/>
                        <a:t>Письмова</a:t>
                      </a:r>
                      <a:r>
                        <a:rPr lang="ru-RU" sz="1500" dirty="0" smtClean="0"/>
                        <a:t> </a:t>
                      </a:r>
                      <a:r>
                        <a:rPr lang="ru-RU" sz="1500" dirty="0" err="1" smtClean="0"/>
                        <a:t>звітність</a:t>
                      </a:r>
                      <a:r>
                        <a:rPr lang="ru-RU" sz="1500" dirty="0" smtClean="0"/>
                        <a:t>. 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• легка </a:t>
                      </a:r>
                      <a:r>
                        <a:rPr lang="ru-RU" sz="1500" dirty="0" err="1" smtClean="0"/>
                        <a:t>каталогізація</a:t>
                      </a:r>
                      <a:r>
                        <a:rPr lang="ru-RU" sz="1500" dirty="0" smtClean="0"/>
                        <a:t>;</a:t>
                      </a:r>
                      <a:endParaRPr lang="en-US" sz="1500" dirty="0" smtClean="0"/>
                    </a:p>
                    <a:p>
                      <a:r>
                        <a:rPr lang="ru-RU" sz="1500" dirty="0" smtClean="0"/>
                        <a:t>• </a:t>
                      </a:r>
                      <a:r>
                        <a:rPr lang="ru-RU" sz="1500" dirty="0" err="1" smtClean="0"/>
                        <a:t>можливість</a:t>
                      </a:r>
                      <a:r>
                        <a:rPr lang="ru-RU" sz="1500" dirty="0" smtClean="0"/>
                        <a:t> </a:t>
                      </a:r>
                      <a:r>
                        <a:rPr lang="ru-RU" sz="1500" dirty="0" err="1" smtClean="0"/>
                        <a:t>посилання</a:t>
                      </a:r>
                      <a:r>
                        <a:rPr lang="ru-RU" sz="1500" dirty="0" smtClean="0"/>
                        <a:t>.</a:t>
                      </a:r>
                      <a:endParaRPr lang="en-US" sz="15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500" dirty="0" smtClean="0"/>
                        <a:t>• </a:t>
                      </a:r>
                      <a:r>
                        <a:rPr lang="ru-RU" sz="1500" dirty="0" err="1" smtClean="0"/>
                        <a:t>низька</a:t>
                      </a:r>
                      <a:r>
                        <a:rPr lang="ru-RU" sz="1500" dirty="0" smtClean="0"/>
                        <a:t> </a:t>
                      </a:r>
                      <a:r>
                        <a:rPr lang="ru-RU" sz="1500" dirty="0" err="1" smtClean="0"/>
                        <a:t>оперативність</a:t>
                      </a:r>
                      <a:r>
                        <a:rPr lang="ru-RU" sz="1500" dirty="0" smtClean="0"/>
                        <a:t> </a:t>
                      </a:r>
                      <a:r>
                        <a:rPr lang="ru-RU" sz="1500" dirty="0" err="1" smtClean="0"/>
                        <a:t>отримання</a:t>
                      </a:r>
                      <a:r>
                        <a:rPr lang="ru-RU" sz="1500" dirty="0" smtClean="0"/>
                        <a:t> </a:t>
                      </a:r>
                      <a:r>
                        <a:rPr lang="ru-RU" sz="1500" dirty="0" err="1" smtClean="0"/>
                        <a:t>інформації</a:t>
                      </a:r>
                      <a:r>
                        <a:rPr lang="ru-RU" sz="1500" dirty="0" smtClean="0"/>
                        <a:t>;</a:t>
                      </a:r>
                      <a:endParaRPr lang="en-US" sz="1500" dirty="0" smtClean="0"/>
                    </a:p>
                    <a:p>
                      <a:r>
                        <a:rPr lang="ru-RU" sz="1500" dirty="0" smtClean="0"/>
                        <a:t>• </a:t>
                      </a:r>
                      <a:r>
                        <a:rPr lang="ru-RU" sz="1500" dirty="0" err="1" smtClean="0"/>
                        <a:t>формальний</a:t>
                      </a:r>
                      <a:r>
                        <a:rPr lang="ru-RU" sz="1500" dirty="0" smtClean="0"/>
                        <a:t> характер </a:t>
                      </a:r>
                      <a:r>
                        <a:rPr lang="ru-RU" sz="1500" dirty="0" err="1" smtClean="0"/>
                        <a:t>інформації</a:t>
                      </a:r>
                      <a:r>
                        <a:rPr lang="ru-RU" sz="1500" dirty="0" smtClean="0"/>
                        <a:t>.</a:t>
                      </a:r>
                      <a:endParaRPr lang="en-US" sz="15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1826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311044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51693" y="378257"/>
            <a:ext cx="10049608" cy="35255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uk-UA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600" dirty="0" err="1"/>
              <a:t>Етап</a:t>
            </a:r>
            <a:r>
              <a:rPr lang="ru-RU" sz="1600" dirty="0"/>
              <a:t> 2. </a:t>
            </a:r>
            <a:r>
              <a:rPr lang="ru-RU" sz="1600" dirty="0" err="1"/>
              <a:t>Порівняння</a:t>
            </a:r>
            <a:r>
              <a:rPr lang="ru-RU" sz="1600" dirty="0"/>
              <a:t> </a:t>
            </a:r>
            <a:r>
              <a:rPr lang="ru-RU" sz="1600" dirty="0" err="1"/>
              <a:t>результатів</a:t>
            </a:r>
            <a:r>
              <a:rPr lang="ru-RU" sz="1600" dirty="0"/>
              <a:t> реального </a:t>
            </a:r>
            <a:r>
              <a:rPr lang="ru-RU" sz="1600" dirty="0" err="1"/>
              <a:t>виконання</a:t>
            </a:r>
            <a:r>
              <a:rPr lang="ru-RU" sz="1600" dirty="0"/>
              <a:t> </a:t>
            </a:r>
            <a:r>
              <a:rPr lang="ru-RU" sz="1600" dirty="0" err="1"/>
              <a:t>із</a:t>
            </a:r>
            <a:r>
              <a:rPr lang="ru-RU" sz="1600" dirty="0"/>
              <a:t> </a:t>
            </a:r>
            <a:r>
              <a:rPr lang="ru-RU" sz="1600" dirty="0" err="1"/>
              <a:t>встановленими</a:t>
            </a:r>
            <a:r>
              <a:rPr lang="ru-RU" sz="1600" dirty="0"/>
              <a:t> стандартами.</a:t>
            </a:r>
            <a:endParaRPr lang="en-US" sz="1600" dirty="0"/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600" dirty="0"/>
              <a:t>На </a:t>
            </a:r>
            <a:r>
              <a:rPr lang="ru-RU" sz="1600" dirty="0" err="1"/>
              <a:t>цьому</a:t>
            </a:r>
            <a:r>
              <a:rPr lang="ru-RU" sz="1600" dirty="0"/>
              <a:t> </a:t>
            </a:r>
            <a:r>
              <a:rPr lang="ru-RU" sz="1600" dirty="0" err="1"/>
              <a:t>етапі</a:t>
            </a:r>
            <a:r>
              <a:rPr lang="ru-RU" sz="1600" dirty="0"/>
              <a:t> </a:t>
            </a:r>
            <a:r>
              <a:rPr lang="ru-RU" sz="1600" dirty="0" err="1"/>
              <a:t>встановлюється</a:t>
            </a:r>
            <a:r>
              <a:rPr lang="ru-RU" sz="1600" dirty="0"/>
              <a:t> </a:t>
            </a:r>
            <a:r>
              <a:rPr lang="ru-RU" sz="1600" dirty="0" err="1"/>
              <a:t>ступінь</a:t>
            </a:r>
            <a:r>
              <a:rPr lang="ru-RU" sz="1600" dirty="0"/>
              <a:t> </a:t>
            </a:r>
            <a:r>
              <a:rPr lang="ru-RU" sz="1600" dirty="0" err="1"/>
              <a:t>відхилення</a:t>
            </a:r>
            <a:r>
              <a:rPr lang="ru-RU" sz="1600" dirty="0"/>
              <a:t> реального </a:t>
            </a:r>
            <a:r>
              <a:rPr lang="ru-RU" sz="1600" dirty="0" err="1"/>
              <a:t>виконання</a:t>
            </a:r>
            <a:r>
              <a:rPr lang="ru-RU" sz="1600" dirty="0"/>
              <a:t> </a:t>
            </a:r>
            <a:r>
              <a:rPr lang="ru-RU" sz="1600" dirty="0" err="1"/>
              <a:t>від</a:t>
            </a:r>
            <a:r>
              <a:rPr lang="ru-RU" sz="1600" dirty="0"/>
              <a:t> стандарту. </a:t>
            </a:r>
            <a:r>
              <a:rPr lang="ru-RU" sz="1600" dirty="0" err="1"/>
              <a:t>Принципово</a:t>
            </a:r>
            <a:r>
              <a:rPr lang="ru-RU" sz="1600" dirty="0"/>
              <a:t> </a:t>
            </a:r>
            <a:r>
              <a:rPr lang="ru-RU" sz="1600" dirty="0" err="1"/>
              <a:t>важливим</a:t>
            </a:r>
            <a:r>
              <a:rPr lang="ru-RU" sz="1600" dirty="0"/>
              <a:t> є </a:t>
            </a:r>
            <a:r>
              <a:rPr lang="ru-RU" sz="1600" dirty="0" err="1"/>
              <a:t>визначення</a:t>
            </a:r>
            <a:r>
              <a:rPr lang="ru-RU" sz="1600" dirty="0"/>
              <a:t> </a:t>
            </a:r>
            <a:r>
              <a:rPr lang="ru-RU" sz="1600" dirty="0" err="1"/>
              <a:t>прийнятного</a:t>
            </a:r>
            <a:r>
              <a:rPr lang="ru-RU" sz="1600" dirty="0"/>
              <a:t> </a:t>
            </a:r>
            <a:r>
              <a:rPr lang="ru-RU" sz="1600" dirty="0" err="1"/>
              <a:t>рівня</a:t>
            </a:r>
            <a:r>
              <a:rPr lang="ru-RU" sz="1600" dirty="0"/>
              <a:t> </a:t>
            </a:r>
            <a:r>
              <a:rPr lang="ru-RU" sz="1600" dirty="0" err="1"/>
              <a:t>відхилень</a:t>
            </a:r>
            <a:r>
              <a:rPr lang="ru-RU" sz="1600" dirty="0"/>
              <a:t>, </a:t>
            </a:r>
            <a:r>
              <a:rPr lang="ru-RU" sz="1600" dirty="0" err="1"/>
              <a:t>адже</a:t>
            </a:r>
            <a:r>
              <a:rPr lang="ru-RU" sz="1600" dirty="0"/>
              <a:t> </a:t>
            </a:r>
            <a:r>
              <a:rPr lang="ru-RU" sz="1600" dirty="0" err="1"/>
              <a:t>саме</a:t>
            </a:r>
            <a:r>
              <a:rPr lang="ru-RU" sz="1600" dirty="0"/>
              <a:t> </a:t>
            </a:r>
            <a:r>
              <a:rPr lang="ru-RU" sz="1600" dirty="0" err="1"/>
              <a:t>випадки</a:t>
            </a:r>
            <a:r>
              <a:rPr lang="ru-RU" sz="1600" dirty="0"/>
              <a:t> </a:t>
            </a:r>
            <a:r>
              <a:rPr lang="ru-RU" sz="1600" dirty="0" err="1"/>
              <a:t>його</a:t>
            </a:r>
            <a:r>
              <a:rPr lang="ru-RU" sz="1600" dirty="0"/>
              <a:t> </a:t>
            </a:r>
            <a:r>
              <a:rPr lang="ru-RU" sz="1600" dirty="0" err="1"/>
              <a:t>перевищення</a:t>
            </a:r>
            <a:r>
              <a:rPr lang="ru-RU" sz="1600" dirty="0"/>
              <a:t> є </a:t>
            </a:r>
            <a:r>
              <a:rPr lang="ru-RU" sz="1600" dirty="0" err="1"/>
              <a:t>об'єктами</a:t>
            </a:r>
            <a:r>
              <a:rPr lang="ru-RU" sz="1600" dirty="0"/>
              <a:t> </a:t>
            </a:r>
            <a:r>
              <a:rPr lang="ru-RU" sz="1600" dirty="0" err="1"/>
              <a:t>діяльності</a:t>
            </a:r>
            <a:r>
              <a:rPr lang="ru-RU" sz="1600" dirty="0"/>
              <a:t> менеджера.</a:t>
            </a:r>
            <a:endParaRPr lang="en-US" sz="1600" dirty="0"/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600" dirty="0" err="1"/>
              <a:t>Особливої</a:t>
            </a:r>
            <a:r>
              <a:rPr lang="ru-RU" sz="1600" dirty="0"/>
              <a:t> </a:t>
            </a:r>
            <a:r>
              <a:rPr lang="ru-RU" sz="1600" dirty="0" err="1"/>
              <a:t>уваги</a:t>
            </a:r>
            <a:r>
              <a:rPr lang="ru-RU" sz="1600" dirty="0"/>
              <a:t> </a:t>
            </a:r>
            <a:r>
              <a:rPr lang="ru-RU" sz="1600" dirty="0" err="1"/>
              <a:t>вимагає</a:t>
            </a:r>
            <a:r>
              <a:rPr lang="ru-RU" sz="1600" dirty="0"/>
              <a:t> </a:t>
            </a:r>
            <a:r>
              <a:rPr lang="ru-RU" sz="1600" dirty="0" err="1"/>
              <a:t>спрямованість</a:t>
            </a:r>
            <a:r>
              <a:rPr lang="ru-RU" sz="1600" dirty="0"/>
              <a:t> </a:t>
            </a:r>
            <a:r>
              <a:rPr lang="ru-RU" sz="1600" dirty="0" err="1"/>
              <a:t>відхилень</a:t>
            </a:r>
            <a:r>
              <a:rPr lang="ru-RU" sz="1600" dirty="0" smtClean="0"/>
              <a:t>.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en-US" sz="1600" dirty="0"/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600" dirty="0" err="1" smtClean="0"/>
              <a:t>Етап</a:t>
            </a:r>
            <a:r>
              <a:rPr lang="ru-RU" sz="1600" dirty="0" smtClean="0"/>
              <a:t> </a:t>
            </a:r>
            <a:r>
              <a:rPr lang="ru-RU" sz="1600" dirty="0"/>
              <a:t>3. </a:t>
            </a:r>
            <a:r>
              <a:rPr lang="ru-RU" sz="1600" dirty="0" err="1"/>
              <a:t>Реакція</a:t>
            </a:r>
            <a:r>
              <a:rPr lang="ru-RU" sz="1600" dirty="0"/>
              <a:t> на </a:t>
            </a:r>
            <a:r>
              <a:rPr lang="ru-RU" sz="1600" dirty="0" err="1"/>
              <a:t>порівняння</a:t>
            </a:r>
            <a:r>
              <a:rPr lang="ru-RU" sz="1600" dirty="0"/>
              <a:t>.</a:t>
            </a:r>
            <a:endParaRPr lang="en-US" sz="1600" dirty="0"/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600" dirty="0"/>
              <a:t>На </a:t>
            </a:r>
            <a:r>
              <a:rPr lang="ru-RU" sz="1600" dirty="0" err="1"/>
              <a:t>заключному</a:t>
            </a:r>
            <a:r>
              <a:rPr lang="ru-RU" sz="1600" dirty="0"/>
              <a:t> </a:t>
            </a:r>
            <a:r>
              <a:rPr lang="ru-RU" sz="1600" dirty="0" err="1"/>
              <a:t>етапі</a:t>
            </a:r>
            <a:r>
              <a:rPr lang="ru-RU" sz="1600" dirty="0"/>
              <a:t> </a:t>
            </a:r>
            <a:r>
              <a:rPr lang="ru-RU" sz="1600" dirty="0" err="1"/>
              <a:t>процесу</a:t>
            </a:r>
            <a:r>
              <a:rPr lang="ru-RU" sz="1600" dirty="0"/>
              <a:t> контролю менеджер </a:t>
            </a:r>
            <a:r>
              <a:rPr lang="ru-RU" sz="1600" dirty="0" err="1"/>
              <a:t>має</a:t>
            </a:r>
            <a:r>
              <a:rPr lang="ru-RU" sz="1600" dirty="0"/>
              <a:t> обрати один з </a:t>
            </a:r>
            <a:r>
              <a:rPr lang="ru-RU" sz="1600" dirty="0" err="1"/>
              <a:t>трьох</a:t>
            </a:r>
            <a:r>
              <a:rPr lang="ru-RU" sz="1600" dirty="0"/>
              <a:t> </a:t>
            </a:r>
            <a:r>
              <a:rPr lang="ru-RU" sz="1600" dirty="0" err="1"/>
              <a:t>варіантів</a:t>
            </a:r>
            <a:r>
              <a:rPr lang="ru-RU" sz="1600" dirty="0"/>
              <a:t> </a:t>
            </a:r>
            <a:r>
              <a:rPr lang="ru-RU" sz="1600" dirty="0" err="1"/>
              <a:t>дій</a:t>
            </a:r>
            <a:r>
              <a:rPr lang="ru-RU" sz="1600" dirty="0"/>
              <a:t> як </a:t>
            </a:r>
            <a:r>
              <a:rPr lang="ru-RU" sz="1600" dirty="0" err="1"/>
              <a:t>реакцію</a:t>
            </a:r>
            <a:r>
              <a:rPr lang="ru-RU" sz="1600" dirty="0"/>
              <a:t> на </a:t>
            </a:r>
            <a:r>
              <a:rPr lang="ru-RU" sz="1600" dirty="0" err="1"/>
              <a:t>результати</a:t>
            </a:r>
            <a:r>
              <a:rPr lang="ru-RU" sz="1600" dirty="0"/>
              <a:t> </a:t>
            </a:r>
            <a:r>
              <a:rPr lang="ru-RU" sz="1600" dirty="0" err="1"/>
              <a:t>порівняння</a:t>
            </a:r>
            <a:r>
              <a:rPr lang="ru-RU" sz="1600" dirty="0"/>
              <a:t>:</a:t>
            </a:r>
            <a:endParaRPr lang="en-US" sz="1600" dirty="0"/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600" dirty="0"/>
              <a:t>1) </a:t>
            </a:r>
            <a:r>
              <a:rPr lang="ru-RU" sz="1600" dirty="0" err="1"/>
              <a:t>нічого</a:t>
            </a:r>
            <a:r>
              <a:rPr lang="ru-RU" sz="1600" dirty="0"/>
              <a:t> не </a:t>
            </a:r>
            <a:r>
              <a:rPr lang="ru-RU" sz="1600" dirty="0" err="1"/>
              <a:t>робити</a:t>
            </a:r>
            <a:r>
              <a:rPr lang="ru-RU" sz="1600" dirty="0"/>
              <a:t>;</a:t>
            </a:r>
            <a:endParaRPr lang="en-US" sz="1600" dirty="0"/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600" dirty="0"/>
              <a:t>2) </a:t>
            </a:r>
            <a:r>
              <a:rPr lang="ru-RU" sz="1600" dirty="0" err="1"/>
              <a:t>коригувати</a:t>
            </a:r>
            <a:r>
              <a:rPr lang="ru-RU" sz="1600" dirty="0"/>
              <a:t> </a:t>
            </a:r>
            <a:r>
              <a:rPr lang="ru-RU" sz="1600" dirty="0" err="1"/>
              <a:t>діяльність</a:t>
            </a:r>
            <a:r>
              <a:rPr lang="ru-RU" sz="1600" dirty="0"/>
              <a:t> </a:t>
            </a:r>
            <a:r>
              <a:rPr lang="ru-RU" sz="1600" dirty="0" err="1"/>
              <a:t>підлеглих</a:t>
            </a:r>
            <a:r>
              <a:rPr lang="ru-RU" sz="1600" dirty="0"/>
              <a:t>;</a:t>
            </a:r>
            <a:endParaRPr lang="en-US" sz="1600" dirty="0"/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600" dirty="0"/>
              <a:t>3) </a:t>
            </a:r>
            <a:r>
              <a:rPr lang="ru-RU" sz="1600" dirty="0" err="1"/>
              <a:t>коригувати</a:t>
            </a:r>
            <a:r>
              <a:rPr lang="ru-RU" sz="1600" dirty="0"/>
              <a:t> </a:t>
            </a:r>
            <a:r>
              <a:rPr lang="ru-RU" sz="1600" dirty="0" err="1"/>
              <a:t>стандарти</a:t>
            </a:r>
            <a:r>
              <a:rPr lang="ru-RU" sz="1600" dirty="0"/>
              <a:t> </a:t>
            </a:r>
            <a:r>
              <a:rPr lang="ru-RU" sz="1600" dirty="0" err="1"/>
              <a:t>діяльності</a:t>
            </a:r>
            <a:r>
              <a:rPr lang="ru-RU" sz="1600" dirty="0"/>
              <a:t>.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4396827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Критерії ефективної системи </a:t>
            </a:r>
            <a:r>
              <a:rPr lang="uk-UA" dirty="0" err="1" smtClean="0"/>
              <a:t>конролю</a:t>
            </a:r>
            <a:r>
              <a:rPr lang="uk-UA" dirty="0" smtClean="0"/>
              <a:t>:</a:t>
            </a:r>
            <a:endParaRPr lang="en-US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65993" y="2056574"/>
            <a:ext cx="11623430" cy="38179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/>
              <a:t>1. </a:t>
            </a:r>
            <a:r>
              <a:rPr lang="ru-RU" dirty="0" err="1"/>
              <a:t>Точність</a:t>
            </a:r>
            <a:r>
              <a:rPr lang="ru-RU" dirty="0"/>
              <a:t>. </a:t>
            </a:r>
            <a:endParaRPr lang="ru-RU" dirty="0" smtClean="0"/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 smtClean="0"/>
              <a:t>2</a:t>
            </a:r>
            <a:r>
              <a:rPr lang="ru-RU" dirty="0"/>
              <a:t>. </a:t>
            </a:r>
            <a:r>
              <a:rPr lang="ru-RU" dirty="0" err="1"/>
              <a:t>Своєчасність</a:t>
            </a:r>
            <a:r>
              <a:rPr lang="ru-RU" dirty="0"/>
              <a:t>. </a:t>
            </a:r>
            <a:endParaRPr lang="ru-RU" dirty="0" smtClean="0"/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 smtClean="0"/>
              <a:t>3.</a:t>
            </a:r>
            <a:r>
              <a:rPr lang="ru-RU" dirty="0"/>
              <a:t> </a:t>
            </a:r>
            <a:r>
              <a:rPr lang="ru-RU" dirty="0" err="1"/>
              <a:t>Економічність</a:t>
            </a:r>
            <a:r>
              <a:rPr lang="ru-RU" dirty="0"/>
              <a:t>. </a:t>
            </a:r>
          </a:p>
          <a:p>
            <a:r>
              <a:rPr lang="en-US" dirty="0"/>
              <a:t> </a:t>
            </a:r>
            <a:r>
              <a:rPr lang="ru-RU" dirty="0"/>
              <a:t>4. </a:t>
            </a:r>
            <a:r>
              <a:rPr lang="ru-RU" i="1" dirty="0" err="1"/>
              <a:t>Гнучкість</a:t>
            </a:r>
            <a:r>
              <a:rPr lang="ru-RU" i="1" dirty="0"/>
              <a:t>.</a:t>
            </a:r>
            <a:r>
              <a:rPr lang="ru-RU" dirty="0"/>
              <a:t> </a:t>
            </a:r>
            <a:endParaRPr lang="ru-RU" dirty="0" smtClean="0"/>
          </a:p>
          <a:p>
            <a:r>
              <a:rPr lang="ru-RU" dirty="0" smtClean="0"/>
              <a:t>5</a:t>
            </a:r>
            <a:r>
              <a:rPr lang="ru-RU" dirty="0"/>
              <a:t>. </a:t>
            </a:r>
            <a:r>
              <a:rPr lang="ru-RU" i="1" dirty="0" err="1"/>
              <a:t>Зрозумілість</a:t>
            </a:r>
            <a:r>
              <a:rPr lang="ru-RU" i="1" dirty="0" smtClean="0"/>
              <a:t>.</a:t>
            </a:r>
          </a:p>
          <a:p>
            <a:r>
              <a:rPr lang="ru-RU" dirty="0" smtClean="0"/>
              <a:t>6</a:t>
            </a:r>
            <a:r>
              <a:rPr lang="ru-RU" dirty="0"/>
              <a:t>. </a:t>
            </a:r>
            <a:r>
              <a:rPr lang="ru-RU" i="1" dirty="0" err="1"/>
              <a:t>Обґрунтованість</a:t>
            </a:r>
            <a:r>
              <a:rPr lang="ru-RU" i="1" dirty="0"/>
              <a:t> </a:t>
            </a:r>
            <a:r>
              <a:rPr lang="ru-RU" i="1" dirty="0" err="1"/>
              <a:t>критеріїв</a:t>
            </a:r>
            <a:r>
              <a:rPr lang="ru-RU" i="1" dirty="0"/>
              <a:t>.</a:t>
            </a:r>
            <a:r>
              <a:rPr lang="ru-RU" dirty="0"/>
              <a:t> </a:t>
            </a:r>
            <a:endParaRPr lang="ru-RU" dirty="0" smtClean="0"/>
          </a:p>
          <a:p>
            <a:r>
              <a:rPr lang="ru-RU" dirty="0" smtClean="0"/>
              <a:t>7</a:t>
            </a:r>
            <a:r>
              <a:rPr lang="ru-RU" dirty="0"/>
              <a:t>. </a:t>
            </a:r>
            <a:r>
              <a:rPr lang="ru-RU" i="1" dirty="0" err="1"/>
              <a:t>Стратегічна</a:t>
            </a:r>
            <a:r>
              <a:rPr lang="ru-RU" i="1" dirty="0"/>
              <a:t> </a:t>
            </a:r>
            <a:r>
              <a:rPr lang="ru-RU" i="1" dirty="0" err="1"/>
              <a:t>спрямованість</a:t>
            </a:r>
            <a:r>
              <a:rPr lang="ru-RU" i="1" dirty="0"/>
              <a:t>.</a:t>
            </a:r>
            <a:r>
              <a:rPr lang="ru-RU" dirty="0"/>
              <a:t> </a:t>
            </a:r>
            <a:r>
              <a:rPr lang="uk-UA" i="1" dirty="0" smtClean="0"/>
              <a:t>           </a:t>
            </a:r>
          </a:p>
          <a:p>
            <a:r>
              <a:rPr lang="ru-RU" i="1" dirty="0" smtClean="0"/>
              <a:t>8</a:t>
            </a:r>
            <a:r>
              <a:rPr lang="ru-RU" dirty="0"/>
              <a:t>. </a:t>
            </a:r>
            <a:r>
              <a:rPr lang="ru-RU" i="1" dirty="0" err="1"/>
              <a:t>Особлива</a:t>
            </a:r>
            <a:r>
              <a:rPr lang="ru-RU" i="1" dirty="0"/>
              <a:t> </a:t>
            </a:r>
            <a:r>
              <a:rPr lang="ru-RU" i="1" dirty="0" err="1"/>
              <a:t>увага</a:t>
            </a:r>
            <a:r>
              <a:rPr lang="ru-RU" i="1" dirty="0"/>
              <a:t> </a:t>
            </a:r>
            <a:r>
              <a:rPr lang="ru-RU" i="1" dirty="0" err="1"/>
              <a:t>виняткам</a:t>
            </a:r>
            <a:r>
              <a:rPr lang="ru-RU" i="1" dirty="0"/>
              <a:t>!</a:t>
            </a:r>
            <a:endParaRPr lang="en-US" dirty="0"/>
          </a:p>
          <a:p>
            <a:r>
              <a:rPr lang="ru-RU" i="1" dirty="0" smtClean="0"/>
              <a:t>9</a:t>
            </a:r>
            <a:r>
              <a:rPr lang="ru-RU" i="1" dirty="0"/>
              <a:t>. </a:t>
            </a:r>
            <a:r>
              <a:rPr lang="ru-RU" i="1" dirty="0" err="1"/>
              <a:t>Чисельність</a:t>
            </a:r>
            <a:r>
              <a:rPr lang="ru-RU" i="1" dirty="0"/>
              <a:t> </a:t>
            </a:r>
            <a:r>
              <a:rPr lang="ru-RU" i="1" dirty="0" err="1"/>
              <a:t>критеріїв</a:t>
            </a:r>
            <a:r>
              <a:rPr lang="ru-RU" i="1" dirty="0"/>
              <a:t>.</a:t>
            </a:r>
            <a:r>
              <a:rPr lang="ru-RU" dirty="0"/>
              <a:t> </a:t>
            </a:r>
            <a:r>
              <a:rPr lang="ru-RU" dirty="0" err="1" smtClean="0"/>
              <a:t>Використання</a:t>
            </a:r>
            <a:r>
              <a:rPr lang="ru-RU" dirty="0" smtClean="0"/>
              <a:t> </a:t>
            </a:r>
            <a:r>
              <a:rPr lang="ru-RU" dirty="0" err="1"/>
              <a:t>кількох</a:t>
            </a:r>
            <a:r>
              <a:rPr lang="ru-RU" dirty="0"/>
              <a:t> </a:t>
            </a:r>
            <a:r>
              <a:rPr lang="ru-RU" dirty="0" err="1"/>
              <a:t>критеріїв</a:t>
            </a:r>
            <a:r>
              <a:rPr lang="ru-RU" dirty="0"/>
              <a:t> контролю </a:t>
            </a:r>
            <a:r>
              <a:rPr lang="ru-RU" dirty="0" err="1"/>
              <a:t>забезпечує</a:t>
            </a:r>
            <a:r>
              <a:rPr lang="ru-RU" dirty="0"/>
              <a:t> </a:t>
            </a:r>
            <a:r>
              <a:rPr lang="ru-RU" dirty="0" err="1"/>
              <a:t>подвійний</a:t>
            </a:r>
            <a:r>
              <a:rPr lang="ru-RU" dirty="0"/>
              <a:t> </a:t>
            </a:r>
            <a:r>
              <a:rPr lang="ru-RU" dirty="0" err="1"/>
              <a:t>позитивний</a:t>
            </a:r>
            <a:r>
              <a:rPr lang="ru-RU" dirty="0"/>
              <a:t> результат:</a:t>
            </a:r>
            <a:endParaRPr lang="en-US" dirty="0"/>
          </a:p>
          <a:p>
            <a:r>
              <a:rPr lang="ru-RU" dirty="0"/>
              <a:t>• </a:t>
            </a:r>
            <a:r>
              <a:rPr lang="ru-RU" dirty="0" err="1"/>
              <a:t>кількома</a:t>
            </a:r>
            <a:r>
              <a:rPr lang="ru-RU" dirty="0"/>
              <a:t> </a:t>
            </a:r>
            <a:r>
              <a:rPr lang="ru-RU" dirty="0" err="1"/>
              <a:t>критеріями</a:t>
            </a:r>
            <a:r>
              <a:rPr lang="ru-RU" dirty="0"/>
              <a:t> </a:t>
            </a:r>
            <a:r>
              <a:rPr lang="ru-RU" dirty="0" err="1"/>
              <a:t>важче</a:t>
            </a:r>
            <a:r>
              <a:rPr lang="ru-RU" dirty="0"/>
              <a:t> </a:t>
            </a:r>
            <a:r>
              <a:rPr lang="ru-RU" dirty="0" err="1"/>
              <a:t>маніпулювати</a:t>
            </a:r>
            <a:r>
              <a:rPr lang="ru-RU" dirty="0"/>
              <a:t>;</a:t>
            </a:r>
            <a:endParaRPr lang="en-US" dirty="0"/>
          </a:p>
          <a:p>
            <a:r>
              <a:rPr lang="ru-RU" dirty="0"/>
              <a:t>• </a:t>
            </a:r>
            <a:r>
              <a:rPr lang="ru-RU" dirty="0" err="1"/>
              <a:t>наявність</a:t>
            </a:r>
            <a:r>
              <a:rPr lang="ru-RU" dirty="0"/>
              <a:t> </a:t>
            </a:r>
            <a:r>
              <a:rPr lang="ru-RU" dirty="0" err="1"/>
              <a:t>кількох</a:t>
            </a:r>
            <a:r>
              <a:rPr lang="ru-RU" dirty="0"/>
              <a:t> </a:t>
            </a:r>
            <a:r>
              <a:rPr lang="ru-RU" dirty="0" err="1"/>
              <a:t>критеріїв</a:t>
            </a:r>
            <a:r>
              <a:rPr lang="ru-RU" dirty="0"/>
              <a:t> </a:t>
            </a:r>
            <a:r>
              <a:rPr lang="ru-RU" dirty="0" err="1"/>
              <a:t>руйнує</a:t>
            </a:r>
            <a:r>
              <a:rPr lang="ru-RU" dirty="0"/>
              <a:t> </a:t>
            </a:r>
            <a:r>
              <a:rPr lang="ru-RU" dirty="0" err="1"/>
              <a:t>прагнення</a:t>
            </a:r>
            <a:r>
              <a:rPr lang="ru-RU" dirty="0"/>
              <a:t> </a:t>
            </a:r>
            <a:r>
              <a:rPr lang="ru-RU" dirty="0" err="1"/>
              <a:t>виглядати</a:t>
            </a:r>
            <a:r>
              <a:rPr lang="ru-RU" dirty="0"/>
              <a:t> </a:t>
            </a:r>
            <a:r>
              <a:rPr lang="ru-RU" dirty="0" err="1"/>
              <a:t>краще</a:t>
            </a:r>
            <a:r>
              <a:rPr lang="ru-RU" dirty="0"/>
              <a:t> за одним </a:t>
            </a:r>
            <a:r>
              <a:rPr lang="ru-RU" dirty="0" err="1"/>
              <a:t>із</a:t>
            </a:r>
            <a:r>
              <a:rPr lang="ru-RU" dirty="0"/>
              <a:t> них.</a:t>
            </a:r>
            <a:endParaRPr lang="en-US" dirty="0"/>
          </a:p>
          <a:p>
            <a:r>
              <a:rPr lang="ru-RU" dirty="0" smtClean="0"/>
              <a:t>10</a:t>
            </a:r>
            <a:r>
              <a:rPr lang="ru-RU" dirty="0"/>
              <a:t>. </a:t>
            </a:r>
            <a:r>
              <a:rPr lang="ru-RU" i="1" dirty="0" err="1"/>
              <a:t>Підтримка</a:t>
            </a:r>
            <a:r>
              <a:rPr lang="ru-RU" i="1" dirty="0"/>
              <a:t> </a:t>
            </a:r>
            <a:r>
              <a:rPr lang="ru-RU" i="1" dirty="0" err="1"/>
              <a:t>коригуючих</a:t>
            </a:r>
            <a:r>
              <a:rPr lang="ru-RU" i="1" dirty="0"/>
              <a:t> </a:t>
            </a:r>
            <a:r>
              <a:rPr lang="ru-RU" i="1" dirty="0" err="1"/>
              <a:t>дій</a:t>
            </a:r>
            <a:r>
              <a:rPr lang="ru-RU" i="1" dirty="0"/>
              <a:t>.</a:t>
            </a:r>
            <a:r>
              <a:rPr lang="ru-RU" dirty="0"/>
              <a:t> 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28953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Модель </a:t>
            </a:r>
            <a:r>
              <a:rPr lang="ru-RU" dirty="0" err="1"/>
              <a:t>процесу</a:t>
            </a:r>
            <a:r>
              <a:rPr lang="ru-RU" dirty="0"/>
              <a:t> контролю </a:t>
            </a:r>
            <a:r>
              <a:rPr lang="ru-RU" dirty="0" err="1"/>
              <a:t>виконання</a:t>
            </a:r>
            <a:r>
              <a:rPr lang="ru-RU" dirty="0"/>
              <a:t> </a:t>
            </a:r>
            <a:r>
              <a:rPr lang="ru-RU" dirty="0" err="1"/>
              <a:t>стратегії</a:t>
            </a:r>
            <a:r>
              <a:rPr lang="ru-RU" dirty="0"/>
              <a:t> </a:t>
            </a:r>
            <a:endParaRPr lang="en-US" dirty="0"/>
          </a:p>
        </p:txBody>
      </p:sp>
      <p:pic>
        <p:nvPicPr>
          <p:cNvPr id="3" name="Рисунок 2" descr="Модель процесу контролю виконання стратегії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11315" y="2091690"/>
            <a:ext cx="6863862" cy="4766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1608043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Н</a:t>
            </a:r>
            <a:r>
              <a:rPr lang="ru-RU" dirty="0" smtClean="0"/>
              <a:t>апрямки </a:t>
            </a:r>
            <a:r>
              <a:rPr lang="ru-RU" dirty="0"/>
              <a:t>(</a:t>
            </a:r>
            <a:r>
              <a:rPr lang="ru-RU" dirty="0" err="1" smtClean="0"/>
              <a:t>види</a:t>
            </a:r>
            <a:r>
              <a:rPr lang="ru-RU" dirty="0" smtClean="0"/>
              <a:t>) </a:t>
            </a:r>
            <a:r>
              <a:rPr lang="ru-RU" dirty="0" err="1"/>
              <a:t>стратегії</a:t>
            </a:r>
            <a:r>
              <a:rPr lang="ru-RU" dirty="0" smtClean="0"/>
              <a:t>:</a:t>
            </a:r>
            <a:endParaRPr lang="en-US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86154" y="2171507"/>
            <a:ext cx="11107615" cy="406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sz="2000" dirty="0" smtClean="0"/>
              <a:t>1</a:t>
            </a:r>
            <a:r>
              <a:rPr lang="ru-RU" sz="2000" dirty="0"/>
              <a:t>. </a:t>
            </a:r>
            <a:r>
              <a:rPr lang="ru-RU" sz="2000" dirty="0"/>
              <a:t>Товарно-</a:t>
            </a:r>
            <a:r>
              <a:rPr lang="ru-RU" sz="2000" dirty="0" err="1"/>
              <a:t>ринкова</a:t>
            </a:r>
            <a:r>
              <a:rPr lang="ru-RU" sz="2000" dirty="0"/>
              <a:t> </a:t>
            </a:r>
            <a:r>
              <a:rPr lang="ru-RU" sz="2000" dirty="0" err="1"/>
              <a:t>стратегія</a:t>
            </a:r>
            <a:r>
              <a:rPr lang="ru-RU" sz="2000" dirty="0"/>
              <a:t>.</a:t>
            </a:r>
            <a:endParaRPr lang="en-US" sz="2000" dirty="0"/>
          </a:p>
          <a:p>
            <a:pPr algn="just">
              <a:spcAft>
                <a:spcPts val="0"/>
              </a:spcAft>
            </a:pPr>
            <a:r>
              <a:rPr lang="ru-RU" sz="2000" dirty="0"/>
              <a:t>2. Ресурсно-</a:t>
            </a:r>
            <a:r>
              <a:rPr lang="ru-RU" sz="2000" dirty="0" err="1"/>
              <a:t>ринкова</a:t>
            </a:r>
            <a:r>
              <a:rPr lang="ru-RU" sz="2000" dirty="0"/>
              <a:t> </a:t>
            </a:r>
            <a:r>
              <a:rPr lang="ru-RU" sz="2000" dirty="0" err="1"/>
              <a:t>стратегія</a:t>
            </a:r>
            <a:r>
              <a:rPr lang="ru-RU" sz="2000" dirty="0"/>
              <a:t>.</a:t>
            </a:r>
            <a:endParaRPr lang="en-US" sz="2000" dirty="0"/>
          </a:p>
          <a:p>
            <a:pPr algn="just">
              <a:spcAft>
                <a:spcPts val="0"/>
              </a:spcAft>
            </a:pPr>
            <a:r>
              <a:rPr lang="ru-RU" sz="2000" dirty="0"/>
              <a:t>3. </a:t>
            </a:r>
            <a:r>
              <a:rPr lang="ru-RU" sz="2000" dirty="0" err="1"/>
              <a:t>Технологічна</a:t>
            </a:r>
            <a:r>
              <a:rPr lang="ru-RU" sz="2000" dirty="0"/>
              <a:t> </a:t>
            </a:r>
            <a:r>
              <a:rPr lang="ru-RU" sz="2000" dirty="0" err="1"/>
              <a:t>стратегія</a:t>
            </a:r>
            <a:r>
              <a:rPr lang="ru-RU" sz="2000" dirty="0"/>
              <a:t>.</a:t>
            </a:r>
            <a:endParaRPr lang="en-US" sz="2000" dirty="0"/>
          </a:p>
          <a:p>
            <a:pPr algn="just">
              <a:spcAft>
                <a:spcPts val="0"/>
              </a:spcAft>
            </a:pPr>
            <a:r>
              <a:rPr lang="ru-RU" sz="2000" dirty="0"/>
              <a:t>4. </a:t>
            </a:r>
            <a:r>
              <a:rPr lang="ru-RU" sz="2000" dirty="0" err="1"/>
              <a:t>Інтеграційна</a:t>
            </a:r>
            <a:r>
              <a:rPr lang="ru-RU" sz="2000" dirty="0"/>
              <a:t> </a:t>
            </a:r>
            <a:r>
              <a:rPr lang="ru-RU" sz="2000" dirty="0" err="1"/>
              <a:t>стратегія</a:t>
            </a:r>
            <a:r>
              <a:rPr lang="ru-RU" sz="2000" dirty="0"/>
              <a:t>.</a:t>
            </a:r>
            <a:endParaRPr lang="en-US" sz="2000" dirty="0"/>
          </a:p>
          <a:p>
            <a:pPr algn="just">
              <a:spcAft>
                <a:spcPts val="0"/>
              </a:spcAft>
            </a:pPr>
            <a:r>
              <a:rPr lang="ru-RU" sz="2000" dirty="0"/>
              <a:t>5. </a:t>
            </a:r>
            <a:r>
              <a:rPr lang="ru-RU" sz="2000" dirty="0" err="1"/>
              <a:t>Фінансово-інвестиційна</a:t>
            </a:r>
            <a:r>
              <a:rPr lang="ru-RU" sz="2000" dirty="0"/>
              <a:t> </a:t>
            </a:r>
            <a:r>
              <a:rPr lang="ru-RU" sz="2000" dirty="0" err="1"/>
              <a:t>стратегія</a:t>
            </a:r>
            <a:r>
              <a:rPr lang="ru-RU" sz="2000" dirty="0"/>
              <a:t>.</a:t>
            </a:r>
            <a:endParaRPr lang="en-US" sz="2000" dirty="0"/>
          </a:p>
          <a:p>
            <a:pPr algn="just">
              <a:spcAft>
                <a:spcPts val="0"/>
              </a:spcAft>
            </a:pPr>
            <a:r>
              <a:rPr lang="ru-RU" sz="2000" dirty="0"/>
              <a:t>6. </a:t>
            </a:r>
            <a:r>
              <a:rPr lang="ru-RU" sz="2000" dirty="0" err="1"/>
              <a:t>Соціальна</a:t>
            </a:r>
            <a:r>
              <a:rPr lang="ru-RU" sz="2000" dirty="0"/>
              <a:t> </a:t>
            </a:r>
            <a:r>
              <a:rPr lang="ru-RU" sz="2000" dirty="0" err="1"/>
              <a:t>стратегія</a:t>
            </a:r>
            <a:r>
              <a:rPr lang="ru-RU" sz="2000" dirty="0"/>
              <a:t>.</a:t>
            </a:r>
            <a:endParaRPr lang="en-US" sz="2000" dirty="0"/>
          </a:p>
          <a:p>
            <a:pPr algn="just">
              <a:spcAft>
                <a:spcPts val="0"/>
              </a:spcAft>
            </a:pPr>
            <a:r>
              <a:rPr lang="ru-RU" sz="2000" dirty="0"/>
              <a:t>7. </a:t>
            </a:r>
            <a:r>
              <a:rPr lang="ru-RU" sz="2000" dirty="0" err="1"/>
              <a:t>Стратегія</a:t>
            </a:r>
            <a:r>
              <a:rPr lang="ru-RU" sz="2000" dirty="0"/>
              <a:t> </a:t>
            </a:r>
            <a:r>
              <a:rPr lang="ru-RU" sz="2000" dirty="0" err="1"/>
              <a:t>управління</a:t>
            </a:r>
            <a:r>
              <a:rPr lang="ru-RU" sz="2000" dirty="0"/>
              <a:t>.</a:t>
            </a:r>
            <a:endParaRPr lang="en-US" sz="2000" dirty="0"/>
          </a:p>
          <a:p>
            <a:pPr algn="just">
              <a:spcAft>
                <a:spcPts val="0"/>
              </a:spcAft>
            </a:pPr>
            <a:r>
              <a:rPr lang="ru-RU" sz="2000" dirty="0"/>
              <a:t>8. </a:t>
            </a:r>
            <a:r>
              <a:rPr lang="ru-RU" sz="2000" dirty="0" err="1"/>
              <a:t>Стратегія</a:t>
            </a:r>
            <a:r>
              <a:rPr lang="ru-RU" sz="2000" dirty="0"/>
              <a:t> </a:t>
            </a:r>
            <a:r>
              <a:rPr lang="ru-RU" sz="2000" dirty="0" err="1"/>
              <a:t>реструктуризації</a:t>
            </a:r>
            <a:r>
              <a:rPr lang="ru-RU" sz="2000" dirty="0" smtClean="0"/>
              <a:t>.</a:t>
            </a:r>
          </a:p>
          <a:p>
            <a:pPr algn="just">
              <a:spcAft>
                <a:spcPts val="0"/>
              </a:spcAft>
            </a:pPr>
            <a:endParaRPr lang="ru-RU" sz="2000" dirty="0"/>
          </a:p>
          <a:p>
            <a:pPr algn="just">
              <a:spcAft>
                <a:spcPts val="0"/>
              </a:spcAft>
            </a:pPr>
            <a:endParaRPr lang="ru-RU" sz="2000" dirty="0" smtClean="0"/>
          </a:p>
          <a:p>
            <a:pPr algn="just">
              <a:spcAft>
                <a:spcPts val="0"/>
              </a:spcAft>
            </a:pPr>
            <a:endParaRPr lang="ru-RU" sz="2000" dirty="0"/>
          </a:p>
          <a:p>
            <a:pPr algn="just"/>
            <a:r>
              <a:rPr lang="ru-RU" dirty="0" err="1"/>
              <a:t>Наступні</a:t>
            </a:r>
            <a:r>
              <a:rPr lang="ru-RU" dirty="0"/>
              <a:t> за </a:t>
            </a:r>
            <a:r>
              <a:rPr lang="ru-RU" dirty="0" err="1"/>
              <a:t>верхнім</a:t>
            </a:r>
            <a:r>
              <a:rPr lang="ru-RU" dirty="0"/>
              <a:t> </a:t>
            </a:r>
            <a:r>
              <a:rPr lang="ru-RU" dirty="0" err="1"/>
              <a:t>рівнем</a:t>
            </a:r>
            <a:r>
              <a:rPr lang="ru-RU" dirty="0"/>
              <a:t> "</a:t>
            </a:r>
            <a:r>
              <a:rPr lang="ru-RU" dirty="0" err="1"/>
              <a:t>стратегічного</a:t>
            </a:r>
            <a:r>
              <a:rPr lang="ru-RU" dirty="0"/>
              <a:t> дерева" </a:t>
            </a:r>
            <a:r>
              <a:rPr lang="ru-RU" dirty="0" err="1"/>
              <a:t>стратегічні</a:t>
            </a:r>
            <a:r>
              <a:rPr lang="ru-RU" dirty="0"/>
              <a:t> </a:t>
            </a:r>
            <a:r>
              <a:rPr lang="ru-RU" dirty="0" err="1"/>
              <a:t>варіанти</a:t>
            </a:r>
            <a:r>
              <a:rPr lang="ru-RU" dirty="0"/>
              <a:t> </a:t>
            </a:r>
            <a:r>
              <a:rPr lang="ru-RU" dirty="0" err="1"/>
              <a:t>представлені</a:t>
            </a:r>
            <a:r>
              <a:rPr lang="ru-RU" dirty="0"/>
              <a:t> </a:t>
            </a:r>
            <a:r>
              <a:rPr lang="ru-RU" dirty="0" err="1"/>
              <a:t>нижче</a:t>
            </a:r>
            <a:r>
              <a:rPr lang="ru-RU" dirty="0"/>
              <a:t>.</a:t>
            </a:r>
            <a:endParaRPr lang="en-US" dirty="0"/>
          </a:p>
          <a:p>
            <a:pPr algn="just">
              <a:spcAft>
                <a:spcPts val="0"/>
              </a:spcAft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858148455"/>
      </p:ext>
    </p:extLst>
  </p:cSld>
  <p:clrMapOvr>
    <a:masterClrMapping/>
  </p:clrMapOvr>
</p:sld>
</file>

<file path=ppt/theme/theme1.xml><?xml version="1.0" encoding="utf-8"?>
<a:theme xmlns:a="http://schemas.openxmlformats.org/drawingml/2006/main" name="Берлин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Берлин</Template>
  <TotalTime>28</TotalTime>
  <Words>909</Words>
  <Application>Microsoft Office PowerPoint</Application>
  <PresentationFormat>Широкоэкранный</PresentationFormat>
  <Paragraphs>139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7" baseType="lpstr">
      <vt:lpstr>Arial</vt:lpstr>
      <vt:lpstr>Calibri</vt:lpstr>
      <vt:lpstr>Times New Roman</vt:lpstr>
      <vt:lpstr>Trebuchet MS</vt:lpstr>
      <vt:lpstr>Берлин</vt:lpstr>
      <vt:lpstr>СТРАТЕГІЧНИЙ КОНТРОЛЬ</vt:lpstr>
      <vt:lpstr>План:</vt:lpstr>
      <vt:lpstr>Стратегічний контроль</vt:lpstr>
      <vt:lpstr> Етап 1. Вимірювання реальних процесів, що здійснюються в організації.</vt:lpstr>
      <vt:lpstr>Характеристика основних методів вимірювання</vt:lpstr>
      <vt:lpstr>Презентация PowerPoint</vt:lpstr>
      <vt:lpstr>Критерії ефективної системи конролю:</vt:lpstr>
      <vt:lpstr>Модель процесу контролю виконання стратегії </vt:lpstr>
      <vt:lpstr>Напрямки (види) стратегії: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СТРАТЕГІЧНИЙ КОНТРОЛЬ</dc:title>
  <dc:creator>Света</dc:creator>
  <cp:lastModifiedBy>Света</cp:lastModifiedBy>
  <cp:revision>4</cp:revision>
  <dcterms:created xsi:type="dcterms:W3CDTF">2023-10-18T20:31:02Z</dcterms:created>
  <dcterms:modified xsi:type="dcterms:W3CDTF">2023-10-18T20:59:45Z</dcterms:modified>
</cp:coreProperties>
</file>