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7" r:id="rId11"/>
    <p:sldId id="266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99" r:id="rId20"/>
    <p:sldId id="275" r:id="rId21"/>
    <p:sldId id="30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8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0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3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6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9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8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9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11825" y="0"/>
            <a:ext cx="5068637" cy="2372139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</a:t>
            </a:r>
            <a:r>
              <a: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4</a:t>
            </a:r>
            <a:br>
              <a: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Художня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романтиків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Ієнського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Гейдельберзького</a:t>
            </a:r>
            <a:r>
              <a:rPr lang="en-US" sz="28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endParaRPr lang="en-US" sz="2800" b="1" i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текст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6710D1E-46CE-F040-CCF6-2704704E6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2" r="1715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6783" y="2597426"/>
            <a:ext cx="5333679" cy="365097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0" algn="l">
              <a:spcAft>
                <a:spcPts val="200"/>
              </a:spcAft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algn="l">
              <a:spcAft>
                <a:spcPts val="200"/>
              </a:spcAft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Філософсько-естетичний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ієнського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універсального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57200" lvl="0" algn="l">
              <a:spcAft>
                <a:spcPts val="200"/>
              </a:spcAft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Теоретико-літературні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гейдельберзької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l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C4C23E-5A95-8D84-51E6-03C1141E4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0" r="855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64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65043"/>
            <a:ext cx="5479366" cy="124570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Енциклопедичний склад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Ієнської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938" y="1271836"/>
            <a:ext cx="49430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Вчені-філологи, поети, письменники, музиканти, мистецтвознавці, критики, живописці, історики, фізики, геологи, медики.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Романтизм складався як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цілісна культура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Він з'явився як єдиний стиль, єдина «школа» в усіх мистецтвах і в аспектах культури.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0A26F5-F703-3B0E-710E-AC20AE8E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26" y="421581"/>
            <a:ext cx="4095126" cy="62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1600" y="1"/>
            <a:ext cx="9601200" cy="772732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ієнських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романтиків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371600" y="887895"/>
            <a:ext cx="3902765" cy="812115"/>
          </a:xfrm>
        </p:spPr>
        <p:txBody>
          <a:bodyPr>
            <a:normAutofit/>
          </a:bodyPr>
          <a:lstStyle/>
          <a:p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Доротея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Фейт-Шлегель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(дружина Ф. </a:t>
            </a:r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Шлегеля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3" y="2027920"/>
            <a:ext cx="4067205" cy="403802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525014" y="887896"/>
            <a:ext cx="5065972" cy="812115"/>
          </a:xfrm>
        </p:spPr>
        <p:txBody>
          <a:bodyPr>
            <a:normAutofit/>
          </a:bodyPr>
          <a:lstStyle/>
          <a:p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Кароліна </a:t>
            </a:r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Шлегель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Шеллінг</a:t>
            </a:r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дружина А. </a:t>
            </a:r>
            <a:r>
              <a:rPr lang="uk-UA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Шлегеля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1700011"/>
            <a:ext cx="4868214" cy="4365937"/>
          </a:xfrm>
        </p:spPr>
      </p:pic>
    </p:spTree>
    <p:extLst>
      <p:ext uri="{BB962C8B-B14F-4D97-AF65-F5344CB8AC3E}">
        <p14:creationId xmlns:p14="http://schemas.microsoft.com/office/powerpoint/2010/main" val="202359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313" y="489396"/>
            <a:ext cx="5844209" cy="901523"/>
          </a:xfrm>
        </p:spPr>
        <p:txBody>
          <a:bodyPr>
            <a:normAutofit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романтиків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86" y="1722783"/>
            <a:ext cx="5449705" cy="4459076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"То був чудовий час: 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людський дух був розкутий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вважав за можливе протистав­ляти всьому існуючому свою дійсну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запитувати не про те, що є, а про те,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можливо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Шеллінг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3B86D30-3CF7-5150-1BE0-9E3EDB3F8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9531" y="489396"/>
            <a:ext cx="5097870" cy="6110187"/>
          </a:xfrm>
        </p:spPr>
      </p:pic>
    </p:spTree>
    <p:extLst>
      <p:ext uri="{BB962C8B-B14F-4D97-AF65-F5344CB8AC3E}">
        <p14:creationId xmlns:p14="http://schemas.microsoft.com/office/powerpoint/2010/main" val="234164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1061" y="403296"/>
            <a:ext cx="4704522" cy="1253226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Подвійний характер діяльності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ієнців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12035" y="2517913"/>
            <a:ext cx="4518991" cy="3349487"/>
          </a:xfrm>
        </p:spPr>
        <p:txBody>
          <a:bodyPr>
            <a:no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Поєднання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літератур­но-художнього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філософсько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-естетичного напрямів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певній пере­вазі другого, теоретичного.</a:t>
            </a:r>
          </a:p>
          <a:p>
            <a:endParaRPr lang="ru-RU" sz="2800" dirty="0"/>
          </a:p>
          <a:p>
            <a:endParaRPr lang="ru-RU" sz="2000" dirty="0"/>
          </a:p>
        </p:txBody>
      </p:sp>
      <p:pic>
        <p:nvPicPr>
          <p:cNvPr id="12" name="Объект 11" descr="Изображение выглядит как текст, человек, группа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26CF578C-98B4-AB77-7BBB-02D28F68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120" y="573156"/>
            <a:ext cx="6840572" cy="5711687"/>
          </a:xfrm>
        </p:spPr>
      </p:pic>
    </p:spTree>
    <p:extLst>
      <p:ext uri="{BB962C8B-B14F-4D97-AF65-F5344CB8AC3E}">
        <p14:creationId xmlns:p14="http://schemas.microsoft.com/office/powerpoint/2010/main" val="246340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423" y="288350"/>
            <a:ext cx="3680001" cy="18676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Брати </a:t>
            </a:r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Шлегелі</a:t>
            </a:r>
            <a:r>
              <a:rPr lang="uk-UA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озробка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теоретичних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положень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романтичного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endParaRPr 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них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збагнула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силах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E49C43-211F-811C-3053-1A3A2E2D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8" y="2606462"/>
            <a:ext cx="2429240" cy="3639312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человек, черный, белый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 r="-4" b="27685"/>
          <a:stretch/>
        </p:blipFill>
        <p:spPr>
          <a:xfrm>
            <a:off x="4347599" y="2982226"/>
            <a:ext cx="3584448" cy="28877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 помещении, костюм, позирова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r="-1" b="31785"/>
          <a:stretch/>
        </p:blipFill>
        <p:spPr>
          <a:xfrm>
            <a:off x="8137415" y="2963085"/>
            <a:ext cx="3584448" cy="29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6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/>
              <a:t>Філософська</a:t>
            </a:r>
            <a:r>
              <a:rPr lang="en-US" sz="4100" b="1" dirty="0"/>
              <a:t> </a:t>
            </a:r>
            <a:r>
              <a:rPr lang="en-US" sz="4100" b="1" dirty="0" err="1"/>
              <a:t>спадщина</a:t>
            </a:r>
            <a:r>
              <a:rPr lang="en-US" sz="4100" b="1" dirty="0"/>
              <a:t> </a:t>
            </a:r>
            <a:r>
              <a:rPr lang="uk-UA" sz="4100" b="1" dirty="0"/>
              <a:t>І</a:t>
            </a:r>
            <a:r>
              <a:rPr lang="en-US" sz="4100" b="1" dirty="0" err="1"/>
              <a:t>єнської</a:t>
            </a:r>
            <a:r>
              <a:rPr lang="en-US" sz="4100" b="1" dirty="0"/>
              <a:t> </a:t>
            </a:r>
            <a:r>
              <a:rPr lang="en-US" sz="4100" b="1" dirty="0" err="1"/>
              <a:t>школи</a:t>
            </a:r>
            <a:endParaRPr lang="en-US" sz="41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     У 1797 р. </a:t>
            </a:r>
            <a:r>
              <a:rPr lang="en-US" sz="3200" b="1" dirty="0" err="1"/>
              <a:t>Фрідріх</a:t>
            </a:r>
            <a:r>
              <a:rPr lang="en-US" sz="3200" b="1" dirty="0"/>
              <a:t> </a:t>
            </a:r>
            <a:r>
              <a:rPr lang="en-US" sz="3200" b="1" dirty="0" err="1"/>
              <a:t>Шлегель</a:t>
            </a:r>
            <a:r>
              <a:rPr lang="en-US" sz="3200" dirty="0"/>
              <a:t> </a:t>
            </a:r>
            <a:r>
              <a:rPr lang="en-US" sz="3200" dirty="0" err="1"/>
              <a:t>публікує</a:t>
            </a:r>
            <a:r>
              <a:rPr lang="en-US" sz="3200" dirty="0"/>
              <a:t> «</a:t>
            </a:r>
            <a:r>
              <a:rPr lang="en-US" sz="3200" b="1" dirty="0" err="1"/>
              <a:t>Фраґменти</a:t>
            </a:r>
            <a:r>
              <a:rPr lang="en-US" sz="3200" b="1" dirty="0"/>
              <a:t>», </a:t>
            </a:r>
            <a:r>
              <a:rPr lang="en-US" sz="3200" dirty="0"/>
              <a:t>в </a:t>
            </a:r>
            <a:r>
              <a:rPr lang="en-US" sz="3200" dirty="0" err="1"/>
              <a:t>яких</a:t>
            </a:r>
            <a:r>
              <a:rPr lang="en-US" sz="3200" dirty="0"/>
              <a:t> </a:t>
            </a:r>
            <a:r>
              <a:rPr lang="en-US" sz="3200" dirty="0" err="1"/>
              <a:t>висловлює</a:t>
            </a:r>
            <a:r>
              <a:rPr lang="en-US" sz="3200" dirty="0"/>
              <a:t> </a:t>
            </a:r>
            <a:r>
              <a:rPr lang="en-US" sz="3200" dirty="0" err="1"/>
              <a:t>думки</a:t>
            </a:r>
            <a:r>
              <a:rPr lang="en-US" sz="3200" dirty="0"/>
              <a:t> </a:t>
            </a:r>
            <a:r>
              <a:rPr lang="en-US" sz="3200" dirty="0" err="1"/>
              <a:t>про</a:t>
            </a:r>
            <a:r>
              <a:rPr lang="en-US" sz="3200" dirty="0"/>
              <a:t> </a:t>
            </a:r>
            <a:r>
              <a:rPr lang="en-US" sz="3200" b="1" dirty="0" err="1"/>
              <a:t>сучасний</a:t>
            </a:r>
            <a:r>
              <a:rPr lang="en-US" sz="3200" b="1" dirty="0"/>
              <a:t> </a:t>
            </a:r>
            <a:r>
              <a:rPr lang="en-US" sz="3200" b="1" dirty="0" err="1"/>
              <a:t>розвиток</a:t>
            </a:r>
            <a:r>
              <a:rPr lang="en-US" sz="3200" b="1" dirty="0"/>
              <a:t> </a:t>
            </a:r>
            <a:r>
              <a:rPr lang="en-US" sz="3200" b="1" dirty="0" err="1"/>
              <a:t>мистецтва</a:t>
            </a:r>
            <a:r>
              <a:rPr lang="en-US" sz="3200" b="1" dirty="0"/>
              <a:t> </a:t>
            </a:r>
            <a:r>
              <a:rPr lang="en-US" sz="3200" dirty="0"/>
              <a:t>і </a:t>
            </a:r>
            <a:r>
              <a:rPr lang="en-US" sz="3200" dirty="0" err="1"/>
              <a:t>його</a:t>
            </a:r>
            <a:r>
              <a:rPr lang="en-US" sz="3200" dirty="0"/>
              <a:t> </a:t>
            </a:r>
            <a:r>
              <a:rPr lang="en-US" sz="3200" dirty="0" err="1"/>
              <a:t>перспективи</a:t>
            </a:r>
            <a:r>
              <a:rPr lang="en-US" sz="3200" dirty="0"/>
              <a:t>. «</a:t>
            </a:r>
            <a:r>
              <a:rPr lang="en-US" sz="3200" dirty="0" err="1"/>
              <a:t>Фраґменти</a:t>
            </a:r>
            <a:r>
              <a:rPr lang="en-US" sz="3200" dirty="0"/>
              <a:t>» </a:t>
            </a:r>
            <a:r>
              <a:rPr lang="en-US" sz="3200" dirty="0" err="1"/>
              <a:t>з'являються</a:t>
            </a:r>
            <a:r>
              <a:rPr lang="en-US" sz="3200" dirty="0"/>
              <a:t> в </a:t>
            </a:r>
            <a:r>
              <a:rPr lang="en-US" sz="3200" dirty="0" err="1"/>
              <a:t>журналі</a:t>
            </a:r>
            <a:r>
              <a:rPr lang="en-US" sz="3200" dirty="0"/>
              <a:t> «</a:t>
            </a:r>
            <a:r>
              <a:rPr lang="en-US" sz="3200" b="1" dirty="0" err="1"/>
              <a:t>Атенеум</a:t>
            </a:r>
            <a:r>
              <a:rPr lang="en-US" sz="3200" b="1" dirty="0"/>
              <a:t>»</a:t>
            </a:r>
            <a:r>
              <a:rPr lang="en-US" sz="3200" dirty="0"/>
              <a:t>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7" descr="Изображение выглядит как текст, календарь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466ADE54-9507-D31D-1BD3-2B3374055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79" y="411595"/>
            <a:ext cx="4197418" cy="6446405"/>
          </a:xfrm>
        </p:spPr>
      </p:pic>
    </p:spTree>
    <p:extLst>
      <p:ext uri="{BB962C8B-B14F-4D97-AF65-F5344CB8AC3E}">
        <p14:creationId xmlns:p14="http://schemas.microsoft.com/office/powerpoint/2010/main" val="316187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en-US" sz="4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41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Фраґментів</a:t>
            </a:r>
            <a:r>
              <a:rPr lang="en-US" sz="4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Ф. </a:t>
            </a:r>
            <a:r>
              <a:rPr lang="en-US" sz="41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Шлегеля</a:t>
            </a:r>
            <a:endPara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94962" y="2063955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/>
              <a:t>«</a:t>
            </a:r>
            <a:r>
              <a:rPr lang="en-US" sz="2800" dirty="0" err="1"/>
              <a:t>Фраґменти</a:t>
            </a:r>
            <a:r>
              <a:rPr lang="en-US" sz="2800" dirty="0"/>
              <a:t>» </a:t>
            </a:r>
            <a:r>
              <a:rPr lang="en-US" sz="2800" i="1" dirty="0"/>
              <a:t>Ф. </a:t>
            </a:r>
            <a:r>
              <a:rPr lang="en-US" sz="2800" i="1" dirty="0" err="1"/>
              <a:t>Шлегеля</a:t>
            </a:r>
            <a:r>
              <a:rPr lang="en-US" sz="2800" dirty="0"/>
              <a:t> </a:t>
            </a:r>
            <a:r>
              <a:rPr lang="en-US" sz="2800" dirty="0" err="1"/>
              <a:t>прокладають</a:t>
            </a:r>
            <a:r>
              <a:rPr lang="en-US" sz="2800" dirty="0"/>
              <a:t> </a:t>
            </a:r>
            <a:r>
              <a:rPr lang="en-US" sz="2800" dirty="0" err="1"/>
              <a:t>шлях</a:t>
            </a:r>
            <a:r>
              <a:rPr lang="en-US" sz="2800" dirty="0"/>
              <a:t> </a:t>
            </a:r>
            <a:r>
              <a:rPr lang="en-US" sz="2800" dirty="0" err="1"/>
              <a:t>для</a:t>
            </a:r>
            <a:r>
              <a:rPr lang="en-US" sz="2800" dirty="0"/>
              <a:t> </a:t>
            </a:r>
            <a:r>
              <a:rPr lang="en-US" sz="2800" dirty="0" err="1"/>
              <a:t>мистецтва</a:t>
            </a:r>
            <a:r>
              <a:rPr lang="en-US" sz="2800" dirty="0"/>
              <a:t>, </a:t>
            </a:r>
            <a:r>
              <a:rPr lang="en-US" sz="2800" dirty="0" err="1"/>
              <a:t>пов'язаного</a:t>
            </a:r>
            <a:r>
              <a:rPr lang="en-US" sz="2800" dirty="0"/>
              <a:t> з </a:t>
            </a:r>
            <a:r>
              <a:rPr lang="en-US" sz="2800" b="1" dirty="0" err="1"/>
              <a:t>ідеєю</a:t>
            </a:r>
            <a:r>
              <a:rPr lang="en-US" sz="2800" b="1" dirty="0"/>
              <a:t> </a:t>
            </a:r>
            <a:r>
              <a:rPr lang="en-US" sz="2800" b="1" dirty="0" err="1"/>
              <a:t>естетичного</a:t>
            </a:r>
            <a:r>
              <a:rPr lang="en-US" sz="2800" b="1" dirty="0"/>
              <a:t> </a:t>
            </a:r>
            <a:r>
              <a:rPr lang="en-US" sz="2800" b="1" dirty="0" err="1"/>
              <a:t>перетворення</a:t>
            </a:r>
            <a:r>
              <a:rPr lang="en-US" sz="2800" b="1" dirty="0"/>
              <a:t> </a:t>
            </a:r>
            <a:r>
              <a:rPr lang="en-US" sz="2800" b="1" dirty="0" err="1"/>
              <a:t>світу</a:t>
            </a:r>
            <a:r>
              <a:rPr lang="en-US" sz="2800" dirty="0"/>
              <a:t>, </a:t>
            </a:r>
            <a:r>
              <a:rPr lang="en-US" sz="2800" dirty="0" err="1"/>
              <a:t>ідеалом</a:t>
            </a:r>
            <a:r>
              <a:rPr lang="en-US" sz="2800" dirty="0"/>
              <a:t> </a:t>
            </a:r>
            <a:r>
              <a:rPr lang="en-US" sz="2800" dirty="0" err="1"/>
              <a:t>нової</a:t>
            </a:r>
            <a:r>
              <a:rPr lang="en-US" sz="2800" dirty="0"/>
              <a:t> </a:t>
            </a:r>
            <a:r>
              <a:rPr lang="en-US" sz="2800" i="1" dirty="0" err="1"/>
              <a:t>універсальної</a:t>
            </a:r>
            <a:r>
              <a:rPr lang="en-US" sz="2800" dirty="0"/>
              <a:t> </a:t>
            </a:r>
            <a:r>
              <a:rPr lang="en-US" sz="2800" dirty="0" err="1"/>
              <a:t>культури</a:t>
            </a:r>
            <a:r>
              <a:rPr lang="en-US" sz="2800" dirty="0"/>
              <a:t>, в </a:t>
            </a:r>
            <a:r>
              <a:rPr lang="en-US" sz="2800" dirty="0" err="1"/>
              <a:t>якій</a:t>
            </a:r>
            <a:r>
              <a:rPr lang="en-US" sz="2800" dirty="0"/>
              <a:t> </a:t>
            </a:r>
            <a:r>
              <a:rPr lang="en-US" sz="2800" dirty="0" err="1"/>
              <a:t>зливаються</a:t>
            </a:r>
            <a:r>
              <a:rPr lang="en-US" sz="2800" dirty="0"/>
              <a:t> </a:t>
            </a:r>
            <a:r>
              <a:rPr lang="en-US" sz="2800" b="1" dirty="0" err="1"/>
              <a:t>художня</a:t>
            </a:r>
            <a:r>
              <a:rPr lang="en-US" sz="2800" b="1" dirty="0"/>
              <a:t> </a:t>
            </a:r>
            <a:r>
              <a:rPr lang="en-US" sz="2800" b="1" dirty="0" err="1"/>
              <a:t>діяльність</a:t>
            </a:r>
            <a:r>
              <a:rPr lang="en-US" sz="2800" b="1" dirty="0"/>
              <a:t>, </a:t>
            </a:r>
            <a:r>
              <a:rPr lang="en-US" sz="2800" b="1" dirty="0" err="1"/>
              <a:t>філософія</a:t>
            </a:r>
            <a:r>
              <a:rPr lang="en-US" sz="2800" b="1" dirty="0"/>
              <a:t>, </a:t>
            </a:r>
            <a:r>
              <a:rPr lang="en-US" sz="2800" b="1" dirty="0" err="1"/>
              <a:t>наука</a:t>
            </a:r>
            <a:r>
              <a:rPr lang="en-US" sz="2800" b="1" dirty="0"/>
              <a:t> і </a:t>
            </a:r>
            <a:r>
              <a:rPr lang="en-US" sz="2800" b="1" dirty="0" err="1"/>
              <a:t>релігія</a:t>
            </a:r>
            <a:r>
              <a:rPr lang="en-US" sz="2800" i="1" dirty="0"/>
              <a:t>. </a:t>
            </a:r>
            <a:endParaRPr lang="en-US" sz="2800" dirty="0"/>
          </a:p>
        </p:txBody>
      </p:sp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9C664AB-AB28-E236-13E5-C702E756E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396" y="479493"/>
            <a:ext cx="4517135" cy="6306943"/>
          </a:xfrm>
        </p:spPr>
      </p:pic>
    </p:spTree>
    <p:extLst>
      <p:ext uri="{BB962C8B-B14F-4D97-AF65-F5344CB8AC3E}">
        <p14:creationId xmlns:p14="http://schemas.microsoft.com/office/powerpoint/2010/main" val="349253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9251" y="837127"/>
            <a:ext cx="638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530087" y="167426"/>
            <a:ext cx="4653101" cy="1039033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Ідеї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ієнського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романтизму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Объект 4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13" y="837127"/>
            <a:ext cx="6172200" cy="5640946"/>
          </a:xfrm>
        </p:spPr>
      </p:pic>
      <p:sp>
        <p:nvSpPr>
          <p:cNvPr id="35" name="Текст 34"/>
          <p:cNvSpPr>
            <a:spLocks noGrp="1"/>
          </p:cNvSpPr>
          <p:nvPr>
            <p:ph type="body" sz="half" idx="2"/>
          </p:nvPr>
        </p:nvSpPr>
        <p:spPr>
          <a:xfrm>
            <a:off x="652993" y="1352282"/>
            <a:ext cx="4653101" cy="5125791"/>
          </a:xfrm>
        </p:spPr>
        <p:txBody>
          <a:bodyPr>
            <a:noAutofit/>
          </a:bodyPr>
          <a:lstStyle/>
          <a:p>
            <a:r>
              <a:rPr lang="uk-UA" sz="2400" dirty="0"/>
              <a:t>  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Ідеалом романтизму стає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активність художника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його правом на перетворення реального світу на особливий, прекрасніший 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істинніший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тому реальніший, оскільки саме мистецтво являє собою сокровенну сутність, і найвищу цінність світу, а отже — і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вищу реальність.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2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4962" y="225083"/>
            <a:ext cx="5626478" cy="1759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романтичної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іронії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736EC69-CAE7-DBC7-40B9-3374A3932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119" y="511293"/>
            <a:ext cx="375350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94962" y="1984443"/>
            <a:ext cx="5458838" cy="4859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об’єктивним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керує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недосконалої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долати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суб’єктивне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світосприйняття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об’єктивному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геніальні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і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іронізувати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недосконалим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і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4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211020"/>
            <a:ext cx="6586491" cy="12801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/>
              <a:t>Людвіг</a:t>
            </a:r>
            <a:r>
              <a:rPr lang="en-US" sz="4100" b="1" dirty="0"/>
              <a:t> </a:t>
            </a:r>
            <a:r>
              <a:rPr lang="en-US" sz="4100" b="1" dirty="0" err="1"/>
              <a:t>Тік</a:t>
            </a:r>
            <a:r>
              <a:rPr lang="en-US" sz="4100" b="1" dirty="0"/>
              <a:t> </a:t>
            </a:r>
            <a:br>
              <a:rPr lang="en-US" sz="4100" b="1" dirty="0"/>
            </a:br>
            <a:r>
              <a:rPr lang="en-US" sz="4100" b="1" dirty="0"/>
              <a:t>(1773 – 1853)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r="4223" b="-1"/>
          <a:stretch/>
        </p:blipFill>
        <p:spPr>
          <a:xfrm>
            <a:off x="20" y="9"/>
            <a:ext cx="2404767" cy="3557677"/>
          </a:xfrm>
          <a:prstGeom prst="rect">
            <a:avLst/>
          </a:prstGeom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65431" y="1934817"/>
            <a:ext cx="6586489" cy="428900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Творець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жанру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,драматург,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новеліст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систематизатор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єнської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Романи: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герра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Вільяма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Ловеля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«Мандри Франца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Штернбальда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цікавитися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казкою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Збірки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(1797), 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швабської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новій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обробці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(1803).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52D077-FC14-4F6E-82D4-F73B6BBB7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94" y="2421090"/>
            <a:ext cx="2824039" cy="40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3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0138" y="371061"/>
            <a:ext cx="5138784" cy="1524000"/>
          </a:xfrm>
        </p:spPr>
        <p:txBody>
          <a:bodyPr>
            <a:normAutofit fontScale="90000"/>
          </a:bodyPr>
          <a:lstStyle/>
          <a:p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романтизму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81354" y="2358886"/>
            <a:ext cx="4317150" cy="3856383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uk-UA" sz="3200" dirty="0"/>
              <a:t>    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Німецька дійсність, духовна революція кінця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ст. і значення літератури.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id="{CD5FDF11-9ADC-1158-A505-317F3B06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99" y="760808"/>
            <a:ext cx="5920663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6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585C581-0DFD-4588-8210-95FEE4CC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54" b="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557" y="329186"/>
            <a:ext cx="3201721" cy="16774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Фрідріх</a:t>
            </a:r>
            <a:r>
              <a:rPr lang="en-US" sz="28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28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Гарденберг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Новаліс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1772 - 1801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3308018" cy="42706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     </a:t>
            </a:r>
            <a:r>
              <a:rPr lang="en-US" sz="2400" dirty="0"/>
              <a:t>«</a:t>
            </a:r>
            <a:r>
              <a:rPr lang="en-US" sz="2800" dirty="0" err="1"/>
              <a:t>Бувають</a:t>
            </a:r>
            <a:r>
              <a:rPr lang="en-US" sz="2800" dirty="0"/>
              <a:t> </a:t>
            </a:r>
            <a:r>
              <a:rPr lang="en-US" sz="2800" dirty="0" err="1"/>
              <a:t>особливі</a:t>
            </a:r>
            <a:r>
              <a:rPr lang="en-US" sz="2800" dirty="0"/>
              <a:t> </a:t>
            </a:r>
            <a:r>
              <a:rPr lang="en-US" sz="2800" dirty="0" err="1"/>
              <a:t>діти</a:t>
            </a:r>
            <a:r>
              <a:rPr lang="en-US" sz="2800" dirty="0"/>
              <a:t> - </a:t>
            </a:r>
            <a:r>
              <a:rPr lang="en-US" sz="2800" dirty="0" err="1"/>
              <a:t>тихі</a:t>
            </a:r>
            <a:r>
              <a:rPr lang="en-US" sz="2800" dirty="0"/>
              <a:t>, </a:t>
            </a:r>
            <a:r>
              <a:rPr lang="en-US" sz="2800" dirty="0" err="1"/>
              <a:t>із</a:t>
            </a:r>
            <a:r>
              <a:rPr lang="en-US" sz="2800" dirty="0"/>
              <a:t> </a:t>
            </a:r>
            <a:r>
              <a:rPr lang="en-US" sz="2800" dirty="0" err="1"/>
              <a:t>великими</a:t>
            </a:r>
            <a:r>
              <a:rPr lang="en-US" sz="2800" dirty="0"/>
              <a:t>, </a:t>
            </a:r>
            <a:r>
              <a:rPr lang="en-US" sz="2800" dirty="0" err="1"/>
              <a:t>натхненними</a:t>
            </a:r>
            <a:r>
              <a:rPr lang="en-US" sz="2800" dirty="0"/>
              <a:t> </a:t>
            </a:r>
            <a:r>
              <a:rPr lang="en-US" sz="2800" dirty="0" err="1"/>
              <a:t>очима</a:t>
            </a:r>
            <a:r>
              <a:rPr lang="en-US" sz="2800" dirty="0"/>
              <a:t>, </a:t>
            </a:r>
            <a:r>
              <a:rPr lang="en-US" sz="2800" dirty="0" err="1"/>
              <a:t>погляд</a:t>
            </a:r>
            <a:r>
              <a:rPr lang="en-US" sz="2800" dirty="0"/>
              <a:t> </a:t>
            </a:r>
            <a:r>
              <a:rPr lang="en-US" sz="2800" dirty="0" err="1"/>
              <a:t>яких</a:t>
            </a:r>
            <a:r>
              <a:rPr lang="en-US" sz="2800" dirty="0"/>
              <a:t> </a:t>
            </a:r>
            <a:r>
              <a:rPr lang="en-US" sz="2800" dirty="0" err="1"/>
              <a:t>нелегко</a:t>
            </a:r>
            <a:r>
              <a:rPr lang="en-US" sz="2800" dirty="0"/>
              <a:t> </a:t>
            </a:r>
            <a:r>
              <a:rPr lang="en-US" sz="2800" dirty="0" err="1"/>
              <a:t>витримати</a:t>
            </a:r>
            <a:r>
              <a:rPr lang="en-US" sz="2800" dirty="0"/>
              <a:t>. </a:t>
            </a:r>
            <a:r>
              <a:rPr lang="en-US" sz="2800" dirty="0" err="1"/>
              <a:t>Такою</a:t>
            </a:r>
            <a:r>
              <a:rPr lang="en-US" sz="2800" dirty="0"/>
              <a:t> </a:t>
            </a:r>
            <a:r>
              <a:rPr lang="en-US" sz="2800" dirty="0" err="1"/>
              <a:t>дитиною</a:t>
            </a:r>
            <a:r>
              <a:rPr lang="en-US" sz="2800" dirty="0"/>
              <a:t> </a:t>
            </a:r>
            <a:r>
              <a:rPr lang="en-US" sz="2800" dirty="0" err="1"/>
              <a:t>був</a:t>
            </a:r>
            <a:r>
              <a:rPr lang="en-US" sz="2800" dirty="0"/>
              <a:t> </a:t>
            </a:r>
            <a:r>
              <a:rPr lang="en-US" sz="2800" dirty="0" err="1"/>
              <a:t>Новаліс</a:t>
            </a:r>
            <a:r>
              <a:rPr lang="en-US" sz="2800" dirty="0"/>
              <a:t>» </a:t>
            </a:r>
            <a:r>
              <a:rPr lang="en-US" sz="2800" dirty="0" err="1"/>
              <a:t>Герман</a:t>
            </a:r>
            <a:r>
              <a:rPr lang="en-US" sz="2800" dirty="0"/>
              <a:t> </a:t>
            </a:r>
            <a:r>
              <a:rPr lang="en-US" sz="2800" dirty="0" err="1"/>
              <a:t>Гессе</a:t>
            </a:r>
            <a:r>
              <a:rPr lang="en-US" sz="2800" dirty="0"/>
              <a:t>.</a:t>
            </a:r>
            <a:r>
              <a:rPr lang="en-US" sz="2800" baseline="300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769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797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Генріх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Офтердінген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0" y="1815548"/>
            <a:ext cx="6894576" cy="47132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Блакитна Квітка - ц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ентральний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символічний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Генріх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мислитель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істини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правди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Жіночості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r="1" b="2094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r="-1" b="17885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2610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Гейдельберзь­кий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романтиків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0" r="270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AC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65431" y="2115118"/>
            <a:ext cx="6586489" cy="41087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1805-1806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заявляє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гейдельберзь­кий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ардинальн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настроїв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мотивів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Завершується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просвітлений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сповнений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ентузіазму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120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6772" y="295422"/>
            <a:ext cx="5063458" cy="13927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en-US" sz="37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гейдельберзького</a:t>
            </a:r>
            <a:r>
              <a:rPr lang="en-US" sz="37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en-US" sz="3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11446"/>
            <a:ext cx="4901184" cy="4021058"/>
          </a:xfrm>
          <a:prstGeom prst="rect">
            <a:avLst/>
          </a:prstGeom>
          <a:solidFill>
            <a:srgbClr val="753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8"/>
          <a:stretch/>
        </p:blipFill>
        <p:spPr>
          <a:xfrm>
            <a:off x="870090" y="11446"/>
            <a:ext cx="4572000" cy="38587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prstGeom prst="rect">
            <a:avLst/>
          </a:prstGeom>
          <a:solidFill>
            <a:srgbClr val="753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9" b="34464"/>
          <a:stretch/>
        </p:blipFill>
        <p:spPr>
          <a:xfrm>
            <a:off x="870090" y="4407408"/>
            <a:ext cx="4572000" cy="245059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80296" y="1786597"/>
            <a:ext cx="5659934" cy="43750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Очолив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Арнім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прозаїк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значення має діяльність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Брентано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поетів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Ейхендорф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Грімм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93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378" y="128790"/>
            <a:ext cx="3770142" cy="86181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діяльності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4356" y="1468193"/>
            <a:ext cx="4309164" cy="5059216"/>
          </a:xfrm>
        </p:spPr>
        <p:txBody>
          <a:bodyPr>
            <a:noAutofit/>
          </a:bodyPr>
          <a:lstStyle/>
          <a:p>
            <a:r>
              <a:rPr lang="uk-UA" sz="2400" dirty="0"/>
              <a:t>    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Ієнські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романтики були  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філосо­фами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ж людьми, що тяжіли до філософії, гейдельберзькі романтики — передусім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філологи,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знавці національної давнини, міфології, фольклору, народної мови.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9" name="Объект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F50CC5-E22D-3C31-4FE4-EBEFF10E2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2694" y="298108"/>
            <a:ext cx="4309164" cy="6416180"/>
          </a:xfrm>
        </p:spPr>
      </p:pic>
    </p:spTree>
    <p:extLst>
      <p:ext uri="{BB962C8B-B14F-4D97-AF65-F5344CB8AC3E}">
        <p14:creationId xmlns:p14="http://schemas.microsoft.com/office/powerpoint/2010/main" val="175510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фольклорної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220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A4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65431" y="2314807"/>
            <a:ext cx="7357867" cy="4676831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Провідною стає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течія народно-фольклорного романтизму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Німеччи­на підпала під владу наполеонівської Франції, піднімалася хвиля патріотичного і визвольного руху, особливої цінності в літературі набуває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національна, народно-фольклорна традиція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Фольклор стає істинно національною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традицією поетичного мислення і мовлення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в яку вони прагнуть вдихнути нове життя.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80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03" y="450762"/>
            <a:ext cx="4959953" cy="688722"/>
          </a:xfrm>
        </p:spPr>
        <p:txBody>
          <a:bodyPr>
            <a:normAutofit fontScale="90000"/>
          </a:bodyPr>
          <a:lstStyle/>
          <a:p>
            <a:r>
              <a:rPr lang="uk-UA" sz="3600" b="1" dirty="0"/>
              <a:t>«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Чарівний ріг хлопчика</a:t>
            </a:r>
            <a:r>
              <a:rPr lang="uk-UA" sz="3600" dirty="0"/>
              <a:t>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27" y="450761"/>
            <a:ext cx="4468969" cy="60659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0413" y="1736035"/>
            <a:ext cx="5923778" cy="4600372"/>
          </a:xfrm>
        </p:spPr>
        <p:txBody>
          <a:bodyPr>
            <a:no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 збірки німецьких народних пісень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"Чарівний ріг хлопчика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(1805), здійснена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А.фон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Арнімом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К.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Брентано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Збірка стала значною подією не лише фольклористики, а і літератури, викликала у Німеч­чині широкий резонанс.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54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4" y="283335"/>
            <a:ext cx="4584088" cy="188309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Я. і В.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Грімм  - філологи  і фольклористи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0"/>
            <a:ext cx="5241702" cy="34000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3334" y="2293034"/>
            <a:ext cx="5048519" cy="4107766"/>
          </a:xfrm>
        </p:spPr>
        <p:txBody>
          <a:bodyPr>
            <a:no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Я.Грімм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творець філологічної науки в її сучасному вигляді.  Створив першу наукову історію німецької мови.  Написав «Німецьку граматику». Займався фольклором, міфологією. Був істориком стародавнього права</a:t>
            </a:r>
            <a:r>
              <a:rPr lang="uk-UA" sz="2400" dirty="0"/>
              <a:t>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36" y="3400023"/>
            <a:ext cx="5203064" cy="34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10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99" y="283336"/>
            <a:ext cx="4219161" cy="704089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Казки братів Грімм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5003" y="1444487"/>
            <a:ext cx="4942127" cy="5123737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Збірка "Дитячих і сімейних казок" (1812-1814).  Казки братів Грімм мали велике значення для збирання, публікації казок у всіх країнах Європи. 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 допускали вільного поводження із фольклорними пам'ятками і публікували науково виві­рені тексти,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прагнучи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зберегти своєрідність народної фантазії і мови.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E94F06A-94F0-1504-222F-D6BAEAA38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465" y="283336"/>
            <a:ext cx="4379420" cy="6259265"/>
          </a:xfrm>
        </p:spPr>
      </p:pic>
    </p:spTree>
    <p:extLst>
      <p:ext uri="{BB962C8B-B14F-4D97-AF65-F5344CB8AC3E}">
        <p14:creationId xmlns:p14="http://schemas.microsoft.com/office/powerpoint/2010/main" val="40028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1600" y="270457"/>
            <a:ext cx="9601200" cy="824248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9138" y="1249251"/>
            <a:ext cx="88289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    </a:t>
            </a:r>
            <a:r>
              <a:rPr lang="uk-UA" sz="2800" dirty="0" err="1"/>
              <a:t>Ранньоромантичній</a:t>
            </a:r>
            <a:r>
              <a:rPr lang="uk-UA" sz="2800" dirty="0"/>
              <a:t> всеосяжності, відкритості назустріч усьому світу гейдельберзький романтизм протиставляв «</a:t>
            </a:r>
            <a:r>
              <a:rPr lang="uk-UA" sz="2800" b="1" dirty="0"/>
              <a:t>повернення додому</a:t>
            </a:r>
            <a:r>
              <a:rPr lang="uk-UA" sz="2800" dirty="0"/>
              <a:t>», до першоджерел і конкретики. </a:t>
            </a:r>
          </a:p>
          <a:p>
            <a:r>
              <a:rPr lang="uk-UA" sz="2800" dirty="0"/>
              <a:t>     </a:t>
            </a:r>
            <a:endParaRPr lang="ru-RU" sz="2800" dirty="0"/>
          </a:p>
          <a:p>
            <a:r>
              <a:rPr lang="uk-UA" sz="2800" dirty="0"/>
              <a:t>     У системі романтичного світобачення відбувається перестановка акцентів, </a:t>
            </a:r>
            <a:r>
              <a:rPr lang="uk-UA" sz="2800" b="1" dirty="0"/>
              <a:t>етична і естетична переорієнтація</a:t>
            </a:r>
            <a:r>
              <a:rPr lang="uk-UA" sz="2800" dirty="0"/>
              <a:t>, у зв'язку з якою романтична поезія ставала простішою, більш національною, доступною для широкого загалу.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800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51" y="198783"/>
            <a:ext cx="3982345" cy="16565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endParaRPr lang="en-US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8052" y="2014330"/>
            <a:ext cx="4349131" cy="42094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200"/>
              </a:spcAft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(1795-1806)</a:t>
            </a:r>
          </a:p>
          <a:p>
            <a:pPr>
              <a:spcAft>
                <a:spcPts val="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романтиків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Ієнського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Ф.Гельдерліна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Розвивалася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філософією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18040D-DE30-75BA-9CB6-40EB464DB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334" y="198783"/>
            <a:ext cx="3076666" cy="4673344"/>
          </a:xfrm>
          <a:prstGeom prst="rect">
            <a:avLst/>
          </a:prstGeom>
        </p:spPr>
      </p:pic>
      <p:pic>
        <p:nvPicPr>
          <p:cNvPr id="14" name="Объект 13" descr="Изображение выглядит как текст, книг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87ED5EF-A700-F5D1-F2CB-176CF0E0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983" y="2014330"/>
            <a:ext cx="4784035" cy="4673344"/>
          </a:xfrm>
        </p:spPr>
      </p:pic>
    </p:spTree>
    <p:extLst>
      <p:ext uri="{BB962C8B-B14F-4D97-AF65-F5344CB8AC3E}">
        <p14:creationId xmlns:p14="http://schemas.microsoft.com/office/powerpoint/2010/main" val="318533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2557" y="265044"/>
            <a:ext cx="6506818" cy="8348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(1806-1815)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r="26350" b="2"/>
          <a:stretch/>
        </p:blipFill>
        <p:spPr>
          <a:xfrm>
            <a:off x="8971742" y="1934827"/>
            <a:ext cx="3220258" cy="4764137"/>
          </a:xfrm>
          <a:prstGeom prst="rect">
            <a:avLst/>
          </a:prstGeom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2227" y="1550504"/>
            <a:ext cx="5857460" cy="4673315"/>
          </a:xfrm>
        </p:spPr>
        <p:txBody>
          <a:bodyPr vert="horz" lIns="91440" tIns="45720" rIns="91440" bIns="45720" rtlCol="0">
            <a:normAutofit/>
          </a:bodyPr>
          <a:lstStyle/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наполеонівської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німців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Гейдельберзький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Клейста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прозаїка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AD974F-5340-E45A-6E28-19982FBD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003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7843" y="295422"/>
            <a:ext cx="6042992" cy="9767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(1815 – 1830)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/>
          <a:stretch/>
        </p:blipFill>
        <p:spPr>
          <a:xfrm>
            <a:off x="9167450" y="2454822"/>
            <a:ext cx="2976272" cy="4403178"/>
          </a:xfrm>
          <a:prstGeom prst="rect">
            <a:avLst/>
          </a:prstGeom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76294" y="1696278"/>
            <a:ext cx="6209910" cy="4527542"/>
          </a:xfrm>
        </p:spPr>
        <p:txBody>
          <a:bodyPr vert="horz" lIns="91440" tIns="45720" rIns="91440" bIns="45720" rtlCol="0">
            <a:normAutofit/>
          </a:bodyPr>
          <a:lstStyle/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Пері­од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Реставрації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Найхарактер­ніш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гротескно-фантастичний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Е.Т.А.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Гофмана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По­чаток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Г.Гейне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 - ц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романтичного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Арнім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К.Брентано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Е.Т.А.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Гофман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Шаміссо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Г.Гейне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84048" indent="-2286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Рисунок 5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5891C7BB-5EE4-5905-C500-60B2B659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" y="0"/>
            <a:ext cx="3160522" cy="43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351" y="629268"/>
            <a:ext cx="8569571" cy="6164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(1830-1848)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4" r="10313" b="-1"/>
          <a:stretch/>
        </p:blipFill>
        <p:spPr>
          <a:xfrm>
            <a:off x="21" y="10"/>
            <a:ext cx="2738550" cy="4051485"/>
          </a:xfrm>
          <a:prstGeom prst="rect">
            <a:avLst/>
          </a:prstGeom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38571" y="1378226"/>
            <a:ext cx="6259652" cy="528761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елик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Бідермаєр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класицизмом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романтизмом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уособленням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міщанської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Найхарак­тернішою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відхід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середньовічно-фольклорних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захоплень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сучасност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громадсько-політична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Г.Гейне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6" name="Рисунок 5" descr="Изображение выглядит как текст, газет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102A8236-8DDD-605A-3345-CB596607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222" y="2131209"/>
            <a:ext cx="3193778" cy="47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4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225" y="685800"/>
            <a:ext cx="4408087" cy="145209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Ран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ній романтизм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складна багатовимірна єдність.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2365" y="2504661"/>
            <a:ext cx="4508320" cy="3356390"/>
          </a:xfrm>
        </p:spPr>
        <p:txBody>
          <a:bodyPr>
            <a:normAutofit/>
          </a:bodyPr>
          <a:lstStyle/>
          <a:p>
            <a:r>
              <a:rPr lang="uk-UA" dirty="0"/>
              <a:t>     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Дві різноспрямовані тенденції: тенденція до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універсальності,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космізму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масштабності – і прагнення до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конкретного,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історичного, індивідуального.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Изображение выглядит как текст, визитная карточ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8E685FC-CA8B-3B97-6F47-C05119EF0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7548" y="244771"/>
            <a:ext cx="4259728" cy="6613229"/>
          </a:xfrm>
        </p:spPr>
      </p:pic>
    </p:spTree>
    <p:extLst>
      <p:ext uri="{BB962C8B-B14F-4D97-AF65-F5344CB8AC3E}">
        <p14:creationId xmlns:p14="http://schemas.microsoft.com/office/powerpoint/2010/main" val="248722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851452"/>
          </a:xfrm>
        </p:spPr>
        <p:txBody>
          <a:bodyPr>
            <a:no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Yu Mincho" panose="020B0400000000000000" pitchFamily="18" charset="-128"/>
                <a:cs typeface="Times New Roman" panose="02020603050405020304" pitchFamily="18" charset="0"/>
              </a:rPr>
              <a:t>Значення </a:t>
            </a:r>
            <a:r>
              <a:rPr lang="uk-UA" b="1" dirty="0" err="1">
                <a:latin typeface="Times New Roman" panose="02020603050405020304" pitchFamily="18" charset="0"/>
                <a:ea typeface="Yu Mincho" panose="020B0400000000000000" pitchFamily="18" charset="-128"/>
                <a:cs typeface="Times New Roman" panose="02020603050405020304" pitchFamily="18" charset="0"/>
              </a:rPr>
              <a:t>Ієнського</a:t>
            </a:r>
            <a:r>
              <a:rPr lang="uk-UA" b="1" dirty="0">
                <a:latin typeface="Times New Roman" panose="02020603050405020304" pitchFamily="18" charset="0"/>
                <a:ea typeface="Yu Mincho" panose="020B0400000000000000" pitchFamily="18" charset="-128"/>
                <a:cs typeface="Times New Roman" panose="02020603050405020304" pitchFamily="18" charset="0"/>
              </a:rPr>
              <a:t> романтизму</a:t>
            </a:r>
            <a:endParaRPr lang="ru-RU" b="1" dirty="0">
              <a:latin typeface="Times New Roman" panose="02020603050405020304" pitchFamily="18" charset="0"/>
              <a:ea typeface="Yu Mincho" panose="020B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487" y="1738648"/>
            <a:ext cx="5232183" cy="4433552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Романтизм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Ієнського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періоду є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першоосновою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романтизму і його розквітом. Він створив систему романтичних цінностей і є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ідеальною нормою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наступних поколінь романтиків.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Імпліцитно містить провідні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 усього романтичного руху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 descr="Изображение выглядит как текст, растение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764E6C0-C8A9-78DB-605B-6800AD709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810" y="503184"/>
            <a:ext cx="3973943" cy="5851632"/>
          </a:xfrm>
        </p:spPr>
      </p:pic>
    </p:spTree>
    <p:extLst>
      <p:ext uri="{BB962C8B-B14F-4D97-AF65-F5344CB8AC3E}">
        <p14:creationId xmlns:p14="http://schemas.microsoft.com/office/powerpoint/2010/main" val="176145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Ієнська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зародження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романтичних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7287" y="2438400"/>
            <a:ext cx="7010400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Ієні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Новаліс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Гарденберг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Людвіг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літературознавець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В.Ваккенродер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Й.Г.Фіхте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Ф.Шеллінг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Ф.Д.Шлейєрмахер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7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6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1327</Words>
  <Application>Microsoft Office PowerPoint</Application>
  <PresentationFormat>Широкоэкранный</PresentationFormat>
  <Paragraphs>92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 Лекція № 4 Німецький романтизм.  Художня практика романтиків Ієнського та Гейдельберзького гуртків</vt:lpstr>
      <vt:lpstr>Умови розвитку німецького романтизму</vt:lpstr>
      <vt:lpstr>Періодизація німецького романтизму</vt:lpstr>
      <vt:lpstr>Другий етап (1806-1815) </vt:lpstr>
      <vt:lpstr>Третій етап (1815 – 1830)</vt:lpstr>
      <vt:lpstr>Четвертий етап (1830-1848) </vt:lpstr>
      <vt:lpstr>    Ранній романтизм – складна багатовимірна єдність.</vt:lpstr>
      <vt:lpstr>Значення Ієнського романтизму</vt:lpstr>
      <vt:lpstr>Ієнська школа: зародження романтичних ідей</vt:lpstr>
      <vt:lpstr>Енциклопедичний склад Ієнської школи </vt:lpstr>
      <vt:lpstr>Музи ієнських романтиків</vt:lpstr>
      <vt:lpstr>Ієнська школа романтиків</vt:lpstr>
      <vt:lpstr>Подвійний характер діяльності ієнців</vt:lpstr>
      <vt:lpstr>Брати Шлегелі - розробка теоретичних положень романтичного мистецтва</vt:lpstr>
      <vt:lpstr>Філософська спадщина Ієнської школи</vt:lpstr>
      <vt:lpstr>Значення «Фраґментів» Ф. Шлегеля</vt:lpstr>
      <vt:lpstr>Ідеї ієнського романтизму</vt:lpstr>
      <vt:lpstr>Теорія «романтичної іронії»</vt:lpstr>
      <vt:lpstr>Людвіг Тік  (1773 – 1853)</vt:lpstr>
      <vt:lpstr>Фрідріх фон Гарденберг (Новаліс)  1772 - 1801</vt:lpstr>
      <vt:lpstr>«Генріх фон Офтердінген»</vt:lpstr>
      <vt:lpstr>Гейдельберзь­кий гурток романтиків</vt:lpstr>
      <vt:lpstr>Учасники гейдельберзького гуртка</vt:lpstr>
      <vt:lpstr>Характер діяльності</vt:lpstr>
      <vt:lpstr>Значення фольклорної традиції</vt:lpstr>
      <vt:lpstr>«Чарівний ріг хлопчика»</vt:lpstr>
      <vt:lpstr>Брати Я. і В. Грімм  - філологи  і фольклористи</vt:lpstr>
      <vt:lpstr>Казки братів Грімм</vt:lpstr>
      <vt:lpstr>Висновки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Німецький романтизм.  Художня практика романтиків Ієнського та Гейдельберзького гуртків</dc:title>
  <dc:creator>Яна Кравченко</dc:creator>
  <cp:lastModifiedBy>Яна Кравченко</cp:lastModifiedBy>
  <cp:revision>32</cp:revision>
  <dcterms:created xsi:type="dcterms:W3CDTF">2019-03-17T17:30:26Z</dcterms:created>
  <dcterms:modified xsi:type="dcterms:W3CDTF">2023-03-25T13:07:55Z</dcterms:modified>
</cp:coreProperties>
</file>