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2" r:id="rId9"/>
    <p:sldId id="263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6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72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54975"/>
            <a:ext cx="7556421" cy="391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333F7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Парогазові установки: ефективні та інноваційні</a:t>
            </a:r>
            <a:endParaRPr lang="en-US" sz="615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5008007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Парогазові установки - це високоефективні енергетичні системи, які поєднують переваги парових та газових турбін для генерації електроенергії. Вони характеризуються низькими викидами, високою ефективністю та інноваційними технологічними рішеннями.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396276" y="7227213"/>
            <a:ext cx="130731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OT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7077670"/>
            <a:ext cx="188654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13BE581-F5F0-41F2-AAC4-03E9AA00F7C3}"/>
              </a:ext>
            </a:extLst>
          </p:cNvPr>
          <p:cNvSpPr/>
          <p:nvPr/>
        </p:nvSpPr>
        <p:spPr>
          <a:xfrm>
            <a:off x="828339" y="430305"/>
            <a:ext cx="13500847" cy="77559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Парогазова установка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- 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електрогенерувальна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станція, що служить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для виробництва електроенергії.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Парогазова установка містить два окремі двигуни: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паросиловий і газотурбінний. У газотурбінній установці турбіну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обертають газоподібні продукти згоряння палива. Паливом може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слугувати як природний газ, так і продукти нафтової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промисловості (дизельне паливо). На одному валу з турбіною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знаходиться генератор, який за рахунок обертання ротора виробляє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електричний струм. Проходячи через газову турбіну, продукти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згоряння віддають лише частину своєї енергії і на виході з неї, коли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їхній тиск уже близький до зовнішнього і робота не може бути ними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здійснена, все ще мають високу температуру. З виходу газової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турбіни продукти згоряння потрапляють у паросилову установку, в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котел-утилізатор, де нагрівають воду і водяну пару, що утворюється.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Температура продуктів згоряння достатня для того, щоб довести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пару до стану, необхідного для використання в паровій турбіні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(температура димових газів близько 500 °C дає змогу отримувати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перегріту пару при тиску близько 100 атмосфер). Парова турбіна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приводить у дію другий електрогенератор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</a:p>
          <a:p>
            <a:pPr algn="ctr"/>
            <a:endParaRPr lang="uk-UA" sz="2400" dirty="0"/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940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040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Основні компоненти парогазових установок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Газова Турбіна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6973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Газова турбіна спалює природний газ або інші види палива, щоб привести в дію генератор електроенергії.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Паровий Котел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6973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Паровий котел використовує гарячі вихлопні гази від газової турбіни для виробництва пари, яка обертає парову турбіну.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88594"/>
            <a:ext cx="29071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Паровa Турбінa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6973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Парова турбіна використовує високонапірну пару для приведення в рух ротора генератора електроенергії.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57952" y="72449"/>
            <a:ext cx="7774781" cy="1222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Принцип роботи парогазових установок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882180" y="1401034"/>
            <a:ext cx="45719" cy="5727700"/>
          </a:xfrm>
          <a:prstGeom prst="roundRect">
            <a:avLst>
              <a:gd name="adj" fmla="val 359410"/>
            </a:avLst>
          </a:prstGeom>
          <a:solidFill>
            <a:srgbClr val="BCDBD4"/>
          </a:solidFill>
          <a:ln/>
        </p:spPr>
      </p:sp>
      <p:sp>
        <p:nvSpPr>
          <p:cNvPr id="5" name="Shape 2"/>
          <p:cNvSpPr/>
          <p:nvPr/>
        </p:nvSpPr>
        <p:spPr>
          <a:xfrm>
            <a:off x="1101090" y="1565443"/>
            <a:ext cx="684609" cy="22860"/>
          </a:xfrm>
          <a:prstGeom prst="roundRect">
            <a:avLst>
              <a:gd name="adj" fmla="val 359410"/>
            </a:avLst>
          </a:prstGeom>
          <a:solidFill>
            <a:srgbClr val="BCDBD4"/>
          </a:solidFill>
          <a:ln/>
        </p:spPr>
      </p:sp>
      <p:sp>
        <p:nvSpPr>
          <p:cNvPr id="6" name="Shape 3"/>
          <p:cNvSpPr/>
          <p:nvPr/>
        </p:nvSpPr>
        <p:spPr>
          <a:xfrm>
            <a:off x="685323" y="1407618"/>
            <a:ext cx="440055" cy="440055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28720" y="1492596"/>
            <a:ext cx="152638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1945957" y="1412498"/>
            <a:ext cx="2445187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uk-UA" sz="1900" b="1" dirty="0">
                <a:solidFill>
                  <a:schemeClr val="accent1">
                    <a:lumMod val="50000"/>
                  </a:schemeClr>
                </a:solidFill>
              </a:rPr>
              <a:t>Компресор</a:t>
            </a:r>
            <a:endParaRPr lang="en-US" sz="1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1945957" y="1698664"/>
            <a:ext cx="6405563" cy="625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0"/>
              </a:lnSpc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Повітря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всмоктується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компресор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де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воно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стискається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високого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тиску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стиснене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повітря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потім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подається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 камеру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згоряння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hape 7"/>
          <p:cNvSpPr/>
          <p:nvPr/>
        </p:nvSpPr>
        <p:spPr>
          <a:xfrm>
            <a:off x="1125378" y="2569111"/>
            <a:ext cx="684609" cy="22860"/>
          </a:xfrm>
          <a:prstGeom prst="roundRect">
            <a:avLst>
              <a:gd name="adj" fmla="val 359410"/>
            </a:avLst>
          </a:prstGeom>
          <a:solidFill>
            <a:srgbClr val="BCDBD4"/>
          </a:solidFill>
          <a:ln/>
        </p:spPr>
      </p:sp>
      <p:sp>
        <p:nvSpPr>
          <p:cNvPr id="11" name="Shape 8"/>
          <p:cNvSpPr/>
          <p:nvPr/>
        </p:nvSpPr>
        <p:spPr>
          <a:xfrm>
            <a:off x="688767" y="2284697"/>
            <a:ext cx="440055" cy="440055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57953" y="2363678"/>
            <a:ext cx="353972" cy="283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1943695" y="2444394"/>
            <a:ext cx="2780705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Котел-Утилізатор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1945957" y="2750027"/>
            <a:ext cx="6405563" cy="625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0"/>
              </a:lnSpc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В камері згоряння стиснене повітря змішується з газоподібним або рідким паливом, після чого це паливо згорає, утворюючи гарячі гази.</a:t>
            </a:r>
            <a:endParaRPr lang="en-US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141499" y="4911740"/>
            <a:ext cx="684609" cy="22860"/>
          </a:xfrm>
          <a:prstGeom prst="roundRect">
            <a:avLst>
              <a:gd name="adj" fmla="val 359410"/>
            </a:avLst>
          </a:prstGeom>
          <a:solidFill>
            <a:srgbClr val="BCDBD4"/>
          </a:solidFill>
          <a:ln/>
        </p:spPr>
      </p:sp>
      <p:sp>
        <p:nvSpPr>
          <p:cNvPr id="16" name="Shape 13"/>
          <p:cNvSpPr/>
          <p:nvPr/>
        </p:nvSpPr>
        <p:spPr>
          <a:xfrm>
            <a:off x="680907" y="3313409"/>
            <a:ext cx="440055" cy="440055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85683" y="3430682"/>
            <a:ext cx="246221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1943695" y="3410205"/>
            <a:ext cx="2500074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uk-UA" sz="1900" b="1" dirty="0">
                <a:solidFill>
                  <a:schemeClr val="accent1">
                    <a:lumMod val="50000"/>
                  </a:schemeClr>
                </a:solidFill>
              </a:rPr>
              <a:t>Газова турбіна</a:t>
            </a:r>
            <a:endParaRPr lang="uk-UA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 16"/>
          <p:cNvSpPr/>
          <p:nvPr/>
        </p:nvSpPr>
        <p:spPr>
          <a:xfrm>
            <a:off x="1970603" y="3681453"/>
            <a:ext cx="6405563" cy="625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0"/>
              </a:lnSpc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Гарячі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гази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надходять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газову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турбіну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де вони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розширюються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приводячи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 рух лопатки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турбіни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Ця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турбіна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обертає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генератор (1)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який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виробляє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електроенергію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4CF859-DD42-48CE-B70C-CE1B56FB2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392" y="0"/>
            <a:ext cx="6171008" cy="8229600"/>
          </a:xfrm>
          <a:prstGeom prst="rect">
            <a:avLst/>
          </a:prstGeom>
        </p:spPr>
      </p:pic>
      <p:sp>
        <p:nvSpPr>
          <p:cNvPr id="25" name="Shape 13">
            <a:extLst>
              <a:ext uri="{FF2B5EF4-FFF2-40B4-BE49-F238E27FC236}">
                <a16:creationId xmlns:a16="http://schemas.microsoft.com/office/drawing/2014/main" id="{491C2489-2230-4838-8E99-EF14811419BA}"/>
              </a:ext>
            </a:extLst>
          </p:cNvPr>
          <p:cNvSpPr/>
          <p:nvPr/>
        </p:nvSpPr>
        <p:spPr>
          <a:xfrm>
            <a:off x="694765" y="4671687"/>
            <a:ext cx="440055" cy="440055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26" name="Shape 13">
            <a:extLst>
              <a:ext uri="{FF2B5EF4-FFF2-40B4-BE49-F238E27FC236}">
                <a16:creationId xmlns:a16="http://schemas.microsoft.com/office/drawing/2014/main" id="{DA046FCD-4AEF-4B4F-A13F-FEA51FE3E8D0}"/>
              </a:ext>
            </a:extLst>
          </p:cNvPr>
          <p:cNvSpPr/>
          <p:nvPr/>
        </p:nvSpPr>
        <p:spPr>
          <a:xfrm>
            <a:off x="688767" y="5726078"/>
            <a:ext cx="440055" cy="45497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27" name="Shape 13">
            <a:extLst>
              <a:ext uri="{FF2B5EF4-FFF2-40B4-BE49-F238E27FC236}">
                <a16:creationId xmlns:a16="http://schemas.microsoft.com/office/drawing/2014/main" id="{6CA1AD90-AB6F-41AA-8A64-E0032C34CD11}"/>
              </a:ext>
            </a:extLst>
          </p:cNvPr>
          <p:cNvSpPr/>
          <p:nvPr/>
        </p:nvSpPr>
        <p:spPr>
          <a:xfrm>
            <a:off x="689852" y="6713007"/>
            <a:ext cx="440055" cy="440055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82F771C0-C65C-412D-B471-65ED8587FF01}"/>
              </a:ext>
            </a:extLst>
          </p:cNvPr>
          <p:cNvSpPr/>
          <p:nvPr/>
        </p:nvSpPr>
        <p:spPr>
          <a:xfrm>
            <a:off x="738714" y="4747684"/>
            <a:ext cx="340158" cy="394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uk-UA" sz="2300" b="1" dirty="0">
                <a:solidFill>
                  <a:srgbClr val="333F70"/>
                </a:solidFill>
                <a:ea typeface="Unbounded Bold" pitchFamily="34" charset="-122"/>
              </a:rPr>
              <a:t>4</a:t>
            </a:r>
            <a:endParaRPr lang="en-US" sz="2300" dirty="0"/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9C50D126-152A-4DE5-9E30-11DC50FCCE94}"/>
              </a:ext>
            </a:extLst>
          </p:cNvPr>
          <p:cNvSpPr/>
          <p:nvPr/>
        </p:nvSpPr>
        <p:spPr>
          <a:xfrm>
            <a:off x="757952" y="5773334"/>
            <a:ext cx="333746" cy="3913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uk-UA" sz="2300" b="1" dirty="0">
                <a:solidFill>
                  <a:srgbClr val="333F70"/>
                </a:solidFill>
                <a:ea typeface="Unbounded Bold" pitchFamily="34" charset="-122"/>
              </a:rPr>
              <a:t>5</a:t>
            </a:r>
            <a:endParaRPr lang="en-US" sz="2300" dirty="0"/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A10147A0-B2D4-4F41-B344-0E7FB5154066}"/>
              </a:ext>
            </a:extLst>
          </p:cNvPr>
          <p:cNvSpPr/>
          <p:nvPr/>
        </p:nvSpPr>
        <p:spPr>
          <a:xfrm>
            <a:off x="715304" y="6768139"/>
            <a:ext cx="333746" cy="3913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uk-UA" sz="2300" b="1" dirty="0">
                <a:solidFill>
                  <a:srgbClr val="333F70"/>
                </a:solidFill>
                <a:ea typeface="Unbounded Bold" pitchFamily="34" charset="-122"/>
              </a:rPr>
              <a:t>6</a:t>
            </a:r>
            <a:endParaRPr lang="en-US" sz="2300" dirty="0"/>
          </a:p>
        </p:txBody>
      </p:sp>
      <p:sp>
        <p:nvSpPr>
          <p:cNvPr id="31" name="Shape 12">
            <a:extLst>
              <a:ext uri="{FF2B5EF4-FFF2-40B4-BE49-F238E27FC236}">
                <a16:creationId xmlns:a16="http://schemas.microsoft.com/office/drawing/2014/main" id="{CC22EF25-6BAB-40A9-8BA9-8972D431C76D}"/>
              </a:ext>
            </a:extLst>
          </p:cNvPr>
          <p:cNvSpPr/>
          <p:nvPr/>
        </p:nvSpPr>
        <p:spPr>
          <a:xfrm>
            <a:off x="1120962" y="3558425"/>
            <a:ext cx="684609" cy="22860"/>
          </a:xfrm>
          <a:prstGeom prst="roundRect">
            <a:avLst>
              <a:gd name="adj" fmla="val 359410"/>
            </a:avLst>
          </a:prstGeom>
          <a:solidFill>
            <a:srgbClr val="BCDBD4"/>
          </a:solidFill>
          <a:ln/>
        </p:spPr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3A91652B-AE4E-4ECD-94D8-FB0EE132C219}"/>
              </a:ext>
            </a:extLst>
          </p:cNvPr>
          <p:cNvSpPr/>
          <p:nvPr/>
        </p:nvSpPr>
        <p:spPr>
          <a:xfrm>
            <a:off x="1872312" y="4695620"/>
            <a:ext cx="204088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900" b="1" dirty="0">
                <a:solidFill>
                  <a:schemeClr val="accent1">
                    <a:lumMod val="50000"/>
                  </a:schemeClr>
                </a:solidFill>
              </a:rPr>
              <a:t>Котел-утилізатор</a:t>
            </a:r>
            <a:endParaRPr lang="uk-UA" dirty="0"/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BC51F111-72CC-497B-8DA5-56737CBD62FA}"/>
              </a:ext>
            </a:extLst>
          </p:cNvPr>
          <p:cNvSpPr/>
          <p:nvPr/>
        </p:nvSpPr>
        <p:spPr>
          <a:xfrm>
            <a:off x="1872312" y="4984237"/>
            <a:ext cx="7315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Відпрацьовані гарячі гази після газової турбіни подаються в котел-          утилізатор. У цьому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</a:rPr>
              <a:t>котлі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 тепло від газів використовується для нагрівання        води і перетворення її в пару.</a:t>
            </a:r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2732FFF3-FD05-4120-BC8F-81B813267EF9}"/>
              </a:ext>
            </a:extLst>
          </p:cNvPr>
          <p:cNvSpPr/>
          <p:nvPr/>
        </p:nvSpPr>
        <p:spPr>
          <a:xfrm>
            <a:off x="1872312" y="5819544"/>
            <a:ext cx="180049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900" b="1" dirty="0">
                <a:solidFill>
                  <a:schemeClr val="accent1">
                    <a:lumMod val="50000"/>
                  </a:schemeClr>
                </a:solidFill>
              </a:rPr>
              <a:t>Парова турбіна</a:t>
            </a:r>
            <a:endParaRPr lang="uk-UA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Shape 12">
            <a:extLst>
              <a:ext uri="{FF2B5EF4-FFF2-40B4-BE49-F238E27FC236}">
                <a16:creationId xmlns:a16="http://schemas.microsoft.com/office/drawing/2014/main" id="{BE015054-C1E1-4621-B4E2-61852FD19804}"/>
              </a:ext>
            </a:extLst>
          </p:cNvPr>
          <p:cNvSpPr/>
          <p:nvPr/>
        </p:nvSpPr>
        <p:spPr>
          <a:xfrm>
            <a:off x="1129907" y="5923915"/>
            <a:ext cx="684609" cy="22860"/>
          </a:xfrm>
          <a:prstGeom prst="roundRect">
            <a:avLst>
              <a:gd name="adj" fmla="val 359410"/>
            </a:avLst>
          </a:prstGeom>
          <a:solidFill>
            <a:srgbClr val="BCDBD4"/>
          </a:solidFill>
          <a:ln/>
        </p:spPr>
      </p:sp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id="{7F076F3B-FFE3-47AF-9EB6-3B62AA3568DB}"/>
              </a:ext>
            </a:extLst>
          </p:cNvPr>
          <p:cNvSpPr/>
          <p:nvPr/>
        </p:nvSpPr>
        <p:spPr>
          <a:xfrm>
            <a:off x="1853135" y="6101993"/>
            <a:ext cx="6498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Утворена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пара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надходить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парову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турбіну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приводячи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її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 рух.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дозволяє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генерувати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додаткову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електроенергію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через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генератор (2)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uk-U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F00386A2-F0CB-455B-94CA-5698F3F9A7B8}"/>
              </a:ext>
            </a:extLst>
          </p:cNvPr>
          <p:cNvSpPr/>
          <p:nvPr/>
        </p:nvSpPr>
        <p:spPr>
          <a:xfrm>
            <a:off x="1853135" y="6724198"/>
            <a:ext cx="155645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900" b="1" dirty="0">
                <a:solidFill>
                  <a:schemeClr val="accent1">
                    <a:lumMod val="50000"/>
                  </a:schemeClr>
                </a:solidFill>
              </a:rPr>
              <a:t>Конденсатор</a:t>
            </a:r>
          </a:p>
        </p:txBody>
      </p:sp>
      <p:sp>
        <p:nvSpPr>
          <p:cNvPr id="39" name="Shape 12">
            <a:extLst>
              <a:ext uri="{FF2B5EF4-FFF2-40B4-BE49-F238E27FC236}">
                <a16:creationId xmlns:a16="http://schemas.microsoft.com/office/drawing/2014/main" id="{54EEC1ED-846E-49D5-B49E-01070F77A57A}"/>
              </a:ext>
            </a:extLst>
          </p:cNvPr>
          <p:cNvSpPr/>
          <p:nvPr/>
        </p:nvSpPr>
        <p:spPr>
          <a:xfrm>
            <a:off x="1130681" y="6913229"/>
            <a:ext cx="684609" cy="22860"/>
          </a:xfrm>
          <a:prstGeom prst="roundRect">
            <a:avLst>
              <a:gd name="adj" fmla="val 359410"/>
            </a:avLst>
          </a:prstGeom>
          <a:solidFill>
            <a:srgbClr val="BCDBD4"/>
          </a:solidFill>
          <a:ln/>
        </p:spPr>
      </p:sp>
      <p:sp>
        <p:nvSpPr>
          <p:cNvPr id="40" name="Прямокутник 39">
            <a:extLst>
              <a:ext uri="{FF2B5EF4-FFF2-40B4-BE49-F238E27FC236}">
                <a16:creationId xmlns:a16="http://schemas.microsoft.com/office/drawing/2014/main" id="{86669AA2-5541-41D7-AEB5-069AADEB4DE0}"/>
              </a:ext>
            </a:extLst>
          </p:cNvPr>
          <p:cNvSpPr/>
          <p:nvPr/>
        </p:nvSpPr>
        <p:spPr>
          <a:xfrm>
            <a:off x="1835161" y="6959931"/>
            <a:ext cx="6498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Після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того як пара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віддала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свою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енергію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паровій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турбіні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вона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охолоджується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конденсаторі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перетворюючись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воду. Вода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повертається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 цикл для повторного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нагріву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котлі-утилізаторі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uk-U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4361" y="340935"/>
            <a:ext cx="13046197" cy="1822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0"/>
              </a:lnSpc>
            </a:pPr>
            <a:r>
              <a:rPr lang="uk-UA" sz="38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                                </a:t>
            </a:r>
            <a:r>
              <a:rPr lang="en-US" sz="380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Переваг</a:t>
            </a:r>
            <a:r>
              <a:rPr lang="uk-UA" sz="38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и                                 Недоліки                         </a:t>
            </a:r>
            <a:endParaRPr lang="en-US" sz="3800" dirty="0"/>
          </a:p>
        </p:txBody>
      </p:sp>
      <p:sp>
        <p:nvSpPr>
          <p:cNvPr id="6" name="Text 3"/>
          <p:cNvSpPr/>
          <p:nvPr/>
        </p:nvSpPr>
        <p:spPr>
          <a:xfrm>
            <a:off x="6798945" y="3569375"/>
            <a:ext cx="3162300" cy="607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0252710" y="3642241"/>
            <a:ext cx="243483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endParaRPr lang="en-US" sz="2250" dirty="0"/>
          </a:p>
        </p:txBody>
      </p:sp>
      <p:sp>
        <p:nvSpPr>
          <p:cNvPr id="10" name="Text 7"/>
          <p:cNvSpPr/>
          <p:nvPr/>
        </p:nvSpPr>
        <p:spPr>
          <a:xfrm>
            <a:off x="10787658" y="3569375"/>
            <a:ext cx="3162300" cy="607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10787658" y="4293751"/>
            <a:ext cx="3162300" cy="1243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6798945" y="6371392"/>
            <a:ext cx="7150894" cy="621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endParaRPr lang="en-US" sz="1500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1C5C85DF-131C-4FE7-98B0-FE1E22EB998C}"/>
              </a:ext>
            </a:extLst>
          </p:cNvPr>
          <p:cNvSpPr/>
          <p:nvPr/>
        </p:nvSpPr>
        <p:spPr>
          <a:xfrm>
            <a:off x="1011913" y="1657691"/>
            <a:ext cx="73152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Парогазові установки дають змогу досягти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електричного ККД понад 60 %. Для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порівняння, у паросилових установок, що працюють окремо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паросилових установок ККД зазвичай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знаходиться в межах 33-45 %, для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газотурбінних установок - у діапазоні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28-42 %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Низька вартість одиниці встановленої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потужності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Парогазові установки споживають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істотно менше води на одиницю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вироблюваної електроенергії порівняно з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порівняно з паросиловими установками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Короткі терміни зведення (9-12 міс.)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Немає необхідності в постійному підвезенні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палива залізничним або морським транспортом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Компактні розміри дають змогу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зводити безпосередньо біля споживача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(заводу або всередині міста), що скорочує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витрати на ЛЕП і транспортування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ел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енергії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Більш екологічно чисті порівняно з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паротурбінними установками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2AA97605-6337-41CE-B5F0-570A0297807A}"/>
              </a:ext>
            </a:extLst>
          </p:cNvPr>
          <p:cNvSpPr/>
          <p:nvPr/>
        </p:nvSpPr>
        <p:spPr>
          <a:xfrm>
            <a:off x="6838593" y="1657691"/>
            <a:ext cx="73152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Необхідність здійснювати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фільтрацію повітря, що використовується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для спалювання палива.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Обмеження на типи використовуваного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палива. Як правило, як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основного палива використовується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природний газ, а резервного -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дизельне паливо. Застосування вугілля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палива можливе тільки в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установках із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внутрішньоцикловою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газифікацією вугілля, що сильно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здорожує будівництво таких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електростанцій. Звідси випливає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необхідність будівництва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недешевих комунікацій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транспортування палива -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трубопроводів.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Сезонні обмеження потужності.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Максимальна продуктивність у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зимовий час.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DE4F4EB0-3B6D-40CF-B4FB-E2F65C922D6E}"/>
              </a:ext>
            </a:extLst>
          </p:cNvPr>
          <p:cNvSpPr/>
          <p:nvPr/>
        </p:nvSpPr>
        <p:spPr>
          <a:xfrm>
            <a:off x="3327813" y="0"/>
            <a:ext cx="86223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dirty="0">
                <a:solidFill>
                  <a:schemeClr val="accent1">
                    <a:lumMod val="50000"/>
                  </a:schemeClr>
                </a:solidFill>
              </a:rPr>
              <a:t>Газотурбінна установка (ГТУ)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A1A94A30-D871-41A5-8B1E-446C1A294055}"/>
              </a:ext>
            </a:extLst>
          </p:cNvPr>
          <p:cNvSpPr/>
          <p:nvPr/>
        </p:nvSpPr>
        <p:spPr>
          <a:xfrm>
            <a:off x="0" y="923330"/>
            <a:ext cx="1463040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u="sng" dirty="0">
                <a:solidFill>
                  <a:schemeClr val="accent1">
                    <a:lumMod val="50000"/>
                  </a:schemeClr>
                </a:solidFill>
              </a:rPr>
              <a:t>Газотурбінна установка (ГТУ) -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енергетична установка: 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</a:rPr>
              <a:t>конструктивно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 об'єднана сукупність газової турбіни, електричного генератора, газоповітряного тракту, системи управління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і допоміжних пристроїв (пусковий пристрій, компресор,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теплообмінний апарат або котел-утилізатор для підігріву мережевої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води для промислового постачання)</a:t>
            </a:r>
          </a:p>
          <a:p>
            <a:pPr algn="ctr"/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Газотурбінна установка складається з двох основних частин: силова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турбіна та електричний генератор, які розміщуються в одному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корпусі. Потік газу високої температури впливає на лопатки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силової турбіни (створює крутний момент). Використання тепла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за допомогою теплообмінника або котла-утилізатора забезпечує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збільшення загального ККД установки.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 	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ГТУ може працювати як на рідкому, так і на газоподібному паливі[1]: у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звичайному робочому режимі - на газі, а в резервному (аварійному) -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автоматично перемикається на дизельне паливо. Оптимальним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режимом роботи газотурбінної установки є комбіноване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вироблення теплової та електричної енергії. ГТУ в енергетиці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працюють як у базовому режимі, так і для покриття пікових навантажень</a:t>
            </a:r>
          </a:p>
          <a:p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6F6254-5ECB-4ACB-9C8E-02F9BB743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04" y="256031"/>
            <a:ext cx="12252960" cy="753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1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20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5683" y="3079194"/>
            <a:ext cx="13219033" cy="12601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Експлуатація та обслуговування парогазових установок</a:t>
            </a:r>
            <a:endParaRPr lang="en-US" sz="39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83" y="4641771"/>
            <a:ext cx="4406265" cy="80641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07256" y="5750600"/>
            <a:ext cx="4003119" cy="630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Регулярне Обслуговування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907256" y="6501646"/>
            <a:ext cx="4003119" cy="967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Регулярна перевірка та технічне обслуговування всіх компонентів установки є критично важливим.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948" y="4641771"/>
            <a:ext cx="4406384" cy="80641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13521" y="5750600"/>
            <a:ext cx="2962275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Моніторинг Стану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5313521" y="6186607"/>
            <a:ext cx="4003238" cy="967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Застосування датчиків та систем діагностики для відстеження параметрів роботи та виявлення проблем.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8333" y="4641771"/>
            <a:ext cx="4406384" cy="80641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9905" y="5750600"/>
            <a:ext cx="3500438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Навчання Персоналу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9719905" y="6186607"/>
            <a:ext cx="4003238" cy="967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Ефективна експлуатація потребує кваліфікованих операторів, які пройшли спеціальну підготовку.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9610" y="670917"/>
            <a:ext cx="7764780" cy="1847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Майбутнє парогазових установок: тренди та перспективи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973693" y="2813447"/>
            <a:ext cx="22860" cy="4745117"/>
          </a:xfrm>
          <a:prstGeom prst="roundRect">
            <a:avLst>
              <a:gd name="adj" fmla="val 362004"/>
            </a:avLst>
          </a:prstGeom>
          <a:solidFill>
            <a:srgbClr val="BCDBD4"/>
          </a:solidFill>
          <a:ln/>
        </p:spPr>
      </p:sp>
      <p:sp>
        <p:nvSpPr>
          <p:cNvPr id="5" name="Shape 2"/>
          <p:cNvSpPr/>
          <p:nvPr/>
        </p:nvSpPr>
        <p:spPr>
          <a:xfrm>
            <a:off x="1183898" y="3245168"/>
            <a:ext cx="689610" cy="22860"/>
          </a:xfrm>
          <a:prstGeom prst="roundRect">
            <a:avLst>
              <a:gd name="adj" fmla="val 362004"/>
            </a:avLst>
          </a:prstGeom>
          <a:solidFill>
            <a:srgbClr val="BCDBD4"/>
          </a:solidFill>
          <a:ln/>
        </p:spPr>
      </p:sp>
      <p:sp>
        <p:nvSpPr>
          <p:cNvPr id="6" name="Shape 3"/>
          <p:cNvSpPr/>
          <p:nvPr/>
        </p:nvSpPr>
        <p:spPr>
          <a:xfrm>
            <a:off x="763488" y="3035022"/>
            <a:ext cx="443270" cy="443270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08268" y="3108841"/>
            <a:ext cx="153710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068711" y="3010376"/>
            <a:ext cx="4277201" cy="307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Підвищення Ефективності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068711" y="3436382"/>
            <a:ext cx="6385679" cy="6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Продовження розробки більш ефективних компонентів та інтеграції передових технологій.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183898" y="4892516"/>
            <a:ext cx="689610" cy="22860"/>
          </a:xfrm>
          <a:prstGeom prst="roundRect">
            <a:avLst>
              <a:gd name="adj" fmla="val 362004"/>
            </a:avLst>
          </a:prstGeom>
          <a:solidFill>
            <a:srgbClr val="BCDBD4"/>
          </a:solidFill>
          <a:ln/>
        </p:spPr>
      </p:sp>
      <p:sp>
        <p:nvSpPr>
          <p:cNvPr id="11" name="Shape 8"/>
          <p:cNvSpPr/>
          <p:nvPr/>
        </p:nvSpPr>
        <p:spPr>
          <a:xfrm>
            <a:off x="763488" y="4682371"/>
            <a:ext cx="443270" cy="443270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61715" y="4756190"/>
            <a:ext cx="246698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2068711" y="4657725"/>
            <a:ext cx="3229451" cy="307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Зменшення Викидів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068711" y="5083731"/>
            <a:ext cx="6385679" cy="6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Впровадження технологій уловлювання та зберігання вуглецю для скорочення викидів парникових газів.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183898" y="6539865"/>
            <a:ext cx="689610" cy="22860"/>
          </a:xfrm>
          <a:prstGeom prst="roundRect">
            <a:avLst>
              <a:gd name="adj" fmla="val 362004"/>
            </a:avLst>
          </a:prstGeom>
          <a:solidFill>
            <a:srgbClr val="BCDBD4"/>
          </a:solidFill>
          <a:ln/>
        </p:spPr>
      </p:sp>
      <p:sp>
        <p:nvSpPr>
          <p:cNvPr id="16" name="Shape 13"/>
          <p:cNvSpPr/>
          <p:nvPr/>
        </p:nvSpPr>
        <p:spPr>
          <a:xfrm>
            <a:off x="763488" y="6329720"/>
            <a:ext cx="443270" cy="443270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61120" y="6403538"/>
            <a:ext cx="247888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2068711" y="6305074"/>
            <a:ext cx="3602950" cy="307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Гнучкість та Інтеграція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068711" y="6731079"/>
            <a:ext cx="6385679" cy="6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Адаптація парогазових установок для інтеграції з відновлюваними джерелами енергії.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888</Words>
  <Application>Microsoft Office PowerPoint</Application>
  <PresentationFormat>Довільний</PresentationFormat>
  <Paragraphs>135</Paragraphs>
  <Slides>9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Open Sans Medium</vt:lpstr>
      <vt:lpstr>Calibri</vt:lpstr>
      <vt:lpstr>Open Sans</vt:lpstr>
      <vt:lpstr>Unbounded Bold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Курбатов Андрей</cp:lastModifiedBy>
  <cp:revision>3</cp:revision>
  <dcterms:created xsi:type="dcterms:W3CDTF">2024-11-01T16:03:56Z</dcterms:created>
  <dcterms:modified xsi:type="dcterms:W3CDTF">2024-11-03T14:45:20Z</dcterms:modified>
</cp:coreProperties>
</file>