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9" r:id="rId3"/>
    <p:sldId id="261" r:id="rId4"/>
    <p:sldId id="263" r:id="rId5"/>
    <p:sldId id="260" r:id="rId6"/>
    <p:sldId id="258" r:id="rId7"/>
    <p:sldId id="257" r:id="rId8"/>
    <p:sldId id="435" r:id="rId9"/>
    <p:sldId id="262" r:id="rId10"/>
    <p:sldId id="436" r:id="rId11"/>
    <p:sldId id="438" r:id="rId12"/>
    <p:sldId id="439" r:id="rId13"/>
    <p:sldId id="440" r:id="rId14"/>
    <p:sldId id="441" r:id="rId15"/>
    <p:sldId id="330" r:id="rId16"/>
    <p:sldId id="310" r:id="rId17"/>
    <p:sldId id="309" r:id="rId18"/>
    <p:sldId id="312" r:id="rId19"/>
    <p:sldId id="331" r:id="rId20"/>
    <p:sldId id="332" r:id="rId21"/>
    <p:sldId id="442" r:id="rId22"/>
    <p:sldId id="265" r:id="rId23"/>
    <p:sldId id="44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0.28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3167.77051"/>
      <inkml:brushProperty name="anchorY" value="-1787.78186"/>
      <inkml:brushProperty name="scaleFactor" value="0.5"/>
    </inkml:brush>
  </inkml:definitions>
  <inkml:trace contextRef="#ctx0" brushRef="#br0">1 0 24575,'0'0'0,"9"0"0,13 0 0,5 0 0,3 0 0,16 0 0,11 0 0,4 0 0,28 0 0,15 0 0,-2 0 0,8 0 0,0 0 0,5 0 0,4 0 0,-7 0 0,-7 0 0,-13 0 0,-19 0 0,-11 0 0,-7 0 0,-11 0 0,-6 0 0,-7 0 0,-3 0 0,3 0 0,-1 0 0,5 0 0,9 0 0,0 0 0,14 0 0,1 0 0,2 0 0,4 0 0,-6 0 0,-8 0 0,-8 0 0,-7 0 0,-10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7:53:28.145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6466.68457"/>
      <inkml:brushProperty name="anchorY" value="-2803.78198"/>
      <inkml:brushProperty name="scaleFactor" value="0.5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47701" y="6477944"/>
            <a:ext cx="10934700" cy="214631"/>
          </a:xfrm>
          <a:prstGeom prst="rect">
            <a:avLst/>
          </a:prstGeom>
        </p:spPr>
        <p:txBody>
          <a:bodyPr/>
          <a:lstStyle>
            <a:lvl1pPr defTabSz="212503">
              <a:spcBef>
                <a:spcPts val="1163"/>
              </a:spcBef>
              <a:defRPr sz="728" spc="-2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/>
          </p:nvPr>
        </p:nvSpPr>
        <p:spPr>
          <a:xfrm>
            <a:off x="647701" y="1771727"/>
            <a:ext cx="10934700" cy="347028"/>
          </a:xfrm>
          <a:prstGeom prst="rect">
            <a:avLst/>
          </a:prstGeom>
        </p:spPr>
        <p:txBody>
          <a:bodyPr/>
          <a:lstStyle>
            <a:lvl1pPr defTabSz="214694">
              <a:defRPr sz="1286" spc="-38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7701" y="2559050"/>
            <a:ext cx="10934700" cy="3568700"/>
          </a:xfrm>
          <a:prstGeom prst="rect">
            <a:avLst/>
          </a:prstGeom>
        </p:spPr>
        <p:txBody>
          <a:bodyPr/>
          <a:lstStyle>
            <a:lvl1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1pPr>
            <a:lvl2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2pPr>
            <a:lvl3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3pPr>
            <a:lvl4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4pPr>
            <a:lvl5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/>
          </p:nvPr>
        </p:nvSpPr>
        <p:spPr>
          <a:xfrm>
            <a:off x="647701" y="810350"/>
            <a:ext cx="10934700" cy="889001"/>
          </a:xfrm>
          <a:prstGeom prst="rect">
            <a:avLst/>
          </a:prstGeom>
        </p:spPr>
        <p:txBody>
          <a:bodyPr anchor="t"/>
          <a:lstStyle>
            <a:lvl1pPr defTabSz="219075">
              <a:defRPr sz="3750" spc="-15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4B4D3388-ABC6-410B-91C7-9BA3170956F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BBF4-E93C-43EC-B6B1-F09A8AB2AF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2718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March 10,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March 10,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0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  <p:sldLayoutId id="2147483774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BE3D-A963-440E-B17C-4256BA46C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92" y="1112009"/>
            <a:ext cx="4491318" cy="2947210"/>
          </a:xfrm>
        </p:spPr>
        <p:txBody>
          <a:bodyPr anchor="t">
            <a:normAutofit/>
          </a:bodyPr>
          <a:lstStyle/>
          <a:p>
            <a:r>
              <a:rPr lang="uk-UA" sz="5500" dirty="0"/>
              <a:t>Ц</a:t>
            </a:r>
            <a:r>
              <a:rPr lang="uk-UA" dirty="0"/>
              <a:t>ІЛЬОВА АУДИТОРІЯ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F3F860-B7B1-49E7-9644-EC2A882D7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040" y="2585616"/>
            <a:ext cx="4874015" cy="2229078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-портрет ЦІЛЬОВої АУДИТОРІї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-ФІТБЕК ВІД ЦІЛЬОВОЇ АУДИТОРІЇ, </a:t>
            </a:r>
            <a:r>
              <a:rPr lang="en-US" sz="1400" dirty="0"/>
              <a:t>UGC</a:t>
            </a: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/>
              <a:t>-Взаємодія з цільовою аудиторією.Воронка продажів</a:t>
            </a:r>
            <a:endParaRPr lang="ru-RU" sz="1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B25FCCE6-D7B7-048F-3437-D552E2C2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67573C-EC30-401F-B938-03EA8240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-9528" y="4903081"/>
            <a:ext cx="1634141" cy="195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87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D4ADA-1C19-D194-8B62-B3B0514FD956}"/>
              </a:ext>
            </a:extLst>
          </p:cNvPr>
          <p:cNvSpPr txBox="1"/>
          <p:nvPr/>
        </p:nvSpPr>
        <p:spPr>
          <a:xfrm>
            <a:off x="1416899" y="2150640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Ф</a:t>
            </a:r>
            <a:r>
              <a:rPr lang="uk-UA" dirty="0">
                <a:latin typeface="Arial Black" panose="020B0A04020102020204" pitchFamily="34" charset="0"/>
              </a:rPr>
              <a:t>ІТБЕК ВІД ЦІЛЬОВОЇ АУДИТОРІЇ, </a:t>
            </a:r>
            <a:r>
              <a:rPr lang="en-US" sz="5500" dirty="0">
                <a:latin typeface="Arial Black" panose="020B0A04020102020204" pitchFamily="34" charset="0"/>
              </a:rPr>
              <a:t>UGC</a:t>
            </a:r>
            <a:endParaRPr lang="ru-RU" sz="5500" dirty="0">
              <a:latin typeface="Arial Black" panose="020B0A04020102020204" pitchFamily="34" charset="0"/>
            </a:endParaRPr>
          </a:p>
        </p:txBody>
      </p:sp>
      <p:pic>
        <p:nvPicPr>
          <p:cNvPr id="6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C364F830-FC99-7B83-5907-F2339D58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849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7D24F-DCA6-5066-6E60-15D9C532B0A6}"/>
              </a:ext>
            </a:extLst>
          </p:cNvPr>
          <p:cNvSpPr txBox="1"/>
          <p:nvPr/>
        </p:nvSpPr>
        <p:spPr>
          <a:xfrm>
            <a:off x="528917" y="180795"/>
            <a:ext cx="11322424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i="0" dirty="0">
                <a:solidFill>
                  <a:srgbClr val="000000"/>
                </a:solidFill>
                <a:effectLst/>
                <a:latin typeface="ProximaNova"/>
              </a:rPr>
              <a:t>UGC —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абревіатура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трьох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англійських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слів</a:t>
            </a:r>
            <a:r>
              <a:rPr lang="ru-RU" sz="1400" dirty="0">
                <a:solidFill>
                  <a:srgbClr val="000000"/>
                </a:solidFill>
                <a:latin typeface="ProximaNova"/>
              </a:rPr>
              <a:t> у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перекладі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вона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означає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ProximaNova"/>
              </a:rPr>
              <a:t>контент,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ProximaNova"/>
              </a:rPr>
              <a:t>що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ProximaNova"/>
              </a:rPr>
              <a:t>створює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dirty="0" err="1">
                <a:solidFill>
                  <a:srgbClr val="000000"/>
                </a:solidFill>
                <a:effectLst/>
                <a:latin typeface="ProximaNova"/>
              </a:rPr>
              <a:t>користувач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en-US" sz="1400" i="0" dirty="0">
                <a:solidFill>
                  <a:srgbClr val="000000"/>
                </a:solidFill>
                <a:effectLst/>
                <a:latin typeface="ProximaNova"/>
              </a:rPr>
              <a:t>UGC 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є незалежною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унікальною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думкою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товари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й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послуги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виражену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в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різних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форматах: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аудіо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відео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текстовому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у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вигляді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фото.</a:t>
            </a:r>
          </a:p>
          <a:p>
            <a:pPr algn="l"/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Такий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тип контенту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ідеально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підходить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для будь-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якого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бізнесу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Це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як “</a:t>
            </a:r>
            <a:r>
              <a:rPr lang="en-US" sz="1400" i="0" dirty="0">
                <a:solidFill>
                  <a:srgbClr val="000000"/>
                </a:solidFill>
                <a:effectLst/>
                <a:latin typeface="ProximaNova"/>
              </a:rPr>
              <a:t>word of mouth” —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лише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онлайн і з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візуальним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підтвердженням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Контент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користувача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створюють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звичайні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ProximaNova"/>
              </a:rPr>
              <a:t>люди для людей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Це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не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професійні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фотознімки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завдання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яких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полягає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в тому,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щоб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продати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щось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а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аматорські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зроблені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за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допомогою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телефону. 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Головна мета такого контенту —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поділитися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інформацією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улюблений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 продукт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або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розповісти</a:t>
            </a:r>
            <a:r>
              <a:rPr lang="ru-RU" sz="1400" b="1" i="0" u="sng" dirty="0">
                <a:solidFill>
                  <a:srgbClr val="000000"/>
                </a:solidFill>
                <a:effectLst/>
                <a:latin typeface="ProximaNova"/>
              </a:rPr>
              <a:t> про </a:t>
            </a:r>
            <a:r>
              <a:rPr lang="ru-RU" sz="1400" b="1" i="0" u="sng" dirty="0" err="1">
                <a:solidFill>
                  <a:srgbClr val="000000"/>
                </a:solidFill>
                <a:effectLst/>
                <a:latin typeface="ProximaNova"/>
              </a:rPr>
              <a:t>послугу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після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якої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залишилися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дуже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задоволеними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</a:t>
            </a:r>
          </a:p>
          <a:p>
            <a:pPr algn="l"/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Використання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en-US" sz="1400" i="0" dirty="0">
                <a:solidFill>
                  <a:srgbClr val="000000"/>
                </a:solidFill>
                <a:effectLst/>
                <a:latin typeface="ProximaNova"/>
              </a:rPr>
              <a:t>UGC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вигідне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всім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сторонам.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Компанія-замовник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отримує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унікальні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ідеї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та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свіжий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контент. І для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цього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вона не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витрачає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час і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гроші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на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їхню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генерацію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Користувач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створюючи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en-US" sz="1400" i="0" dirty="0">
                <a:solidFill>
                  <a:srgbClr val="000000"/>
                </a:solidFill>
                <a:effectLst/>
                <a:latin typeface="ProximaNova"/>
              </a:rPr>
              <a:t>UGC,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отримує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не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лише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можливість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для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творчого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самовираження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але й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вигідні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знижки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,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винагороди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 Для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багатьох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людей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співпраця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з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улюбленим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брендом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також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має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 велике </a:t>
            </a:r>
            <a:r>
              <a:rPr lang="ru-RU" sz="1400" i="0" dirty="0" err="1">
                <a:solidFill>
                  <a:srgbClr val="000000"/>
                </a:solidFill>
                <a:effectLst/>
                <a:latin typeface="ProximaNova"/>
              </a:rPr>
              <a:t>значення</a:t>
            </a:r>
            <a:r>
              <a:rPr lang="ru-RU" sz="1400" i="0" dirty="0">
                <a:solidFill>
                  <a:srgbClr val="000000"/>
                </a:solidFill>
                <a:effectLst/>
                <a:latin typeface="ProximaNov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55B8F-2265-A13B-4B83-1E8B4D8B418C}"/>
              </a:ext>
            </a:extLst>
          </p:cNvPr>
          <p:cNvSpPr txBox="1"/>
          <p:nvPr/>
        </p:nvSpPr>
        <p:spPr>
          <a:xfrm>
            <a:off x="528917" y="4643579"/>
            <a:ext cx="1132242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Натомість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споживачами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не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сприймається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як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рекламний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“Сарафанному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радіо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”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більше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ніж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офіційній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сторінці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бренду.</a:t>
            </a: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брендам,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довіряють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людям.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Пости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соцмережах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тематичні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статті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блогерів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журналістів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відгуки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лідерів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думок,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розпаковки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Instagram 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приклади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каналів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комунікації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разом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формують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так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зване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earned media. 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8D27D-FB66-16EF-27D8-495631FD08C3}"/>
              </a:ext>
            </a:extLst>
          </p:cNvPr>
          <p:cNvSpPr txBox="1"/>
          <p:nvPr/>
        </p:nvSpPr>
        <p:spPr>
          <a:xfrm>
            <a:off x="528916" y="2413337"/>
            <a:ext cx="11322424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допомогти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своїм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поділитися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інформацією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друзями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у кафе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по-особливому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подають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страви,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переймаються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правильним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освітленням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затишний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інтер’єр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будують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складні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вітрини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облаштовують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інста-зони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ексклюзивний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п</a:t>
            </a:r>
            <a:r>
              <a:rPr lang="uk-UA" dirty="0" err="1">
                <a:solidFill>
                  <a:srgbClr val="000000"/>
                </a:solidFill>
                <a:latin typeface="var(--stk-f_family)"/>
              </a:rPr>
              <a:t>ідхід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 </a:t>
            </a:r>
          </a:p>
          <a:p>
            <a:pPr algn="l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Наприклад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постійно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працює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користувальницьким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контентом і робить все для того,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клієнтам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хотілось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Для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Starbucks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скляночки,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влаштовують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конкурси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випускають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наліпки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власний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мерч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одяг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чашки,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екосумки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значки і т.д.),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створюють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ситуативний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яким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хочеться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ділитися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(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червоні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принти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для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чашок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період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різдвяних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свят)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тощо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88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4699C1-FD15-A823-745B-139846E733F6}"/>
              </a:ext>
            </a:extLst>
          </p:cNvPr>
          <p:cNvSpPr txBox="1"/>
          <p:nvPr/>
        </p:nvSpPr>
        <p:spPr>
          <a:xfrm>
            <a:off x="6875929" y="798382"/>
            <a:ext cx="4688541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fontAlgn="base" latinLnBrk="0"/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Як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публікувати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UGC</a:t>
            </a:r>
            <a:endParaRPr lang="en-US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Завжди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запитуйте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--b_family)"/>
              </a:rPr>
              <a:t> про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--b_family)"/>
              </a:rPr>
              <a:t>дозвіл</a:t>
            </a:r>
            <a:endParaRPr lang="ru-RU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Фірмовий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хештег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відмінний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спосіб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зібрати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створений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користувачем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контент.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Однак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у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цьому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випадку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варто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попросити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дозвіл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автора 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його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матеріалів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(мова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йде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про перепост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сторіз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а про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окрему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публікацію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).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Нехтування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дозволом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роздратувати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навіть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найпалкіших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прихильників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  <a:p>
            <a:pPr algn="l" fontAlgn="base" latinLnBrk="0"/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Вказуйте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1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дані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автора контенту</a:t>
            </a:r>
          </a:p>
          <a:p>
            <a:pPr algn="just" fontAlgn="base" latinLnBrk="0"/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Позначайте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їх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безпосередньо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публікації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Вкажіть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саме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використовуєте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зображення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текст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або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і те, і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інше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Завжди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залишайте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підпис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–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має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додаткову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перевагу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: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всі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охочі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можуть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перевірити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чи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справді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вміст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створено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кимось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хто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не є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працівником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компанії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FA9B4-9ABA-9AF4-55D7-FEB2D3AE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3612776"/>
            <a:ext cx="6137653" cy="29957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268EC-FC0C-B858-653B-0EE1CE522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" y="117361"/>
            <a:ext cx="6137653" cy="34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60702-989B-E0A8-8AC3-13CE38DDE068}"/>
              </a:ext>
            </a:extLst>
          </p:cNvPr>
          <p:cNvSpPr txBox="1"/>
          <p:nvPr/>
        </p:nvSpPr>
        <p:spPr>
          <a:xfrm>
            <a:off x="419877" y="167006"/>
            <a:ext cx="4667625" cy="600356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ru-RU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Підсумуємо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UGC: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</a:pP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Найлегше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вплинути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60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 в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контентом.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знижкою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грошима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продуктом у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 —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тих самих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блогерів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Піарити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хештег.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FF688-57D6-24D8-29A0-D6F6B9840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42" y="167006"/>
            <a:ext cx="3339484" cy="60035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62A9A-1D9E-2B31-C37C-58961C8C4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69" y="167006"/>
            <a:ext cx="3377007" cy="60035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14:cNvPr>
              <p14:cNvContentPartPr/>
              <p14:nvPr/>
            </p14:nvContentPartPr>
            <p14:xfrm>
              <a:off x="6167219" y="942201"/>
              <a:ext cx="822240" cy="36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4580EA0-39AD-BB0C-7773-3A9B3E7984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4579" y="879201"/>
                <a:ext cx="947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14:cNvPr>
              <p14:cNvContentPartPr/>
              <p14:nvPr/>
            </p14:nvContentPartPr>
            <p14:xfrm>
              <a:off x="5644859" y="905121"/>
              <a:ext cx="360" cy="3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1C37EAB-7A6E-65F0-4163-C433A15D8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2219" y="842121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4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438FF-2664-34C6-CC2B-BBFBC988BDEB}"/>
              </a:ext>
            </a:extLst>
          </p:cNvPr>
          <p:cNvSpPr txBox="1"/>
          <p:nvPr/>
        </p:nvSpPr>
        <p:spPr>
          <a:xfrm>
            <a:off x="1416899" y="1917557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заємодія з цільовою аудиторією.</a:t>
            </a:r>
          </a:p>
          <a:p>
            <a:r>
              <a:rPr lang="uk-UA" sz="55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оронка продажів.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405A03E2-93FF-73C7-26DE-7881E956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39C4-4492-4A80-B957-EED9E3BE7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11" y="413573"/>
            <a:ext cx="7499758" cy="791930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sz="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sz="2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2FADA-5D24-4B3B-8974-93A16A6A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94" y="1514041"/>
            <a:ext cx="6932103" cy="3083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дієвих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бізнес-інструментів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демонструє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клієнта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зацікавленості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продуктом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покупки. Модель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продажів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–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офлайні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Власник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сайту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 повинен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уявляти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розуміти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проходження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шляху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відвідувача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придбання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товару.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Воронку починаємо будувати на території бізнесу, коли потенційний клієнт увійшов на ваш сайт (увійшов в магазин, підійшов на ринку тощо…..).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8810D-A932-4D51-AE2A-A564D284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9" y="1655996"/>
            <a:ext cx="4268817" cy="3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E06B-4A96-486C-9A29-890A016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BBA0-25ED-4170-8FB1-8CA4746D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потрібно</a:t>
            </a:r>
            <a:r>
              <a:rPr lang="ru-RU" sz="3000" dirty="0"/>
              <a:t> не </a:t>
            </a:r>
            <a:r>
              <a:rPr lang="ru-RU" sz="3000" dirty="0" err="1"/>
              <a:t>тільки</a:t>
            </a:r>
            <a:r>
              <a:rPr lang="ru-RU" sz="3000" dirty="0"/>
              <a:t> для статистики. </a:t>
            </a:r>
            <a:r>
              <a:rPr lang="ru-RU" sz="3000" dirty="0" err="1"/>
              <a:t>Адже</a:t>
            </a:r>
            <a:r>
              <a:rPr lang="ru-RU" sz="3000" dirty="0"/>
              <a:t> для </a:t>
            </a:r>
            <a:r>
              <a:rPr lang="ru-RU" sz="3000" dirty="0" err="1"/>
              <a:t>отримання</a:t>
            </a:r>
            <a:r>
              <a:rPr lang="ru-RU" sz="3000" dirty="0"/>
              <a:t> </a:t>
            </a:r>
            <a:r>
              <a:rPr lang="ru-RU" sz="3000" dirty="0" err="1"/>
              <a:t>прибутку</a:t>
            </a:r>
            <a:r>
              <a:rPr lang="ru-RU" sz="3000" dirty="0"/>
              <a:t> повинна бути </a:t>
            </a:r>
            <a:r>
              <a:rPr lang="ru-RU" sz="3000" dirty="0" err="1"/>
              <a:t>зроблена</a:t>
            </a:r>
            <a:r>
              <a:rPr lang="ru-RU" sz="3000" dirty="0"/>
              <a:t> </a:t>
            </a:r>
            <a:r>
              <a:rPr lang="ru-RU" sz="3000" dirty="0" err="1"/>
              <a:t>певна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покупок, але </a:t>
            </a:r>
            <a:r>
              <a:rPr lang="ru-RU" sz="3000" dirty="0" err="1"/>
              <a:t>клієнти</a:t>
            </a:r>
            <a:r>
              <a:rPr lang="ru-RU" sz="3000" dirty="0"/>
              <a:t> </a:t>
            </a:r>
            <a:r>
              <a:rPr lang="ru-RU" sz="3000" dirty="0" err="1"/>
              <a:t>відсіюються</a:t>
            </a:r>
            <a:r>
              <a:rPr lang="ru-RU" sz="3000" dirty="0"/>
              <a:t> на будь-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етапах</a:t>
            </a:r>
            <a:r>
              <a:rPr lang="ru-RU" sz="3000" dirty="0"/>
              <a:t>. Воронка </a:t>
            </a:r>
            <a:r>
              <a:rPr lang="ru-RU" sz="3000" dirty="0" err="1"/>
              <a:t>продажів</a:t>
            </a:r>
            <a:r>
              <a:rPr lang="ru-RU" sz="3000" dirty="0"/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дозволить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менеджменту,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0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BB5-F348-47D6-A655-18B6F7D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Мета воронки продажу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визначити місце у воронці потенційного клієнта, надати на кожному витку воронки актуальну інформацію клієнтові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185DE-B906-493E-93FA-D1C6FDD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highlight>
                  <a:srgbClr val="FFFF00"/>
                </a:highlight>
              </a:rPr>
              <a:t>1. пошук сайту </a:t>
            </a:r>
            <a:r>
              <a:rPr lang="uk-UA" dirty="0"/>
              <a:t>– запропонувати завітати до сайту (</a:t>
            </a:r>
            <a:r>
              <a:rPr lang="uk-UA" dirty="0" err="1"/>
              <a:t>сео</a:t>
            </a:r>
            <a:r>
              <a:rPr lang="uk-UA" dirty="0"/>
              <a:t>, цікава пропозиція, проблема)</a:t>
            </a:r>
          </a:p>
          <a:p>
            <a:r>
              <a:rPr lang="uk-UA" dirty="0">
                <a:highlight>
                  <a:srgbClr val="00FF00"/>
                </a:highlight>
              </a:rPr>
              <a:t>2. пошук товару на сайті </a:t>
            </a:r>
            <a:r>
              <a:rPr lang="uk-UA" dirty="0"/>
              <a:t>– запропонувати реєстрацію, підписку на розсилку….</a:t>
            </a:r>
          </a:p>
          <a:p>
            <a:r>
              <a:rPr lang="uk-UA" dirty="0">
                <a:highlight>
                  <a:srgbClr val="FF00FF"/>
                </a:highlight>
              </a:rPr>
              <a:t>3. зацікавленість товаром </a:t>
            </a:r>
            <a:r>
              <a:rPr lang="uk-UA" dirty="0"/>
              <a:t>(перегляд товару) – надання знижки, вказати на переваги, порівняти цін з іншими магазинами, порівняти функції товару з аналогічними, демонстрація ефекту. Обмеженість акції, штучний дефіцит, тощо.</a:t>
            </a:r>
          </a:p>
          <a:p>
            <a:r>
              <a:rPr lang="uk-UA" dirty="0">
                <a:highlight>
                  <a:srgbClr val="C0C0C0"/>
                </a:highlight>
              </a:rPr>
              <a:t>4.додавання товару в корзину </a:t>
            </a:r>
            <a:r>
              <a:rPr lang="uk-UA" dirty="0"/>
              <a:t>– знижка для нового (постійного) клієнта, безкоштовна (особливості доставки) доставка, сервіс, можливість повернення товару, гарантія.</a:t>
            </a:r>
          </a:p>
          <a:p>
            <a:r>
              <a:rPr lang="uk-UA" dirty="0">
                <a:highlight>
                  <a:srgbClr val="FF0000"/>
                </a:highlight>
              </a:rPr>
              <a:t>5.придбання товару </a:t>
            </a:r>
            <a:r>
              <a:rPr lang="uk-UA" dirty="0"/>
              <a:t>– відсутність </a:t>
            </a:r>
            <a:r>
              <a:rPr lang="uk-UA" dirty="0" err="1"/>
              <a:t>предоплати</a:t>
            </a:r>
            <a:r>
              <a:rPr lang="uk-UA" dirty="0"/>
              <a:t>, знижка на наступний товар, подарунок, статус постійного клієнта, клієнтська база, надання сертифікатів для друзів…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72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491E-BF69-4BE1-B44A-133AD963BD68}"/>
              </a:ext>
            </a:extLst>
          </p:cNvPr>
          <p:cNvSpPr/>
          <p:nvPr/>
        </p:nvSpPr>
        <p:spPr>
          <a:xfrm>
            <a:off x="524888" y="3712702"/>
            <a:ext cx="1094763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Закриття</a:t>
            </a:r>
            <a:r>
              <a:rPr lang="ru-RU" b="1" dirty="0"/>
              <a:t> угоди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заключний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угода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укладена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означає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потрапив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воронку,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дна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закритих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головний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успішності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продавця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маркетингу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29657E2-0779-44EC-84E5-395A62122B0D}"/>
              </a:ext>
            </a:extLst>
          </p:cNvPr>
          <p:cNvSpPr txBox="1">
            <a:spLocks/>
          </p:cNvSpPr>
          <p:nvPr/>
        </p:nvSpPr>
        <p:spPr>
          <a:xfrm>
            <a:off x="358588" y="1541379"/>
            <a:ext cx="11674226" cy="1477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надійти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відвідувачів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скрипти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повинен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страхи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сумніви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покупку. 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найрозповсюджених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страхів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оплати, треба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-не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оригіна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7181E9-2FD5-79C0-B306-2F0D200BA33B}"/>
              </a:ext>
            </a:extLst>
          </p:cNvPr>
          <p:cNvSpPr/>
          <p:nvPr/>
        </p:nvSpPr>
        <p:spPr>
          <a:xfrm>
            <a:off x="358588" y="464161"/>
            <a:ext cx="1183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воронку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-маркетингу. Але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зростаюча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кого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4B47-E0DB-3A22-0BF0-6CB06925ABD9}"/>
              </a:ext>
            </a:extLst>
          </p:cNvPr>
          <p:cNvSpPr txBox="1"/>
          <p:nvPr/>
        </p:nvSpPr>
        <p:spPr>
          <a:xfrm>
            <a:off x="645459" y="14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FF00FF"/>
                </a:highlight>
              </a:rPr>
              <a:t>Інструменти для ефективної роботи з воронкою продажів:</a:t>
            </a:r>
            <a:endParaRPr lang="ru-RU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81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697B18-5232-487D-8775-0D4111A1FF92}"/>
              </a:ext>
            </a:extLst>
          </p:cNvPr>
          <p:cNvSpPr/>
          <p:nvPr/>
        </p:nvSpPr>
        <p:spPr>
          <a:xfrm>
            <a:off x="989901" y="335846"/>
            <a:ext cx="101758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Як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побудувати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воронку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продажів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для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свого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бізнесу</a:t>
            </a:r>
            <a:endParaRPr lang="ru-RU" b="1" dirty="0">
              <a:highlight>
                <a:srgbClr val="FF00FF"/>
              </a:highlight>
              <a:latin typeface="Arial" panose="020B0604020202020204" pitchFamily="34" charset="0"/>
            </a:endParaRPr>
          </a:p>
          <a:p>
            <a:pPr marL="324000" fontAlgn="base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</a:rPr>
              <a:t>	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визначаються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видом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комерційної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Універсальних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рекомендацій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тому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як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так і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підрозділів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часовий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проміжок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“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вручну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своїми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силами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збираючи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Але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спростити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скориставшись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сервісами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дозволить вам з великою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точністю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втрачається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приділити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ймовірність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покупок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умов;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реакція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акції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розпродажі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маркетингові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заходи.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8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494C9-939A-49D1-B290-81DE18EC6309}"/>
              </a:ext>
            </a:extLst>
          </p:cNvPr>
          <p:cNvSpPr txBox="1"/>
          <p:nvPr/>
        </p:nvSpPr>
        <p:spPr>
          <a:xfrm>
            <a:off x="559293" y="0"/>
            <a:ext cx="102184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Ц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ільова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базове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поняття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яке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використовується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в маркетингу, для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певної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людей,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об’єднані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спільними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інтересами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потребами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темами.</a:t>
            </a:r>
          </a:p>
          <a:p>
            <a:pPr algn="l" fontAlgn="base"/>
            <a:endParaRPr lang="ru-RU" sz="2500" dirty="0">
              <a:solidFill>
                <a:srgbClr val="000000"/>
              </a:solidFill>
              <a:latin typeface="mont"/>
            </a:endParaRPr>
          </a:p>
          <a:p>
            <a:pPr algn="l" fontAlgn="base"/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бренду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потенційними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покупцями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того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 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Для максимально точного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визначення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своєї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цільової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аудиторії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її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слід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поділити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кілька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секторів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за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загальними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ознаками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: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статевим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віковим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географічним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фінансовим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професійним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 та </a:t>
            </a:r>
            <a:r>
              <a:rPr lang="ru-RU" sz="2500" b="0" i="1" dirty="0" err="1">
                <a:solidFill>
                  <a:srgbClr val="000000"/>
                </a:solidFill>
                <a:effectLst/>
                <a:latin typeface="inherit"/>
              </a:rPr>
              <a:t>ін</a:t>
            </a:r>
            <a:r>
              <a:rPr lang="ru-RU" sz="2500" b="0" i="1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  <a:p>
            <a:pPr algn="l" fontAlgn="base"/>
            <a:endParaRPr lang="ru-RU" sz="2500" b="0" i="0" dirty="0">
              <a:solidFill>
                <a:srgbClr val="000000"/>
              </a:solidFill>
              <a:effectLst/>
              <a:latin typeface="mont"/>
            </a:endParaRP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Важливо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пам’ятати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аудиторією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вашого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товару/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послуги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не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бути абсолютно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всі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живуть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в одному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районі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місті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країні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Кожен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окремий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товар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характеристики,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й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призводить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утворення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не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менш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унікальною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014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F3541-EB22-41B6-8CB8-D5F4B18FB4BC}"/>
              </a:ext>
            </a:extLst>
          </p:cNvPr>
          <p:cNvSpPr/>
          <p:nvPr/>
        </p:nvSpPr>
        <p:spPr>
          <a:xfrm>
            <a:off x="931177" y="2055427"/>
            <a:ext cx="1071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Google Analytics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зібрати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ваших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 й про них самих.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(переходи за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URL,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переглянутих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сторінок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.)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відстежувати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Bpm’online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Terrasoft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пропонуються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фільтри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упорядковуються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категоріями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RegionSoft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формувати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воронку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галузями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менеджером,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відображає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взаємодії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компанії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ним.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Клієнт-комунікатор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табличному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графічному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оцінює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шлях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amoCRM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воронка,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показує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загальною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сумою.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прогнозувати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продаж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поточних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операцій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статистики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періоди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75C6CC-CE19-4D69-B44A-3DA368E7D50B}"/>
              </a:ext>
            </a:extLst>
          </p:cNvPr>
          <p:cNvSpPr txBox="1">
            <a:spLocks/>
          </p:cNvSpPr>
          <p:nvPr/>
        </p:nvSpPr>
        <p:spPr>
          <a:xfrm>
            <a:off x="931177" y="1109254"/>
            <a:ext cx="10515600" cy="55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00" dirty="0">
                <a:highlight>
                  <a:srgbClr val="FF00FF"/>
                </a:highlight>
              </a:rPr>
              <a:t>Дієві інструменти для побудови воронки продажів</a:t>
            </a:r>
            <a:endParaRPr lang="ru-RU" sz="33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8071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89D58-B745-6DE7-9664-0D68836E6681}"/>
              </a:ext>
            </a:extLst>
          </p:cNvPr>
          <p:cNvSpPr txBox="1"/>
          <p:nvPr/>
        </p:nvSpPr>
        <p:spPr>
          <a:xfrm>
            <a:off x="1658471" y="1614935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пілкування з цільовою аудиторією.</a:t>
            </a:r>
          </a:p>
          <a:p>
            <a:r>
              <a:rPr lang="uk-UA" sz="5500" dirty="0">
                <a:latin typeface="Arial Black" panose="020B0A04020102020204" pitchFamily="34" charset="0"/>
              </a:rPr>
              <a:t>С</a:t>
            </a:r>
            <a:r>
              <a:rPr lang="uk-UA" dirty="0">
                <a:latin typeface="Arial Black" panose="020B0A04020102020204" pitchFamily="34" charset="0"/>
              </a:rPr>
              <a:t>крипти. </a:t>
            </a:r>
            <a:endParaRPr lang="ru-RU" dirty="0"/>
          </a:p>
        </p:txBody>
      </p:sp>
      <p:pic>
        <p:nvPicPr>
          <p:cNvPr id="4" name="Picture 3" descr="Цветная лампочка с бизнес-значками">
            <a:extLst>
              <a:ext uri="{FF2B5EF4-FFF2-40B4-BE49-F238E27FC236}">
                <a16:creationId xmlns:a16="http://schemas.microsoft.com/office/drawing/2014/main" id="{1908ED2A-73CD-14D1-E94E-2C12E9C2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3" r="20805" b="-2"/>
          <a:stretch/>
        </p:blipFill>
        <p:spPr>
          <a:xfrm>
            <a:off x="7512899" y="1210235"/>
            <a:ext cx="3859216" cy="3859216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890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Існує кілька способів збору даних для сегментації.…">
            <a:extLst>
              <a:ext uri="{FF2B5EF4-FFF2-40B4-BE49-F238E27FC236}">
                <a16:creationId xmlns:a16="http://schemas.microsoft.com/office/drawing/2014/main" id="{123E33AE-234A-43CA-95D2-F2119096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" y="350272"/>
            <a:ext cx="10401966" cy="1023357"/>
          </a:xfrm>
          <a:prstGeom prst="rect">
            <a:avLst/>
          </a:prstGeom>
          <a:solidFill>
            <a:srgbClr val="E3FDE3"/>
          </a:solidFill>
          <a:ln>
            <a:noFill/>
          </a:ln>
        </p:spPr>
        <p:txBody>
          <a:bodyPr wrap="square"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Існує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кілька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способів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збору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даних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для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algn="just"/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Можно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звернутися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до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своєї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аудиторії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безпосередньо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за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опитувань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соціальних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мережах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через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опитувач</a:t>
            </a:r>
            <a:r>
              <a:rPr lang="uk-UA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 у соціальних мережах ,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спеціальну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форму на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сайті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або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e-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mail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розсилці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До ваших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послуг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також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аналітика</a:t>
            </a:r>
            <a:r>
              <a:rPr lang="ru-RU" altLang="ru-RU" sz="16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Google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Analytics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</a:t>
            </a:r>
            <a:r>
              <a:rPr lang="ru-RU" altLang="ru-RU" sz="1600" u="sng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Яндекс.Метрики</a:t>
            </a:r>
            <a:r>
              <a:rPr lang="ru-RU" altLang="ru-RU" sz="1600" u="sng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  <p:sp>
        <p:nvSpPr>
          <p:cNvPr id="226" name="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">
            <a:extLst>
              <a:ext uri="{FF2B5EF4-FFF2-40B4-BE49-F238E27FC236}">
                <a16:creationId xmlns:a16="http://schemas.microsoft.com/office/drawing/2014/main" id="{2E9EC6A9-09F7-4B18-882D-8CD37BD2C688}"/>
              </a:ext>
            </a:extLst>
          </p:cNvPr>
          <p:cNvSpPr txBox="1"/>
          <p:nvPr/>
        </p:nvSpPr>
        <p:spPr>
          <a:xfrm>
            <a:off x="1005840" y="1483276"/>
            <a:ext cx="10591065" cy="502445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Що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вам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важливо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знати як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про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свій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сегмент з метою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ефективного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ведення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</a:t>
            </a:r>
            <a:r>
              <a:rPr lang="ru-RU" altLang="ru-RU" dirty="0" err="1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подальшому</a:t>
            </a:r>
            <a:r>
              <a:rPr lang="ru-RU" altLang="ru-RU" dirty="0">
                <a:solidFill>
                  <a:schemeClr val="accent6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Стать,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вік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професія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статок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статус (студент, директор, мама в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декреті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Проблеми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і потреби.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Геолокація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(робота,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проживання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).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Є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таке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поняття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!</a:t>
            </a:r>
          </a:p>
          <a:p>
            <a:pPr algn="just"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Інтернет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клієнт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має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страх: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Переплатити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Купити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вдалу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річ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(не за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розміром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Бути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обманутим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 </a:t>
            </a:r>
            <a:r>
              <a:rPr lang="ru-RU" alt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отримати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товар</a:t>
            </a:r>
          </a:p>
          <a:p>
            <a:pPr algn="just"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допомогою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реклами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як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власник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можете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закрити</a:t>
            </a:r>
            <a:endParaRPr lang="ru-RU" altLang="ru-RU" dirty="0">
              <a:solidFill>
                <a:srgbClr val="00B050"/>
              </a:solidFill>
              <a:latin typeface="Arial Black" panose="020B0A040201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defRPr/>
            </a:pP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ці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заперечення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! (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знайдете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дешевше-повернемо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гроші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, не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підійде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розмір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–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обміняємо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/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повертайте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без проблем, оплата при </a:t>
            </a:r>
            <a:r>
              <a:rPr lang="ru-RU" altLang="ru-RU" dirty="0" err="1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отриманні</a:t>
            </a:r>
            <a:r>
              <a:rPr lang="ru-RU" altLang="ru-RU" dirty="0">
                <a:solidFill>
                  <a:srgbClr val="00B050"/>
                </a:solidFill>
                <a:latin typeface="Arial Black" panose="020B0A040201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</p:txBody>
      </p:sp>
      <p:pic>
        <p:nvPicPr>
          <p:cNvPr id="19462" name="Изображение" descr="Изображение">
            <a:extLst>
              <a:ext uri="{FF2B5EF4-FFF2-40B4-BE49-F238E27FC236}">
                <a16:creationId xmlns:a16="http://schemas.microsoft.com/office/drawing/2014/main" id="{8C1A29DE-5E14-44F2-9ABC-1B2417D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447" y="2905295"/>
            <a:ext cx="37576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4EB04-5BE6-872F-FFD0-D5A5E9DD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01" y="231793"/>
            <a:ext cx="3248212" cy="599958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0E212E-BFD5-47E1-F3EB-8CEEE2DDD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r="8136" b="64354"/>
          <a:stretch/>
        </p:blipFill>
        <p:spPr>
          <a:xfrm>
            <a:off x="641002" y="150935"/>
            <a:ext cx="3893676" cy="273207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97F825-4258-2C84-9D43-8D377CFC2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r="7368"/>
          <a:stretch/>
        </p:blipFill>
        <p:spPr>
          <a:xfrm>
            <a:off x="641002" y="3026412"/>
            <a:ext cx="3893676" cy="2901094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47B0F-216C-D71E-3A10-784E6E3D9C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/>
          <a:stretch/>
        </p:blipFill>
        <p:spPr>
          <a:xfrm>
            <a:off x="8689911" y="150935"/>
            <a:ext cx="3363713" cy="596390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26050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56CD1F-87EF-4B26-9AED-1205D3388D81}"/>
              </a:ext>
            </a:extLst>
          </p:cNvPr>
          <p:cNvSpPr txBox="1"/>
          <p:nvPr/>
        </p:nvSpPr>
        <p:spPr>
          <a:xfrm>
            <a:off x="834501" y="168675"/>
            <a:ext cx="1018268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Я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кою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має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бути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цільова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 </a:t>
            </a:r>
            <a:r>
              <a:rPr lang="ru-RU" sz="2500" b="1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аудиторія</a:t>
            </a:r>
            <a:r>
              <a:rPr lang="ru-RU" sz="2500" b="1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mont"/>
              </a:rPr>
              <a:t>?</a:t>
            </a:r>
          </a:p>
          <a:p>
            <a:pPr algn="l" fontAlgn="base"/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Представником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цільової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можуть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стати люди,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відповідають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кільком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критеріям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, 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mon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mont"/>
              </a:rPr>
              <a:t>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зацікавлені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в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продукті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м’ясними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продуктами, не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серед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вегетаріанців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спроможними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купити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продукт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Наприклад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споживачем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добірної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чорної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ікри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стати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тільки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людина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доходи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високому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рівні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Вони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повинні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бути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сприйнятливі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inherit"/>
              </a:rPr>
              <a:t>реклами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 Тут мова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йде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про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«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шанувальників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» (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постійних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)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тієї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торгової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марки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дуже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непросто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практично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неможливо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переманити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іншої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компанії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яка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продає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схожі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за характеристиками товарами/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2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154423-55BC-4FD8-A105-3FE907BD9EB0}"/>
              </a:ext>
            </a:extLst>
          </p:cNvPr>
          <p:cNvSpPr txBox="1"/>
          <p:nvPr/>
        </p:nvSpPr>
        <p:spPr>
          <a:xfrm>
            <a:off x="559293" y="239697"/>
            <a:ext cx="8529221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50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е ми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можемо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дізнатися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інформацію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про </a:t>
            </a:r>
            <a:r>
              <a:rPr lang="ru-RU" sz="2500" b="1" i="0" dirty="0" err="1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наявну</a:t>
            </a:r>
            <a:r>
              <a:rPr lang="ru-RU" sz="2500" b="1" i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system-ui"/>
              </a:rPr>
              <a:t> ЦА?</a:t>
            </a:r>
            <a:endParaRPr lang="ru-RU" sz="2500" b="0" i="0" dirty="0">
              <a:solidFill>
                <a:schemeClr val="tx2">
                  <a:lumMod val="50000"/>
                  <a:lumOff val="50000"/>
                </a:schemeClr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Уся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основна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інформація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активно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цікавляться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товаром, є в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system-ui"/>
              </a:rPr>
              <a:t>Google Analytics. </a:t>
            </a:r>
            <a:endParaRPr lang="uk-UA" sz="2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Там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можна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дослідити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демографічні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відомості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про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системи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використовуються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щодо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мобільних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пристроїв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джерела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трафіку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особливості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поведінки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інтереси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аудиторії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географічні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system-ui"/>
              </a:rPr>
              <a:t>дані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C7A4B-3368-4F07-84A8-9F9B15BD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10" y="2300513"/>
            <a:ext cx="3229333" cy="37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13601C-D860-487C-86EA-F34FF3C54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18" y="314500"/>
            <a:ext cx="5480484" cy="5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A4874C-36B8-4EEE-9701-0FBDC574E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1" y="408676"/>
            <a:ext cx="5841359" cy="57165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94C000-580C-484B-A453-B8AFC140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61" y="408676"/>
            <a:ext cx="5856704" cy="57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EAE48-DDC5-4DA5-AE0F-4C402DF0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040"/>
            <a:ext cx="5773252" cy="5590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006719-9E1F-490B-A1CF-7F00376B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7" y="470040"/>
            <a:ext cx="5752943" cy="559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3E503-AC86-4AB2-8CFE-C7DEA92D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58943" r="31733" b="32979"/>
          <a:stretch/>
        </p:blipFill>
        <p:spPr>
          <a:xfrm>
            <a:off x="6960095" y="2050741"/>
            <a:ext cx="4185332" cy="1669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FDCCE-7A39-441C-A77D-36BDD451B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t="56255" r="6038" b="29079"/>
          <a:stretch/>
        </p:blipFill>
        <p:spPr>
          <a:xfrm>
            <a:off x="6960095" y="4119239"/>
            <a:ext cx="2317070" cy="235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D8F47-F4DF-470E-A348-974A14DC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8" y="523782"/>
            <a:ext cx="3867705" cy="61119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1FCDA-B86E-4AE6-B99E-E6D371BA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7"/>
          <a:stretch/>
        </p:blipFill>
        <p:spPr>
          <a:xfrm>
            <a:off x="6960095" y="464030"/>
            <a:ext cx="3867705" cy="1386963"/>
          </a:xfrm>
          <a:prstGeom prst="rect">
            <a:avLst/>
          </a:prstGeom>
        </p:spPr>
      </p:pic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523B9D10-1F57-4477-AD4F-0C679B1F5B0C}"/>
              </a:ext>
            </a:extLst>
          </p:cNvPr>
          <p:cNvCxnSpPr>
            <a:cxnSpLocks/>
          </p:cNvCxnSpPr>
          <p:nvPr/>
        </p:nvCxnSpPr>
        <p:spPr>
          <a:xfrm flipV="1">
            <a:off x="4480263" y="1287262"/>
            <a:ext cx="2479832" cy="1371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1C5C878D-8B97-4221-9F81-06E1C5B0F2EB}"/>
              </a:ext>
            </a:extLst>
          </p:cNvPr>
          <p:cNvCxnSpPr>
            <a:cxnSpLocks/>
          </p:cNvCxnSpPr>
          <p:nvPr/>
        </p:nvCxnSpPr>
        <p:spPr>
          <a:xfrm flipV="1">
            <a:off x="2769833" y="3231472"/>
            <a:ext cx="4190262" cy="1852018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76AE582-465F-4E9E-8A88-5576CA56804E}"/>
              </a:ext>
            </a:extLst>
          </p:cNvPr>
          <p:cNvCxnSpPr>
            <a:cxnSpLocks/>
          </p:cNvCxnSpPr>
          <p:nvPr/>
        </p:nvCxnSpPr>
        <p:spPr>
          <a:xfrm>
            <a:off x="3886940" y="5238677"/>
            <a:ext cx="3073155" cy="620923"/>
          </a:xfrm>
          <a:prstGeom prst="bentConnector3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88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2F04A-7D6A-426A-985A-68C0635FB8A8}"/>
              </a:ext>
            </a:extLst>
          </p:cNvPr>
          <p:cNvSpPr txBox="1"/>
          <p:nvPr/>
        </p:nvSpPr>
        <p:spPr>
          <a:xfrm>
            <a:off x="1067539" y="455344"/>
            <a:ext cx="955015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50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Я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кщо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ви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будете знати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своїх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покупців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 «в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обличчя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», то </a:t>
            </a:r>
            <a:r>
              <a:rPr lang="ru-RU" sz="2500" b="1" i="0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зможете</a:t>
            </a:r>
            <a:r>
              <a:rPr lang="ru-RU" sz="25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nherit"/>
              </a:rPr>
              <a:t>:</a:t>
            </a:r>
          </a:p>
          <a:p>
            <a:pPr algn="l" fontAlgn="base"/>
            <a:endParaRPr lang="ru-RU" sz="25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on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створювати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унікальні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пропозиції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будуть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цікаві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дозволить товарам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або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послугам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просуваєте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через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інтернет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знайти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своїх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потенційних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споживачів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та принести вам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прибуток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без проблем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знаходити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нових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покупців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ru-RU" sz="25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регулярно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вдосконалювати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програму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лояльності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Саме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це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може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гарантувати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вам те,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левова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частка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клієнтів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які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хоча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б один раз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зробили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у вас покупку, повернуться до вас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знову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і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приведуть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 з собою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inherit"/>
              </a:rPr>
              <a:t>друзів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inheri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5925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1838</Words>
  <Application>Microsoft Office PowerPoint</Application>
  <PresentationFormat>Широкоэкранный</PresentationFormat>
  <Paragraphs>115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Avenir Next LT Pro</vt:lpstr>
      <vt:lpstr>Avenir Next Medium</vt:lpstr>
      <vt:lpstr>Helvetica</vt:lpstr>
      <vt:lpstr>inherit</vt:lpstr>
      <vt:lpstr>mont</vt:lpstr>
      <vt:lpstr>ProximaNova</vt:lpstr>
      <vt:lpstr>system-ui</vt:lpstr>
      <vt:lpstr>Times New Roman</vt:lpstr>
      <vt:lpstr>var(--stk-f_family)</vt:lpstr>
      <vt:lpstr>var(--stk-f--b_family)</vt:lpstr>
      <vt:lpstr>GradientRiseVTI</vt:lpstr>
      <vt:lpstr>ЦІЛЬОВА АУДИТОРІЯ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Воронка продажІВ</vt:lpstr>
      <vt:lpstr>Воронка продажІВ</vt:lpstr>
      <vt:lpstr>Мета воронки продажу – визначити місце у воронці потенційного клієнта, надати на кожному витку воронки актуальну інформацію клієнтові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АУДИТОРІЯ</dc:title>
  <dc:creator>Komp</dc:creator>
  <cp:lastModifiedBy>Victoria</cp:lastModifiedBy>
  <cp:revision>33</cp:revision>
  <dcterms:created xsi:type="dcterms:W3CDTF">2022-08-21T13:33:18Z</dcterms:created>
  <dcterms:modified xsi:type="dcterms:W3CDTF">2023-03-10T18:06:14Z</dcterms:modified>
</cp:coreProperties>
</file>