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88" r:id="rId4"/>
    <p:sldId id="279" r:id="rId5"/>
    <p:sldId id="280" r:id="rId6"/>
    <p:sldId id="281" r:id="rId7"/>
    <p:sldId id="286" r:id="rId8"/>
    <p:sldId id="287" r:id="rId9"/>
    <p:sldId id="289" r:id="rId10"/>
    <p:sldId id="290" r:id="rId11"/>
    <p:sldId id="294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89" autoAdjust="0"/>
    <p:restoredTop sz="94660"/>
  </p:normalViewPr>
  <p:slideViewPr>
    <p:cSldViewPr>
      <p:cViewPr varScale="1">
        <p:scale>
          <a:sx n="59" d="100"/>
          <a:sy n="59" d="100"/>
        </p:scale>
        <p:origin x="14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14290"/>
            <a:ext cx="8501122" cy="1571635"/>
          </a:xfrm>
        </p:spPr>
        <p:txBody>
          <a:bodyPr>
            <a:normAutofit fontScale="90000"/>
          </a:bodyPr>
          <a:lstStyle/>
          <a:p>
            <a:r>
              <a:rPr lang="uk-UA" sz="3100" b="1" cap="all" dirty="0" smtClean="0"/>
              <a:t/>
            </a:r>
            <a:br>
              <a:rPr lang="uk-UA" sz="3100" b="1" cap="all" dirty="0" smtClean="0"/>
            </a:br>
            <a:r>
              <a:rPr lang="uk-UA" sz="3100" b="1" cap="all" dirty="0" smtClean="0"/>
              <a:t/>
            </a:r>
            <a:br>
              <a:rPr lang="uk-UA" sz="3100" b="1" cap="all" dirty="0" smtClean="0"/>
            </a:br>
            <a:r>
              <a:rPr lang="uk-UA" sz="3100" b="1" cap="all" dirty="0" smtClean="0"/>
              <a:t>Тема 5. обслуговування банками платіжного обороту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071678"/>
            <a:ext cx="8429684" cy="4357718"/>
          </a:xfrm>
        </p:spPr>
        <p:txBody>
          <a:bodyPr>
            <a:normAutofit/>
          </a:bodyPr>
          <a:lstStyle/>
          <a:p>
            <a:pPr lvl="0" algn="just"/>
            <a:r>
              <a:rPr lang="uk-UA" dirty="0" smtClean="0">
                <a:solidFill>
                  <a:schemeClr val="tx1"/>
                </a:solidFill>
              </a:rPr>
              <a:t>1. Схема платіжного обороту.</a:t>
            </a:r>
            <a:endParaRPr lang="ru-RU" i="1" dirty="0" smtClean="0">
              <a:solidFill>
                <a:schemeClr val="tx1"/>
              </a:solidFill>
            </a:endParaRPr>
          </a:p>
          <a:p>
            <a:pPr lvl="0" algn="just"/>
            <a:r>
              <a:rPr lang="uk-UA" dirty="0" smtClean="0">
                <a:solidFill>
                  <a:schemeClr val="tx1"/>
                </a:solidFill>
              </a:rPr>
              <a:t>2. Обслуговування банками готівкового обороту.</a:t>
            </a:r>
            <a:endParaRPr lang="ru-RU" i="1" dirty="0" smtClean="0">
              <a:solidFill>
                <a:schemeClr val="tx1"/>
              </a:solidFill>
            </a:endParaRPr>
          </a:p>
          <a:p>
            <a:pPr lvl="0" algn="just"/>
            <a:r>
              <a:rPr lang="uk-UA" dirty="0" smtClean="0">
                <a:solidFill>
                  <a:schemeClr val="tx1"/>
                </a:solidFill>
              </a:rPr>
              <a:t>3. Обслуговування банками безготівкового обороту.</a:t>
            </a:r>
            <a:endParaRPr lang="ru-RU" i="1" dirty="0" smtClean="0">
              <a:solidFill>
                <a:schemeClr val="tx1"/>
              </a:solidFill>
            </a:endParaRPr>
          </a:p>
          <a:p>
            <a:pPr lvl="0"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Autofit/>
          </a:bodyPr>
          <a:lstStyle/>
          <a:p>
            <a:r>
              <a:rPr lang="ru-RU" sz="2800" b="1" dirty="0" err="1" smtClean="0"/>
              <a:t>Принципи</a:t>
            </a:r>
            <a:r>
              <a:rPr lang="ru-RU" sz="2800" b="1" dirty="0" smtClean="0"/>
              <a:t>, на </a:t>
            </a:r>
            <a:r>
              <a:rPr lang="ru-RU" sz="2800" b="1" dirty="0" err="1" smtClean="0"/>
              <a:t>яких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базується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організація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безготівових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розрахунків</a:t>
            </a:r>
            <a:endParaRPr lang="ru-RU" sz="2800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6145" name="Group 1"/>
          <p:cNvGrpSpPr>
            <a:grpSpLocks noChangeAspect="1"/>
          </p:cNvGrpSpPr>
          <p:nvPr/>
        </p:nvGrpSpPr>
        <p:grpSpPr bwMode="auto">
          <a:xfrm>
            <a:off x="428596" y="1214422"/>
            <a:ext cx="8429684" cy="5429288"/>
            <a:chOff x="2306" y="226"/>
            <a:chExt cx="7477" cy="4995"/>
          </a:xfrm>
        </p:grpSpPr>
        <p:sp>
          <p:nvSpPr>
            <p:cNvPr id="6146" name="AutoShape 2"/>
            <p:cNvSpPr>
              <a:spLocks noChangeAspect="1" noChangeArrowheads="1"/>
            </p:cNvSpPr>
            <p:nvPr/>
          </p:nvSpPr>
          <p:spPr bwMode="auto">
            <a:xfrm>
              <a:off x="2306" y="226"/>
              <a:ext cx="7477" cy="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2306" y="226"/>
              <a:ext cx="2310" cy="1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Платники несуть відповідальність за здійснення платежі  встановлені строки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48" name="Rectangle 4"/>
            <p:cNvSpPr>
              <a:spLocks noChangeArrowheads="1"/>
            </p:cNvSpPr>
            <p:nvPr/>
          </p:nvSpPr>
          <p:spPr bwMode="auto">
            <a:xfrm>
              <a:off x="4751" y="226"/>
              <a:ext cx="2445" cy="1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Можливість здійснення за допомогою розрахунків контролю за дотриманням взаємних зобов’язань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7333" y="226"/>
              <a:ext cx="2442" cy="1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Максимальне наближення часу платежу до часу відвантаження товарів, виконання робіт, послуг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4072" y="1981"/>
              <a:ext cx="3668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безготівкові розрахунки</a:t>
              </a:r>
              <a:endParaRPr kumimoji="0" lang="ru-RU" sz="3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2306" y="2926"/>
              <a:ext cx="1902" cy="1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Здійснюються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через установи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банків 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4615" y="2926"/>
              <a:ext cx="2717" cy="1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Списання коштів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 розпорядженням власника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 межах залишку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 рахунку 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7740" y="2926"/>
              <a:ext cx="2043" cy="1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Надання права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вибору банків для відкриття рахунків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2985" y="4546"/>
              <a:ext cx="2717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Обов’язкове зберігання коштів на рахунку у банках 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6381" y="4546"/>
              <a:ext cx="2720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Самостійний вибір форм розрахунків 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 flipV="1">
              <a:off x="5974" y="1576"/>
              <a:ext cx="0" cy="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>
              <a:off x="3257" y="1846"/>
              <a:ext cx="543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 flipV="1">
              <a:off x="3257" y="1576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59" name="Line 15"/>
            <p:cNvSpPr>
              <a:spLocks noChangeShapeType="1"/>
            </p:cNvSpPr>
            <p:nvPr/>
          </p:nvSpPr>
          <p:spPr bwMode="auto">
            <a:xfrm flipV="1">
              <a:off x="8691" y="1576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60" name="Line 16"/>
            <p:cNvSpPr>
              <a:spLocks noChangeShapeType="1"/>
            </p:cNvSpPr>
            <p:nvPr/>
          </p:nvSpPr>
          <p:spPr bwMode="auto">
            <a:xfrm>
              <a:off x="5974" y="2521"/>
              <a:ext cx="1" cy="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61" name="Line 17"/>
            <p:cNvSpPr>
              <a:spLocks noChangeShapeType="1"/>
            </p:cNvSpPr>
            <p:nvPr/>
          </p:nvSpPr>
          <p:spPr bwMode="auto">
            <a:xfrm>
              <a:off x="3257" y="2656"/>
              <a:ext cx="543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>
              <a:off x="3257" y="2656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>
              <a:off x="8691" y="2656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>
              <a:off x="4338" y="2650"/>
              <a:ext cx="0" cy="18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65" name="Line 21"/>
            <p:cNvSpPr>
              <a:spLocks noChangeShapeType="1"/>
            </p:cNvSpPr>
            <p:nvPr/>
          </p:nvSpPr>
          <p:spPr bwMode="auto">
            <a:xfrm>
              <a:off x="7604" y="2656"/>
              <a:ext cx="0" cy="18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571503"/>
          </a:xfrm>
        </p:spPr>
        <p:txBody>
          <a:bodyPr>
            <a:noAutofit/>
          </a:bodyPr>
          <a:lstStyle/>
          <a:p>
            <a:r>
              <a:rPr lang="ru-RU" sz="2800" b="1" dirty="0" err="1" smtClean="0"/>
              <a:t>Класифікація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безготівкових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розрахунків</a:t>
            </a:r>
            <a:endParaRPr lang="ru-RU" sz="2800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5143" name="Group 23"/>
          <p:cNvGrpSpPr>
            <a:grpSpLocks noChangeAspect="1"/>
          </p:cNvGrpSpPr>
          <p:nvPr/>
        </p:nvGrpSpPr>
        <p:grpSpPr bwMode="auto">
          <a:xfrm>
            <a:off x="285720" y="1000108"/>
            <a:ext cx="8643998" cy="5357850"/>
            <a:chOff x="2306" y="8966"/>
            <a:chExt cx="7744" cy="3375"/>
          </a:xfrm>
        </p:grpSpPr>
        <p:sp>
          <p:nvSpPr>
            <p:cNvPr id="5144" name="AutoShape 24"/>
            <p:cNvSpPr>
              <a:spLocks noChangeAspect="1" noChangeArrowheads="1"/>
            </p:cNvSpPr>
            <p:nvPr/>
          </p:nvSpPr>
          <p:spPr bwMode="auto">
            <a:xfrm>
              <a:off x="2306" y="8966"/>
              <a:ext cx="7744" cy="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45" name="Rectangle 25"/>
            <p:cNvSpPr>
              <a:spLocks noChangeArrowheads="1"/>
            </p:cNvSpPr>
            <p:nvPr/>
          </p:nvSpPr>
          <p:spPr bwMode="auto">
            <a:xfrm>
              <a:off x="3257" y="9056"/>
              <a:ext cx="5706" cy="3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Ознаки класифікації безготівкових розрахунків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46" name="Rectangle 26"/>
            <p:cNvSpPr>
              <a:spLocks noChangeArrowheads="1"/>
            </p:cNvSpPr>
            <p:nvPr/>
          </p:nvSpPr>
          <p:spPr bwMode="auto">
            <a:xfrm>
              <a:off x="2306" y="9641"/>
              <a:ext cx="231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Склад учасників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47" name="Rectangle 27"/>
            <p:cNvSpPr>
              <a:spLocks noChangeArrowheads="1"/>
            </p:cNvSpPr>
            <p:nvPr/>
          </p:nvSpPr>
          <p:spPr bwMode="auto">
            <a:xfrm>
              <a:off x="4751" y="9641"/>
              <a:ext cx="2445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Призначення платежу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48" name="Rectangle 28"/>
            <p:cNvSpPr>
              <a:spLocks noChangeArrowheads="1"/>
            </p:cNvSpPr>
            <p:nvPr/>
          </p:nvSpPr>
          <p:spPr bwMode="auto">
            <a:xfrm>
              <a:off x="2306" y="10721"/>
              <a:ext cx="2038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міжгосподарські</a:t>
              </a:r>
              <a:endPara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auto">
            <a:xfrm>
              <a:off x="2306" y="11531"/>
              <a:ext cx="2038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міжбанківські</a:t>
              </a:r>
              <a:endPara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50" name="Line 30"/>
            <p:cNvSpPr>
              <a:spLocks noChangeShapeType="1"/>
            </p:cNvSpPr>
            <p:nvPr/>
          </p:nvSpPr>
          <p:spPr bwMode="auto">
            <a:xfrm flipH="1">
              <a:off x="4616" y="10181"/>
              <a:ext cx="1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1" name="Line 31"/>
            <p:cNvSpPr>
              <a:spLocks noChangeShapeType="1"/>
            </p:cNvSpPr>
            <p:nvPr/>
          </p:nvSpPr>
          <p:spPr bwMode="auto">
            <a:xfrm flipH="1">
              <a:off x="4344" y="11801"/>
              <a:ext cx="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2" name="Line 32"/>
            <p:cNvSpPr>
              <a:spLocks noChangeShapeType="1"/>
            </p:cNvSpPr>
            <p:nvPr/>
          </p:nvSpPr>
          <p:spPr bwMode="auto">
            <a:xfrm flipH="1">
              <a:off x="4344" y="10991"/>
              <a:ext cx="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3" name="Rectangle 33"/>
            <p:cNvSpPr>
              <a:spLocks noChangeArrowheads="1"/>
            </p:cNvSpPr>
            <p:nvPr/>
          </p:nvSpPr>
          <p:spPr bwMode="auto">
            <a:xfrm>
              <a:off x="4751" y="10721"/>
              <a:ext cx="2175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розрахунки за товарними операціями</a:t>
              </a:r>
              <a:endPara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54" name="Rectangle 34"/>
            <p:cNvSpPr>
              <a:spLocks noChangeArrowheads="1"/>
            </p:cNvSpPr>
            <p:nvPr/>
          </p:nvSpPr>
          <p:spPr bwMode="auto">
            <a:xfrm>
              <a:off x="4751" y="11531"/>
              <a:ext cx="2175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розрахунки за нетоварними операціями</a:t>
              </a:r>
              <a:endPara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55" name="Line 35"/>
            <p:cNvSpPr>
              <a:spLocks noChangeShapeType="1"/>
            </p:cNvSpPr>
            <p:nvPr/>
          </p:nvSpPr>
          <p:spPr bwMode="auto">
            <a:xfrm>
              <a:off x="7197" y="10181"/>
              <a:ext cx="1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6" name="Line 36"/>
            <p:cNvSpPr>
              <a:spLocks noChangeShapeType="1"/>
            </p:cNvSpPr>
            <p:nvPr/>
          </p:nvSpPr>
          <p:spPr bwMode="auto">
            <a:xfrm flipH="1">
              <a:off x="6925" y="11801"/>
              <a:ext cx="2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7" name="Line 37"/>
            <p:cNvSpPr>
              <a:spLocks noChangeShapeType="1"/>
            </p:cNvSpPr>
            <p:nvPr/>
          </p:nvSpPr>
          <p:spPr bwMode="auto">
            <a:xfrm flipH="1">
              <a:off x="6925" y="10991"/>
              <a:ext cx="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58" name="Rectangle 38"/>
            <p:cNvSpPr>
              <a:spLocks noChangeArrowheads="1"/>
            </p:cNvSpPr>
            <p:nvPr/>
          </p:nvSpPr>
          <p:spPr bwMode="auto">
            <a:xfrm>
              <a:off x="7333" y="10721"/>
              <a:ext cx="2175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внутрішньодержавні</a:t>
              </a:r>
              <a:endPara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59" name="Rectangle 39"/>
            <p:cNvSpPr>
              <a:spLocks noChangeArrowheads="1"/>
            </p:cNvSpPr>
            <p:nvPr/>
          </p:nvSpPr>
          <p:spPr bwMode="auto">
            <a:xfrm>
              <a:off x="7333" y="11531"/>
              <a:ext cx="2175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міждержавні</a:t>
              </a:r>
              <a:endPara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60" name="Line 40"/>
            <p:cNvSpPr>
              <a:spLocks noChangeShapeType="1"/>
            </p:cNvSpPr>
            <p:nvPr/>
          </p:nvSpPr>
          <p:spPr bwMode="auto">
            <a:xfrm flipH="1">
              <a:off x="9506" y="11801"/>
              <a:ext cx="2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61" name="Line 41"/>
            <p:cNvSpPr>
              <a:spLocks noChangeShapeType="1"/>
            </p:cNvSpPr>
            <p:nvPr/>
          </p:nvSpPr>
          <p:spPr bwMode="auto">
            <a:xfrm flipH="1">
              <a:off x="9506" y="10991"/>
              <a:ext cx="2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62" name="Line 42"/>
            <p:cNvSpPr>
              <a:spLocks noChangeShapeType="1"/>
            </p:cNvSpPr>
            <p:nvPr/>
          </p:nvSpPr>
          <p:spPr bwMode="auto">
            <a:xfrm>
              <a:off x="3529" y="9371"/>
              <a:ext cx="1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63" name="Line 43"/>
            <p:cNvSpPr>
              <a:spLocks noChangeShapeType="1"/>
            </p:cNvSpPr>
            <p:nvPr/>
          </p:nvSpPr>
          <p:spPr bwMode="auto">
            <a:xfrm>
              <a:off x="5974" y="9371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64" name="Line 44"/>
            <p:cNvSpPr>
              <a:spLocks noChangeShapeType="1"/>
            </p:cNvSpPr>
            <p:nvPr/>
          </p:nvSpPr>
          <p:spPr bwMode="auto">
            <a:xfrm>
              <a:off x="8691" y="9371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165" name="Rectangle 45"/>
          <p:cNvSpPr>
            <a:spLocks noChangeArrowheads="1"/>
          </p:cNvSpPr>
          <p:nvPr/>
        </p:nvSpPr>
        <p:spPr bwMode="auto">
          <a:xfrm>
            <a:off x="5857884" y="2071678"/>
            <a:ext cx="2428892" cy="85725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Місце проведення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61" name="Прямая со стрелкой 60"/>
          <p:cNvCxnSpPr>
            <a:endCxn id="5165" idx="3"/>
          </p:cNvCxnSpPr>
          <p:nvPr/>
        </p:nvCxnSpPr>
        <p:spPr>
          <a:xfrm rot="10800000">
            <a:off x="8286776" y="2500306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7142974" y="4000504"/>
            <a:ext cx="300119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8501122" cy="642942"/>
          </a:xfrm>
        </p:spPr>
        <p:txBody>
          <a:bodyPr>
            <a:noAutofit/>
          </a:bodyPr>
          <a:lstStyle/>
          <a:p>
            <a:r>
              <a:rPr lang="ru-RU" sz="2800" b="1" dirty="0" err="1" smtClean="0"/>
              <a:t>Переваги</a:t>
            </a:r>
            <a:r>
              <a:rPr lang="ru-RU" sz="2800" b="1" dirty="0" smtClean="0"/>
              <a:t> та </a:t>
            </a:r>
            <a:r>
              <a:rPr lang="ru-RU" sz="2800" b="1" dirty="0" err="1" smtClean="0"/>
              <a:t>недоліки</a:t>
            </a:r>
            <a:r>
              <a:rPr lang="ru-RU" sz="2800" b="1" dirty="0" smtClean="0"/>
              <a:t> форм </a:t>
            </a:r>
            <a:r>
              <a:rPr lang="ru-RU" sz="2800" b="1" dirty="0" err="1" smtClean="0"/>
              <a:t>платіжних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інструментів</a:t>
            </a:r>
            <a:endParaRPr lang="ru-RU" sz="2800" i="1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5720" y="928669"/>
          <a:ext cx="8643998" cy="5819649"/>
        </p:xfrm>
        <a:graphic>
          <a:graphicData uri="http://schemas.openxmlformats.org/drawingml/2006/table">
            <a:tbl>
              <a:tblPr/>
              <a:tblGrid>
                <a:gridCol w="1458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2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1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Платіжний інструмент</a:t>
                      </a:r>
                      <a:endParaRPr lang="ru-RU" sz="1050" b="1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Переваги </a:t>
                      </a:r>
                      <a:endParaRPr lang="ru-RU" sz="1050" b="1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Недоліки (ризики)</a:t>
                      </a:r>
                      <a:endParaRPr lang="ru-RU" sz="1050" b="1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573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Платіжне доручення</a:t>
                      </a:r>
                      <a:endParaRPr lang="ru-RU" sz="1050" b="1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Має універсальний характер.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Використовується в розрахунках за різноманітними платежами.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Найбільш швидка і проста схема документообігу.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Для платника: </a:t>
                      </a: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 разі попередньої оплати товарних операцій немає повної гарантії, що продукція, послуги, роботи будуть поставлені (надані) своєчасно і належної якості.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Для одержувача коштів</a:t>
                      </a: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: затримання виписки платником платіжного доручення через відсутність коштів на поточному рахунку.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66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Платіжна вимога-доручення</a:t>
                      </a:r>
                      <a:endParaRPr lang="ru-RU" sz="1050" b="1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Має універсальний характер.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Використовується в розрахунках за різноманітними платежами.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Підвищує відповідальність суб’єктів розрахункових відносин за організацією розрахунків.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Швидкість оплати нижча у зв’язку з тим, що доручення на списання коштів надає платник.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Затримання платником згоди на оплату внаслідок відсутності коштів на поточному рахунку.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573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Акредитив </a:t>
                      </a:r>
                      <a:endParaRPr lang="ru-RU" sz="1050" b="1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Для покупця</a:t>
                      </a: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гарантія того, що кошти на поточний рахунок буде зараховано тільки після поставки товару за вказаною в договорі адресою;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продавець матиме змогу використати кошти тільки після відвантаження продукції;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для оформлення договору не вимагається підпис гаранта.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Для покупця</a:t>
                      </a: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: на певний час гроші відволікаються з обороту.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Для продавця</a:t>
                      </a: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: кошти неможливо використати до моменту поставки товару.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0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Вексель </a:t>
                      </a:r>
                      <a:endParaRPr lang="ru-RU" sz="1050" b="1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Для покупця</a:t>
                      </a: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збільшення гарантій оплати за 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Крім договору поставки необхідні оформлення векселя відповідно до 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90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050" b="1" i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рахунок гаранта;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відповідальність всіх векселедавців діям законодавчих норм;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можливість продажу векселя до терміну його погашення </a:t>
                      </a:r>
                      <a:r>
                        <a:rPr lang="uk-UA" sz="1050" i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боржниуом</a:t>
                      </a: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і одержання необхідних оборотних коштів.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вимог законодавства та згода надійного поручителя.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879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Чек </a:t>
                      </a:r>
                      <a:endParaRPr lang="ru-RU" sz="1050" b="1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Для постачальника</a:t>
                      </a: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відносна швидкість розрахунків;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високий ступінь гарантованості;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висока швидкість одержання коштів на рахунок чекодержателя і відповідно прискорення обороту капіталу та зменшення дебіторської заборгованості.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Для покупця</a:t>
                      </a: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високий ступінь гарантованості одержання товару, оскільки чек виписується та передається в момент одержання товару.</a:t>
                      </a:r>
                      <a:endParaRPr lang="ru-RU" sz="1050" i="1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Для постачальника</a:t>
                      </a: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неможливість розрахунків чеками при великих сумах платежів;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простота підробок.</a:t>
                      </a:r>
                      <a:endParaRPr lang="ru-RU" sz="1050" i="1" dirty="0">
                        <a:solidFill>
                          <a:schemeClr val="tx1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31102" marR="311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1"/>
            <a:ext cx="8501122" cy="642941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Схема </a:t>
            </a:r>
            <a:r>
              <a:rPr lang="ru-RU" sz="2400" b="1" dirty="0" err="1" smtClean="0"/>
              <a:t>документообігу</a:t>
            </a:r>
            <a:r>
              <a:rPr lang="ru-RU" sz="2400" b="1" dirty="0" smtClean="0"/>
              <a:t> при </a:t>
            </a:r>
            <a:r>
              <a:rPr lang="ru-RU" sz="2400" b="1" dirty="0" err="1" smtClean="0"/>
              <a:t>розрахунках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платіжними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дорученнями</a:t>
            </a:r>
            <a:endParaRPr lang="ru-RU" sz="2400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073" name="Group 1"/>
          <p:cNvGrpSpPr>
            <a:grpSpLocks noChangeAspect="1"/>
          </p:cNvGrpSpPr>
          <p:nvPr/>
        </p:nvGrpSpPr>
        <p:grpSpPr bwMode="auto">
          <a:xfrm>
            <a:off x="571472" y="1142984"/>
            <a:ext cx="8286808" cy="2357442"/>
            <a:chOff x="2306" y="846"/>
            <a:chExt cx="7472" cy="2025"/>
          </a:xfrm>
        </p:grpSpPr>
        <p:sp>
          <p:nvSpPr>
            <p:cNvPr id="3074" name="AutoShape 2"/>
            <p:cNvSpPr>
              <a:spLocks noChangeAspect="1" noChangeArrowheads="1"/>
            </p:cNvSpPr>
            <p:nvPr/>
          </p:nvSpPr>
          <p:spPr bwMode="auto">
            <a:xfrm>
              <a:off x="2306" y="846"/>
              <a:ext cx="7472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2306" y="846"/>
              <a:ext cx="2853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 одержувача коштів 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                                            </a:t>
              </a: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5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6925" y="846"/>
              <a:ext cx="2853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 платника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                     </a:t>
              </a: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2306" y="2196"/>
              <a:ext cx="2853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Одержувач коштів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(постачальник)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6925" y="2196"/>
              <a:ext cx="2853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Платник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(покупець)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9" name="Line 7"/>
            <p:cNvSpPr>
              <a:spLocks noChangeShapeType="1"/>
            </p:cNvSpPr>
            <p:nvPr/>
          </p:nvSpPr>
          <p:spPr bwMode="auto">
            <a:xfrm flipH="1">
              <a:off x="3665" y="1521"/>
              <a:ext cx="1" cy="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0" name="Line 8"/>
            <p:cNvSpPr>
              <a:spLocks noChangeShapeType="1"/>
            </p:cNvSpPr>
            <p:nvPr/>
          </p:nvSpPr>
          <p:spPr bwMode="auto">
            <a:xfrm flipH="1">
              <a:off x="5159" y="1116"/>
              <a:ext cx="176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1" name="Line 9"/>
            <p:cNvSpPr>
              <a:spLocks noChangeShapeType="1"/>
            </p:cNvSpPr>
            <p:nvPr/>
          </p:nvSpPr>
          <p:spPr bwMode="auto">
            <a:xfrm flipH="1" flipV="1">
              <a:off x="8419" y="1521"/>
              <a:ext cx="1" cy="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>
              <a:off x="5159" y="2466"/>
              <a:ext cx="176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6110" y="2196"/>
              <a:ext cx="408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5567" y="981"/>
              <a:ext cx="407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5" name="Oval 13"/>
            <p:cNvSpPr>
              <a:spLocks noChangeArrowheads="1"/>
            </p:cNvSpPr>
            <p:nvPr/>
          </p:nvSpPr>
          <p:spPr bwMode="auto">
            <a:xfrm>
              <a:off x="8148" y="1656"/>
              <a:ext cx="407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6" name="Oval 14"/>
            <p:cNvSpPr>
              <a:spLocks noChangeArrowheads="1"/>
            </p:cNvSpPr>
            <p:nvPr/>
          </p:nvSpPr>
          <p:spPr bwMode="auto">
            <a:xfrm>
              <a:off x="3529" y="1656"/>
              <a:ext cx="406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6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51" name="Прямоугольник 50"/>
          <p:cNvSpPr/>
          <p:nvPr/>
        </p:nvSpPr>
        <p:spPr>
          <a:xfrm>
            <a:off x="285720" y="3643314"/>
            <a:ext cx="8643998" cy="30003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342900" algn="just" fontAlgn="base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Пояснення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Одержано замовлення та виписано рахунок-фактуру.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Оформлене платіжне доручення передається платником у банк.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Списується з рахунку платника сума згідно з платіжним дорученням.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Сума платіжного доручення перерахована в банк одержувача коштів.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Кошти зараховано на рахунок одержувача.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Клієнтові видано витяг з особового рахунку про зарахування коштів.   </a:t>
            </a:r>
            <a:endParaRPr lang="uk-UA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71438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Документообіг при розрахунках платіжними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вимогами-дорученнями</a:t>
            </a:r>
            <a:endParaRPr lang="ru-RU" sz="2400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500034" y="1142984"/>
            <a:ext cx="8429684" cy="2286016"/>
            <a:chOff x="2306" y="846"/>
            <a:chExt cx="7472" cy="2295"/>
          </a:xfrm>
        </p:grpSpPr>
        <p:sp>
          <p:nvSpPr>
            <p:cNvPr id="2050" name="AutoShape 2"/>
            <p:cNvSpPr>
              <a:spLocks noChangeAspect="1" noChangeArrowheads="1"/>
            </p:cNvSpPr>
            <p:nvPr/>
          </p:nvSpPr>
          <p:spPr bwMode="auto">
            <a:xfrm>
              <a:off x="2306" y="846"/>
              <a:ext cx="7472" cy="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2306" y="846"/>
              <a:ext cx="2853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 одержувача коштів 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                                            </a:t>
              </a: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5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6925" y="846"/>
              <a:ext cx="2853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 платника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                     </a:t>
              </a: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2306" y="2466"/>
              <a:ext cx="2853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Одержувач коштів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(постачальник)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6925" y="2466"/>
              <a:ext cx="2853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Платник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(покупець)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3665" y="1521"/>
              <a:ext cx="0" cy="9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 flipH="1">
              <a:off x="5159" y="1116"/>
              <a:ext cx="176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 flipV="1">
              <a:off x="8419" y="1521"/>
              <a:ext cx="0" cy="9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>
              <a:off x="5159" y="2736"/>
              <a:ext cx="176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>
              <a:off x="6110" y="2601"/>
              <a:ext cx="408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5567" y="981"/>
              <a:ext cx="407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8148" y="1791"/>
              <a:ext cx="407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auto">
            <a:xfrm>
              <a:off x="3529" y="1791"/>
              <a:ext cx="407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6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285720" y="3643314"/>
            <a:ext cx="8643998" cy="30003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342900" algn="just" fontAlgn="base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Пояснення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Вимога-доручення разом з товарно-транспортними документами передається платнику.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Вимога-доручення передається платником банку.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Кошти списуються з рахунку платника.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Кошти перераховуються в банк постачальника.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5. Банк зараховує кошти на рахунок постачальника.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6. Постачальнику видається витяг з особового рахунку про зарахування коштів.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714379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>Схема платіжного обороту (загальна, готівкового, </a:t>
            </a:r>
            <a:r>
              <a:rPr lang="uk-UA" sz="2800" b="1" dirty="0" err="1" smtClean="0"/>
              <a:t>напівготівкового</a:t>
            </a:r>
            <a:r>
              <a:rPr lang="uk-UA" sz="2800" b="1" dirty="0" smtClean="0"/>
              <a:t>, безготівкового)</a:t>
            </a:r>
            <a:endParaRPr lang="ru-RU" sz="3200" i="1" dirty="0"/>
          </a:p>
        </p:txBody>
      </p:sp>
      <p:grpSp>
        <p:nvGrpSpPr>
          <p:cNvPr id="1026" name="Group 2"/>
          <p:cNvGrpSpPr>
            <a:grpSpLocks noChangeAspect="1"/>
          </p:cNvGrpSpPr>
          <p:nvPr/>
        </p:nvGrpSpPr>
        <p:grpSpPr bwMode="auto">
          <a:xfrm>
            <a:off x="428596" y="1000108"/>
            <a:ext cx="8286808" cy="1143008"/>
            <a:chOff x="2279" y="3096"/>
            <a:chExt cx="7202" cy="1115"/>
          </a:xfrm>
        </p:grpSpPr>
        <p:sp>
          <p:nvSpPr>
            <p:cNvPr id="1027" name="AutoShape 3"/>
            <p:cNvSpPr>
              <a:spLocks noChangeAspect="1" noChangeArrowheads="1"/>
            </p:cNvSpPr>
            <p:nvPr/>
          </p:nvSpPr>
          <p:spPr bwMode="auto">
            <a:xfrm>
              <a:off x="2279" y="3096"/>
              <a:ext cx="7202" cy="1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AutoShape 4"/>
            <p:cNvSpPr>
              <a:spLocks noChangeArrowheads="1"/>
            </p:cNvSpPr>
            <p:nvPr/>
          </p:nvSpPr>
          <p:spPr bwMode="auto">
            <a:xfrm>
              <a:off x="2279" y="3096"/>
              <a:ext cx="2824" cy="9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Платник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(боржник)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сплачує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auto">
            <a:xfrm>
              <a:off x="6655" y="3096"/>
              <a:ext cx="2826" cy="9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Одержувач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(постачальник)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отримує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0" name="AutoShape 6"/>
            <p:cNvSpPr>
              <a:spLocks noChangeArrowheads="1"/>
            </p:cNvSpPr>
            <p:nvPr/>
          </p:nvSpPr>
          <p:spPr bwMode="auto">
            <a:xfrm>
              <a:off x="5102" y="3514"/>
              <a:ext cx="1553" cy="139"/>
            </a:xfrm>
            <a:prstGeom prst="rightArrow">
              <a:avLst>
                <a:gd name="adj1" fmla="val 50000"/>
                <a:gd name="adj2" fmla="val 27931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" name="Group 2"/>
          <p:cNvGrpSpPr>
            <a:grpSpLocks noChangeAspect="1"/>
          </p:cNvGrpSpPr>
          <p:nvPr/>
        </p:nvGrpSpPr>
        <p:grpSpPr bwMode="auto">
          <a:xfrm>
            <a:off x="428596" y="2357430"/>
            <a:ext cx="8286808" cy="1214446"/>
            <a:chOff x="2279" y="3096"/>
            <a:chExt cx="7202" cy="1115"/>
          </a:xfrm>
        </p:grpSpPr>
        <p:sp>
          <p:nvSpPr>
            <p:cNvPr id="35" name="AutoShape 3"/>
            <p:cNvSpPr>
              <a:spLocks noChangeAspect="1" noChangeArrowheads="1"/>
            </p:cNvSpPr>
            <p:nvPr/>
          </p:nvSpPr>
          <p:spPr bwMode="auto">
            <a:xfrm>
              <a:off x="2279" y="3096"/>
              <a:ext cx="7202" cy="1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AutoShape 4"/>
            <p:cNvSpPr>
              <a:spLocks noChangeArrowheads="1"/>
            </p:cNvSpPr>
            <p:nvPr/>
          </p:nvSpPr>
          <p:spPr bwMode="auto">
            <a:xfrm>
              <a:off x="2279" y="3096"/>
              <a:ext cx="2824" cy="9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Платник </a:t>
              </a:r>
              <a:endParaRPr lang="ru-RU" sz="2000" i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(боржник) </a:t>
              </a:r>
              <a:endParaRPr lang="ru-RU" sz="2000" i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сплачує готівкою</a:t>
              </a:r>
              <a:endParaRPr lang="ru-RU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AutoShape 5"/>
            <p:cNvSpPr>
              <a:spLocks noChangeArrowheads="1"/>
            </p:cNvSpPr>
            <p:nvPr/>
          </p:nvSpPr>
          <p:spPr bwMode="auto">
            <a:xfrm>
              <a:off x="6655" y="3096"/>
              <a:ext cx="2826" cy="9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Одержувач </a:t>
              </a:r>
            </a:p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(постачальник)</a:t>
              </a:r>
              <a:endParaRPr lang="ru-RU" sz="2000" i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отримує готівку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AutoShape 6"/>
            <p:cNvSpPr>
              <a:spLocks noChangeArrowheads="1"/>
            </p:cNvSpPr>
            <p:nvPr/>
          </p:nvSpPr>
          <p:spPr bwMode="auto">
            <a:xfrm>
              <a:off x="5102" y="3514"/>
              <a:ext cx="1553" cy="139"/>
            </a:xfrm>
            <a:prstGeom prst="rightArrow">
              <a:avLst>
                <a:gd name="adj1" fmla="val 50000"/>
                <a:gd name="adj2" fmla="val 27931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038" name="Group 14"/>
          <p:cNvGrpSpPr>
            <a:grpSpLocks noChangeAspect="1"/>
          </p:cNvGrpSpPr>
          <p:nvPr/>
        </p:nvGrpSpPr>
        <p:grpSpPr bwMode="auto">
          <a:xfrm>
            <a:off x="500034" y="3714752"/>
            <a:ext cx="8215370" cy="1214446"/>
            <a:chOff x="2279" y="3096"/>
            <a:chExt cx="7202" cy="1254"/>
          </a:xfrm>
        </p:grpSpPr>
        <p:sp>
          <p:nvSpPr>
            <p:cNvPr id="1042" name="AutoShape 18"/>
            <p:cNvSpPr>
              <a:spLocks noChangeAspect="1" noChangeArrowheads="1" noTextEdit="1"/>
            </p:cNvSpPr>
            <p:nvPr/>
          </p:nvSpPr>
          <p:spPr bwMode="auto">
            <a:xfrm>
              <a:off x="2279" y="3096"/>
              <a:ext cx="7202" cy="125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1" name="AutoShape 17"/>
            <p:cNvSpPr>
              <a:spLocks noChangeArrowheads="1"/>
            </p:cNvSpPr>
            <p:nvPr/>
          </p:nvSpPr>
          <p:spPr bwMode="auto">
            <a:xfrm>
              <a:off x="2279" y="3096"/>
              <a:ext cx="2824" cy="125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Платник 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(боржник)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сплачує готівкою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0" name="AutoShape 16"/>
            <p:cNvSpPr>
              <a:spLocks noChangeArrowheads="1"/>
            </p:cNvSpPr>
            <p:nvPr/>
          </p:nvSpPr>
          <p:spPr bwMode="auto">
            <a:xfrm>
              <a:off x="6655" y="3096"/>
              <a:ext cx="2826" cy="125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Одержувач (постачальник) отримує запис у кредитний рахунок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AutoShape 15"/>
            <p:cNvSpPr>
              <a:spLocks noChangeArrowheads="1"/>
            </p:cNvSpPr>
            <p:nvPr/>
          </p:nvSpPr>
          <p:spPr bwMode="auto">
            <a:xfrm>
              <a:off x="5102" y="3653"/>
              <a:ext cx="1553" cy="140"/>
            </a:xfrm>
            <a:prstGeom prst="rightArrow">
              <a:avLst>
                <a:gd name="adj1" fmla="val 50000"/>
                <a:gd name="adj2" fmla="val 277321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485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46" name="Group 14"/>
          <p:cNvGrpSpPr>
            <a:grpSpLocks noChangeAspect="1"/>
          </p:cNvGrpSpPr>
          <p:nvPr/>
        </p:nvGrpSpPr>
        <p:grpSpPr bwMode="auto">
          <a:xfrm>
            <a:off x="571472" y="5143512"/>
            <a:ext cx="8215370" cy="1314452"/>
            <a:chOff x="2279" y="3096"/>
            <a:chExt cx="7202" cy="1254"/>
          </a:xfrm>
        </p:grpSpPr>
        <p:sp>
          <p:nvSpPr>
            <p:cNvPr id="47" name="AutoShape 18"/>
            <p:cNvSpPr>
              <a:spLocks noChangeAspect="1" noChangeArrowheads="1" noTextEdit="1"/>
            </p:cNvSpPr>
            <p:nvPr/>
          </p:nvSpPr>
          <p:spPr bwMode="auto">
            <a:xfrm>
              <a:off x="2279" y="3096"/>
              <a:ext cx="7202" cy="125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AutoShape 17"/>
            <p:cNvSpPr>
              <a:spLocks noChangeArrowheads="1"/>
            </p:cNvSpPr>
            <p:nvPr/>
          </p:nvSpPr>
          <p:spPr bwMode="auto">
            <a:xfrm>
              <a:off x="2279" y="3096"/>
              <a:ext cx="2824" cy="125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Платник </a:t>
              </a:r>
              <a:endParaRPr lang="ru-RU" sz="2000" i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(боржник)</a:t>
              </a:r>
              <a:endParaRPr lang="ru-RU" sz="2000" i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здійснює безготівковий платіж</a:t>
              </a:r>
              <a:endParaRPr lang="ru-RU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AutoShape 16"/>
            <p:cNvSpPr>
              <a:spLocks noChangeArrowheads="1"/>
            </p:cNvSpPr>
            <p:nvPr/>
          </p:nvSpPr>
          <p:spPr bwMode="auto">
            <a:xfrm>
              <a:off x="6655" y="3096"/>
              <a:ext cx="2826" cy="125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Одержувач (постачальник) </a:t>
              </a:r>
              <a:endParaRPr lang="ru-RU" sz="2000" i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отримує безготівкові гроші</a:t>
              </a:r>
              <a:endParaRPr lang="ru-RU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AutoShape 15"/>
            <p:cNvSpPr>
              <a:spLocks noChangeArrowheads="1"/>
            </p:cNvSpPr>
            <p:nvPr/>
          </p:nvSpPr>
          <p:spPr bwMode="auto">
            <a:xfrm>
              <a:off x="5102" y="3653"/>
              <a:ext cx="1553" cy="140"/>
            </a:xfrm>
            <a:prstGeom prst="rightArrow">
              <a:avLst>
                <a:gd name="adj1" fmla="val 50000"/>
                <a:gd name="adj2" fmla="val 277321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14291"/>
            <a:ext cx="8215370" cy="571503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Оборот касової готівки (загальна схема)</a:t>
            </a:r>
            <a:endParaRPr lang="ru-RU" sz="2800" i="1" dirty="0"/>
          </a:p>
        </p:txBody>
      </p:sp>
      <p:grpSp>
        <p:nvGrpSpPr>
          <p:cNvPr id="13313" name="Group 1"/>
          <p:cNvGrpSpPr>
            <a:grpSpLocks noChangeAspect="1"/>
          </p:cNvGrpSpPr>
          <p:nvPr/>
        </p:nvGrpSpPr>
        <p:grpSpPr bwMode="auto">
          <a:xfrm>
            <a:off x="285720" y="785794"/>
            <a:ext cx="8643998" cy="5786478"/>
            <a:chOff x="2279" y="1206"/>
            <a:chExt cx="7200" cy="10591"/>
          </a:xfrm>
        </p:grpSpPr>
        <p:sp>
          <p:nvSpPr>
            <p:cNvPr id="13314" name="AutoShape 2"/>
            <p:cNvSpPr>
              <a:spLocks noChangeAspect="1" noChangeArrowheads="1"/>
            </p:cNvSpPr>
            <p:nvPr/>
          </p:nvSpPr>
          <p:spPr bwMode="auto">
            <a:xfrm>
              <a:off x="2279" y="1206"/>
              <a:ext cx="7200" cy="10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15" name="Rectangle 3"/>
            <p:cNvSpPr>
              <a:spLocks noChangeArrowheads="1"/>
            </p:cNvSpPr>
            <p:nvPr/>
          </p:nvSpPr>
          <p:spPr bwMode="auto">
            <a:xfrm>
              <a:off x="4397" y="1206"/>
              <a:ext cx="2823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Резервні фонди Центрального сховища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16" name="Rectangle 4"/>
            <p:cNvSpPr>
              <a:spLocks noChangeArrowheads="1"/>
            </p:cNvSpPr>
            <p:nvPr/>
          </p:nvSpPr>
          <p:spPr bwMode="auto">
            <a:xfrm>
              <a:off x="2279" y="2042"/>
              <a:ext cx="1835" cy="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Випуск грошей в обіг (емісія)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17" name="Rectangle 5"/>
            <p:cNvSpPr>
              <a:spLocks noChangeArrowheads="1"/>
            </p:cNvSpPr>
            <p:nvPr/>
          </p:nvSpPr>
          <p:spPr bwMode="auto">
            <a:xfrm>
              <a:off x="7503" y="2042"/>
              <a:ext cx="1835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Вилучення грошей з обігу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18" name="Rectangle 6"/>
            <p:cNvSpPr>
              <a:spLocks noChangeArrowheads="1"/>
            </p:cNvSpPr>
            <p:nvPr/>
          </p:nvSpPr>
          <p:spPr bwMode="auto">
            <a:xfrm>
              <a:off x="4397" y="3157"/>
              <a:ext cx="2822" cy="12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Сховища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територіального управління НБУ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19" name="Rectangle 7"/>
            <p:cNvSpPr>
              <a:spLocks noChangeArrowheads="1"/>
            </p:cNvSpPr>
            <p:nvPr/>
          </p:nvSpPr>
          <p:spPr bwMode="auto">
            <a:xfrm>
              <a:off x="4397" y="5805"/>
              <a:ext cx="2822" cy="1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Оборотна каса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територіального управління НБУ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0" name="Rectangle 8"/>
            <p:cNvSpPr>
              <a:spLocks noChangeArrowheads="1"/>
            </p:cNvSpPr>
            <p:nvPr/>
          </p:nvSpPr>
          <p:spPr bwMode="auto">
            <a:xfrm>
              <a:off x="2279" y="4551"/>
              <a:ext cx="1836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Перерахування готівки в касу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>
              <a:off x="7503" y="4551"/>
              <a:ext cx="1836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Вилучення готівки з каси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2279" y="7198"/>
              <a:ext cx="1835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Видача підкріплення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3" name="Rectangle 11"/>
            <p:cNvSpPr>
              <a:spLocks noChangeArrowheads="1"/>
            </p:cNvSpPr>
            <p:nvPr/>
          </p:nvSpPr>
          <p:spPr bwMode="auto">
            <a:xfrm>
              <a:off x="4397" y="8313"/>
              <a:ext cx="2822" cy="1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Операційна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каса банку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4" name="Rectangle 12"/>
            <p:cNvSpPr>
              <a:spLocks noChangeArrowheads="1"/>
            </p:cNvSpPr>
            <p:nvPr/>
          </p:nvSpPr>
          <p:spPr bwMode="auto">
            <a:xfrm>
              <a:off x="7503" y="7198"/>
              <a:ext cx="1836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Здача залишків готівки і зношених грошей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5" name="Rectangle 13"/>
            <p:cNvSpPr>
              <a:spLocks noChangeArrowheads="1"/>
            </p:cNvSpPr>
            <p:nvPr/>
          </p:nvSpPr>
          <p:spPr bwMode="auto">
            <a:xfrm>
              <a:off x="4397" y="10682"/>
              <a:ext cx="2822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Юридичні і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фізичні особи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6" name="Rectangle 14"/>
            <p:cNvSpPr>
              <a:spLocks noChangeArrowheads="1"/>
            </p:cNvSpPr>
            <p:nvPr/>
          </p:nvSpPr>
          <p:spPr bwMode="auto">
            <a:xfrm>
              <a:off x="2279" y="9567"/>
              <a:ext cx="1836" cy="97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Видача готівки клієнтам банку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7" name="Rectangle 15"/>
            <p:cNvSpPr>
              <a:spLocks noChangeArrowheads="1"/>
            </p:cNvSpPr>
            <p:nvPr/>
          </p:nvSpPr>
          <p:spPr bwMode="auto">
            <a:xfrm>
              <a:off x="7503" y="9567"/>
              <a:ext cx="1836" cy="14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Здача готівки і понадлімітних залишків клієнтам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>
              <a:off x="4820" y="1903"/>
              <a:ext cx="0" cy="1254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>
              <a:off x="4820" y="4411"/>
              <a:ext cx="1" cy="1394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>
              <a:off x="4820" y="7059"/>
              <a:ext cx="1" cy="1255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>
              <a:off x="4820" y="9567"/>
              <a:ext cx="2" cy="1116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 flipV="1">
              <a:off x="6797" y="1903"/>
              <a:ext cx="2" cy="1254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 flipV="1">
              <a:off x="6797" y="4411"/>
              <a:ext cx="2" cy="1394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 flipV="1">
              <a:off x="6797" y="7059"/>
              <a:ext cx="2" cy="1253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 flipV="1">
              <a:off x="6797" y="9567"/>
              <a:ext cx="1" cy="1114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428627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 Схема обороту готівки (розгорнута схема) </a:t>
            </a: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uk-UA" sz="3200" b="1" dirty="0" smtClean="0"/>
              <a:t> </a:t>
            </a:r>
            <a:endParaRPr lang="ru-RU" sz="3200" i="1" dirty="0"/>
          </a:p>
        </p:txBody>
      </p:sp>
      <p:grpSp>
        <p:nvGrpSpPr>
          <p:cNvPr id="12289" name="Group 1"/>
          <p:cNvGrpSpPr>
            <a:grpSpLocks noChangeAspect="1"/>
          </p:cNvGrpSpPr>
          <p:nvPr/>
        </p:nvGrpSpPr>
        <p:grpSpPr bwMode="auto">
          <a:xfrm>
            <a:off x="285720" y="714357"/>
            <a:ext cx="8501122" cy="5857916"/>
            <a:chOff x="2279" y="846"/>
            <a:chExt cx="7200" cy="10523"/>
          </a:xfrm>
        </p:grpSpPr>
        <p:sp>
          <p:nvSpPr>
            <p:cNvPr id="12290" name="AutoShape 2"/>
            <p:cNvSpPr>
              <a:spLocks noChangeAspect="1" noChangeArrowheads="1"/>
            </p:cNvSpPr>
            <p:nvPr/>
          </p:nvSpPr>
          <p:spPr bwMode="auto">
            <a:xfrm>
              <a:off x="2279" y="846"/>
              <a:ext cx="7200" cy="10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5244" y="846"/>
              <a:ext cx="112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НБУ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4518" y="2514"/>
              <a:ext cx="2541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Комерційні банки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3. Видача готівки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 власних надходжень</a:t>
              </a:r>
              <a:endParaRPr kumimoji="0" lang="ru-RU" sz="1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93" name="Line 5"/>
            <p:cNvSpPr>
              <a:spLocks noChangeShapeType="1"/>
            </p:cNvSpPr>
            <p:nvPr/>
          </p:nvSpPr>
          <p:spPr bwMode="auto">
            <a:xfrm flipH="1" flipV="1">
              <a:off x="6655" y="3076"/>
              <a:ext cx="424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94" name="Line 6"/>
            <p:cNvSpPr>
              <a:spLocks noChangeShapeType="1"/>
            </p:cNvSpPr>
            <p:nvPr/>
          </p:nvSpPr>
          <p:spPr bwMode="auto">
            <a:xfrm flipH="1">
              <a:off x="5103" y="3076"/>
              <a:ext cx="15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H="1">
              <a:off x="4538" y="3076"/>
              <a:ext cx="565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4114" y="5724"/>
              <a:ext cx="3671" cy="1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Фірми та інші юридичні особи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6. Виплата доходів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 готівкової виручки фірм</a:t>
              </a:r>
              <a:endParaRPr kumimoji="0" lang="ru-RU" sz="1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97" name="Line 9"/>
            <p:cNvSpPr>
              <a:spLocks noChangeShapeType="1"/>
            </p:cNvSpPr>
            <p:nvPr/>
          </p:nvSpPr>
          <p:spPr bwMode="auto">
            <a:xfrm flipH="1" flipV="1">
              <a:off x="6797" y="6281"/>
              <a:ext cx="847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98" name="Line 10"/>
            <p:cNvSpPr>
              <a:spLocks noChangeShapeType="1"/>
            </p:cNvSpPr>
            <p:nvPr/>
          </p:nvSpPr>
          <p:spPr bwMode="auto">
            <a:xfrm flipH="1">
              <a:off x="5244" y="6281"/>
              <a:ext cx="155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99" name="Line 11"/>
            <p:cNvSpPr>
              <a:spLocks noChangeShapeType="1"/>
            </p:cNvSpPr>
            <p:nvPr/>
          </p:nvSpPr>
          <p:spPr bwMode="auto">
            <a:xfrm flipH="1">
              <a:off x="4255" y="6281"/>
              <a:ext cx="989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3691" y="9487"/>
              <a:ext cx="4659" cy="1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Домогосподарства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9. Платежі готівкою між домогосподарствами</a:t>
              </a:r>
              <a:endParaRPr kumimoji="0" lang="ru-RU" sz="1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 flipH="1" flipV="1">
              <a:off x="7785" y="10183"/>
              <a:ext cx="565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02" name="Line 14"/>
            <p:cNvSpPr>
              <a:spLocks noChangeShapeType="1"/>
            </p:cNvSpPr>
            <p:nvPr/>
          </p:nvSpPr>
          <p:spPr bwMode="auto">
            <a:xfrm flipH="1">
              <a:off x="6232" y="10183"/>
              <a:ext cx="155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03" name="Line 15"/>
            <p:cNvSpPr>
              <a:spLocks noChangeShapeType="1"/>
            </p:cNvSpPr>
            <p:nvPr/>
          </p:nvSpPr>
          <p:spPr bwMode="auto">
            <a:xfrm flipH="1">
              <a:off x="5526" y="10183"/>
              <a:ext cx="706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 flipV="1">
              <a:off x="3691" y="10183"/>
              <a:ext cx="706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05" name="Line 17"/>
            <p:cNvSpPr>
              <a:spLocks noChangeShapeType="1"/>
            </p:cNvSpPr>
            <p:nvPr/>
          </p:nvSpPr>
          <p:spPr bwMode="auto">
            <a:xfrm>
              <a:off x="4397" y="10183"/>
              <a:ext cx="12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06" name="Line 18"/>
            <p:cNvSpPr>
              <a:spLocks noChangeShapeType="1"/>
            </p:cNvSpPr>
            <p:nvPr/>
          </p:nvSpPr>
          <p:spPr bwMode="auto">
            <a:xfrm>
              <a:off x="5667" y="10183"/>
              <a:ext cx="565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>
              <a:off x="5385" y="1264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08" name="Line 20"/>
            <p:cNvSpPr>
              <a:spLocks noChangeShapeType="1"/>
            </p:cNvSpPr>
            <p:nvPr/>
          </p:nvSpPr>
          <p:spPr bwMode="auto">
            <a:xfrm flipV="1">
              <a:off x="6232" y="1264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09" name="Rectangle 21"/>
            <p:cNvSpPr>
              <a:spLocks noChangeArrowheads="1"/>
            </p:cNvSpPr>
            <p:nvPr/>
          </p:nvSpPr>
          <p:spPr bwMode="auto">
            <a:xfrm>
              <a:off x="4114" y="3773"/>
              <a:ext cx="424" cy="181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2. Видача  готівки клієнтам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0" name="Rectangle 22"/>
            <p:cNvSpPr>
              <a:spLocks noChangeArrowheads="1"/>
            </p:cNvSpPr>
            <p:nvPr/>
          </p:nvSpPr>
          <p:spPr bwMode="auto">
            <a:xfrm>
              <a:off x="6373" y="1403"/>
              <a:ext cx="2138" cy="9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13. Продаж готівки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НБУ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1" name="Line 23"/>
            <p:cNvSpPr>
              <a:spLocks noChangeShapeType="1"/>
            </p:cNvSpPr>
            <p:nvPr/>
          </p:nvSpPr>
          <p:spPr bwMode="auto">
            <a:xfrm>
              <a:off x="4961" y="3633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>
              <a:off x="4961" y="3912"/>
              <a:ext cx="16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13" name="Line 25"/>
            <p:cNvSpPr>
              <a:spLocks noChangeShapeType="1"/>
            </p:cNvSpPr>
            <p:nvPr/>
          </p:nvSpPr>
          <p:spPr bwMode="auto">
            <a:xfrm flipV="1">
              <a:off x="6655" y="3633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14" name="Line 26"/>
            <p:cNvSpPr>
              <a:spLocks noChangeShapeType="1"/>
            </p:cNvSpPr>
            <p:nvPr/>
          </p:nvSpPr>
          <p:spPr bwMode="auto">
            <a:xfrm>
              <a:off x="6514" y="3633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15" name="Line 27"/>
            <p:cNvSpPr>
              <a:spLocks noChangeShapeType="1"/>
            </p:cNvSpPr>
            <p:nvPr/>
          </p:nvSpPr>
          <p:spPr bwMode="auto">
            <a:xfrm flipH="1">
              <a:off x="5103" y="4191"/>
              <a:ext cx="14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16" name="Line 28"/>
            <p:cNvSpPr>
              <a:spLocks noChangeShapeType="1"/>
            </p:cNvSpPr>
            <p:nvPr/>
          </p:nvSpPr>
          <p:spPr bwMode="auto">
            <a:xfrm flipV="1">
              <a:off x="5103" y="3633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17" name="Line 29"/>
            <p:cNvSpPr>
              <a:spLocks noChangeShapeType="1"/>
            </p:cNvSpPr>
            <p:nvPr/>
          </p:nvSpPr>
          <p:spPr bwMode="auto">
            <a:xfrm>
              <a:off x="4679" y="3633"/>
              <a:ext cx="0" cy="20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18" name="Line 30"/>
            <p:cNvSpPr>
              <a:spLocks noChangeShapeType="1"/>
            </p:cNvSpPr>
            <p:nvPr/>
          </p:nvSpPr>
          <p:spPr bwMode="auto">
            <a:xfrm flipV="1">
              <a:off x="6938" y="3633"/>
              <a:ext cx="1" cy="20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19" name="Rectangle 31"/>
            <p:cNvSpPr>
              <a:spLocks noChangeArrowheads="1"/>
            </p:cNvSpPr>
            <p:nvPr/>
          </p:nvSpPr>
          <p:spPr bwMode="auto">
            <a:xfrm>
              <a:off x="4961" y="4330"/>
              <a:ext cx="1694" cy="10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4. Купівля-продаж готівки між банками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20" name="Rectangle 32"/>
            <p:cNvSpPr>
              <a:spLocks noChangeArrowheads="1"/>
            </p:cNvSpPr>
            <p:nvPr/>
          </p:nvSpPr>
          <p:spPr bwMode="auto">
            <a:xfrm>
              <a:off x="3429" y="1403"/>
              <a:ext cx="1815" cy="9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1. Продаж готівки банкам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21" name="Rectangle 33"/>
            <p:cNvSpPr>
              <a:spLocks noChangeArrowheads="1"/>
            </p:cNvSpPr>
            <p:nvPr/>
          </p:nvSpPr>
          <p:spPr bwMode="auto">
            <a:xfrm>
              <a:off x="7079" y="3633"/>
              <a:ext cx="565" cy="195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12. Здавання виручки в банки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22" name="Line 34"/>
            <p:cNvSpPr>
              <a:spLocks noChangeShapeType="1"/>
            </p:cNvSpPr>
            <p:nvPr/>
          </p:nvSpPr>
          <p:spPr bwMode="auto">
            <a:xfrm>
              <a:off x="4255" y="6978"/>
              <a:ext cx="0" cy="25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23" name="Line 35"/>
            <p:cNvSpPr>
              <a:spLocks noChangeShapeType="1"/>
            </p:cNvSpPr>
            <p:nvPr/>
          </p:nvSpPr>
          <p:spPr bwMode="auto">
            <a:xfrm flipV="1">
              <a:off x="7644" y="6978"/>
              <a:ext cx="0" cy="25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24" name="Line 36"/>
            <p:cNvSpPr>
              <a:spLocks noChangeShapeType="1"/>
            </p:cNvSpPr>
            <p:nvPr/>
          </p:nvSpPr>
          <p:spPr bwMode="auto">
            <a:xfrm>
              <a:off x="4538" y="6978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25" name="Line 37"/>
            <p:cNvSpPr>
              <a:spLocks noChangeShapeType="1"/>
            </p:cNvSpPr>
            <p:nvPr/>
          </p:nvSpPr>
          <p:spPr bwMode="auto">
            <a:xfrm>
              <a:off x="4538" y="7257"/>
              <a:ext cx="282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26" name="Line 38"/>
            <p:cNvSpPr>
              <a:spLocks noChangeShapeType="1"/>
            </p:cNvSpPr>
            <p:nvPr/>
          </p:nvSpPr>
          <p:spPr bwMode="auto">
            <a:xfrm flipV="1">
              <a:off x="7361" y="6978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27" name="Line 39"/>
            <p:cNvSpPr>
              <a:spLocks noChangeShapeType="1"/>
            </p:cNvSpPr>
            <p:nvPr/>
          </p:nvSpPr>
          <p:spPr bwMode="auto">
            <a:xfrm>
              <a:off x="7079" y="6978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28" name="Line 40"/>
            <p:cNvSpPr>
              <a:spLocks noChangeShapeType="1"/>
            </p:cNvSpPr>
            <p:nvPr/>
          </p:nvSpPr>
          <p:spPr bwMode="auto">
            <a:xfrm flipH="1" flipV="1">
              <a:off x="4820" y="7536"/>
              <a:ext cx="2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29" name="Line 41"/>
            <p:cNvSpPr>
              <a:spLocks noChangeShapeType="1"/>
            </p:cNvSpPr>
            <p:nvPr/>
          </p:nvSpPr>
          <p:spPr bwMode="auto">
            <a:xfrm flipV="1">
              <a:off x="4820" y="6978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4820" y="7675"/>
              <a:ext cx="2259" cy="9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7. Платежі готівкою між фірмами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31" name="Rectangle 43"/>
            <p:cNvSpPr>
              <a:spLocks noChangeArrowheads="1"/>
            </p:cNvSpPr>
            <p:nvPr/>
          </p:nvSpPr>
          <p:spPr bwMode="auto">
            <a:xfrm>
              <a:off x="3691" y="7117"/>
              <a:ext cx="423" cy="22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5. Видача  доходів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32" name="Rectangle 44"/>
            <p:cNvSpPr>
              <a:spLocks noChangeArrowheads="1"/>
            </p:cNvSpPr>
            <p:nvPr/>
          </p:nvSpPr>
          <p:spPr bwMode="auto">
            <a:xfrm>
              <a:off x="7785" y="7117"/>
              <a:ext cx="565" cy="22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10. Оплата готівкою покупок і зобов’язань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33" name="Line 45"/>
            <p:cNvSpPr>
              <a:spLocks noChangeShapeType="1"/>
            </p:cNvSpPr>
            <p:nvPr/>
          </p:nvSpPr>
          <p:spPr bwMode="auto">
            <a:xfrm flipH="1">
              <a:off x="3126" y="2936"/>
              <a:ext cx="141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34" name="Line 46"/>
            <p:cNvSpPr>
              <a:spLocks noChangeShapeType="1"/>
            </p:cNvSpPr>
            <p:nvPr/>
          </p:nvSpPr>
          <p:spPr bwMode="auto">
            <a:xfrm>
              <a:off x="3126" y="2936"/>
              <a:ext cx="1" cy="72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35" name="Line 47"/>
            <p:cNvSpPr>
              <a:spLocks noChangeShapeType="1"/>
            </p:cNvSpPr>
            <p:nvPr/>
          </p:nvSpPr>
          <p:spPr bwMode="auto">
            <a:xfrm>
              <a:off x="3126" y="10183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36" name="Line 48"/>
            <p:cNvSpPr>
              <a:spLocks noChangeShapeType="1"/>
            </p:cNvSpPr>
            <p:nvPr/>
          </p:nvSpPr>
          <p:spPr bwMode="auto">
            <a:xfrm>
              <a:off x="8350" y="10183"/>
              <a:ext cx="4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37" name="Line 49"/>
            <p:cNvSpPr>
              <a:spLocks noChangeShapeType="1"/>
            </p:cNvSpPr>
            <p:nvPr/>
          </p:nvSpPr>
          <p:spPr bwMode="auto">
            <a:xfrm flipV="1">
              <a:off x="8773" y="2936"/>
              <a:ext cx="0" cy="72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38" name="Line 50"/>
            <p:cNvSpPr>
              <a:spLocks noChangeShapeType="1"/>
            </p:cNvSpPr>
            <p:nvPr/>
          </p:nvSpPr>
          <p:spPr bwMode="auto">
            <a:xfrm flipH="1">
              <a:off x="7079" y="2936"/>
              <a:ext cx="16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39" name="Rectangle 51"/>
            <p:cNvSpPr>
              <a:spLocks noChangeArrowheads="1"/>
            </p:cNvSpPr>
            <p:nvPr/>
          </p:nvSpPr>
          <p:spPr bwMode="auto">
            <a:xfrm>
              <a:off x="2561" y="3076"/>
              <a:ext cx="423" cy="69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5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8.  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Одержання готівки з вкладів та одержання  позичок  готівкою</a:t>
              </a:r>
              <a:endParaRPr kumimoji="0" lang="ru-RU" sz="3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40" name="Rectangle 52"/>
            <p:cNvSpPr>
              <a:spLocks noChangeArrowheads="1"/>
            </p:cNvSpPr>
            <p:nvPr/>
          </p:nvSpPr>
          <p:spPr bwMode="auto">
            <a:xfrm>
              <a:off x="8914" y="3215"/>
              <a:ext cx="565" cy="69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11.  Внесення  готівки на вклади  та погашення позичок</a:t>
              </a:r>
              <a:endParaRPr kumimoji="0" lang="ru-RU" sz="3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/>
              <a:t>Організаційна структура касового відділу банку</a:t>
            </a:r>
            <a:endParaRPr lang="ru-RU" sz="3200" i="1" dirty="0"/>
          </a:p>
        </p:txBody>
      </p:sp>
      <p:grpSp>
        <p:nvGrpSpPr>
          <p:cNvPr id="11265" name="Group 1"/>
          <p:cNvGrpSpPr>
            <a:grpSpLocks noChangeAspect="1"/>
          </p:cNvGrpSpPr>
          <p:nvPr/>
        </p:nvGrpSpPr>
        <p:grpSpPr bwMode="auto">
          <a:xfrm>
            <a:off x="285720" y="1071546"/>
            <a:ext cx="8572560" cy="5500726"/>
            <a:chOff x="2279" y="4106"/>
            <a:chExt cx="7624" cy="6131"/>
          </a:xfrm>
        </p:grpSpPr>
        <p:sp>
          <p:nvSpPr>
            <p:cNvPr id="11266" name="AutoShape 2"/>
            <p:cNvSpPr>
              <a:spLocks noChangeAspect="1" noChangeArrowheads="1"/>
            </p:cNvSpPr>
            <p:nvPr/>
          </p:nvSpPr>
          <p:spPr bwMode="auto">
            <a:xfrm>
              <a:off x="2279" y="4106"/>
              <a:ext cx="7624" cy="6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2561" y="4385"/>
              <a:ext cx="2118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Прихідна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каса,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ст. касир (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касир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4820" y="4385"/>
              <a:ext cx="2117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Видаткова каса,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ст. касир (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касир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2561" y="5081"/>
              <a:ext cx="3389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Прихідно-видаткова</a:t>
              </a: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каса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>
              <a:off x="2420" y="4245"/>
              <a:ext cx="0" cy="13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>
              <a:off x="2420" y="5639"/>
              <a:ext cx="46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>
              <a:off x="2420" y="4245"/>
              <a:ext cx="465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>
              <a:off x="7079" y="4245"/>
              <a:ext cx="0" cy="13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7503" y="4385"/>
              <a:ext cx="2118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Прихідно-видаткова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, валютна каса,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ст. касир (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касир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4679" y="6196"/>
              <a:ext cx="2824" cy="1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Операційна каса (комора),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завідувач каси,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ст. контролер-касир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6" name="Line 12"/>
            <p:cNvSpPr>
              <a:spLocks noChangeShapeType="1"/>
            </p:cNvSpPr>
            <p:nvPr/>
          </p:nvSpPr>
          <p:spPr bwMode="auto">
            <a:xfrm>
              <a:off x="5809" y="5639"/>
              <a:ext cx="1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4962" y="5499"/>
              <a:ext cx="0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8" name="Line 14"/>
            <p:cNvSpPr>
              <a:spLocks noChangeShapeType="1"/>
            </p:cNvSpPr>
            <p:nvPr/>
          </p:nvSpPr>
          <p:spPr bwMode="auto">
            <a:xfrm>
              <a:off x="6656" y="5499"/>
              <a:ext cx="1" cy="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>
              <a:off x="8632" y="5221"/>
              <a:ext cx="1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 flipH="1" flipV="1">
              <a:off x="7220" y="5918"/>
              <a:ext cx="141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>
              <a:off x="7220" y="5918"/>
              <a:ext cx="1" cy="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2279" y="8983"/>
              <a:ext cx="1129" cy="1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Каси обмінних пунктів (касир) 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3" name="Rectangle 19"/>
            <p:cNvSpPr>
              <a:spLocks noChangeArrowheads="1"/>
            </p:cNvSpPr>
            <p:nvPr/>
          </p:nvSpPr>
          <p:spPr bwMode="auto">
            <a:xfrm>
              <a:off x="3691" y="8983"/>
              <a:ext cx="1694" cy="1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Каса перерахунку,    ст. контролер-касир, ст. касир (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касир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7503" y="8983"/>
              <a:ext cx="2117" cy="1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Каси філій  і 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безбалансових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відділень,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ст. касир (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касир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), ст. контролер-касир  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5809" y="8983"/>
              <a:ext cx="1411" cy="12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Вечірня каса, бухгалтер-контролер,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ст. касир (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касир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6" name="Line 22"/>
            <p:cNvSpPr>
              <a:spLocks noChangeShapeType="1"/>
            </p:cNvSpPr>
            <p:nvPr/>
          </p:nvSpPr>
          <p:spPr bwMode="auto">
            <a:xfrm flipH="1">
              <a:off x="5385" y="9541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 flipV="1">
              <a:off x="4962" y="7450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8" name="Line 24"/>
            <p:cNvSpPr>
              <a:spLocks noChangeShapeType="1"/>
            </p:cNvSpPr>
            <p:nvPr/>
          </p:nvSpPr>
          <p:spPr bwMode="auto">
            <a:xfrm flipV="1">
              <a:off x="6656" y="7450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126" y="8008"/>
              <a:ext cx="1553" cy="8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передаються інкасаторські сумки 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6938" y="8008"/>
              <a:ext cx="1552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передаються інкасаторські сумки 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91" name="Line 27"/>
            <p:cNvSpPr>
              <a:spLocks noChangeShapeType="1"/>
            </p:cNvSpPr>
            <p:nvPr/>
          </p:nvSpPr>
          <p:spPr bwMode="auto">
            <a:xfrm flipV="1">
              <a:off x="2985" y="7729"/>
              <a:ext cx="1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92" name="Line 28"/>
            <p:cNvSpPr>
              <a:spLocks noChangeShapeType="1"/>
            </p:cNvSpPr>
            <p:nvPr/>
          </p:nvSpPr>
          <p:spPr bwMode="auto">
            <a:xfrm>
              <a:off x="2985" y="7729"/>
              <a:ext cx="183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auto">
            <a:xfrm flipV="1">
              <a:off x="4820" y="7450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94" name="Line 30"/>
            <p:cNvSpPr>
              <a:spLocks noChangeShapeType="1"/>
            </p:cNvSpPr>
            <p:nvPr/>
          </p:nvSpPr>
          <p:spPr bwMode="auto">
            <a:xfrm flipV="1">
              <a:off x="8774" y="7729"/>
              <a:ext cx="1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 flipH="1">
              <a:off x="7220" y="7729"/>
              <a:ext cx="155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96" name="Line 32"/>
            <p:cNvSpPr>
              <a:spLocks noChangeShapeType="1"/>
            </p:cNvSpPr>
            <p:nvPr/>
          </p:nvSpPr>
          <p:spPr bwMode="auto">
            <a:xfrm flipV="1">
              <a:off x="7220" y="7450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Кругообіг готівки між банками і клієнтами</a:t>
            </a:r>
            <a:endParaRPr lang="ru-RU" sz="2800" i="1" dirty="0"/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285720" y="857232"/>
            <a:ext cx="8358246" cy="2857520"/>
            <a:chOff x="2279" y="9886"/>
            <a:chExt cx="7200" cy="3623"/>
          </a:xfrm>
        </p:grpSpPr>
        <p:sp>
          <p:nvSpPr>
            <p:cNvPr id="4" name="AutoShape 2"/>
            <p:cNvSpPr>
              <a:spLocks noChangeAspect="1" noChangeArrowheads="1"/>
            </p:cNvSpPr>
            <p:nvPr/>
          </p:nvSpPr>
          <p:spPr bwMode="auto">
            <a:xfrm>
              <a:off x="2279" y="9886"/>
              <a:ext cx="7200" cy="36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2279" y="9886"/>
              <a:ext cx="2400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Видаткова каса банку</a:t>
              </a:r>
              <a:endParaRPr kumimoji="0" lang="ru-RU" sz="3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279" y="12534"/>
              <a:ext cx="2400" cy="5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Прихідна</a:t>
              </a:r>
              <a:r>
                <a:rPr kumimoji="0" lang="uk-UA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каса банку</a:t>
              </a:r>
              <a:endParaRPr kumimoji="0" lang="ru-RU" sz="3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679" y="10722"/>
              <a:ext cx="2400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32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населення</a:t>
              </a:r>
              <a:endParaRPr kumimoji="0" lang="ru-RU" sz="4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4679" y="10165"/>
              <a:ext cx="24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2985" y="10304"/>
              <a:ext cx="1694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H="1">
              <a:off x="7079" y="10304"/>
              <a:ext cx="1695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>
              <a:off x="3126" y="11698"/>
              <a:ext cx="1554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7079" y="11698"/>
              <a:ext cx="1835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4679" y="12952"/>
              <a:ext cx="2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6232" y="9886"/>
              <a:ext cx="423" cy="41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3832" y="10304"/>
              <a:ext cx="423" cy="41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7503" y="10304"/>
              <a:ext cx="421" cy="41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8067" y="11976"/>
              <a:ext cx="423" cy="4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3408" y="11976"/>
              <a:ext cx="424" cy="4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5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5103" y="12812"/>
              <a:ext cx="422" cy="41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7079" y="12534"/>
              <a:ext cx="2400" cy="5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Каса торговельних,  побутових та інших підприємств</a:t>
              </a:r>
              <a:endPara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5857884" y="857232"/>
            <a:ext cx="2643206" cy="3571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Каса підприємства</a:t>
            </a:r>
            <a:endParaRPr kumimoji="0" lang="ru-RU" sz="3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85720" y="3643314"/>
            <a:ext cx="8429684" cy="28575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342900" algn="just" fontAlgn="base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Пояснення 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З каси банку (наприклад, при виплаті вкладів) готівка надходить до населення.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Готівка може надходити до населення через каси підприємств, організацій, установ при виплаті зарплати або платежів, що прирівняні до неї, розрахунках за закуплену сільгосппродукцію тощо.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Після оплати населенням за товари, роботи, послуги готівка надходить у каси </a:t>
            </a:r>
            <a:r>
              <a:rPr lang="uk-UA" sz="1600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торговенльних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підприємств і організацій.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Підприємства й організації здають понадлімітні залишки в каси банків.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</a:pP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Населення може здавати готівку в банк (наприклад, при поповненні вкладів, купівлі цінних паперів та ін.).</a:t>
            </a:r>
            <a:endParaRPr lang="uk-UA" sz="24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/>
              <a:t>Схема документообігу і контролю за видатковими касовими документами</a:t>
            </a:r>
            <a:endParaRPr lang="ru-RU" sz="2800" i="1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9217" name="Group 1"/>
          <p:cNvGrpSpPr>
            <a:grpSpLocks noChangeAspect="1"/>
          </p:cNvGrpSpPr>
          <p:nvPr/>
        </p:nvGrpSpPr>
        <p:grpSpPr bwMode="auto">
          <a:xfrm>
            <a:off x="428596" y="1142984"/>
            <a:ext cx="8358246" cy="5357850"/>
            <a:chOff x="2279" y="236"/>
            <a:chExt cx="7200" cy="5575"/>
          </a:xfrm>
        </p:grpSpPr>
        <p:sp>
          <p:nvSpPr>
            <p:cNvPr id="9218" name="AutoShape 2"/>
            <p:cNvSpPr>
              <a:spLocks noChangeAspect="1" noChangeArrowheads="1"/>
            </p:cNvSpPr>
            <p:nvPr/>
          </p:nvSpPr>
          <p:spPr bwMode="auto">
            <a:xfrm>
              <a:off x="2279" y="236"/>
              <a:ext cx="7200" cy="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19" name="Rectangle 3"/>
            <p:cNvSpPr>
              <a:spLocks noChangeArrowheads="1"/>
            </p:cNvSpPr>
            <p:nvPr/>
          </p:nvSpPr>
          <p:spPr bwMode="auto">
            <a:xfrm>
              <a:off x="3691" y="236"/>
              <a:ext cx="3106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Видача під звіт авансу і готівки з розпискою в Книзі обліку прийнятих і виданих грошей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(веде </a:t>
              </a:r>
              <a:r>
                <a:rPr kumimoji="0" lang="uk-UA" sz="16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завкаси</a:t>
              </a: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0" name="Rectangle 4"/>
            <p:cNvSpPr>
              <a:spLocks noChangeArrowheads="1"/>
            </p:cNvSpPr>
            <p:nvPr/>
          </p:nvSpPr>
          <p:spPr bwMode="auto">
            <a:xfrm>
              <a:off x="3691" y="1630"/>
              <a:ext cx="3106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Перевірка видаткових документів із записом у касовому журналі (ведеться виконавцями)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3691" y="2884"/>
              <a:ext cx="3106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Надходження видаткових документів до касира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(грошові чеки, видаткові ордери)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3691" y="4138"/>
              <a:ext cx="3106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Складання довідки касира видаткової каси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3" name="Rectangle 7"/>
            <p:cNvSpPr>
              <a:spLocks noChangeArrowheads="1"/>
            </p:cNvSpPr>
            <p:nvPr/>
          </p:nvSpPr>
          <p:spPr bwMode="auto">
            <a:xfrm>
              <a:off x="3691" y="5114"/>
              <a:ext cx="3106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Ведення книги обліку прийнятих і виданих грошей 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 flipH="1">
              <a:off x="2844" y="793"/>
              <a:ext cx="8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>
              <a:off x="2844" y="793"/>
              <a:ext cx="0" cy="26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6" name="Line 10"/>
            <p:cNvSpPr>
              <a:spLocks noChangeShapeType="1"/>
            </p:cNvSpPr>
            <p:nvPr/>
          </p:nvSpPr>
          <p:spPr bwMode="auto">
            <a:xfrm>
              <a:off x="2844" y="3441"/>
              <a:ext cx="8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7" name="Line 11"/>
            <p:cNvSpPr>
              <a:spLocks noChangeShapeType="1"/>
            </p:cNvSpPr>
            <p:nvPr/>
          </p:nvSpPr>
          <p:spPr bwMode="auto">
            <a:xfrm>
              <a:off x="5103" y="2605"/>
              <a:ext cx="0" cy="27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>
              <a:off x="5103" y="3860"/>
              <a:ext cx="0" cy="27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>
              <a:off x="5103" y="4835"/>
              <a:ext cx="1" cy="27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30" name="Line 14"/>
            <p:cNvSpPr>
              <a:spLocks noChangeShapeType="1"/>
            </p:cNvSpPr>
            <p:nvPr/>
          </p:nvSpPr>
          <p:spPr bwMode="auto">
            <a:xfrm flipH="1">
              <a:off x="6797" y="2048"/>
              <a:ext cx="84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>
              <a:off x="7644" y="2048"/>
              <a:ext cx="0" cy="23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 flipH="1">
              <a:off x="6797" y="4417"/>
              <a:ext cx="8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 flipH="1">
              <a:off x="6797" y="4556"/>
              <a:ext cx="8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7644" y="4556"/>
              <a:ext cx="0" cy="9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 flipH="1">
              <a:off x="6797" y="5532"/>
              <a:ext cx="8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7714" y="2187"/>
              <a:ext cx="1624" cy="209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Розписка операційних працівників на довідках та касирів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у касовому журнал</a:t>
              </a:r>
              <a:r>
                <a:rPr kumimoji="0" lang="uk-UA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і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7785" y="4556"/>
              <a:ext cx="1553" cy="97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Розписка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завкаси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на довідці та касира в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книзі обліку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857255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Схема документообігу і контролю за </a:t>
            </a:r>
            <a:r>
              <a:rPr lang="uk-UA" sz="2800" b="1" dirty="0" err="1" smtClean="0"/>
              <a:t>прихідними</a:t>
            </a:r>
            <a:r>
              <a:rPr lang="uk-UA" sz="2800" b="1" dirty="0" smtClean="0"/>
              <a:t> касовими документами</a:t>
            </a:r>
            <a:endParaRPr lang="ru-RU" sz="2800" i="1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8193" name="Group 1"/>
          <p:cNvGrpSpPr>
            <a:grpSpLocks noChangeAspect="1"/>
          </p:cNvGrpSpPr>
          <p:nvPr/>
        </p:nvGrpSpPr>
        <p:grpSpPr bwMode="auto">
          <a:xfrm>
            <a:off x="357158" y="1643050"/>
            <a:ext cx="8429684" cy="4929222"/>
            <a:chOff x="2279" y="1630"/>
            <a:chExt cx="7200" cy="3901"/>
          </a:xfrm>
        </p:grpSpPr>
        <p:sp>
          <p:nvSpPr>
            <p:cNvPr id="8194" name="AutoShape 2"/>
            <p:cNvSpPr>
              <a:spLocks noChangeAspect="1" noChangeArrowheads="1"/>
            </p:cNvSpPr>
            <p:nvPr/>
          </p:nvSpPr>
          <p:spPr bwMode="auto">
            <a:xfrm>
              <a:off x="2279" y="1630"/>
              <a:ext cx="7200" cy="39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195" name="Rectangle 3"/>
            <p:cNvSpPr>
              <a:spLocks noChangeArrowheads="1"/>
            </p:cNvSpPr>
            <p:nvPr/>
          </p:nvSpPr>
          <p:spPr bwMode="auto">
            <a:xfrm>
              <a:off x="3691" y="1630"/>
              <a:ext cx="3106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Ведення касового журналу операційними працівниками (виконавцями)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96" name="Rectangle 4"/>
            <p:cNvSpPr>
              <a:spLocks noChangeArrowheads="1"/>
            </p:cNvSpPr>
            <p:nvPr/>
          </p:nvSpPr>
          <p:spPr bwMode="auto">
            <a:xfrm>
              <a:off x="3691" y="2745"/>
              <a:ext cx="3106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Надходження </a:t>
              </a:r>
              <a:r>
                <a:rPr kumimoji="0" lang="uk-UA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прихідних</a:t>
              </a: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документів (оголошень, ордерів, квитанцій, повідомлень)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3691" y="3860"/>
              <a:ext cx="3104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Складання довідки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касира </a:t>
              </a:r>
              <a:r>
                <a:rPr kumimoji="0" lang="uk-UA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прихідної</a:t>
              </a: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каси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3691" y="4835"/>
              <a:ext cx="3106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Ведення книги обліку прийнятих і виданих грошей (ведеться </a:t>
              </a:r>
              <a:r>
                <a:rPr kumimoji="0" lang="uk-UA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завкаси</a:t>
              </a:r>
              <a:r>
                <a:rPr kumimoji="0" lang="uk-UA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99" name="Line 7"/>
            <p:cNvSpPr>
              <a:spLocks noChangeShapeType="1"/>
            </p:cNvSpPr>
            <p:nvPr/>
          </p:nvSpPr>
          <p:spPr bwMode="auto">
            <a:xfrm>
              <a:off x="5244" y="2466"/>
              <a:ext cx="1" cy="2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5244" y="3581"/>
              <a:ext cx="1" cy="27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>
              <a:off x="5244" y="4557"/>
              <a:ext cx="1" cy="27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 flipH="1">
              <a:off x="6797" y="2048"/>
              <a:ext cx="84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03" name="Line 11"/>
            <p:cNvSpPr>
              <a:spLocks noChangeShapeType="1"/>
            </p:cNvSpPr>
            <p:nvPr/>
          </p:nvSpPr>
          <p:spPr bwMode="auto">
            <a:xfrm>
              <a:off x="7644" y="2048"/>
              <a:ext cx="1" cy="20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04" name="Line 12"/>
            <p:cNvSpPr>
              <a:spLocks noChangeShapeType="1"/>
            </p:cNvSpPr>
            <p:nvPr/>
          </p:nvSpPr>
          <p:spPr bwMode="auto">
            <a:xfrm flipH="1">
              <a:off x="6797" y="4139"/>
              <a:ext cx="84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05" name="Line 13"/>
            <p:cNvSpPr>
              <a:spLocks noChangeShapeType="1"/>
            </p:cNvSpPr>
            <p:nvPr/>
          </p:nvSpPr>
          <p:spPr bwMode="auto">
            <a:xfrm flipH="1">
              <a:off x="6797" y="4278"/>
              <a:ext cx="84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7644" y="4278"/>
              <a:ext cx="1" cy="9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 flipH="1">
              <a:off x="6797" y="5254"/>
              <a:ext cx="84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08" name="Rectangle 16"/>
            <p:cNvSpPr>
              <a:spLocks noChangeArrowheads="1"/>
            </p:cNvSpPr>
            <p:nvPr/>
          </p:nvSpPr>
          <p:spPr bwMode="auto">
            <a:xfrm>
              <a:off x="7714" y="2187"/>
              <a:ext cx="1624" cy="1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Розписка операційних працівників на довідках та касирів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у касовому журналі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9" name="Rectangle 17"/>
            <p:cNvSpPr>
              <a:spLocks noChangeArrowheads="1"/>
            </p:cNvSpPr>
            <p:nvPr/>
          </p:nvSpPr>
          <p:spPr bwMode="auto">
            <a:xfrm>
              <a:off x="7785" y="4278"/>
              <a:ext cx="1553" cy="97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Розписка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завкаси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на довідці та касира в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книзі обліку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642941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Етапи складання прогнозних розрахунків касових оборотів банку</a:t>
            </a:r>
            <a:endParaRPr lang="ru-RU" sz="2800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169" name="Group 1"/>
          <p:cNvGrpSpPr>
            <a:grpSpLocks noChangeAspect="1"/>
          </p:cNvGrpSpPr>
          <p:nvPr/>
        </p:nvGrpSpPr>
        <p:grpSpPr bwMode="auto">
          <a:xfrm>
            <a:off x="285720" y="928670"/>
            <a:ext cx="8643998" cy="5715040"/>
            <a:chOff x="2306" y="-234"/>
            <a:chExt cx="7472" cy="9045"/>
          </a:xfrm>
        </p:grpSpPr>
        <p:sp>
          <p:nvSpPr>
            <p:cNvPr id="7170" name="AutoShape 2"/>
            <p:cNvSpPr>
              <a:spLocks noChangeAspect="1" noChangeArrowheads="1"/>
            </p:cNvSpPr>
            <p:nvPr/>
          </p:nvSpPr>
          <p:spPr bwMode="auto">
            <a:xfrm>
              <a:off x="2306" y="-234"/>
              <a:ext cx="7472" cy="9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4220" y="-234"/>
              <a:ext cx="3582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Національний банк України</a:t>
              </a:r>
              <a:endPara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4887" y="897"/>
              <a:ext cx="2310" cy="7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Проект касового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прогнозу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4480" y="2331"/>
              <a:ext cx="3124" cy="8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Регіональні управління Національного банку України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4887" y="3681"/>
              <a:ext cx="2311" cy="7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Проект касового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прогнозу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5" name="Rectangle 7"/>
            <p:cNvSpPr>
              <a:spLocks noChangeArrowheads="1"/>
            </p:cNvSpPr>
            <p:nvPr/>
          </p:nvSpPr>
          <p:spPr bwMode="auto">
            <a:xfrm>
              <a:off x="4072" y="4896"/>
              <a:ext cx="4076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Обслуговуючі банки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306" y="7056"/>
              <a:ext cx="1630" cy="17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Касові заявки підприємств торгівлі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 flipV="1">
              <a:off x="5974" y="441"/>
              <a:ext cx="0" cy="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 flipV="1">
              <a:off x="5974" y="1656"/>
              <a:ext cx="0" cy="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79" name="Line 11"/>
            <p:cNvSpPr>
              <a:spLocks noChangeShapeType="1"/>
            </p:cNvSpPr>
            <p:nvPr/>
          </p:nvSpPr>
          <p:spPr bwMode="auto">
            <a:xfrm flipV="1">
              <a:off x="5974" y="3006"/>
              <a:ext cx="0" cy="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80" name="Line 12"/>
            <p:cNvSpPr>
              <a:spLocks noChangeShapeType="1"/>
            </p:cNvSpPr>
            <p:nvPr/>
          </p:nvSpPr>
          <p:spPr bwMode="auto">
            <a:xfrm flipV="1">
              <a:off x="5974" y="4221"/>
              <a:ext cx="0" cy="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4072" y="7056"/>
              <a:ext cx="1630" cy="17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Касові заявки транспортних підприємств 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5838" y="7056"/>
              <a:ext cx="1630" cy="17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Касові заявки 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сільсько-господарських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, фермерських підприємств 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7604" y="7056"/>
              <a:ext cx="1902" cy="17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Касові заявки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інших підприємств -  суб’єктів підприємницької діяльності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 flipV="1">
              <a:off x="3115" y="5430"/>
              <a:ext cx="1494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85" name="Line 17"/>
            <p:cNvSpPr>
              <a:spLocks noChangeShapeType="1"/>
            </p:cNvSpPr>
            <p:nvPr/>
          </p:nvSpPr>
          <p:spPr bwMode="auto">
            <a:xfrm flipV="1">
              <a:off x="4887" y="5436"/>
              <a:ext cx="815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86" name="Line 18"/>
            <p:cNvSpPr>
              <a:spLocks noChangeShapeType="1"/>
            </p:cNvSpPr>
            <p:nvPr/>
          </p:nvSpPr>
          <p:spPr bwMode="auto">
            <a:xfrm flipH="1" flipV="1">
              <a:off x="6246" y="5436"/>
              <a:ext cx="543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87" name="Line 19"/>
            <p:cNvSpPr>
              <a:spLocks noChangeShapeType="1"/>
            </p:cNvSpPr>
            <p:nvPr/>
          </p:nvSpPr>
          <p:spPr bwMode="auto">
            <a:xfrm flipH="1" flipV="1">
              <a:off x="7604" y="5436"/>
              <a:ext cx="1087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1243</Words>
  <Application>Microsoft Office PowerPoint</Application>
  <PresentationFormat>Екран (4:3)</PresentationFormat>
  <Paragraphs>262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  Тема 5. обслуговування банками платіжного обороту</vt:lpstr>
      <vt:lpstr>Схема платіжного обороту (загальна, готівкового, напівготівкового, безготівкового)</vt:lpstr>
      <vt:lpstr>Оборот касової готівки (загальна схема)</vt:lpstr>
      <vt:lpstr>  Схема обороту готівки (розгорнута схема)   </vt:lpstr>
      <vt:lpstr>Організаційна структура касового відділу банку</vt:lpstr>
      <vt:lpstr>Кругообіг готівки між банками і клієнтами</vt:lpstr>
      <vt:lpstr>Схема документообігу і контролю за видатковими касовими документами</vt:lpstr>
      <vt:lpstr>Схема документообігу і контролю за прихідними касовими документами</vt:lpstr>
      <vt:lpstr>Етапи складання прогнозних розрахунків касових оборотів банку</vt:lpstr>
      <vt:lpstr>Принципи, на яких базується організація безготівових розрахунків</vt:lpstr>
      <vt:lpstr>Класифікація безготівкових розрахунків</vt:lpstr>
      <vt:lpstr>Переваги та недоліки форм платіжних інструментів</vt:lpstr>
      <vt:lpstr>Схема документообігу при розрахунках платіжними дорученнями</vt:lpstr>
      <vt:lpstr>Документообіг при розрахунках платіжними  вимогами-дорученнями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становлення та розвиток банківської системи україни</dc:title>
  <dc:creator>SuperVisor</dc:creator>
  <cp:lastModifiedBy>User</cp:lastModifiedBy>
  <cp:revision>69</cp:revision>
  <dcterms:modified xsi:type="dcterms:W3CDTF">2023-02-20T15:00:58Z</dcterms:modified>
</cp:coreProperties>
</file>