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handoutMasterIdLst>
    <p:handoutMasterId r:id="rId27"/>
  </p:handoutMasterIdLst>
  <p:sldIdLst>
    <p:sldId id="256" r:id="rId2"/>
    <p:sldId id="293" r:id="rId3"/>
    <p:sldId id="294" r:id="rId4"/>
    <p:sldId id="297" r:id="rId5"/>
    <p:sldId id="295" r:id="rId6"/>
    <p:sldId id="298" r:id="rId7"/>
    <p:sldId id="299" r:id="rId8"/>
    <p:sldId id="300" r:id="rId9"/>
    <p:sldId id="278" r:id="rId10"/>
    <p:sldId id="277" r:id="rId11"/>
    <p:sldId id="306" r:id="rId12"/>
    <p:sldId id="301" r:id="rId13"/>
    <p:sldId id="280" r:id="rId14"/>
    <p:sldId id="281" r:id="rId15"/>
    <p:sldId id="282" r:id="rId16"/>
    <p:sldId id="279" r:id="rId17"/>
    <p:sldId id="303" r:id="rId18"/>
    <p:sldId id="304" r:id="rId19"/>
    <p:sldId id="284" r:id="rId20"/>
    <p:sldId id="285" r:id="rId21"/>
    <p:sldId id="302" r:id="rId22"/>
    <p:sldId id="286" r:id="rId23"/>
    <p:sldId id="288" r:id="rId24"/>
    <p:sldId id="289" r:id="rId25"/>
    <p:sldId id="305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4" d="100"/>
          <a:sy n="64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9161C-A2E7-48CB-A075-728E0BD1F891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C2CF3-BB7A-480E-9B38-E03C42E88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3501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675B17-D73D-42E3-B905-7B7432B9DCFD}" type="datetimeFigureOut">
              <a:rPr lang="uk-UA" smtClean="0"/>
              <a:t>27.03.2021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2232248"/>
          </a:xfrm>
        </p:spPr>
        <p:txBody>
          <a:bodyPr>
            <a:normAutofit/>
          </a:bodyPr>
          <a:lstStyle/>
          <a:p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пріоритетів</a:t>
            </a:r>
            <a:r>
              <a:rPr lang="ru-RU" b="1" dirty="0"/>
              <a:t> як </a:t>
            </a:r>
            <a:r>
              <a:rPr lang="ru-RU" b="1" dirty="0" err="1"/>
              <a:t>основний</a:t>
            </a:r>
            <a:r>
              <a:rPr lang="ru-RU" b="1" dirty="0"/>
              <a:t> принцип </a:t>
            </a:r>
            <a:r>
              <a:rPr lang="ru-RU" b="1" dirty="0" err="1"/>
              <a:t>ефективної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400800" cy="665087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Чкан </a:t>
            </a:r>
            <a:r>
              <a:rPr lang="uk-UA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ОСНОВНИЙ ПРИНЦИП ЕФЕКТИВНОЇ ОРГАНІЗАЦІЇ РОБОТИ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04864"/>
            <a:ext cx="7408333" cy="4248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chemeClr val="tx1"/>
                </a:solidFill>
              </a:rPr>
              <a:t>Вміння цілком зосередитися на найважливішому завданні і виконати його від початку до кінця – це ключ не тільки до великого успіху та значних досягнень,  а й до поваги, високого статусу й щастя</a:t>
            </a:r>
          </a:p>
          <a:p>
            <a:pPr marL="0" indent="0" algn="ctr">
              <a:buNone/>
            </a:pPr>
            <a:endParaRPr lang="uk-UA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sz="1600" b="1" dirty="0" err="1" smtClean="0">
                <a:solidFill>
                  <a:schemeClr val="tx1"/>
                </a:solidFill>
              </a:rPr>
              <a:t>Брайан</a:t>
            </a:r>
            <a:r>
              <a:rPr lang="uk-UA" sz="1600" b="1" dirty="0" smtClean="0">
                <a:solidFill>
                  <a:schemeClr val="tx1"/>
                </a:solidFill>
              </a:rPr>
              <a:t> </a:t>
            </a:r>
            <a:r>
              <a:rPr lang="uk-UA" sz="1600" b="1" dirty="0" err="1" smtClean="0">
                <a:solidFill>
                  <a:schemeClr val="tx1"/>
                </a:solidFill>
              </a:rPr>
              <a:t>Трейсі</a:t>
            </a:r>
            <a:r>
              <a:rPr lang="uk-UA" sz="1600" b="1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uk-UA" sz="1600" b="1" dirty="0" smtClean="0">
                <a:solidFill>
                  <a:schemeClr val="tx1"/>
                </a:solidFill>
              </a:rPr>
              <a:t>«Вийди із зони комфорту! Зміни своє життя»</a:t>
            </a:r>
            <a:endParaRPr lang="uk-U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4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484784"/>
            <a:ext cx="367240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en-US" dirty="0" smtClean="0"/>
              <a:t>1   	   </a:t>
            </a:r>
            <a:r>
              <a:rPr lang="uk-UA" dirty="0" smtClean="0"/>
              <a:t>А    </a:t>
            </a:r>
            <a:r>
              <a:rPr lang="en-US" dirty="0" smtClean="0"/>
              <a:t>	</a:t>
            </a:r>
            <a:r>
              <a:rPr lang="uk-UA" dirty="0" smtClean="0"/>
              <a:t>    </a:t>
            </a:r>
            <a:r>
              <a:rPr lang="en-US" dirty="0" smtClean="0"/>
              <a:t>	I</a:t>
            </a:r>
          </a:p>
          <a:p>
            <a:pPr marL="0" indent="0" algn="just">
              <a:buNone/>
            </a:pPr>
            <a:r>
              <a:rPr lang="en-US" dirty="0" smtClean="0"/>
              <a:t>2    	   </a:t>
            </a:r>
            <a:r>
              <a:rPr lang="uk-UA" dirty="0" smtClean="0"/>
              <a:t>Б       </a:t>
            </a:r>
            <a:r>
              <a:rPr lang="en-US" dirty="0" smtClean="0"/>
              <a:t>	</a:t>
            </a:r>
            <a:r>
              <a:rPr lang="uk-UA" dirty="0" smtClean="0"/>
              <a:t>ІІ</a:t>
            </a:r>
          </a:p>
          <a:p>
            <a:pPr marL="0" indent="0" algn="just">
              <a:buNone/>
            </a:pPr>
            <a:r>
              <a:rPr lang="uk-UA" dirty="0" smtClean="0"/>
              <a:t>3      </a:t>
            </a:r>
            <a:r>
              <a:rPr lang="en-US" dirty="0" smtClean="0"/>
              <a:t>	   </a:t>
            </a:r>
            <a:r>
              <a:rPr lang="uk-UA" dirty="0" smtClean="0"/>
              <a:t>В       </a:t>
            </a:r>
            <a:r>
              <a:rPr lang="en-US" dirty="0" smtClean="0"/>
              <a:t>	</a:t>
            </a:r>
            <a:r>
              <a:rPr lang="uk-UA" dirty="0" smtClean="0"/>
              <a:t>ІІІ</a:t>
            </a:r>
          </a:p>
          <a:p>
            <a:pPr marL="0" indent="0" algn="just">
              <a:buNone/>
            </a:pPr>
            <a:r>
              <a:rPr lang="uk-UA" dirty="0" smtClean="0"/>
              <a:t>4      </a:t>
            </a:r>
            <a:r>
              <a:rPr lang="en-US" dirty="0" smtClean="0"/>
              <a:t>	   </a:t>
            </a:r>
            <a:r>
              <a:rPr lang="uk-UA" dirty="0" smtClean="0"/>
              <a:t>Г        </a:t>
            </a:r>
            <a:r>
              <a:rPr lang="en-US" dirty="0" smtClean="0"/>
              <a:t>	IV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/>
              <a:t>5      </a:t>
            </a:r>
            <a:r>
              <a:rPr lang="en-US" dirty="0" smtClean="0"/>
              <a:t>     </a:t>
            </a:r>
            <a:r>
              <a:rPr lang="uk-UA" dirty="0" smtClean="0"/>
              <a:t>Ґ</a:t>
            </a:r>
            <a:r>
              <a:rPr lang="en-US" dirty="0" smtClean="0"/>
              <a:t>        	V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6      </a:t>
            </a:r>
            <a:r>
              <a:rPr lang="en-US" dirty="0" smtClean="0"/>
              <a:t>     </a:t>
            </a:r>
            <a:r>
              <a:rPr lang="uk-UA" dirty="0" smtClean="0"/>
              <a:t>Д</a:t>
            </a:r>
            <a:r>
              <a:rPr lang="en-US" dirty="0" smtClean="0"/>
              <a:t>       	VI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/>
              <a:t>7</a:t>
            </a:r>
            <a:r>
              <a:rPr lang="uk-UA" dirty="0" smtClean="0"/>
              <a:t>      </a:t>
            </a:r>
            <a:r>
              <a:rPr lang="en-US" dirty="0" smtClean="0"/>
              <a:t>     </a:t>
            </a:r>
            <a:r>
              <a:rPr lang="uk-UA" dirty="0" smtClean="0"/>
              <a:t>Е</a:t>
            </a:r>
            <a:r>
              <a:rPr lang="en-US" dirty="0" smtClean="0"/>
              <a:t>       	VII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8     </a:t>
            </a:r>
            <a:r>
              <a:rPr lang="en-US" dirty="0" smtClean="0"/>
              <a:t>     </a:t>
            </a:r>
            <a:r>
              <a:rPr lang="uk-UA" dirty="0" smtClean="0"/>
              <a:t> Є</a:t>
            </a:r>
            <a:r>
              <a:rPr lang="en-US" dirty="0" smtClean="0"/>
              <a:t>       	VIII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9      </a:t>
            </a:r>
            <a:r>
              <a:rPr lang="en-US" dirty="0" smtClean="0"/>
              <a:t>     </a:t>
            </a:r>
            <a:r>
              <a:rPr lang="uk-UA" dirty="0" smtClean="0"/>
              <a:t>Ж</a:t>
            </a:r>
            <a:r>
              <a:rPr lang="en-US" dirty="0" smtClean="0"/>
              <a:t>       	IX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10    </a:t>
            </a:r>
            <a:r>
              <a:rPr lang="en-US" dirty="0" smtClean="0"/>
              <a:t>     </a:t>
            </a:r>
            <a:r>
              <a:rPr lang="uk-UA" dirty="0" smtClean="0"/>
              <a:t>З</a:t>
            </a:r>
            <a:r>
              <a:rPr lang="en-US" dirty="0" smtClean="0"/>
              <a:t>        	X</a:t>
            </a:r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12842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https://budilki.ru/timer/#countdown=00:00:15&amp;enabled=0&amp;seconds=0&amp;sound=classic&amp;loop=1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45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052736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У вас ніколи не буде достатньо часу на </a:t>
            </a:r>
            <a:r>
              <a:rPr lang="uk-UA" sz="2800" dirty="0" smtClean="0">
                <a:solidFill>
                  <a:srgbClr val="FF0000"/>
                </a:solidFill>
              </a:rPr>
              <a:t>ВСЕ</a:t>
            </a:r>
            <a:r>
              <a:rPr lang="uk-UA" sz="2800" dirty="0" smtClean="0"/>
              <a:t>, </a:t>
            </a:r>
            <a:r>
              <a:rPr lang="uk-UA" sz="2800" dirty="0"/>
              <a:t>що потрібно зробити. 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83568" y="3429000"/>
            <a:ext cx="7848872" cy="172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rabicParenR"/>
            </a:pPr>
            <a:r>
              <a:rPr lang="uk-UA" sz="2600" dirty="0" smtClean="0"/>
              <a:t>Які із моїх задач є найбільш цінними? </a:t>
            </a:r>
          </a:p>
          <a:p>
            <a:pPr marL="457200" indent="-457200">
              <a:buFont typeface="Symbol" pitchFamily="18" charset="2"/>
              <a:buAutoNum type="arabicParenR"/>
            </a:pPr>
            <a:r>
              <a:rPr lang="uk-UA" sz="2600" dirty="0" smtClean="0"/>
              <a:t>Що Я, і тільки Я, можу зробити?</a:t>
            </a:r>
            <a:endParaRPr lang="uk-UA" sz="2600" dirty="0"/>
          </a:p>
          <a:p>
            <a:pPr marL="457200" indent="-457200">
              <a:buFont typeface="Symbol" pitchFamily="18" charset="2"/>
              <a:buAutoNum type="arabicParenR"/>
            </a:pPr>
            <a:r>
              <a:rPr lang="uk-UA" sz="2600" dirty="0" smtClean="0"/>
              <a:t>До яких наслідків може привести виконання того чи іншого завдання?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9552" y="5445224"/>
            <a:ext cx="2902630" cy="665087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868144" y="5445223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779912" y="5661248"/>
            <a:ext cx="194421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8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«80</a:t>
            </a:r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20»</a:t>
            </a:r>
            <a:b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uk-UA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Парето</a:t>
            </a: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(1895)</a:t>
            </a:r>
            <a:endParaRPr lang="uk-UA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86" y="1628801"/>
            <a:ext cx="496091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060848"/>
            <a:ext cx="33020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«20 %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80 % результату,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80 %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20 % результату»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869161"/>
            <a:ext cx="56202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«80%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20 %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80 %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часу»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9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Аналіз АВС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1711916"/>
            <a:ext cx="8886326" cy="4813428"/>
            <a:chOff x="179512" y="1711916"/>
            <a:chExt cx="8886326" cy="4813428"/>
          </a:xfrm>
        </p:grpSpPr>
        <p:pic>
          <p:nvPicPr>
            <p:cNvPr id="7170" name="Picture 2" descr="Time management по-українські: Метод АВС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711916"/>
              <a:ext cx="8886326" cy="4813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38048" y="4118630"/>
              <a:ext cx="8352928" cy="111057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630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МАТРИЦЯ   Ейзенхауера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33" b="46659"/>
          <a:stretch/>
        </p:blipFill>
        <p:spPr bwMode="auto">
          <a:xfrm>
            <a:off x="323529" y="1440244"/>
            <a:ext cx="4370391" cy="252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2" b="46659"/>
          <a:stretch/>
        </p:blipFill>
        <p:spPr bwMode="auto">
          <a:xfrm>
            <a:off x="4719736" y="1440244"/>
            <a:ext cx="3991816" cy="252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1" r="46705"/>
          <a:stretch/>
        </p:blipFill>
        <p:spPr bwMode="auto">
          <a:xfrm>
            <a:off x="318945" y="3962400"/>
            <a:ext cx="4374975" cy="220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2" t="53374"/>
          <a:stretch/>
        </p:blipFill>
        <p:spPr bwMode="auto">
          <a:xfrm>
            <a:off x="4722945" y="3955896"/>
            <a:ext cx="3988607" cy="220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7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Гете «Фауст»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916832"/>
            <a:ext cx="6120679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 err="1" smtClean="0"/>
              <a:t>Что</a:t>
            </a:r>
            <a:r>
              <a:rPr lang="uk-UA" sz="3200" dirty="0" smtClean="0"/>
              <a:t> </a:t>
            </a:r>
            <a:r>
              <a:rPr lang="uk-UA" sz="3200" dirty="0" err="1" smtClean="0"/>
              <a:t>можно</a:t>
            </a:r>
            <a:r>
              <a:rPr lang="uk-UA" sz="3200" dirty="0" smtClean="0"/>
              <a:t> </a:t>
            </a:r>
            <a:r>
              <a:rPr lang="uk-UA" sz="3200" dirty="0" err="1" smtClean="0"/>
              <a:t>сделать</a:t>
            </a:r>
            <a:r>
              <a:rPr lang="uk-UA" sz="3200" dirty="0" smtClean="0"/>
              <a:t> </a:t>
            </a:r>
            <a:r>
              <a:rPr lang="uk-UA" sz="3200" dirty="0" err="1" smtClean="0"/>
              <a:t>неотложно</a:t>
            </a:r>
            <a:r>
              <a:rPr lang="uk-UA" sz="3200" dirty="0" smtClean="0"/>
              <a:t>,</a:t>
            </a:r>
          </a:p>
          <a:p>
            <a:pPr marL="0" indent="0" algn="ctr">
              <a:buNone/>
            </a:pPr>
            <a:r>
              <a:rPr lang="uk-UA" sz="3200" dirty="0" err="1" smtClean="0"/>
              <a:t>Зачем</a:t>
            </a:r>
            <a:r>
              <a:rPr lang="uk-UA" sz="3200" dirty="0" smtClean="0"/>
              <a:t> на завтра оставлять?</a:t>
            </a:r>
          </a:p>
          <a:p>
            <a:pPr marL="0" indent="0" algn="ctr">
              <a:buNone/>
            </a:pPr>
            <a:r>
              <a:rPr lang="uk-UA" sz="3200" dirty="0" err="1" smtClean="0"/>
              <a:t>Должн</a:t>
            </a:r>
            <a:r>
              <a:rPr lang="ru-RU" sz="3200" dirty="0" smtClean="0"/>
              <a:t>ы</a:t>
            </a:r>
            <a:r>
              <a:rPr lang="uk-UA" sz="3200" dirty="0" smtClean="0"/>
              <a:t> </a:t>
            </a:r>
            <a:r>
              <a:rPr lang="uk-UA" sz="3200" dirty="0" err="1" smtClean="0"/>
              <a:t>мы</a:t>
            </a:r>
            <a:r>
              <a:rPr lang="uk-UA" sz="3200" dirty="0" smtClean="0"/>
              <a:t> </a:t>
            </a:r>
            <a:r>
              <a:rPr lang="uk-UA" sz="3200" dirty="0" err="1" smtClean="0"/>
              <a:t>сразу</a:t>
            </a:r>
            <a:r>
              <a:rPr lang="uk-UA" sz="3200" dirty="0" smtClean="0"/>
              <a:t> уловлять</a:t>
            </a:r>
          </a:p>
          <a:p>
            <a:pPr marL="0" indent="0" algn="ctr">
              <a:buNone/>
            </a:pPr>
            <a:r>
              <a:rPr lang="uk-UA" sz="3200" dirty="0" smtClean="0"/>
              <a:t>Все то, </a:t>
            </a:r>
            <a:r>
              <a:rPr lang="uk-UA" sz="3200" dirty="0" err="1" smtClean="0"/>
              <a:t>что</a:t>
            </a:r>
            <a:r>
              <a:rPr lang="uk-UA" sz="3200" dirty="0" smtClean="0"/>
              <a:t> </a:t>
            </a:r>
            <a:r>
              <a:rPr lang="uk-UA" sz="3200" dirty="0" err="1" smtClean="0"/>
              <a:t>нужно</a:t>
            </a:r>
            <a:r>
              <a:rPr lang="uk-UA" sz="3200" dirty="0" smtClean="0"/>
              <a:t> и </a:t>
            </a:r>
            <a:r>
              <a:rPr lang="uk-UA" sz="3200" dirty="0" err="1" smtClean="0"/>
              <a:t>возможно</a:t>
            </a:r>
            <a:r>
              <a:rPr lang="uk-UA" sz="3200" dirty="0" smtClean="0"/>
              <a:t>, </a:t>
            </a:r>
          </a:p>
          <a:p>
            <a:pPr marL="0" indent="0" algn="ctr">
              <a:buNone/>
            </a:pPr>
            <a:r>
              <a:rPr lang="uk-UA" sz="3200" dirty="0" smtClean="0"/>
              <a:t>И </a:t>
            </a:r>
            <a:r>
              <a:rPr lang="uk-UA" sz="3200" dirty="0" err="1" smtClean="0"/>
              <a:t>уж</a:t>
            </a:r>
            <a:r>
              <a:rPr lang="uk-UA" sz="3200" dirty="0" smtClean="0"/>
              <a:t> </a:t>
            </a:r>
            <a:r>
              <a:rPr lang="uk-UA" sz="3200" dirty="0" err="1" smtClean="0"/>
              <a:t>из</a:t>
            </a:r>
            <a:r>
              <a:rPr lang="uk-UA" sz="3200" dirty="0" smtClean="0"/>
              <a:t> рук не </a:t>
            </a:r>
            <a:r>
              <a:rPr lang="uk-UA" sz="3200" dirty="0" err="1" smtClean="0"/>
              <a:t>выпускать</a:t>
            </a:r>
            <a:r>
              <a:rPr lang="uk-UA" sz="3200" dirty="0" smtClean="0"/>
              <a:t>!</a:t>
            </a:r>
            <a:endParaRPr lang="uk-UA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99" y="1196752"/>
            <a:ext cx="275627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0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99602"/>
            <a:ext cx="1962944" cy="7227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smtClean="0"/>
              <a:t>Важливо</a:t>
            </a:r>
            <a:endParaRPr lang="uk-UA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64088" y="271025"/>
            <a:ext cx="2304256" cy="7227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uk-UA" b="1" dirty="0" smtClean="0"/>
              <a:t>Терміново</a:t>
            </a:r>
            <a:endParaRPr lang="uk-UA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58168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1"/>
            <a:ext cx="318705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89" y="4367734"/>
            <a:ext cx="2581275" cy="188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46" y="4400323"/>
            <a:ext cx="2381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132899" y="3645024"/>
            <a:ext cx="1962944" cy="7227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uk-UA" b="1" dirty="0" smtClean="0"/>
              <a:t>1</a:t>
            </a:r>
            <a:endParaRPr lang="uk-UA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684889" y="3677613"/>
            <a:ext cx="2304256" cy="7227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uk-UA" b="1" dirty="0" smtClean="0"/>
              <a:t>2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4917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 txBox="1">
            <a:spLocks/>
          </p:cNvSpPr>
          <p:nvPr/>
        </p:nvSpPr>
        <p:spPr>
          <a:xfrm>
            <a:off x="489854" y="1916832"/>
            <a:ext cx="784887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rabicParenR"/>
            </a:pPr>
            <a:r>
              <a:rPr lang="uk-UA" sz="2600" dirty="0" smtClean="0"/>
              <a:t>Які результати я отримаю?</a:t>
            </a:r>
          </a:p>
          <a:p>
            <a:pPr marL="457200" indent="-457200">
              <a:buFont typeface="Symbol" pitchFamily="18" charset="2"/>
              <a:buAutoNum type="arabicParenR"/>
            </a:pPr>
            <a:r>
              <a:rPr lang="uk-UA" sz="2600" dirty="0" smtClean="0"/>
              <a:t>Чи може це зробити хтось інший?</a:t>
            </a:r>
            <a:endParaRPr lang="uk-UA" sz="2600" dirty="0"/>
          </a:p>
          <a:p>
            <a:pPr marL="457200" indent="-457200">
              <a:buFont typeface="Symbol" pitchFamily="18" charset="2"/>
              <a:buAutoNum type="arabicParenR"/>
            </a:pPr>
            <a:r>
              <a:rPr lang="uk-UA" sz="2600" dirty="0" smtClean="0"/>
              <a:t>Чи важливо це для досягнення моїх цілей?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9552" y="5445224"/>
            <a:ext cx="2902630" cy="665087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868144" y="5445223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779912" y="5661248"/>
            <a:ext cx="194421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264604" y="188640"/>
            <a:ext cx="8686800" cy="83820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Метод      Франкліна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1926" y="332656"/>
            <a:ext cx="8686800" cy="8382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Справа небажана, набридлива –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93364" y="5047456"/>
            <a:ext cx="4248472" cy="172819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Правило №1:</a:t>
            </a:r>
          </a:p>
          <a:p>
            <a:pPr marL="0" indent="0" algn="ctr">
              <a:buNone/>
            </a:pP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запропонованих</a:t>
            </a:r>
            <a:r>
              <a:rPr lang="ru-RU" dirty="0" smtClean="0"/>
              <a:t> </a:t>
            </a:r>
            <a:r>
              <a:rPr lang="ru-RU" dirty="0" err="1" smtClean="0"/>
              <a:t>лягушок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починати</a:t>
            </a:r>
            <a:r>
              <a:rPr lang="ru-RU" dirty="0" smtClean="0"/>
              <a:t> з </a:t>
            </a:r>
            <a:r>
              <a:rPr lang="ru-RU" dirty="0" err="1" smtClean="0"/>
              <a:t>найбридкішої</a:t>
            </a:r>
            <a:endParaRPr lang="ru-RU" dirty="0" smtClean="0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572000" y="5047456"/>
            <a:ext cx="4585852" cy="172819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Правило №2:</a:t>
            </a:r>
          </a:p>
          <a:p>
            <a:pPr marL="0" indent="0" algn="ctr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лягушку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uk-UA" dirty="0"/>
              <a:t>з</a:t>
            </a:r>
            <a:r>
              <a:rPr lang="en-US" dirty="0" smtClean="0"/>
              <a:t>’</a:t>
            </a:r>
            <a:r>
              <a:rPr lang="ru-RU" dirty="0" err="1" smtClean="0"/>
              <a:t>їсти</a:t>
            </a:r>
            <a:r>
              <a:rPr lang="ru-RU" dirty="0" smtClean="0"/>
              <a:t> </a:t>
            </a:r>
            <a:r>
              <a:rPr lang="ru-RU" dirty="0" err="1" smtClean="0"/>
              <a:t>живцем</a:t>
            </a:r>
            <a:r>
              <a:rPr lang="ru-RU" dirty="0" smtClean="0"/>
              <a:t>, то не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 </a:t>
            </a:r>
            <a:r>
              <a:rPr lang="ru-RU" dirty="0" err="1" smtClean="0"/>
              <a:t>сидіти</a:t>
            </a:r>
            <a:r>
              <a:rPr lang="ru-RU" dirty="0" smtClean="0"/>
              <a:t> та </a:t>
            </a:r>
            <a:r>
              <a:rPr lang="ru-RU" dirty="0" err="1" smtClean="0"/>
              <a:t>дивитися</a:t>
            </a:r>
            <a:r>
              <a:rPr lang="ru-RU" dirty="0" smtClean="0"/>
              <a:t> на </a:t>
            </a:r>
            <a:r>
              <a:rPr lang="ru-RU" dirty="0" err="1" smtClean="0"/>
              <a:t>неї</a:t>
            </a:r>
            <a:endParaRPr lang="ru-RU" dirty="0" smtClean="0"/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5004048" y="3611123"/>
            <a:ext cx="4139952" cy="825989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/>
              <a:t>«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зранку</a:t>
            </a:r>
            <a:r>
              <a:rPr lang="ru-RU" sz="1600" dirty="0" smtClean="0"/>
              <a:t> з</a:t>
            </a:r>
            <a:r>
              <a:rPr lang="en-US" sz="1600" dirty="0" smtClean="0"/>
              <a:t>’</a:t>
            </a:r>
            <a:r>
              <a:rPr lang="ru-RU" sz="1600" dirty="0" err="1" smtClean="0"/>
              <a:t>їсти</a:t>
            </a:r>
            <a:r>
              <a:rPr lang="ru-RU" sz="1600" dirty="0" smtClean="0"/>
              <a:t> лягушку, то </a:t>
            </a:r>
            <a:r>
              <a:rPr lang="ru-RU" sz="1600" dirty="0" err="1" smtClean="0"/>
              <a:t>залишок</a:t>
            </a:r>
            <a:r>
              <a:rPr lang="ru-RU" sz="1600" dirty="0" smtClean="0"/>
              <a:t> дня </a:t>
            </a:r>
            <a:r>
              <a:rPr lang="ru-RU" sz="1600" dirty="0" err="1" smtClean="0"/>
              <a:t>обіцяє</a:t>
            </a:r>
            <a:r>
              <a:rPr lang="ru-RU" sz="1600" dirty="0" smtClean="0"/>
              <a:t> бути </a:t>
            </a:r>
            <a:r>
              <a:rPr lang="ru-RU" sz="1600" dirty="0" err="1" smtClean="0"/>
              <a:t>чудовим</a:t>
            </a:r>
            <a:r>
              <a:rPr lang="ru-RU" sz="1600" dirty="0" smtClean="0"/>
              <a:t>, </a:t>
            </a:r>
            <a:r>
              <a:rPr lang="ru-RU" sz="1600" dirty="0" err="1" smtClean="0"/>
              <a:t>оскільки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найгірше</a:t>
            </a:r>
            <a:r>
              <a:rPr lang="ru-RU" sz="1600" dirty="0" smtClean="0"/>
              <a:t> з вами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відбулося</a:t>
            </a:r>
            <a:r>
              <a:rPr lang="ru-RU" sz="1600" dirty="0" smtClean="0"/>
              <a:t>»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Марк Твен</a:t>
            </a:r>
          </a:p>
        </p:txBody>
      </p:sp>
      <p:sp>
        <p:nvSpPr>
          <p:cNvPr id="4" name="AutoShape 2" descr="Съесть лягушку тайм-менеджмент рекомендует утром! | МногоЗадачн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565374" cy="238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одержимое 3"/>
          <p:cNvSpPr txBox="1">
            <a:spLocks/>
          </p:cNvSpPr>
          <p:nvPr/>
        </p:nvSpPr>
        <p:spPr>
          <a:xfrm>
            <a:off x="193364" y="1854119"/>
            <a:ext cx="4954700" cy="172819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u="sng" dirty="0" err="1" smtClean="0"/>
              <a:t>Виконуючи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важливу</a:t>
            </a:r>
            <a:r>
              <a:rPr lang="ru-RU" b="1" u="sng" dirty="0" smtClean="0"/>
              <a:t>, але </a:t>
            </a:r>
            <a:r>
              <a:rPr lang="ru-RU" b="1" u="sng" dirty="0" err="1" smtClean="0"/>
              <a:t>небажану</a:t>
            </a:r>
            <a:r>
              <a:rPr lang="ru-RU" b="1" u="sng" dirty="0" smtClean="0"/>
              <a:t> справу-</a:t>
            </a:r>
            <a:r>
              <a:rPr lang="ru-RU" b="1" u="sng" dirty="0" err="1" smtClean="0"/>
              <a:t>прокрастинатор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зранку</a:t>
            </a:r>
            <a:r>
              <a:rPr lang="ru-RU" b="1" u="sng" dirty="0" smtClean="0"/>
              <a:t>, </a:t>
            </a:r>
            <a:r>
              <a:rPr lang="ru-RU" b="1" u="sng" dirty="0" err="1" smtClean="0"/>
              <a:t>ви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звільняєте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решту</a:t>
            </a:r>
            <a:r>
              <a:rPr lang="ru-RU" b="1" u="sng" dirty="0" smtClean="0"/>
              <a:t> дня для </a:t>
            </a:r>
            <a:r>
              <a:rPr lang="ru-RU" b="1" u="sng" dirty="0" err="1" smtClean="0"/>
              <a:t>більш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приємних</a:t>
            </a:r>
            <a:r>
              <a:rPr lang="ru-RU" b="1" u="sng" dirty="0" smtClean="0"/>
              <a:t> та </a:t>
            </a:r>
            <a:r>
              <a:rPr lang="ru-RU" b="1" u="sng" dirty="0" err="1" smtClean="0"/>
              <a:t>бажаних</a:t>
            </a:r>
            <a:r>
              <a:rPr lang="ru-RU" b="1" u="sng" dirty="0" smtClean="0"/>
              <a:t> справ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2977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err="1" smtClean="0">
                <a:solidFill>
                  <a:srgbClr val="FF0000"/>
                </a:solidFill>
              </a:rPr>
              <a:t>ЛЯГУШКА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8572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Твоє життя – твій постійний вибір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777708" cy="388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Важлива та складна справа –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76872"/>
            <a:ext cx="3699933" cy="10497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dirty="0" smtClean="0">
                <a:solidFill>
                  <a:schemeClr val="tx1"/>
                </a:solidFill>
              </a:rPr>
              <a:t>Розділивши на біфштекси</a:t>
            </a:r>
            <a:endParaRPr lang="uk-UA" sz="32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8206"/>
            <a:ext cx="4248472" cy="334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532237" cy="254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24" y="4246629"/>
            <a:ext cx="3950076" cy="262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980728"/>
            <a:ext cx="1820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СЛОН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2932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7339-26516-2-PB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7" t="35070" r="15294" b="24523"/>
          <a:stretch/>
        </p:blipFill>
        <p:spPr>
          <a:xfrm>
            <a:off x="-394244" y="1340768"/>
            <a:ext cx="9520905" cy="4277510"/>
          </a:xfrm>
        </p:spPr>
      </p:pic>
    </p:spTree>
    <p:extLst>
      <p:ext uri="{BB962C8B-B14F-4D97-AF65-F5344CB8AC3E}">
        <p14:creationId xmlns:p14="http://schemas.microsoft.com/office/powerpoint/2010/main" val="19352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8" name="Picture 4" descr="http://www.vrk1.ru/netcat_files/userfiles/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0" y="332656"/>
            <a:ext cx="8730009" cy="62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9440" y="1035759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Метод «</a:t>
            </a:r>
            <a:r>
              <a:rPr lang="ru-RU" b="1" dirty="0" err="1" smtClean="0">
                <a:solidFill>
                  <a:schemeClr val="tx1"/>
                </a:solidFill>
              </a:rPr>
              <a:t>швейцарського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сиру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76258"/>
            <a:ext cx="3312368" cy="352839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зд</a:t>
            </a:r>
            <a:r>
              <a:rPr lang="uk-UA" dirty="0" smtClean="0"/>
              <a:t>і</a:t>
            </a:r>
            <a:r>
              <a:rPr lang="ru-RU" dirty="0" err="1" smtClean="0"/>
              <a:t>йснюється</a:t>
            </a:r>
            <a:r>
              <a:rPr lang="ru-RU" dirty="0" smtClean="0"/>
              <a:t> </a:t>
            </a:r>
            <a:r>
              <a:rPr lang="ru-RU" dirty="0"/>
              <a:t>не в </a:t>
            </a:r>
            <a:r>
              <a:rPr lang="ru-RU" dirty="0" err="1"/>
              <a:t>логічному</a:t>
            </a:r>
            <a:r>
              <a:rPr lang="ru-RU" dirty="0"/>
              <a:t> порядку, а в </a:t>
            </a:r>
            <a:r>
              <a:rPr lang="ru-RU" dirty="0" err="1"/>
              <a:t>довільному</a:t>
            </a:r>
            <a:r>
              <a:rPr lang="ru-RU" dirty="0"/>
              <a:t>, «</a:t>
            </a:r>
            <a:r>
              <a:rPr lang="ru-RU" dirty="0" err="1"/>
              <a:t>виколупуючи</a:t>
            </a:r>
            <a:r>
              <a:rPr lang="ru-RU" dirty="0"/>
              <a:t>»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маленькі</a:t>
            </a:r>
            <a:r>
              <a:rPr lang="ru-RU" dirty="0"/>
              <a:t> кусочки – </a:t>
            </a:r>
            <a:r>
              <a:rPr lang="ru-RU" dirty="0" err="1"/>
              <a:t>найпростіші</a:t>
            </a:r>
            <a:r>
              <a:rPr lang="ru-RU" dirty="0"/>
              <a:t>, </a:t>
            </a:r>
            <a:r>
              <a:rPr lang="ru-RU" dirty="0" err="1" smtClean="0"/>
              <a:t>найприємніші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результаті</a:t>
            </a:r>
            <a:r>
              <a:rPr lang="ru-RU" dirty="0" smtClean="0"/>
              <a:t> через </a:t>
            </a:r>
            <a:r>
              <a:rPr lang="ru-RU" dirty="0" err="1"/>
              <a:t>деякий</a:t>
            </a:r>
            <a:r>
              <a:rPr lang="ru-RU" dirty="0"/>
              <a:t> час в </a:t>
            </a:r>
            <a:r>
              <a:rPr lang="ru-RU" dirty="0" smtClean="0"/>
              <a:t>«</a:t>
            </a:r>
            <a:r>
              <a:rPr lang="ru-RU" dirty="0" err="1"/>
              <a:t>сирі</a:t>
            </a:r>
            <a:r>
              <a:rPr lang="ru-RU" dirty="0"/>
              <a:t>»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дірок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доїсти</a:t>
            </a:r>
            <a:r>
              <a:rPr lang="ru-RU" dirty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 smtClean="0"/>
              <a:t>неважко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04" y="2667507"/>
            <a:ext cx="2789609" cy="239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491880" y="2348880"/>
            <a:ext cx="3344013" cy="894021"/>
            <a:chOff x="3779912" y="1454859"/>
            <a:chExt cx="3344013" cy="89402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779912" y="1454859"/>
              <a:ext cx="2590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Підготувати </a:t>
              </a:r>
              <a:r>
                <a:rPr lang="uk-UA" dirty="0"/>
                <a:t>ілюстрації</a:t>
              </a:r>
            </a:p>
          </p:txBody>
        </p:sp>
        <p:cxnSp>
          <p:nvCxnSpPr>
            <p:cNvPr id="7" name="Прямая со стрелкой 6"/>
            <p:cNvCxnSpPr>
              <a:stCxn id="5" idx="2"/>
            </p:cNvCxnSpPr>
            <p:nvPr/>
          </p:nvCxnSpPr>
          <p:spPr>
            <a:xfrm>
              <a:off x="5074914" y="1824191"/>
              <a:ext cx="2049011" cy="524689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3779912" y="3007530"/>
            <a:ext cx="2952328" cy="766401"/>
            <a:chOff x="3779912" y="1454859"/>
            <a:chExt cx="2952328" cy="76640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779912" y="1454859"/>
              <a:ext cx="17258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Зробити титул</a:t>
              </a:r>
              <a:endParaRPr lang="uk-UA" dirty="0"/>
            </a:p>
          </p:txBody>
        </p:sp>
        <p:cxnSp>
          <p:nvCxnSpPr>
            <p:cNvPr id="16" name="Прямая со стрелкой 15"/>
            <p:cNvCxnSpPr>
              <a:stCxn id="15" idx="2"/>
            </p:cNvCxnSpPr>
            <p:nvPr/>
          </p:nvCxnSpPr>
          <p:spPr>
            <a:xfrm>
              <a:off x="4642841" y="1824191"/>
              <a:ext cx="2089399" cy="397069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6588224" y="2261763"/>
            <a:ext cx="1647567" cy="930433"/>
            <a:chOff x="3779912" y="1454859"/>
            <a:chExt cx="1647567" cy="930433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779912" y="1454859"/>
              <a:ext cx="16475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Скласти план</a:t>
              </a:r>
              <a:endParaRPr lang="uk-UA" dirty="0"/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4762849" y="1753616"/>
              <a:ext cx="152734" cy="63167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6999519" y="4509120"/>
            <a:ext cx="2058962" cy="1110570"/>
            <a:chOff x="3384724" y="777086"/>
            <a:chExt cx="2058962" cy="111057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384724" y="1518324"/>
              <a:ext cx="20589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Підбір літератури</a:t>
              </a:r>
              <a:endParaRPr lang="uk-UA" dirty="0"/>
            </a:p>
          </p:txBody>
        </p:sp>
        <p:cxnSp>
          <p:nvCxnSpPr>
            <p:cNvPr id="28" name="Прямая со стрелкой 27"/>
            <p:cNvCxnSpPr>
              <a:stCxn id="27" idx="0"/>
            </p:cNvCxnSpPr>
            <p:nvPr/>
          </p:nvCxnSpPr>
          <p:spPr>
            <a:xfrm flipH="1" flipV="1">
              <a:off x="4269573" y="777086"/>
              <a:ext cx="144632" cy="741238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4688480" y="3390731"/>
            <a:ext cx="2995066" cy="2173200"/>
            <a:chOff x="3384724" y="-285544"/>
            <a:chExt cx="2995066" cy="21732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384724" y="1518324"/>
              <a:ext cx="22721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/>
                <a:t>Написання розділів</a:t>
              </a:r>
              <a:endParaRPr lang="uk-UA" dirty="0"/>
            </a:p>
          </p:txBody>
        </p:sp>
        <p:cxnSp>
          <p:nvCxnSpPr>
            <p:cNvPr id="34" name="Прямая со стрелкой 33"/>
            <p:cNvCxnSpPr>
              <a:stCxn id="33" idx="0"/>
            </p:cNvCxnSpPr>
            <p:nvPr/>
          </p:nvCxnSpPr>
          <p:spPr>
            <a:xfrm flipV="1">
              <a:off x="4520804" y="489054"/>
              <a:ext cx="1066898" cy="102927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>
              <a:stCxn id="33" idx="0"/>
            </p:cNvCxnSpPr>
            <p:nvPr/>
          </p:nvCxnSpPr>
          <p:spPr>
            <a:xfrm flipV="1">
              <a:off x="4520804" y="-285544"/>
              <a:ext cx="1314567" cy="1803868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>
              <a:stCxn id="33" idx="0"/>
            </p:cNvCxnSpPr>
            <p:nvPr/>
          </p:nvCxnSpPr>
          <p:spPr>
            <a:xfrm flipV="1">
              <a:off x="4520804" y="82693"/>
              <a:ext cx="1858986" cy="143563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Заголовок 2"/>
          <p:cNvSpPr txBox="1">
            <a:spLocks/>
          </p:cNvSpPr>
          <p:nvPr/>
        </p:nvSpPr>
        <p:spPr>
          <a:xfrm>
            <a:off x="304800" y="260648"/>
            <a:ext cx="8686800" cy="8382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chemeClr val="tx1"/>
                </a:solidFill>
              </a:rPr>
              <a:t>складна справа, що виконується із задоволенням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Метод «трьох задач»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0" y="1412776"/>
            <a:ext cx="4095965" cy="16176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 err="1" smtClean="0">
                <a:solidFill>
                  <a:schemeClr val="tx1"/>
                </a:solidFill>
              </a:rPr>
              <a:t>Роби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що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можеш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       з </a:t>
            </a:r>
            <a:r>
              <a:rPr lang="ru-RU" sz="2800" dirty="0" err="1" smtClean="0">
                <a:solidFill>
                  <a:schemeClr val="tx1"/>
                </a:solidFill>
              </a:rPr>
              <a:t>тим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</a:t>
            </a:r>
            <a:r>
              <a:rPr lang="ru-RU" sz="2800" dirty="0" err="1" smtClean="0">
                <a:solidFill>
                  <a:schemeClr val="tx1"/>
                </a:solidFill>
              </a:rPr>
              <a:t>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маєш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        там де </a:t>
            </a:r>
            <a:r>
              <a:rPr lang="ru-RU" sz="2800" dirty="0" err="1" smtClean="0">
                <a:solidFill>
                  <a:schemeClr val="tx1"/>
                </a:solidFill>
              </a:rPr>
              <a:t>ти</a:t>
            </a:r>
            <a:r>
              <a:rPr lang="ru-RU" sz="2800" dirty="0" smtClean="0">
                <a:solidFill>
                  <a:schemeClr val="tx1"/>
                </a:solidFill>
              </a:rPr>
              <a:t> є» </a:t>
            </a:r>
          </a:p>
          <a:p>
            <a:pPr marL="0" indent="0" algn="r">
              <a:buNone/>
            </a:pPr>
            <a:endParaRPr lang="ru-RU" sz="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Теодор </a:t>
            </a:r>
            <a:r>
              <a:rPr lang="ru-RU" sz="2400" dirty="0">
                <a:solidFill>
                  <a:schemeClr val="tx1"/>
                </a:solidFill>
              </a:rPr>
              <a:t>Рузвельт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612" y="3843270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Яку справу </a:t>
            </a:r>
            <a:r>
              <a:rPr lang="uk-UA" sz="2400" dirty="0"/>
              <a:t>я повинен </a:t>
            </a:r>
            <a:r>
              <a:rPr lang="uk-UA" sz="2400" dirty="0" smtClean="0"/>
              <a:t>обрати</a:t>
            </a:r>
            <a:r>
              <a:rPr lang="uk-UA" sz="2400" dirty="0"/>
              <a:t>, щоб присвячувати тільки </a:t>
            </a:r>
            <a:r>
              <a:rPr lang="uk-UA" sz="2400" dirty="0" smtClean="0"/>
              <a:t>їй весь </a:t>
            </a:r>
            <a:r>
              <a:rPr lang="uk-UA" sz="2400" dirty="0"/>
              <a:t>мій робочий день? </a:t>
            </a:r>
            <a:endParaRPr lang="uk-UA" sz="2400" dirty="0" smtClean="0"/>
          </a:p>
          <a:p>
            <a:pPr algn="ctr"/>
            <a:r>
              <a:rPr lang="uk-UA" sz="2400" dirty="0" smtClean="0"/>
              <a:t>Чи </a:t>
            </a:r>
            <a:r>
              <a:rPr lang="uk-UA" sz="2400" dirty="0"/>
              <a:t>буде </a:t>
            </a:r>
            <a:r>
              <a:rPr lang="uk-UA" sz="2400" dirty="0" smtClean="0"/>
              <a:t>вона найкориснішою </a:t>
            </a:r>
            <a:r>
              <a:rPr lang="uk-UA" sz="2400" dirty="0"/>
              <a:t>для мого просування</a:t>
            </a:r>
            <a:r>
              <a:rPr lang="uk-UA" sz="2400" dirty="0" smtClean="0"/>
              <a:t>?</a:t>
            </a:r>
            <a:endParaRPr lang="uk-UA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84984"/>
            <a:ext cx="7164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Ключове питання задається 3 рази: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0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Autofit/>
          </a:bodyPr>
          <a:lstStyle/>
          <a:p>
            <a:r>
              <a:rPr lang="uk-UA" b="1" dirty="0" smtClean="0"/>
              <a:t>Метод</a:t>
            </a:r>
            <a:br>
              <a:rPr lang="uk-UA" b="1" dirty="0" smtClean="0"/>
            </a:br>
            <a:r>
              <a:rPr lang="uk-UA" b="1" dirty="0" smtClean="0"/>
              <a:t>Айві   Лі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686800" cy="3026966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uk-UA" dirty="0" smtClean="0"/>
              <a:t>Скласти список задач – </a:t>
            </a:r>
            <a:r>
              <a:rPr lang="uk-UA" dirty="0" smtClean="0">
                <a:solidFill>
                  <a:srgbClr val="FF0000"/>
                </a:solidFill>
              </a:rPr>
              <a:t>мах 6 задач</a:t>
            </a:r>
          </a:p>
          <a:p>
            <a:pPr marL="514350" indent="-514350">
              <a:buAutoNum type="arabicParenR"/>
            </a:pPr>
            <a:r>
              <a:rPr lang="uk-UA" dirty="0" err="1" smtClean="0"/>
              <a:t>Проранжувати</a:t>
            </a:r>
            <a:r>
              <a:rPr lang="uk-UA" dirty="0" smtClean="0"/>
              <a:t> їх за рівнем важливості</a:t>
            </a:r>
          </a:p>
          <a:p>
            <a:pPr marL="514350" indent="-514350">
              <a:buAutoNum type="arabicParenR"/>
            </a:pPr>
            <a:r>
              <a:rPr lang="uk-UA" dirty="0" smtClean="0"/>
              <a:t>Починати виконувати поступово по черзі тільки одне завдання з самого початку до повного завершення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673864"/>
            <a:ext cx="8834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Все, що не встигли переноситься на наступний день і все починається спочатку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90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47738"/>
            <a:ext cx="1543050" cy="269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ви обираєте?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7738"/>
            <a:ext cx="4089568" cy="272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91" y="2147738"/>
            <a:ext cx="3933442" cy="269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33266" y="4941168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56176" y="4941168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5" descr="Vs. против письма логотип. битва против матча, игра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5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47738"/>
            <a:ext cx="1543050" cy="269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ви обираєте?</a:t>
            </a:r>
            <a:endParaRPr lang="uk-UA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33266" y="4941168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56176" y="4941168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5" descr="Vs. против письма логотип. битва против матча, игра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Ученые: Сон помогает находить выход из сложных ситуаций — Российская газет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8" y="2136879"/>
            <a:ext cx="3694718" cy="272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Що таке соціальні мережі? (види, класифікація, безпека...) ⋆ FutureN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28" y="2147738"/>
            <a:ext cx="3457644" cy="271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63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47738"/>
            <a:ext cx="1543050" cy="269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ви обираєте?</a:t>
            </a:r>
            <a:endParaRPr lang="uk-UA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33266" y="4941168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56176" y="4941168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5" descr="Vs. против письма логотип. битва против матча, игра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"/>
          <a:stretch/>
        </p:blipFill>
        <p:spPr bwMode="auto">
          <a:xfrm>
            <a:off x="179512" y="2147737"/>
            <a:ext cx="3960440" cy="269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Ученые: Сон помогает находить выход из сложных ситуаций — Российская газет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78" y="2123867"/>
            <a:ext cx="3694718" cy="272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0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47738"/>
            <a:ext cx="1543050" cy="269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ви обираєте?</a:t>
            </a:r>
            <a:endParaRPr lang="uk-UA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33266" y="4941168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56176" y="4941168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5" descr="Vs. против письма логотип. битва против матча, игра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Ученые: Сон помогает находить выход из сложных ситуаций — Российская газет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2" descr="Що таке соціальні мережі? (види, класифікація, безпека...) ⋆ FutureN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0" y="2115034"/>
            <a:ext cx="3712256" cy="27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28" y="2149909"/>
            <a:ext cx="3413399" cy="269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84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47738"/>
            <a:ext cx="1543050" cy="269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ви обираєте?</a:t>
            </a:r>
            <a:endParaRPr lang="uk-UA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33266" y="4941168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56176" y="4941168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5" descr="Vs. против письма логотип. битва против матча, игра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Ученые: Сон помогает находить выход из сложных ситуаций — Российская газет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2" descr="Що таке соціальні мережі? (види, класифікація, безпека...) ⋆ FutureN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0" y="2115034"/>
            <a:ext cx="3712256" cy="273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47737"/>
            <a:ext cx="3334678" cy="269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32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є основою вибору?</a:t>
            </a:r>
            <a:endParaRPr lang="uk-UA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0375" y="1886877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5" descr="Vs. против письма логотип. битва против матча, игра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Ученые: Сон помогает находить выход из сложных ситуаций — Российская газет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2" descr="Що таке соціальні мережі? (види, класифікація, безпека...) ⋆ FutureN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156176" y="2581919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73825" y="4293096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508104" y="5229200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244407" y="3098343"/>
            <a:ext cx="2470582" cy="665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Розстановка </a:t>
            </a:r>
            <a:r>
              <a:rPr lang="uk-UA" b="1" dirty="0" smtClean="0">
                <a:solidFill>
                  <a:schemeClr val="tx1"/>
                </a:solidFill>
              </a:rPr>
              <a:t>пріоритетів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348880"/>
            <a:ext cx="7408333" cy="17616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це </a:t>
            </a:r>
            <a:r>
              <a:rPr lang="uk-UA" dirty="0"/>
              <a:t>процес, що дозволяє впорядкувати всі цілі і завдання в порядку </a:t>
            </a:r>
            <a:r>
              <a:rPr lang="uk-UA" dirty="0" smtClean="0"/>
              <a:t>зменшення їх </a:t>
            </a:r>
            <a:r>
              <a:rPr lang="uk-UA" dirty="0"/>
              <a:t>важливості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8053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2724</TotalTime>
  <Words>549</Words>
  <Application>Microsoft Office PowerPoint</Application>
  <PresentationFormat>Экран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Визначення пріоритетів як основний принцип ефективної організації роботи</vt:lpstr>
      <vt:lpstr>Твоє життя – твій постійний вибір</vt:lpstr>
      <vt:lpstr>Що ви обираєте?</vt:lpstr>
      <vt:lpstr>Що ви обираєте?</vt:lpstr>
      <vt:lpstr>Що ви обираєте?</vt:lpstr>
      <vt:lpstr>Що ви обираєте?</vt:lpstr>
      <vt:lpstr>Що ви обираєте?</vt:lpstr>
      <vt:lpstr>Що є основою вибору?</vt:lpstr>
      <vt:lpstr>Розстановка пріоритетів</vt:lpstr>
      <vt:lpstr>ОСНОВНИЙ ПРИНЦИП ЕФЕКТИВНОЇ ОРГАНІЗАЦІЇ РОБОТИ</vt:lpstr>
      <vt:lpstr>Завдання</vt:lpstr>
      <vt:lpstr>Презентация PowerPoint</vt:lpstr>
      <vt:lpstr>Правило «80х20» В. Парето (1895)</vt:lpstr>
      <vt:lpstr>Аналіз АВС</vt:lpstr>
      <vt:lpstr>МАТРИЦЯ   Ейзенхауера</vt:lpstr>
      <vt:lpstr>Гете «Фауст»</vt:lpstr>
      <vt:lpstr>Презентация PowerPoint</vt:lpstr>
      <vt:lpstr>Метод      Франкліна</vt:lpstr>
      <vt:lpstr>Справа небажана, набридлива – </vt:lpstr>
      <vt:lpstr>Важлива та складна справа – </vt:lpstr>
      <vt:lpstr>Презентация PowerPoint</vt:lpstr>
      <vt:lpstr>Презентация PowerPoint</vt:lpstr>
      <vt:lpstr>Метод «швейцарського сиру»</vt:lpstr>
      <vt:lpstr>Метод «трьох задач»</vt:lpstr>
      <vt:lpstr>Метод Айві   Лі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МЕТОДОЛОГІЧНІ  ПІДХОДИ ДО САМОМЕНЕДЖМЕНТУ</dc:title>
  <dc:creator>Anna</dc:creator>
  <cp:lastModifiedBy>Anna</cp:lastModifiedBy>
  <cp:revision>114</cp:revision>
  <cp:lastPrinted>2021-03-27T04:29:11Z</cp:lastPrinted>
  <dcterms:created xsi:type="dcterms:W3CDTF">2015-01-18T21:08:20Z</dcterms:created>
  <dcterms:modified xsi:type="dcterms:W3CDTF">2021-03-27T08:55:16Z</dcterms:modified>
</cp:coreProperties>
</file>