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Tenor Sans" charset="-52"/>
      <p:regular r:id="rId12"/>
    </p:embeddedFont>
    <p:embeddedFont>
      <p:font typeface="Clear Sans Regular" charset="0"/>
      <p:regular r:id="rId13"/>
    </p:embeddedFont>
    <p:embeddedFont>
      <p:font typeface="Clear Sans Regular Bold" charset="0"/>
      <p:regular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76E5-F979-4650-A567-6973F3171B16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EAD3-8068-4C15-A25A-65E5D003B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769F-930B-4080-B8C0-7B6C23FFBF7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E0D2-85C3-49C1-AFAA-A3B531838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31D5-1D99-47F8-BB39-EB455EF1A31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AB36-45EA-40FF-9993-D6280323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1604-AC2F-4863-80F6-BE7B7D640C6B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BD25-3719-4452-8CB2-4ACB770C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CE35-6E2C-4EEE-86EB-98BD0668CE4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D48C-B538-4CDE-B359-DF66E960A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186F-64AD-48FE-8424-AEE37D7A7008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EABF-A411-498F-8B2C-34115389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AF70-6671-4F68-80A1-E39227E80BF6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D02B-2951-4E00-97E0-2346E3D57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8C70-3D57-4F68-9EA2-A2412A38CFD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1594-02D1-48D9-AFB2-C5F888973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E40E-0F05-418A-B270-77AC391F67B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2B27-8CC7-4077-8A98-3241B9F89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6D1D-3ACD-4925-B6DE-FFABC49FCE8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6673-93B4-4A68-B9DB-A3209787E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C698-2E1B-4A12-8614-D0CBF25A712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AF0-77C0-4CB8-991B-9CF282B80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BD266-7736-482E-A723-68C092A20E1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42CB8-7BB1-477D-972D-4B0D79301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2"/>
          <a:srcRect l="1054" t="946" r="1054" b="946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2563813" y="2813050"/>
            <a:ext cx="13160375" cy="4889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300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3" spc="-130">
                <a:solidFill>
                  <a:srgbClr val="E8D1C5"/>
                </a:solidFill>
                <a:latin typeface="Tenor Sans"/>
                <a:cs typeface="+mn-cs"/>
              </a:rPr>
              <a:t>Інтерв'ю. Як не наробити помилок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4605338" y="8426450"/>
            <a:ext cx="9077325" cy="831850"/>
            <a:chOff x="0" y="0"/>
            <a:chExt cx="34422800" cy="3155803"/>
          </a:xfrm>
        </p:grpSpPr>
        <p:sp>
          <p:nvSpPr>
            <p:cNvPr id="13316" name="Freeform 5"/>
            <p:cNvSpPr>
              <a:spLocks/>
            </p:cNvSpPr>
            <p:nvPr/>
          </p:nvSpPr>
          <p:spPr bwMode="auto">
            <a:xfrm>
              <a:off x="0" y="0"/>
              <a:ext cx="34422801" cy="31558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5803"/>
                </a:cxn>
                <a:cxn ang="0">
                  <a:pos x="34422801" y="3155803"/>
                </a:cxn>
                <a:cxn ang="0">
                  <a:pos x="34422801" y="0"/>
                </a:cxn>
                <a:cxn ang="0">
                  <a:pos x="0" y="0"/>
                </a:cxn>
                <a:cxn ang="0">
                  <a:pos x="34361841" y="3094843"/>
                </a:cxn>
                <a:cxn ang="0">
                  <a:pos x="59690" y="3094843"/>
                </a:cxn>
                <a:cxn ang="0">
                  <a:pos x="59690" y="59690"/>
                </a:cxn>
                <a:cxn ang="0">
                  <a:pos x="34361841" y="59690"/>
                </a:cxn>
                <a:cxn ang="0">
                  <a:pos x="34361841" y="3094843"/>
                </a:cxn>
              </a:cxnLst>
              <a:rect l="0" t="0" r="r" b="b"/>
              <a:pathLst>
                <a:path w="34422801" h="3155803">
                  <a:moveTo>
                    <a:pt x="0" y="0"/>
                  </a:moveTo>
                  <a:lnTo>
                    <a:pt x="0" y="3155803"/>
                  </a:lnTo>
                  <a:lnTo>
                    <a:pt x="34422801" y="3155803"/>
                  </a:lnTo>
                  <a:lnTo>
                    <a:pt x="34422801" y="0"/>
                  </a:lnTo>
                  <a:lnTo>
                    <a:pt x="0" y="0"/>
                  </a:lnTo>
                  <a:close/>
                  <a:moveTo>
                    <a:pt x="34361841" y="3094843"/>
                  </a:moveTo>
                  <a:lnTo>
                    <a:pt x="59690" y="3094843"/>
                  </a:lnTo>
                  <a:lnTo>
                    <a:pt x="59690" y="59690"/>
                  </a:lnTo>
                  <a:lnTo>
                    <a:pt x="34361841" y="59690"/>
                  </a:lnTo>
                  <a:lnTo>
                    <a:pt x="34361841" y="3094843"/>
                  </a:lnTo>
                  <a:close/>
                </a:path>
              </a:pathLst>
            </a:custGeom>
            <a:solidFill>
              <a:srgbClr val="F3E8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 l="558" t="46758" r="1454" b="1225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2781300" y="935038"/>
            <a:ext cx="12892088" cy="930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72" spc="-64">
                <a:solidFill>
                  <a:srgbClr val="000000"/>
                </a:solidFill>
                <a:latin typeface="Tenor Sans"/>
                <a:cs typeface="+mn-cs"/>
              </a:rPr>
              <a:t>Прокляття знання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2013" y="5289550"/>
            <a:ext cx="14584362" cy="1258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04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952">
                <a:solidFill>
                  <a:srgbClr val="57595B"/>
                </a:solidFill>
                <a:latin typeface="Clear Sans Regular"/>
                <a:cs typeface="+mn-cs"/>
              </a:rPr>
              <a:t>Чи можуть знання нашкодити?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16375" y="8974138"/>
            <a:ext cx="542925" cy="28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225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4">
                <a:solidFill>
                  <a:srgbClr val="57595B"/>
                </a:solidFill>
                <a:latin typeface="Clear Sans Regular Bold"/>
                <a:cs typeface="+mn-cs"/>
              </a:rPr>
              <a:t>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rcRect r="5447"/>
          <a:stretch>
            <a:fillRect/>
          </a:stretch>
        </p:blipFill>
        <p:spPr bwMode="auto">
          <a:xfrm>
            <a:off x="7889875" y="3759200"/>
            <a:ext cx="10398125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028700" y="590550"/>
            <a:ext cx="10148888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4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34" spc="-67">
                <a:solidFill>
                  <a:srgbClr val="000000"/>
                </a:solidFill>
                <a:latin typeface="Tenor Sans"/>
                <a:cs typeface="+mn-cs"/>
              </a:rPr>
              <a:t>Хибний ключ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65150" y="1933575"/>
            <a:ext cx="4581525" cy="9148763"/>
            <a:chOff x="0" y="0"/>
            <a:chExt cx="6107707" cy="12197978"/>
          </a:xfrm>
        </p:grpSpPr>
        <p:sp>
          <p:nvSpPr>
            <p:cNvPr id="5" name="TextBox 5"/>
            <p:cNvSpPr txBox="1"/>
            <p:nvPr/>
          </p:nvSpPr>
          <p:spPr>
            <a:xfrm>
              <a:off x="0" y="-29632"/>
              <a:ext cx="6107707" cy="89066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8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9">
                  <a:solidFill>
                    <a:srgbClr val="000000"/>
                  </a:solidFill>
                  <a:latin typeface="Clear Sans Regular Bold"/>
                  <a:cs typeface="+mn-cs"/>
                </a:rPr>
                <a:t>Хибний ключ</a:t>
              </a:r>
              <a:r>
                <a:rPr lang="en-US" sz="3739">
                  <a:solidFill>
                    <a:srgbClr val="57595B"/>
                  </a:solidFill>
                  <a:latin typeface="Clear Sans Regular Bold"/>
                  <a:cs typeface="+mn-cs"/>
                </a:rPr>
                <a:t> або використання героя не за призначенням.</a:t>
              </a:r>
            </a:p>
            <a:p>
              <a:pPr fontAlgn="auto">
                <a:lnSpc>
                  <a:spcPts val="48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9">
                  <a:solidFill>
                    <a:srgbClr val="57595B"/>
                  </a:solidFill>
                  <a:latin typeface="Clear Sans Regular Bold"/>
                  <a:cs typeface="+mn-cs"/>
                </a:rPr>
                <a:t>Із цікавими людьми можна говорити про різне. </a:t>
              </a:r>
            </a:p>
            <a:p>
              <a:pPr fontAlgn="auto">
                <a:lnSpc>
                  <a:spcPts val="48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48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48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48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482377"/>
              <a:ext cx="6107707" cy="52068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56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25">
                  <a:solidFill>
                    <a:srgbClr val="57595B"/>
                  </a:solidFill>
                  <a:latin typeface="Clear Sans Regular"/>
                  <a:cs typeface="+mn-cs"/>
                </a:rPr>
                <a:t>П</a:t>
              </a:r>
            </a:p>
          </p:txBody>
        </p:sp>
      </p:grp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312025" y="3692525"/>
            <a:ext cx="3663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75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16375" y="8974138"/>
            <a:ext cx="542925" cy="28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225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4">
                <a:solidFill>
                  <a:srgbClr val="57595B"/>
                </a:solidFill>
                <a:latin typeface="Clear Sans Regular Bold"/>
                <a:cs typeface="+mn-cs"/>
              </a:rPr>
              <a:t>05</a:t>
            </a:r>
          </a:p>
        </p:txBody>
      </p:sp>
      <p:grpSp>
        <p:nvGrpSpPr>
          <p:cNvPr id="15367" name="Group 9"/>
          <p:cNvGrpSpPr>
            <a:grpSpLocks/>
          </p:cNvGrpSpPr>
          <p:nvPr/>
        </p:nvGrpSpPr>
        <p:grpSpPr bwMode="auto">
          <a:xfrm>
            <a:off x="9604375" y="1514475"/>
            <a:ext cx="8683625" cy="3114675"/>
            <a:chOff x="0" y="0"/>
            <a:chExt cx="11577264" cy="415250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096"/>
              <a:ext cx="11577264" cy="30307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94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806">
                  <a:solidFill>
                    <a:srgbClr val="000000"/>
                  </a:solidFill>
                  <a:latin typeface="Clear Sans Regular Bold"/>
                  <a:cs typeface="+mn-cs"/>
                </a:rPr>
                <a:t>The Village про «громадського діяча» Максима Гольдарба, який насправді є обличчям проросійської парті</a:t>
              </a:r>
            </a:p>
            <a:p>
              <a:pPr fontAlgn="auto">
                <a:lnSpc>
                  <a:spcPts val="169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169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204328"/>
              <a:ext cx="11577264" cy="1799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124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77">
                  <a:solidFill>
                    <a:srgbClr val="57595B"/>
                  </a:solidFill>
                  <a:latin typeface="Clear Sans Regular"/>
                  <a:cs typeface="+mn-cs"/>
                </a:rPr>
                <a:t>П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l="10687" r="17386"/>
          <a:stretch>
            <a:fillRect/>
          </a:stretch>
        </p:blipFill>
        <p:spPr bwMode="auto">
          <a:xfrm>
            <a:off x="0" y="1676400"/>
            <a:ext cx="7977188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8663" y="4794250"/>
            <a:ext cx="86693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9266238" y="1095375"/>
            <a:ext cx="7993062" cy="1227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9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799" spc="-87">
                <a:solidFill>
                  <a:srgbClr val="E8D1C5"/>
                </a:solidFill>
                <a:latin typeface="Tenor Sans"/>
                <a:cs typeface="+mn-cs"/>
              </a:rPr>
              <a:t>Знайти героя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005138" y="3443288"/>
            <a:ext cx="12123737" cy="153987"/>
            <a:chOff x="0" y="0"/>
            <a:chExt cx="16165453" cy="205483"/>
          </a:xfrm>
        </p:grpSpPr>
        <p:sp>
          <p:nvSpPr>
            <p:cNvPr id="17432" name="AutoShape 3"/>
            <p:cNvSpPr>
              <a:spLocks noChangeArrowheads="1"/>
            </p:cNvSpPr>
            <p:nvPr/>
          </p:nvSpPr>
          <p:spPr bwMode="auto">
            <a:xfrm>
              <a:off x="102742" y="94685"/>
              <a:ext cx="15959970" cy="16113"/>
            </a:xfrm>
            <a:prstGeom prst="rect">
              <a:avLst/>
            </a:prstGeom>
            <a:solidFill>
              <a:srgbClr val="5759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3" name="Group 4"/>
            <p:cNvGrpSpPr>
              <a:grpSpLocks/>
            </p:cNvGrpSpPr>
            <p:nvPr/>
          </p:nvGrpSpPr>
          <p:grpSpPr bwMode="auto">
            <a:xfrm>
              <a:off x="0" y="0"/>
              <a:ext cx="205483" cy="205483"/>
              <a:chOff x="0" y="0"/>
              <a:chExt cx="6350000" cy="6350000"/>
            </a:xfrm>
          </p:grpSpPr>
          <p:sp>
            <p:nvSpPr>
              <p:cNvPr id="17442" name="Freeform 5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4" name="Group 6"/>
            <p:cNvGrpSpPr>
              <a:grpSpLocks/>
            </p:cNvGrpSpPr>
            <p:nvPr/>
          </p:nvGrpSpPr>
          <p:grpSpPr bwMode="auto">
            <a:xfrm>
              <a:off x="3989992" y="0"/>
              <a:ext cx="205483" cy="205483"/>
              <a:chOff x="0" y="0"/>
              <a:chExt cx="6350000" cy="6350000"/>
            </a:xfrm>
          </p:grpSpPr>
          <p:sp>
            <p:nvSpPr>
              <p:cNvPr id="17441" name="Freeform 7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5" name="Group 8"/>
            <p:cNvGrpSpPr>
              <a:grpSpLocks/>
            </p:cNvGrpSpPr>
            <p:nvPr/>
          </p:nvGrpSpPr>
          <p:grpSpPr bwMode="auto">
            <a:xfrm>
              <a:off x="7979985" y="0"/>
              <a:ext cx="205483" cy="205483"/>
              <a:chOff x="0" y="0"/>
              <a:chExt cx="6350000" cy="6350000"/>
            </a:xfrm>
          </p:grpSpPr>
          <p:sp>
            <p:nvSpPr>
              <p:cNvPr id="17440" name="Freeform 9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6" name="Group 10"/>
            <p:cNvGrpSpPr>
              <a:grpSpLocks/>
            </p:cNvGrpSpPr>
            <p:nvPr/>
          </p:nvGrpSpPr>
          <p:grpSpPr bwMode="auto">
            <a:xfrm>
              <a:off x="11969977" y="0"/>
              <a:ext cx="205483" cy="205483"/>
              <a:chOff x="0" y="0"/>
              <a:chExt cx="6350000" cy="6350000"/>
            </a:xfrm>
          </p:grpSpPr>
          <p:sp>
            <p:nvSpPr>
              <p:cNvPr id="17439" name="Freeform 11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7" name="Group 12"/>
            <p:cNvGrpSpPr>
              <a:grpSpLocks/>
            </p:cNvGrpSpPr>
            <p:nvPr/>
          </p:nvGrpSpPr>
          <p:grpSpPr bwMode="auto">
            <a:xfrm>
              <a:off x="15959970" y="0"/>
              <a:ext cx="205483" cy="205483"/>
              <a:chOff x="0" y="0"/>
              <a:chExt cx="6350000" cy="6350000"/>
            </a:xfrm>
          </p:grpSpPr>
          <p:sp>
            <p:nvSpPr>
              <p:cNvPr id="17438" name="Freeform 13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411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100" y="8936038"/>
            <a:ext cx="1162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13" y="8993188"/>
            <a:ext cx="11604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0" y="8936038"/>
            <a:ext cx="1162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2063" y="8936038"/>
            <a:ext cx="1219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8"/>
          <p:cNvSpPr txBox="1"/>
          <p:nvPr/>
        </p:nvSpPr>
        <p:spPr>
          <a:xfrm>
            <a:off x="2058988" y="447675"/>
            <a:ext cx="14170025" cy="1228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9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799" spc="-87">
                <a:solidFill>
                  <a:srgbClr val="57595B"/>
                </a:solidFill>
                <a:latin typeface="Tenor Sans"/>
                <a:cs typeface="+mn-cs"/>
              </a:rPr>
              <a:t>Підготовка</a:t>
            </a:r>
          </a:p>
        </p:txBody>
      </p:sp>
      <p:grpSp>
        <p:nvGrpSpPr>
          <p:cNvPr id="17416" name="Group 19"/>
          <p:cNvGrpSpPr>
            <a:grpSpLocks/>
          </p:cNvGrpSpPr>
          <p:nvPr/>
        </p:nvGrpSpPr>
        <p:grpSpPr bwMode="auto">
          <a:xfrm>
            <a:off x="2058988" y="5143500"/>
            <a:ext cx="2200275" cy="2957513"/>
            <a:chOff x="0" y="0"/>
            <a:chExt cx="2932478" cy="394388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7520"/>
              <a:ext cx="2932478" cy="55464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42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34">
                  <a:solidFill>
                    <a:srgbClr val="000000"/>
                  </a:solidFill>
                  <a:latin typeface="Clear Sans Regular Bold"/>
                  <a:cs typeface="+mn-cs"/>
                </a:rPr>
                <a:t>ПУНКТ 1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71683"/>
              <a:ext cx="2932478" cy="255728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527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99">
                  <a:solidFill>
                    <a:srgbClr val="57595B"/>
                  </a:solidFill>
                  <a:latin typeface="Clear Sans Regular"/>
                  <a:cs typeface="+mn-cs"/>
                </a:rPr>
                <a:t>Не готуватися взагалі</a:t>
              </a:r>
            </a:p>
          </p:txBody>
        </p:sp>
      </p:grpSp>
      <p:grpSp>
        <p:nvGrpSpPr>
          <p:cNvPr id="17417" name="Group 22"/>
          <p:cNvGrpSpPr>
            <a:grpSpLocks/>
          </p:cNvGrpSpPr>
          <p:nvPr/>
        </p:nvGrpSpPr>
        <p:grpSpPr bwMode="auto">
          <a:xfrm>
            <a:off x="5054600" y="5143500"/>
            <a:ext cx="2198688" cy="3702050"/>
            <a:chOff x="0" y="0"/>
            <a:chExt cx="2932478" cy="493702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27521"/>
              <a:ext cx="2932478" cy="55467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42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34">
                  <a:solidFill>
                    <a:srgbClr val="000000"/>
                  </a:solidFill>
                  <a:latin typeface="Clear Sans Regular Bold"/>
                  <a:cs typeface="+mn-cs"/>
                </a:rPr>
                <a:t>ПУНКТ 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80208"/>
              <a:ext cx="2932478" cy="35418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31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99">
                  <a:solidFill>
                    <a:srgbClr val="57595B"/>
                  </a:solidFill>
                  <a:latin typeface="Clear Sans Regular"/>
                  <a:cs typeface="+mn-cs"/>
                </a:rPr>
                <a:t>Формувати уявлення про людину виключно на думках інших</a:t>
              </a:r>
            </a:p>
          </p:txBody>
        </p:sp>
      </p:grpSp>
      <p:grpSp>
        <p:nvGrpSpPr>
          <p:cNvPr id="17418" name="Group 25"/>
          <p:cNvGrpSpPr>
            <a:grpSpLocks/>
          </p:cNvGrpSpPr>
          <p:nvPr/>
        </p:nvGrpSpPr>
        <p:grpSpPr bwMode="auto">
          <a:xfrm>
            <a:off x="8053388" y="5143500"/>
            <a:ext cx="2200275" cy="3792538"/>
            <a:chOff x="0" y="0"/>
            <a:chExt cx="2932478" cy="5057253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27519"/>
              <a:ext cx="2932478" cy="55462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42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34">
                  <a:solidFill>
                    <a:srgbClr val="000000"/>
                  </a:solidFill>
                  <a:latin typeface="Clear Sans Regular Bold"/>
                  <a:cs typeface="+mn-cs"/>
                </a:rPr>
                <a:t>ПУНКТ 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80121"/>
              <a:ext cx="2932478" cy="366222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47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99">
                  <a:solidFill>
                    <a:srgbClr val="57595B"/>
                  </a:solidFill>
                  <a:latin typeface="Clear Sans Regular"/>
                  <a:cs typeface="+mn-cs"/>
                </a:rPr>
                <a:t>Піготовка виключно через соціальні мережі</a:t>
              </a:r>
            </a:p>
          </p:txBody>
        </p:sp>
      </p:grpSp>
      <p:grpSp>
        <p:nvGrpSpPr>
          <p:cNvPr id="17419" name="Group 28"/>
          <p:cNvGrpSpPr>
            <a:grpSpLocks/>
          </p:cNvGrpSpPr>
          <p:nvPr/>
        </p:nvGrpSpPr>
        <p:grpSpPr bwMode="auto">
          <a:xfrm>
            <a:off x="11041063" y="5143500"/>
            <a:ext cx="2200275" cy="2139950"/>
            <a:chOff x="0" y="0"/>
            <a:chExt cx="2932478" cy="2853380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27517"/>
              <a:ext cx="2932478" cy="55458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42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34">
                  <a:solidFill>
                    <a:srgbClr val="000000"/>
                  </a:solidFill>
                  <a:latin typeface="Clear Sans Regular Bold"/>
                  <a:cs typeface="+mn-cs"/>
                </a:rPr>
                <a:t>ПУНКТ </a:t>
              </a:r>
              <a:r>
                <a:rPr lang="en-US" sz="2634">
                  <a:solidFill>
                    <a:srgbClr val="57595B"/>
                  </a:solidFill>
                  <a:latin typeface="Clear Sans Regular Bold"/>
                  <a:cs typeface="+mn-cs"/>
                </a:rPr>
                <a:t>4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971589"/>
              <a:ext cx="2932478" cy="14669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63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99">
                  <a:solidFill>
                    <a:srgbClr val="57595B"/>
                  </a:solidFill>
                  <a:latin typeface="Clear Sans Regular"/>
                  <a:cs typeface="+mn-cs"/>
                </a:rPr>
                <a:t>Факти допоможуть</a:t>
              </a:r>
            </a:p>
          </p:txBody>
        </p:sp>
      </p:grpSp>
      <p:grpSp>
        <p:nvGrpSpPr>
          <p:cNvPr id="17420" name="Group 31"/>
          <p:cNvGrpSpPr>
            <a:grpSpLocks/>
          </p:cNvGrpSpPr>
          <p:nvPr/>
        </p:nvGrpSpPr>
        <p:grpSpPr bwMode="auto">
          <a:xfrm>
            <a:off x="14028738" y="5143500"/>
            <a:ext cx="2533650" cy="2957513"/>
            <a:chOff x="0" y="0"/>
            <a:chExt cx="3376978" cy="3943887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27520"/>
              <a:ext cx="3376978" cy="55464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42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34">
                  <a:solidFill>
                    <a:srgbClr val="000000"/>
                  </a:solidFill>
                  <a:latin typeface="Clear Sans Regular Bold"/>
                  <a:cs typeface="+mn-cs"/>
                </a:rPr>
                <a:t>ПУНКТ 5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71683"/>
              <a:ext cx="3376978" cy="255728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527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99">
                  <a:solidFill>
                    <a:srgbClr val="57595B"/>
                  </a:solidFill>
                  <a:latin typeface="Clear Sans Regular"/>
                  <a:cs typeface="+mn-cs"/>
                </a:rPr>
                <a:t>Дрібнотем'я. Скільки має бути тем?</a:t>
              </a:r>
            </a:p>
          </p:txBody>
        </p:sp>
      </p:grpSp>
      <p:pic>
        <p:nvPicPr>
          <p:cNvPr id="17421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538" y="8993188"/>
            <a:ext cx="1162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9575" y="4643438"/>
            <a:ext cx="4954588" cy="1066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18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38" spc="-74">
                <a:solidFill>
                  <a:srgbClr val="E8D1C5"/>
                </a:solidFill>
                <a:latin typeface="Tenor Sans"/>
                <a:cs typeface="+mn-cs"/>
              </a:rPr>
              <a:t>Розмова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991225" y="2198688"/>
            <a:ext cx="3592513" cy="4216400"/>
            <a:chOff x="0" y="0"/>
            <a:chExt cx="4789106" cy="562221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79928"/>
              <a:ext cx="4789106" cy="113672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765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85">
                  <a:solidFill>
                    <a:srgbClr val="F3E8DF"/>
                  </a:solidFill>
                  <a:latin typeface="Clear Sans Regular"/>
                  <a:cs typeface="+mn-cs"/>
                </a:rPr>
                <a:t>Герой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27306"/>
              <a:ext cx="4789106" cy="38949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596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27">
                  <a:solidFill>
                    <a:srgbClr val="F3E8DF"/>
                  </a:solidFill>
                  <a:latin typeface="Clear Sans Regular"/>
                  <a:cs typeface="+mn-cs"/>
                </a:rPr>
                <a:t>Уважність, щирість, допитливість, зацікавленість</a:t>
              </a:r>
            </a:p>
          </p:txBody>
        </p:sp>
      </p:grp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9583738" y="2198688"/>
            <a:ext cx="3819525" cy="7437437"/>
            <a:chOff x="0" y="0"/>
            <a:chExt cx="5093309" cy="9916545"/>
          </a:xfrm>
        </p:grpSpPr>
        <p:sp>
          <p:nvSpPr>
            <p:cNvPr id="7" name="TextBox 7"/>
            <p:cNvSpPr txBox="1"/>
            <p:nvPr/>
          </p:nvSpPr>
          <p:spPr>
            <a:xfrm>
              <a:off x="0" y="-182033"/>
              <a:ext cx="5093309" cy="111124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743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644">
                  <a:solidFill>
                    <a:srgbClr val="F3E8DF"/>
                  </a:solidFill>
                  <a:latin typeface="Clear Sans Regular"/>
                  <a:cs typeface="+mn-cs"/>
                </a:rPr>
                <a:t>Два в одному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74276"/>
              <a:ext cx="5093309" cy="824226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553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59">
                  <a:solidFill>
                    <a:srgbClr val="F3E8DF"/>
                  </a:solidFill>
                  <a:latin typeface="Clear Sans Regular"/>
                  <a:cs typeface="+mn-cs"/>
                </a:rPr>
                <a:t>Де Ви діставали книги? Проводили багато часу у бібліотеках? Як облаштовували свій власний простір під час студентського життя?</a:t>
              </a:r>
            </a:p>
          </p:txBody>
        </p:sp>
      </p:grpSp>
      <p:grpSp>
        <p:nvGrpSpPr>
          <p:cNvPr id="18437" name="Group 9"/>
          <p:cNvGrpSpPr>
            <a:grpSpLocks/>
          </p:cNvGrpSpPr>
          <p:nvPr/>
        </p:nvGrpSpPr>
        <p:grpSpPr bwMode="auto">
          <a:xfrm>
            <a:off x="14031913" y="1965325"/>
            <a:ext cx="4256087" cy="7358063"/>
            <a:chOff x="0" y="0"/>
            <a:chExt cx="5674160" cy="9810273"/>
          </a:xfrm>
        </p:grpSpPr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0" y="-19050"/>
              <a:ext cx="5674160" cy="39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975"/>
                </a:lnSpc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38129"/>
              <a:ext cx="5674160" cy="937214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745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658">
                  <a:solidFill>
                    <a:srgbClr val="F3E8DF"/>
                  </a:solidFill>
                  <a:latin typeface="Clear Sans Regular"/>
                  <a:cs typeface="+mn-cs"/>
                </a:rPr>
                <a:t>Розмова, а не анкетування</a:t>
              </a:r>
            </a:p>
            <a:p>
              <a:pPr fontAlgn="auto">
                <a:lnSpc>
                  <a:spcPts val="713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681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58">
                  <a:solidFill>
                    <a:srgbClr val="F3E8DF"/>
                  </a:solidFill>
                  <a:latin typeface="Clear Sans Regular"/>
                  <a:cs typeface="+mn-cs"/>
                </a:rPr>
                <a:t>Уточнюючі питання.</a:t>
              </a:r>
            </a:p>
            <a:p>
              <a:pPr fontAlgn="auto">
                <a:lnSpc>
                  <a:spcPts val="681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58">
                  <a:solidFill>
                    <a:srgbClr val="F3E8DF"/>
                  </a:solidFill>
                  <a:latin typeface="Clear Sans Regular"/>
                  <a:cs typeface="+mn-cs"/>
                </a:rPr>
                <a:t>Про що говоримо?</a:t>
              </a:r>
            </a:p>
            <a:p>
              <a:pPr fontAlgn="auto">
                <a:lnSpc>
                  <a:spcPts val="713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716375" y="8974138"/>
            <a:ext cx="542925" cy="28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225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4">
                <a:solidFill>
                  <a:srgbClr val="F3E8DF"/>
                </a:solidFill>
                <a:latin typeface="Clear Sans Regular Bold"/>
                <a:cs typeface="+mn-cs"/>
              </a:rPr>
              <a:t>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Произвольный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Tenor Sans</vt:lpstr>
      <vt:lpstr>Clear Sans Regular</vt:lpstr>
      <vt:lpstr>Clear Sans Regular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Серый и Розовый Минималистичная Представитель Клиентской Службы Маркетинговая Презентация</dc:title>
  <cp:lastModifiedBy>Юлия</cp:lastModifiedBy>
  <cp:revision>1</cp:revision>
  <dcterms:created xsi:type="dcterms:W3CDTF">2006-08-16T00:00:00Z</dcterms:created>
  <dcterms:modified xsi:type="dcterms:W3CDTF">2023-02-23T20:53:28Z</dcterms:modified>
</cp:coreProperties>
</file>