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F7A353-5F61-40B7-8857-531E90BF732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F150BF8-27C0-41E7-81A3-77EFB38F0D11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1 етап (листопад-грудень 2013 р.)</a:t>
          </a:r>
          <a:endParaRPr lang="uk-UA" b="1" dirty="0">
            <a:solidFill>
              <a:schemeClr val="tx1"/>
            </a:solidFill>
          </a:endParaRPr>
        </a:p>
      </dgm:t>
    </dgm:pt>
    <dgm:pt modelId="{0C393902-46C7-406B-A5E8-9C238509FBC1}" type="parTrans" cxnId="{282A0358-26D7-42B9-82F0-24AFD51E7FF9}">
      <dgm:prSet/>
      <dgm:spPr/>
      <dgm:t>
        <a:bodyPr/>
        <a:lstStyle/>
        <a:p>
          <a:endParaRPr lang="uk-UA"/>
        </a:p>
      </dgm:t>
    </dgm:pt>
    <dgm:pt modelId="{83640198-DDBB-4582-A57A-8C6FFDE69C4E}" type="sibTrans" cxnId="{282A0358-26D7-42B9-82F0-24AFD51E7FF9}">
      <dgm:prSet/>
      <dgm:spPr/>
      <dgm:t>
        <a:bodyPr/>
        <a:lstStyle/>
        <a:p>
          <a:endParaRPr lang="uk-UA"/>
        </a:p>
      </dgm:t>
    </dgm:pt>
    <dgm:pt modelId="{B5D1DB9F-8A67-4752-8237-DF40E39D1376}">
      <dgm:prSet phldrT="[Текст]"/>
      <dgm:spPr/>
      <dgm:t>
        <a:bodyPr/>
        <a:lstStyle/>
        <a:p>
          <a:r>
            <a:rPr lang="uk-UA" dirty="0" smtClean="0">
              <a:effectLst/>
              <a:latin typeface="Times New Roman"/>
              <a:ea typeface="Calibri"/>
            </a:rPr>
            <a:t>характеризується малочисельними  виступами населення міст Запорізької області щодо підтримки асоціації з ЄС. </a:t>
          </a:r>
          <a:endParaRPr lang="uk-UA" dirty="0"/>
        </a:p>
      </dgm:t>
    </dgm:pt>
    <dgm:pt modelId="{BC5AD376-D9CD-4270-B2F2-86CB74D8989B}" type="parTrans" cxnId="{6874C2B2-8116-4519-B14B-EBD73017BA29}">
      <dgm:prSet/>
      <dgm:spPr/>
      <dgm:t>
        <a:bodyPr/>
        <a:lstStyle/>
        <a:p>
          <a:endParaRPr lang="uk-UA"/>
        </a:p>
      </dgm:t>
    </dgm:pt>
    <dgm:pt modelId="{561DD68D-8F13-4B25-A2EB-62CFEFD13D89}" type="sibTrans" cxnId="{6874C2B2-8116-4519-B14B-EBD73017BA29}">
      <dgm:prSet/>
      <dgm:spPr/>
      <dgm:t>
        <a:bodyPr/>
        <a:lstStyle/>
        <a:p>
          <a:endParaRPr lang="uk-UA"/>
        </a:p>
      </dgm:t>
    </dgm:pt>
    <dgm:pt modelId="{301F3A58-CC50-43CF-9FFA-84EAD69D0D04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2 етап (грудень 2013 – січень     2014 рр.)</a:t>
          </a:r>
          <a:endParaRPr lang="uk-UA" b="1" dirty="0">
            <a:solidFill>
              <a:schemeClr val="tx1"/>
            </a:solidFill>
          </a:endParaRPr>
        </a:p>
      </dgm:t>
    </dgm:pt>
    <dgm:pt modelId="{75F55A16-F2C5-4B95-A89A-94350EEB20BE}" type="parTrans" cxnId="{52C135D4-3FDA-4A63-ACD4-CDB6A3A47257}">
      <dgm:prSet/>
      <dgm:spPr/>
      <dgm:t>
        <a:bodyPr/>
        <a:lstStyle/>
        <a:p>
          <a:endParaRPr lang="uk-UA"/>
        </a:p>
      </dgm:t>
    </dgm:pt>
    <dgm:pt modelId="{8D168B6A-4DC0-4C3E-B7A3-A431562E9009}" type="sibTrans" cxnId="{52C135D4-3FDA-4A63-ACD4-CDB6A3A47257}">
      <dgm:prSet/>
      <dgm:spPr/>
      <dgm:t>
        <a:bodyPr/>
        <a:lstStyle/>
        <a:p>
          <a:endParaRPr lang="uk-UA"/>
        </a:p>
      </dgm:t>
    </dgm:pt>
    <dgm:pt modelId="{0A6D565D-ECCA-4E5D-99DC-6299F295FA11}">
      <dgm:prSet phldrT="[Текст]"/>
      <dgm:spPr/>
      <dgm:t>
        <a:bodyPr/>
        <a:lstStyle/>
        <a:p>
          <a:r>
            <a:rPr lang="uk-UA" dirty="0" smtClean="0">
              <a:effectLst/>
              <a:latin typeface="Times New Roman"/>
              <a:ea typeface="Calibri"/>
            </a:rPr>
            <a:t>відбуваються мітинги протесту проти диктаторських законів від 16 січня, активізація дій </a:t>
          </a:r>
          <a:r>
            <a:rPr lang="uk-UA" dirty="0" err="1" smtClean="0">
              <a:effectLst/>
              <a:latin typeface="Times New Roman"/>
              <a:ea typeface="Calibri"/>
            </a:rPr>
            <a:t>євромайданівців</a:t>
          </a:r>
          <a:r>
            <a:rPr lang="uk-UA" dirty="0" smtClean="0">
              <a:effectLst/>
              <a:latin typeface="Times New Roman"/>
              <a:ea typeface="Calibri"/>
            </a:rPr>
            <a:t> та </a:t>
          </a:r>
          <a:r>
            <a:rPr lang="uk-UA" dirty="0" err="1" smtClean="0">
              <a:effectLst/>
              <a:latin typeface="Times New Roman"/>
              <a:ea typeface="Calibri"/>
            </a:rPr>
            <a:t>антимайданівців</a:t>
          </a:r>
          <a:r>
            <a:rPr lang="uk-UA" dirty="0" smtClean="0">
              <a:effectLst/>
              <a:latin typeface="Times New Roman"/>
              <a:ea typeface="Calibri"/>
            </a:rPr>
            <a:t>.</a:t>
          </a:r>
          <a:endParaRPr lang="uk-UA" dirty="0"/>
        </a:p>
      </dgm:t>
    </dgm:pt>
    <dgm:pt modelId="{8A461060-913D-4B4F-BAEF-FA1FEC9EF7F1}" type="parTrans" cxnId="{A900A4C8-E513-49E2-9F2D-B021331C7DB0}">
      <dgm:prSet/>
      <dgm:spPr/>
      <dgm:t>
        <a:bodyPr/>
        <a:lstStyle/>
        <a:p>
          <a:endParaRPr lang="uk-UA"/>
        </a:p>
      </dgm:t>
    </dgm:pt>
    <dgm:pt modelId="{0A5235A1-AC72-48E7-9C41-6A94C7471C09}" type="sibTrans" cxnId="{A900A4C8-E513-49E2-9F2D-B021331C7DB0}">
      <dgm:prSet/>
      <dgm:spPr/>
      <dgm:t>
        <a:bodyPr/>
        <a:lstStyle/>
        <a:p>
          <a:endParaRPr lang="uk-UA"/>
        </a:p>
      </dgm:t>
    </dgm:pt>
    <dgm:pt modelId="{B955EC41-A3AC-4254-8069-2207DF7B132F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3 етап (січень – лютий 2014 рр.)</a:t>
          </a:r>
          <a:endParaRPr lang="uk-UA" b="1" dirty="0">
            <a:solidFill>
              <a:schemeClr val="tx1"/>
            </a:solidFill>
          </a:endParaRPr>
        </a:p>
      </dgm:t>
    </dgm:pt>
    <dgm:pt modelId="{CBAA70CB-D76E-4C63-BF21-71A9FF4FBC8C}" type="parTrans" cxnId="{DF5995CF-5A98-475A-BFF0-86CBDD5057E6}">
      <dgm:prSet/>
      <dgm:spPr/>
      <dgm:t>
        <a:bodyPr/>
        <a:lstStyle/>
        <a:p>
          <a:endParaRPr lang="uk-UA"/>
        </a:p>
      </dgm:t>
    </dgm:pt>
    <dgm:pt modelId="{29B7C1E2-B30D-4B3E-96E4-EB361190A899}" type="sibTrans" cxnId="{DF5995CF-5A98-475A-BFF0-86CBDD5057E6}">
      <dgm:prSet/>
      <dgm:spPr/>
      <dgm:t>
        <a:bodyPr/>
        <a:lstStyle/>
        <a:p>
          <a:endParaRPr lang="uk-UA"/>
        </a:p>
      </dgm:t>
    </dgm:pt>
    <dgm:pt modelId="{174CF5C0-689E-41BF-AE2D-EF658DBA9325}">
      <dgm:prSet phldrT="[Текст]"/>
      <dgm:spPr/>
      <dgm:t>
        <a:bodyPr/>
        <a:lstStyle/>
        <a:p>
          <a:r>
            <a:rPr lang="uk-UA" dirty="0" smtClean="0">
              <a:effectLst/>
              <a:latin typeface="Times New Roman"/>
              <a:ea typeface="Calibri"/>
            </a:rPr>
            <a:t>мітинги протесту проти розгону київського Майдану, розгін запорізького </a:t>
          </a:r>
          <a:r>
            <a:rPr lang="uk-UA" dirty="0" err="1" smtClean="0">
              <a:effectLst/>
              <a:latin typeface="Times New Roman"/>
              <a:ea typeface="Calibri"/>
            </a:rPr>
            <a:t>Євромайдану</a:t>
          </a:r>
          <a:r>
            <a:rPr lang="uk-UA" dirty="0" smtClean="0">
              <a:effectLst/>
              <a:latin typeface="Times New Roman"/>
              <a:ea typeface="Calibri"/>
            </a:rPr>
            <a:t> 26 січня 2014 р. </a:t>
          </a:r>
          <a:endParaRPr lang="uk-UA" dirty="0"/>
        </a:p>
      </dgm:t>
    </dgm:pt>
    <dgm:pt modelId="{188FD8C1-960C-4A3B-A61D-2DFD106AC6E1}" type="parTrans" cxnId="{42DE6334-75AD-43F6-BB87-E5259E33CF8F}">
      <dgm:prSet/>
      <dgm:spPr/>
      <dgm:t>
        <a:bodyPr/>
        <a:lstStyle/>
        <a:p>
          <a:endParaRPr lang="uk-UA"/>
        </a:p>
      </dgm:t>
    </dgm:pt>
    <dgm:pt modelId="{F875A10B-5432-4624-8343-3EC21CD3BF83}" type="sibTrans" cxnId="{42DE6334-75AD-43F6-BB87-E5259E33CF8F}">
      <dgm:prSet/>
      <dgm:spPr/>
      <dgm:t>
        <a:bodyPr/>
        <a:lstStyle/>
        <a:p>
          <a:endParaRPr lang="uk-UA"/>
        </a:p>
      </dgm:t>
    </dgm:pt>
    <dgm:pt modelId="{3E20C3F9-C53B-4C90-8B82-CF5FBC448664}" type="pres">
      <dgm:prSet presAssocID="{28F7A353-5F61-40B7-8857-531E90BF732A}" presName="linearFlow" presStyleCnt="0">
        <dgm:presLayoutVars>
          <dgm:dir/>
          <dgm:animLvl val="lvl"/>
          <dgm:resizeHandles val="exact"/>
        </dgm:presLayoutVars>
      </dgm:prSet>
      <dgm:spPr/>
    </dgm:pt>
    <dgm:pt modelId="{1DA79BC0-2F18-4002-BA84-E6F5729AD713}" type="pres">
      <dgm:prSet presAssocID="{8F150BF8-27C0-41E7-81A3-77EFB38F0D11}" presName="composite" presStyleCnt="0"/>
      <dgm:spPr/>
    </dgm:pt>
    <dgm:pt modelId="{1CB9C910-FBD2-493D-BDF5-B9E91C248A24}" type="pres">
      <dgm:prSet presAssocID="{8F150BF8-27C0-41E7-81A3-77EFB38F0D1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E4391AC-D904-40DD-B4BC-39902F2E16D9}" type="pres">
      <dgm:prSet presAssocID="{8F150BF8-27C0-41E7-81A3-77EFB38F0D1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7934E2-4660-4E27-8FAF-D5B76404F836}" type="pres">
      <dgm:prSet presAssocID="{83640198-DDBB-4582-A57A-8C6FFDE69C4E}" presName="sp" presStyleCnt="0"/>
      <dgm:spPr/>
    </dgm:pt>
    <dgm:pt modelId="{9C2910FE-253F-45A1-8FC1-6FB9BA12B3CD}" type="pres">
      <dgm:prSet presAssocID="{301F3A58-CC50-43CF-9FFA-84EAD69D0D04}" presName="composite" presStyleCnt="0"/>
      <dgm:spPr/>
    </dgm:pt>
    <dgm:pt modelId="{0E3AC159-5E82-489B-9A8E-2D8A97E4CA82}" type="pres">
      <dgm:prSet presAssocID="{301F3A58-CC50-43CF-9FFA-84EAD69D0D0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4BE2DBD-979C-4123-A01B-0C0FE720A40A}" type="pres">
      <dgm:prSet presAssocID="{301F3A58-CC50-43CF-9FFA-84EAD69D0D0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7A52B8-3A8A-466C-B008-3A8A8BB70561}" type="pres">
      <dgm:prSet presAssocID="{8D168B6A-4DC0-4C3E-B7A3-A431562E9009}" presName="sp" presStyleCnt="0"/>
      <dgm:spPr/>
    </dgm:pt>
    <dgm:pt modelId="{2E8C1766-FB88-4EDE-867B-6BF313218297}" type="pres">
      <dgm:prSet presAssocID="{B955EC41-A3AC-4254-8069-2207DF7B132F}" presName="composite" presStyleCnt="0"/>
      <dgm:spPr/>
    </dgm:pt>
    <dgm:pt modelId="{070CF3BD-A092-4523-A174-6527C25D716C}" type="pres">
      <dgm:prSet presAssocID="{B955EC41-A3AC-4254-8069-2207DF7B132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E0035F-FD56-4415-A4D3-6134AC78BB2E}" type="pres">
      <dgm:prSet presAssocID="{B955EC41-A3AC-4254-8069-2207DF7B132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2C135D4-3FDA-4A63-ACD4-CDB6A3A47257}" srcId="{28F7A353-5F61-40B7-8857-531E90BF732A}" destId="{301F3A58-CC50-43CF-9FFA-84EAD69D0D04}" srcOrd="1" destOrd="0" parTransId="{75F55A16-F2C5-4B95-A89A-94350EEB20BE}" sibTransId="{8D168B6A-4DC0-4C3E-B7A3-A431562E9009}"/>
    <dgm:cxn modelId="{34B77057-5DC0-4113-A9F6-E4F7681BA132}" type="presOf" srcId="{8F150BF8-27C0-41E7-81A3-77EFB38F0D11}" destId="{1CB9C910-FBD2-493D-BDF5-B9E91C248A24}" srcOrd="0" destOrd="0" presId="urn:microsoft.com/office/officeart/2005/8/layout/chevron2"/>
    <dgm:cxn modelId="{282A0358-26D7-42B9-82F0-24AFD51E7FF9}" srcId="{28F7A353-5F61-40B7-8857-531E90BF732A}" destId="{8F150BF8-27C0-41E7-81A3-77EFB38F0D11}" srcOrd="0" destOrd="0" parTransId="{0C393902-46C7-406B-A5E8-9C238509FBC1}" sibTransId="{83640198-DDBB-4582-A57A-8C6FFDE69C4E}"/>
    <dgm:cxn modelId="{176AC7D9-071E-4F3A-92AA-D92412263D8C}" type="presOf" srcId="{B955EC41-A3AC-4254-8069-2207DF7B132F}" destId="{070CF3BD-A092-4523-A174-6527C25D716C}" srcOrd="0" destOrd="0" presId="urn:microsoft.com/office/officeart/2005/8/layout/chevron2"/>
    <dgm:cxn modelId="{0B5E4583-0650-406C-9FA3-ADEE85D28247}" type="presOf" srcId="{B5D1DB9F-8A67-4752-8237-DF40E39D1376}" destId="{3E4391AC-D904-40DD-B4BC-39902F2E16D9}" srcOrd="0" destOrd="0" presId="urn:microsoft.com/office/officeart/2005/8/layout/chevron2"/>
    <dgm:cxn modelId="{6874C2B2-8116-4519-B14B-EBD73017BA29}" srcId="{8F150BF8-27C0-41E7-81A3-77EFB38F0D11}" destId="{B5D1DB9F-8A67-4752-8237-DF40E39D1376}" srcOrd="0" destOrd="0" parTransId="{BC5AD376-D9CD-4270-B2F2-86CB74D8989B}" sibTransId="{561DD68D-8F13-4B25-A2EB-62CFEFD13D89}"/>
    <dgm:cxn modelId="{A900A4C8-E513-49E2-9F2D-B021331C7DB0}" srcId="{301F3A58-CC50-43CF-9FFA-84EAD69D0D04}" destId="{0A6D565D-ECCA-4E5D-99DC-6299F295FA11}" srcOrd="0" destOrd="0" parTransId="{8A461060-913D-4B4F-BAEF-FA1FEC9EF7F1}" sibTransId="{0A5235A1-AC72-48E7-9C41-6A94C7471C09}"/>
    <dgm:cxn modelId="{1506A2EC-4697-4749-A2FA-4127F9F1050C}" type="presOf" srcId="{301F3A58-CC50-43CF-9FFA-84EAD69D0D04}" destId="{0E3AC159-5E82-489B-9A8E-2D8A97E4CA82}" srcOrd="0" destOrd="0" presId="urn:microsoft.com/office/officeart/2005/8/layout/chevron2"/>
    <dgm:cxn modelId="{DF5995CF-5A98-475A-BFF0-86CBDD5057E6}" srcId="{28F7A353-5F61-40B7-8857-531E90BF732A}" destId="{B955EC41-A3AC-4254-8069-2207DF7B132F}" srcOrd="2" destOrd="0" parTransId="{CBAA70CB-D76E-4C63-BF21-71A9FF4FBC8C}" sibTransId="{29B7C1E2-B30D-4B3E-96E4-EB361190A899}"/>
    <dgm:cxn modelId="{07807038-D3E9-4142-9A2E-F9F8CEAB6E29}" type="presOf" srcId="{0A6D565D-ECCA-4E5D-99DC-6299F295FA11}" destId="{64BE2DBD-979C-4123-A01B-0C0FE720A40A}" srcOrd="0" destOrd="0" presId="urn:microsoft.com/office/officeart/2005/8/layout/chevron2"/>
    <dgm:cxn modelId="{07A2DCE3-DCBC-457D-8E87-DC3CBD9F4389}" type="presOf" srcId="{174CF5C0-689E-41BF-AE2D-EF658DBA9325}" destId="{9DE0035F-FD56-4415-A4D3-6134AC78BB2E}" srcOrd="0" destOrd="0" presId="urn:microsoft.com/office/officeart/2005/8/layout/chevron2"/>
    <dgm:cxn modelId="{B30DCB3D-A159-41E5-956A-451874DE9B07}" type="presOf" srcId="{28F7A353-5F61-40B7-8857-531E90BF732A}" destId="{3E20C3F9-C53B-4C90-8B82-CF5FBC448664}" srcOrd="0" destOrd="0" presId="urn:microsoft.com/office/officeart/2005/8/layout/chevron2"/>
    <dgm:cxn modelId="{42DE6334-75AD-43F6-BB87-E5259E33CF8F}" srcId="{B955EC41-A3AC-4254-8069-2207DF7B132F}" destId="{174CF5C0-689E-41BF-AE2D-EF658DBA9325}" srcOrd="0" destOrd="0" parTransId="{188FD8C1-960C-4A3B-A61D-2DFD106AC6E1}" sibTransId="{F875A10B-5432-4624-8343-3EC21CD3BF83}"/>
    <dgm:cxn modelId="{4BAC85FC-4A05-43E7-8297-F0EF7F39FAD2}" type="presParOf" srcId="{3E20C3F9-C53B-4C90-8B82-CF5FBC448664}" destId="{1DA79BC0-2F18-4002-BA84-E6F5729AD713}" srcOrd="0" destOrd="0" presId="urn:microsoft.com/office/officeart/2005/8/layout/chevron2"/>
    <dgm:cxn modelId="{7837D1E0-A7A1-49DB-8728-12117B564ECE}" type="presParOf" srcId="{1DA79BC0-2F18-4002-BA84-E6F5729AD713}" destId="{1CB9C910-FBD2-493D-BDF5-B9E91C248A24}" srcOrd="0" destOrd="0" presId="urn:microsoft.com/office/officeart/2005/8/layout/chevron2"/>
    <dgm:cxn modelId="{DEA254EE-07A5-43E8-8E46-02426CA07B91}" type="presParOf" srcId="{1DA79BC0-2F18-4002-BA84-E6F5729AD713}" destId="{3E4391AC-D904-40DD-B4BC-39902F2E16D9}" srcOrd="1" destOrd="0" presId="urn:microsoft.com/office/officeart/2005/8/layout/chevron2"/>
    <dgm:cxn modelId="{A3F28F80-A4F2-4E76-A72C-C2F6118CD26F}" type="presParOf" srcId="{3E20C3F9-C53B-4C90-8B82-CF5FBC448664}" destId="{397934E2-4660-4E27-8FAF-D5B76404F836}" srcOrd="1" destOrd="0" presId="urn:microsoft.com/office/officeart/2005/8/layout/chevron2"/>
    <dgm:cxn modelId="{F629F11E-38BF-4376-892D-21ECDB05AF6E}" type="presParOf" srcId="{3E20C3F9-C53B-4C90-8B82-CF5FBC448664}" destId="{9C2910FE-253F-45A1-8FC1-6FB9BA12B3CD}" srcOrd="2" destOrd="0" presId="urn:microsoft.com/office/officeart/2005/8/layout/chevron2"/>
    <dgm:cxn modelId="{8091210F-C54F-4822-BB6C-FEBAAE70AC71}" type="presParOf" srcId="{9C2910FE-253F-45A1-8FC1-6FB9BA12B3CD}" destId="{0E3AC159-5E82-489B-9A8E-2D8A97E4CA82}" srcOrd="0" destOrd="0" presId="urn:microsoft.com/office/officeart/2005/8/layout/chevron2"/>
    <dgm:cxn modelId="{B9088195-6E7D-4E29-B720-10179D0C1014}" type="presParOf" srcId="{9C2910FE-253F-45A1-8FC1-6FB9BA12B3CD}" destId="{64BE2DBD-979C-4123-A01B-0C0FE720A40A}" srcOrd="1" destOrd="0" presId="urn:microsoft.com/office/officeart/2005/8/layout/chevron2"/>
    <dgm:cxn modelId="{484664D6-0255-4CF6-A293-78AB44B4958C}" type="presParOf" srcId="{3E20C3F9-C53B-4C90-8B82-CF5FBC448664}" destId="{EC7A52B8-3A8A-466C-B008-3A8A8BB70561}" srcOrd="3" destOrd="0" presId="urn:microsoft.com/office/officeart/2005/8/layout/chevron2"/>
    <dgm:cxn modelId="{E602F65B-516E-4453-AC4C-4B610B20EED6}" type="presParOf" srcId="{3E20C3F9-C53B-4C90-8B82-CF5FBC448664}" destId="{2E8C1766-FB88-4EDE-867B-6BF313218297}" srcOrd="4" destOrd="0" presId="urn:microsoft.com/office/officeart/2005/8/layout/chevron2"/>
    <dgm:cxn modelId="{A428A0E9-6186-49BC-9B48-816FF36A9F54}" type="presParOf" srcId="{2E8C1766-FB88-4EDE-867B-6BF313218297}" destId="{070CF3BD-A092-4523-A174-6527C25D716C}" srcOrd="0" destOrd="0" presId="urn:microsoft.com/office/officeart/2005/8/layout/chevron2"/>
    <dgm:cxn modelId="{70E246DD-642F-4C8C-9BE6-E3C9E985AE43}" type="presParOf" srcId="{2E8C1766-FB88-4EDE-867B-6BF313218297}" destId="{9DE0035F-FD56-4415-A4D3-6134AC78BB2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9C910-FBD2-493D-BDF5-B9E91C248A24}">
      <dsp:nvSpPr>
        <dsp:cNvPr id="0" name=""/>
        <dsp:cNvSpPr/>
      </dsp:nvSpPr>
      <dsp:spPr>
        <a:xfrm rot="5400000">
          <a:off x="-296046" y="298566"/>
          <a:ext cx="1973645" cy="13815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</a:rPr>
            <a:t>1 етап (листопад-грудень 2013 р.)</a:t>
          </a:r>
          <a:endParaRPr lang="uk-UA" sz="1300" b="1" kern="1200" dirty="0">
            <a:solidFill>
              <a:schemeClr val="tx1"/>
            </a:solidFill>
          </a:endParaRPr>
        </a:p>
      </dsp:txBody>
      <dsp:txXfrm rot="-5400000">
        <a:off x="2" y="693295"/>
        <a:ext cx="1381551" cy="592094"/>
      </dsp:txXfrm>
    </dsp:sp>
    <dsp:sp modelId="{3E4391AC-D904-40DD-B4BC-39902F2E16D9}">
      <dsp:nvSpPr>
        <dsp:cNvPr id="0" name=""/>
        <dsp:cNvSpPr/>
      </dsp:nvSpPr>
      <dsp:spPr>
        <a:xfrm rot="5400000">
          <a:off x="4567589" y="-3183518"/>
          <a:ext cx="1282869" cy="76549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700" kern="1200" dirty="0" smtClean="0">
              <a:effectLst/>
              <a:latin typeface="Times New Roman"/>
              <a:ea typeface="Calibri"/>
            </a:rPr>
            <a:t>характеризується малочисельними  виступами населення міст Запорізької області щодо підтримки асоціації з ЄС. </a:t>
          </a:r>
          <a:endParaRPr lang="uk-UA" sz="2700" kern="1200" dirty="0"/>
        </a:p>
      </dsp:txBody>
      <dsp:txXfrm rot="-5400000">
        <a:off x="1381552" y="65144"/>
        <a:ext cx="7592319" cy="1157619"/>
      </dsp:txXfrm>
    </dsp:sp>
    <dsp:sp modelId="{0E3AC159-5E82-489B-9A8E-2D8A97E4CA82}">
      <dsp:nvSpPr>
        <dsp:cNvPr id="0" name=""/>
        <dsp:cNvSpPr/>
      </dsp:nvSpPr>
      <dsp:spPr>
        <a:xfrm rot="5400000">
          <a:off x="-296046" y="2081532"/>
          <a:ext cx="1973645" cy="13815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</a:rPr>
            <a:t>2 етап (грудень 2013 – січень     2014 рр.)</a:t>
          </a:r>
          <a:endParaRPr lang="uk-UA" sz="1300" b="1" kern="1200" dirty="0">
            <a:solidFill>
              <a:schemeClr val="tx1"/>
            </a:solidFill>
          </a:endParaRPr>
        </a:p>
      </dsp:txBody>
      <dsp:txXfrm rot="-5400000">
        <a:off x="2" y="2476261"/>
        <a:ext cx="1381551" cy="592094"/>
      </dsp:txXfrm>
    </dsp:sp>
    <dsp:sp modelId="{64BE2DBD-979C-4123-A01B-0C0FE720A40A}">
      <dsp:nvSpPr>
        <dsp:cNvPr id="0" name=""/>
        <dsp:cNvSpPr/>
      </dsp:nvSpPr>
      <dsp:spPr>
        <a:xfrm rot="5400000">
          <a:off x="4567589" y="-1400552"/>
          <a:ext cx="1282869" cy="76549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700" kern="1200" dirty="0" smtClean="0">
              <a:effectLst/>
              <a:latin typeface="Times New Roman"/>
              <a:ea typeface="Calibri"/>
            </a:rPr>
            <a:t>відбуваються мітинги протесту проти диктаторських законів від 16 січня, активізація дій </a:t>
          </a:r>
          <a:r>
            <a:rPr lang="uk-UA" sz="2700" kern="1200" dirty="0" err="1" smtClean="0">
              <a:effectLst/>
              <a:latin typeface="Times New Roman"/>
              <a:ea typeface="Calibri"/>
            </a:rPr>
            <a:t>євромайданівців</a:t>
          </a:r>
          <a:r>
            <a:rPr lang="uk-UA" sz="2700" kern="1200" dirty="0" smtClean="0">
              <a:effectLst/>
              <a:latin typeface="Times New Roman"/>
              <a:ea typeface="Calibri"/>
            </a:rPr>
            <a:t> та </a:t>
          </a:r>
          <a:r>
            <a:rPr lang="uk-UA" sz="2700" kern="1200" dirty="0" err="1" smtClean="0">
              <a:effectLst/>
              <a:latin typeface="Times New Roman"/>
              <a:ea typeface="Calibri"/>
            </a:rPr>
            <a:t>антимайданівців</a:t>
          </a:r>
          <a:r>
            <a:rPr lang="uk-UA" sz="2700" kern="1200" dirty="0" smtClean="0">
              <a:effectLst/>
              <a:latin typeface="Times New Roman"/>
              <a:ea typeface="Calibri"/>
            </a:rPr>
            <a:t>.</a:t>
          </a:r>
          <a:endParaRPr lang="uk-UA" sz="2700" kern="1200" dirty="0"/>
        </a:p>
      </dsp:txBody>
      <dsp:txXfrm rot="-5400000">
        <a:off x="1381552" y="1848110"/>
        <a:ext cx="7592319" cy="1157619"/>
      </dsp:txXfrm>
    </dsp:sp>
    <dsp:sp modelId="{070CF3BD-A092-4523-A174-6527C25D716C}">
      <dsp:nvSpPr>
        <dsp:cNvPr id="0" name=""/>
        <dsp:cNvSpPr/>
      </dsp:nvSpPr>
      <dsp:spPr>
        <a:xfrm rot="5400000">
          <a:off x="-296046" y="3864498"/>
          <a:ext cx="1973645" cy="13815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</a:rPr>
            <a:t>3 етап (січень – лютий 2014 рр.)</a:t>
          </a:r>
          <a:endParaRPr lang="uk-UA" sz="1300" b="1" kern="1200" dirty="0">
            <a:solidFill>
              <a:schemeClr val="tx1"/>
            </a:solidFill>
          </a:endParaRPr>
        </a:p>
      </dsp:txBody>
      <dsp:txXfrm rot="-5400000">
        <a:off x="2" y="4259227"/>
        <a:ext cx="1381551" cy="592094"/>
      </dsp:txXfrm>
    </dsp:sp>
    <dsp:sp modelId="{9DE0035F-FD56-4415-A4D3-6134AC78BB2E}">
      <dsp:nvSpPr>
        <dsp:cNvPr id="0" name=""/>
        <dsp:cNvSpPr/>
      </dsp:nvSpPr>
      <dsp:spPr>
        <a:xfrm rot="5400000">
          <a:off x="4567589" y="382413"/>
          <a:ext cx="1282869" cy="76549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700" kern="1200" dirty="0" smtClean="0">
              <a:effectLst/>
              <a:latin typeface="Times New Roman"/>
              <a:ea typeface="Calibri"/>
            </a:rPr>
            <a:t>мітинги протесту проти розгону київського Майдану, розгін запорізького </a:t>
          </a:r>
          <a:r>
            <a:rPr lang="uk-UA" sz="2700" kern="1200" dirty="0" err="1" smtClean="0">
              <a:effectLst/>
              <a:latin typeface="Times New Roman"/>
              <a:ea typeface="Calibri"/>
            </a:rPr>
            <a:t>Євромайдану</a:t>
          </a:r>
          <a:r>
            <a:rPr lang="uk-UA" sz="2700" kern="1200" dirty="0" smtClean="0">
              <a:effectLst/>
              <a:latin typeface="Times New Roman"/>
              <a:ea typeface="Calibri"/>
            </a:rPr>
            <a:t> 26 січня 2014 р. </a:t>
          </a:r>
          <a:endParaRPr lang="uk-UA" sz="2700" kern="1200" dirty="0"/>
        </a:p>
      </dsp:txBody>
      <dsp:txXfrm rot="-5400000">
        <a:off x="1381552" y="3631076"/>
        <a:ext cx="7592319" cy="1157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6701408" cy="1939281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</a:rPr>
              <a:t>Революція </a:t>
            </a:r>
            <a:r>
              <a:rPr lang="uk-UA" b="1" dirty="0" smtClean="0">
                <a:solidFill>
                  <a:schemeClr val="tx1"/>
                </a:solidFill>
              </a:rPr>
              <a:t>Гідності</a:t>
            </a:r>
            <a:br>
              <a:rPr lang="uk-UA" b="1" dirty="0" smtClean="0">
                <a:solidFill>
                  <a:schemeClr val="tx1"/>
                </a:solidFill>
              </a:rPr>
            </a:b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smtClean="0">
                <a:solidFill>
                  <a:schemeClr val="tx1"/>
                </a:solidFill>
              </a:rPr>
              <a:t>(листопад 2013-лютий 2014 рр.)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1" b="4843"/>
          <a:stretch/>
        </p:blipFill>
        <p:spPr bwMode="auto">
          <a:xfrm>
            <a:off x="323528" y="2924944"/>
            <a:ext cx="7128792" cy="25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6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Революція Гідності у м. Пологи (листопад 2013 – лютий 2014 рр.)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44289"/>
            <a:ext cx="6192688" cy="465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043608" y="6097651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149600" algn="ctr"/>
              </a:tabLs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Мітинг грудень 2013 р.	 на підтримку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Євромайдану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у м. Пологи, вул. Єдності, фото. </a:t>
            </a:r>
            <a:r>
              <a:rPr lang="uk-UA" sz="1600" dirty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</a:rPr>
              <a:t>Джерело</a:t>
            </a:r>
            <a:r>
              <a:rPr lang="uk-UA" sz="1600" b="1" dirty="0">
                <a:latin typeface="Times New Roman"/>
                <a:ea typeface="Calibri"/>
              </a:rPr>
              <a:t>:</a:t>
            </a:r>
            <a:r>
              <a:rPr lang="uk-UA" sz="1600" dirty="0">
                <a:latin typeface="Times New Roman"/>
                <a:ea typeface="Calibri"/>
              </a:rPr>
              <a:t> з особистого архіву автора. 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16055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2" y="332656"/>
            <a:ext cx="8087342" cy="5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83568" y="6073169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149600" algn="ctr"/>
              </a:tabLs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Мітинг 10 січня 2014 р.	 за мир та вшанування загиблих на Майдані у Києві, м. Пологи, вул. Єдності, фото. </a:t>
            </a:r>
            <a:r>
              <a:rPr lang="uk-UA" sz="1600" dirty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Джерело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: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з особистого архіву автора.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77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3901"/>
            <a:ext cx="8188550" cy="566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259632" y="5949280"/>
            <a:ext cx="660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Автопробіг «За єдину Україну! За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единую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Украину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!» 27 лютого 2014 р. Маршрут: Пологи –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Куйбишево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(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Більмак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) –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Гуляйпілля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–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Оріхів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, фото. </a:t>
            </a:r>
            <a:r>
              <a:rPr lang="uk-UA" sz="1600" dirty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Джерело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: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з сайту новин: </a:t>
            </a:r>
            <a:r>
              <a:rPr lang="uk-UA" sz="1600" u="sng" dirty="0">
                <a:latin typeface="Times New Roman"/>
                <a:ea typeface="Times New Roman"/>
                <a:cs typeface="Times New Roman"/>
              </a:rPr>
              <a:t>http://polvisti.com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16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16" y="188640"/>
            <a:ext cx="9036496" cy="1224136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Революція Гідності </a:t>
            </a:r>
            <a:r>
              <a:rPr lang="uk-UA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                     </a:t>
            </a:r>
            <a:r>
              <a:rPr lang="uk-UA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Мелітополь </a:t>
            </a:r>
            <a:r>
              <a:rPr lang="uk-UA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(листопад 2013 – лютий 2014 рр.)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971600" y="6142884"/>
            <a:ext cx="7715200" cy="52647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uk-UA" sz="2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Мітинг у м. Мелітополі «За </a:t>
            </a:r>
            <a:r>
              <a:rPr lang="uk-UA" sz="2300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Россию</a:t>
            </a:r>
            <a:r>
              <a:rPr lang="uk-UA" sz="2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uk-UA" sz="2300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Украину</a:t>
            </a:r>
            <a:r>
              <a:rPr lang="uk-UA" sz="2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и </a:t>
            </a:r>
            <a:r>
              <a:rPr lang="uk-UA" sz="2300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Белорусь</a:t>
            </a:r>
            <a:r>
              <a:rPr lang="uk-UA" sz="2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» 05 </a:t>
            </a:r>
            <a:r>
              <a:rPr lang="uk-UA" sz="23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лютого </a:t>
            </a:r>
            <a:r>
              <a:rPr lang="uk-UA" sz="2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2014 р., фото</a:t>
            </a:r>
            <a:r>
              <a:rPr lang="uk-UA" sz="23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uk-UA" sz="2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Джерело:</a:t>
            </a:r>
            <a:r>
              <a:rPr lang="uk-UA" sz="23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з сайту новин: https://ria-m.tv/news</a:t>
            </a:r>
            <a:endParaRPr lang="uk-UA" sz="23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uk-UA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54358"/>
            <a:ext cx="7693443" cy="448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6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2" y="-1"/>
            <a:ext cx="6090099" cy="305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64" y="2924944"/>
            <a:ext cx="637371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95536" y="6165304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Повалення пам’ятників Леніну в с. Біленьке та с.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Новослобідка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Мелітопольського району, 11 лютого 2014 р.,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фото.</a:t>
            </a:r>
            <a:r>
              <a:rPr lang="uk-UA" sz="1600" dirty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Джерело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:  з сайту новин: https://ria-m.tv/news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611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8" y="260648"/>
            <a:ext cx="8705056" cy="1224136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tx1"/>
                </a:solidFill>
              </a:rPr>
              <a:t>Революція Гідності у </a:t>
            </a:r>
            <a:r>
              <a:rPr lang="uk-UA" sz="4000" b="1" dirty="0" smtClean="0">
                <a:solidFill>
                  <a:schemeClr val="tx1"/>
                </a:solidFill>
              </a:rPr>
              <a:t>                   м</a:t>
            </a:r>
            <a:r>
              <a:rPr lang="uk-UA" sz="4000" b="1" dirty="0" smtClean="0">
                <a:solidFill>
                  <a:schemeClr val="tx1"/>
                </a:solidFill>
              </a:rPr>
              <a:t>. Бердянськ  </a:t>
            </a:r>
            <a:r>
              <a:rPr lang="uk-UA" sz="4000" b="1" dirty="0">
                <a:solidFill>
                  <a:schemeClr val="tx1"/>
                </a:solidFill>
              </a:rPr>
              <a:t>(листопад 2013 – лютий 2014 рр.)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7" y="1660042"/>
            <a:ext cx="6959827" cy="464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83568" y="6246023"/>
            <a:ext cx="7884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Мітинг у м. Бердянськ щодо підтримки асоціації України з ЄС, 28 листопада 2013 р.,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фото.</a:t>
            </a:r>
            <a:r>
              <a:rPr lang="uk-UA" sz="1600" dirty="0" smtClean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Джерело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: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з сайту новин https://pro.berdiansk.biz/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19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8" y="404664"/>
            <a:ext cx="7983988" cy="544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251520" y="587727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Збори з закликами до проведення референдуму щодо федералізації України та необхідності запросити допомогу в м. Бердянськ від так званої «Донецької республіки», 7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лютого 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2014 р., фото. </a:t>
            </a:r>
            <a:r>
              <a:rPr lang="uk-UA" sz="1600" dirty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Джерело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: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з сайту новин https://pro.berdiansk.biz/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89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marL="342900" lvl="0" indent="450215">
              <a:spcBef>
                <a:spcPct val="20000"/>
              </a:spcBef>
            </a:pPr>
            <a:r>
              <a:rPr lang="uk-UA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Етапи Революції Гідності у Запорізькій області: </a:t>
            </a:r>
            <a:r>
              <a:rPr lang="uk-UA" sz="2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uk-UA" sz="24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uk-UA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422183"/>
              </p:ext>
            </p:extLst>
          </p:nvPr>
        </p:nvGraphicFramePr>
        <p:xfrm>
          <a:off x="0" y="1196752"/>
          <a:ext cx="903649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13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55576" y="1988840"/>
            <a:ext cx="8640960" cy="36004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uk-UA" sz="5400" b="1" dirty="0" smtClean="0"/>
              <a:t>ДЯКУЄМО ЗА УВАГУ!</a:t>
            </a:r>
            <a:endParaRPr lang="uk-UA" sz="5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4487019" cy="299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57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95936" y="2993640"/>
            <a:ext cx="5007985" cy="3768635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Революція Гідності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політичні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 суспільні зміни в Україні 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листопада 2013 до лютого 2014 року, викликані протестом громадян України проти протиправного розгону мирної акції студентів та громадських активістів, яка розпочалася 21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листопада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2013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р.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як спротив проти відходу політичного керівництва країни від законодавчо закріпленого курсу на Європейську інтеграцію та подальшою відмовою від цього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курсу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yrocopter\Videos\Captures\doc_511.pdf - Google Chrome 13.02.2023 11_28_3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3" t="31632" r="25824" b="25704"/>
          <a:stretch/>
        </p:blipFill>
        <p:spPr bwMode="auto">
          <a:xfrm>
            <a:off x="5018607" y="0"/>
            <a:ext cx="4150575" cy="218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55219" y="2162643"/>
            <a:ext cx="3779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Дівчинка протестує проти побиття студентів у м. Києві, 1 грудня 2013 р. Джерело: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з сайту новин 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GORDONUA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Gyrocopter\Videos\Captures\doc_511.pdf - Google Chrome 13.02.2023 11_45_4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0" t="37994" r="34660" b="20418"/>
          <a:stretch/>
        </p:blipFill>
        <p:spPr bwMode="auto">
          <a:xfrm>
            <a:off x="28250" y="4104159"/>
            <a:ext cx="4039694" cy="27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73" y="3140968"/>
            <a:ext cx="44824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Суперечки на Майдані Незалежності у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         м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. Києві, січень 2014 р. Джерело: 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 сайту новин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https://www.reuters.com/</a:t>
            </a:r>
            <a:endParaRPr lang="uk-UA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" y="0"/>
            <a:ext cx="4889514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117321" y="2188722"/>
            <a:ext cx="5237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Початок </a:t>
            </a:r>
            <a:r>
              <a:rPr lang="uk-UA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Євромайдану</a:t>
            </a:r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Київ, грудень 2013 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р. Джерело: 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 сайту новин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https://www.reuters.com/</a:t>
            </a:r>
            <a:endParaRPr lang="uk-UA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83445" y="62081"/>
            <a:ext cx="8712968" cy="2016224"/>
          </a:xfrm>
        </p:spPr>
        <p:txBody>
          <a:bodyPr>
            <a:normAutofit/>
          </a:bodyPr>
          <a:lstStyle/>
          <a:p>
            <a:pPr algn="just"/>
            <a:r>
              <a:rPr lang="uk-UA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Подією, яка стала поштовхом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початку Революції Гідності, є прийняття урядом М. Азарова рішення  призупинити підготовку до підписання Угоди про асоціацію України з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Євросоюзом, 21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листопада 2013  року, напередодні саміту «Східного партнерства» у м.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Вільнюс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 descr="C:\Users\Gyrocopter\Videos\Captures\GORDONUA - Пошук Google - Google Chrome 13.02.2023 11_35_5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1" t="26511" r="25107" b="15066"/>
          <a:stretch/>
        </p:blipFill>
        <p:spPr bwMode="auto">
          <a:xfrm>
            <a:off x="1336170" y="1916832"/>
            <a:ext cx="648479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6093296"/>
            <a:ext cx="838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Президент України в.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янукович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та президент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росії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в.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путін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, грудень 2013 р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Джерело: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з сайту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новин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://www.reuters.com/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</a:rPr>
              <a:t>Причини Революції Гідності: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2320" y="1484784"/>
            <a:ext cx="8229600" cy="43735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uk-UA" dirty="0">
                <a:solidFill>
                  <a:srgbClr val="303030"/>
                </a:solidFill>
                <a:latin typeface="Trebuchet MS"/>
              </a:rPr>
              <a:t> 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загроза втрати Україною державного суверенітету внаслідок втягування країни до Митного та Євразійського союзів — об’єднань, в яких домінує Росія</a:t>
            </a:r>
            <a:r>
              <a:rPr lang="uk-UA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uk-UA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корупція у владі, що досягла всеосяжних масштабів;</a:t>
            </a:r>
          </a:p>
          <a:p>
            <a:pPr>
              <a:buFont typeface="Wingdings" pitchFamily="2" charset="2"/>
              <a:buChar char="v"/>
            </a:pP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згортання 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політичних свобод, політичні репресії;</a:t>
            </a:r>
          </a:p>
          <a:p>
            <a:pPr>
              <a:buFont typeface="Wingdings" pitchFamily="2" charset="2"/>
              <a:buChar char="v"/>
            </a:pPr>
            <a:r>
              <a:rPr lang="uk-UA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безправ’я громадян перед чиновниками, безкарність представників влади та їхнього оточення;</a:t>
            </a:r>
          </a:p>
          <a:p>
            <a:pPr>
              <a:buFont typeface="Wingdings" pitchFamily="2" charset="2"/>
              <a:buChar char="v"/>
            </a:pPr>
            <a:r>
              <a:rPr lang="uk-UA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економічні </a:t>
            </a:r>
            <a:r>
              <a:rPr lang="uk-UA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проблеми;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uk-UA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бажання відкрити 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 для розвитку </a:t>
            </a:r>
            <a:r>
              <a:rPr lang="uk-UA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80772"/>
            <a:ext cx="435597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41168"/>
            <a:ext cx="4189785" cy="191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2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Революція Гідності у </a:t>
            </a:r>
            <a:r>
              <a:rPr lang="uk-UA" b="1" dirty="0" smtClean="0">
                <a:solidFill>
                  <a:schemeClr val="tx1"/>
                </a:solidFill>
              </a:rPr>
              <a:t>                        м</a:t>
            </a:r>
            <a:r>
              <a:rPr lang="uk-UA" b="1" dirty="0" smtClean="0">
                <a:solidFill>
                  <a:schemeClr val="tx1"/>
                </a:solidFill>
              </a:rPr>
              <a:t>. Запоріжжя (листопад 2013 – лютий 2014 рр.)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02339"/>
            <a:ext cx="6417566" cy="428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827584" y="587727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600" b="1" dirty="0">
                <a:latin typeface="Times New Roman" pitchFamily="18" charset="0"/>
                <a:ea typeface="Calibri"/>
                <a:cs typeface="Times New Roman" pitchFamily="18" charset="0"/>
              </a:rPr>
              <a:t>Мітинг 24 листопада 2013 р. на підтримку ЄС та </a:t>
            </a:r>
            <a:r>
              <a:rPr lang="uk-UA" sz="1600" b="1" dirty="0" err="1">
                <a:latin typeface="Times New Roman" pitchFamily="18" charset="0"/>
                <a:ea typeface="Calibri"/>
                <a:cs typeface="Times New Roman" pitchFamily="18" charset="0"/>
              </a:rPr>
              <a:t>Євроасоціації</a:t>
            </a:r>
            <a:r>
              <a:rPr lang="uk-UA" sz="16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у м</a:t>
            </a:r>
            <a:r>
              <a:rPr lang="uk-UA" sz="1600" b="1" dirty="0">
                <a:latin typeface="Times New Roman" pitchFamily="18" charset="0"/>
                <a:ea typeface="Calibri"/>
                <a:cs typeface="Times New Roman" pitchFamily="18" charset="0"/>
              </a:rPr>
              <a:t>. Запоріжжя, площа Фестивальна (нині майдан Героїв Небесної Сотні) біля ЗОДА, </a:t>
            </a:r>
            <a:r>
              <a:rPr lang="uk-UA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фото.</a:t>
            </a:r>
            <a:r>
              <a:rPr lang="uk-UA" sz="1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Джерело</a:t>
            </a:r>
            <a:r>
              <a:rPr lang="uk-UA" sz="1600" b="1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uk-UA" sz="1600" dirty="0">
                <a:latin typeface="Times New Roman" pitchFamily="18" charset="0"/>
                <a:ea typeface="Calibri"/>
                <a:cs typeface="Times New Roman" pitchFamily="18" charset="0"/>
              </a:rPr>
              <a:t> з особистого архіву автора. </a:t>
            </a:r>
          </a:p>
        </p:txBody>
      </p:sp>
    </p:spTree>
    <p:extLst>
      <p:ext uri="{BB962C8B-B14F-4D97-AF65-F5344CB8AC3E}">
        <p14:creationId xmlns:p14="http://schemas.microsoft.com/office/powerpoint/2010/main" val="29354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629"/>
            <a:ext cx="8221034" cy="54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475656" y="5877272"/>
            <a:ext cx="6703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Мітинг 2 грудня 2013 р. на підтримку ЄС у м. Запоріжжя біля ЗОДА, площа Героїв Небесної Сотні, фото. </a:t>
            </a:r>
            <a:endParaRPr lang="uk-UA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Джерело: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з особистого архіву автора.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8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39" y="332656"/>
            <a:ext cx="830839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899592" y="5877272"/>
            <a:ext cx="7830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Виступ Ю Луценка на Запорізькому Майдані 29 грудня 2013 р.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у 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м. Запоріжжя, площа Фестивальна (нині майдан Героїв Небесної Сотні) біля ЗОДА, фото.</a:t>
            </a:r>
            <a:endParaRPr lang="uk-UA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Джерело: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особистого архіву автора.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33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72" y="404664"/>
            <a:ext cx="85222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81311" y="5877272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Розгін запорізького Майдану силовиками  м. Запоріжжя біля ЗОДА 26 січня 2014 р., фото.</a:t>
            </a:r>
            <a:endParaRPr lang="uk-UA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Джерело: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з сайту новин: </a:t>
            </a:r>
            <a:r>
              <a:rPr lang="en-US" sz="1600" dirty="0">
                <a:latin typeface="Times New Roman"/>
                <a:ea typeface="Calibri"/>
                <a:cs typeface="Times New Roman"/>
              </a:rPr>
              <a:t>https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://</a:t>
            </a:r>
            <a:r>
              <a:rPr lang="en-US" sz="1600" dirty="0">
                <a:latin typeface="Times New Roman"/>
                <a:ea typeface="Calibri"/>
                <a:cs typeface="Times New Roman"/>
              </a:rPr>
              <a:t>www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.061.</a:t>
            </a:r>
            <a:r>
              <a:rPr lang="en-US" sz="1600" dirty="0" err="1">
                <a:latin typeface="Times New Roman"/>
                <a:ea typeface="Calibri"/>
                <a:cs typeface="Times New Roman"/>
              </a:rPr>
              <a:t>ua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32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2847"/>
            <a:ext cx="8151466" cy="543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23528" y="5780782"/>
            <a:ext cx="8190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Протестуючі вшановують пам'ять загиблих на Майдані у Києві. Мітинг 23 лютого 2014 р. у м. Запоріжжя, площа Фестивальна (нині майдан Героїв Небесної Сотні) біля ЗОДА,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фото.</a:t>
            </a:r>
            <a:r>
              <a:rPr lang="uk-UA" sz="1600" dirty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Джерело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: з особистого архіву автора.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101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234</TotalTime>
  <Words>603</Words>
  <Application>Microsoft Office PowerPoint</Application>
  <PresentationFormat>Екран (4:3)</PresentationFormat>
  <Paragraphs>42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19" baseType="lpstr">
      <vt:lpstr>Аптека</vt:lpstr>
      <vt:lpstr>Революція Гідності  (листопад 2013-лютий 2014 рр.)</vt:lpstr>
      <vt:lpstr>Презентація PowerPoint</vt:lpstr>
      <vt:lpstr>Презентація PowerPoint</vt:lpstr>
      <vt:lpstr>Причини Революції Гідності:</vt:lpstr>
      <vt:lpstr>Революція Гідності у                         м. Запоріжжя (листопад 2013 – лютий 2014 рр.)</vt:lpstr>
      <vt:lpstr>Презентація PowerPoint</vt:lpstr>
      <vt:lpstr>Презентація PowerPoint</vt:lpstr>
      <vt:lpstr>Презентація PowerPoint</vt:lpstr>
      <vt:lpstr>Презентація PowerPoint</vt:lpstr>
      <vt:lpstr>Революція Гідності у м. Пологи (листопад 2013 – лютий 2014 рр.)</vt:lpstr>
      <vt:lpstr>Презентація PowerPoint</vt:lpstr>
      <vt:lpstr>Презентація PowerPoint</vt:lpstr>
      <vt:lpstr>Революція Гідності у                      м. Мелітополь (листопад 2013 – лютий 2014 рр.)</vt:lpstr>
      <vt:lpstr>Презентація PowerPoint</vt:lpstr>
      <vt:lpstr>Революція Гідності у                    м. Бердянськ  (листопад 2013 – лютий 2014 рр.)</vt:lpstr>
      <vt:lpstr>Презентація PowerPoint</vt:lpstr>
      <vt:lpstr>Етапи Революції Гідності у Запорізькій області:  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Революція Гідності (листопад 2013-лютий 2014 рр.)</dc:title>
  <dc:creator>Sara Yasmeen (Wipro Technologies)</dc:creator>
  <cp:lastModifiedBy>Gyrocopter</cp:lastModifiedBy>
  <cp:revision>14</cp:revision>
  <dcterms:created xsi:type="dcterms:W3CDTF">2010-02-23T11:30:32Z</dcterms:created>
  <dcterms:modified xsi:type="dcterms:W3CDTF">2023-02-13T13:06:30Z</dcterms:modified>
</cp:coreProperties>
</file>