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0" r:id="rId2"/>
  </p:sldMasterIdLst>
  <p:notesMasterIdLst>
    <p:notesMasterId r:id="rId146"/>
  </p:notesMasterIdLst>
  <p:sldIdLst>
    <p:sldId id="256" r:id="rId3"/>
    <p:sldId id="257" r:id="rId4"/>
    <p:sldId id="280" r:id="rId5"/>
    <p:sldId id="448" r:id="rId6"/>
    <p:sldId id="281" r:id="rId7"/>
    <p:sldId id="277" r:id="rId8"/>
    <p:sldId id="450" r:id="rId9"/>
    <p:sldId id="283" r:id="rId10"/>
    <p:sldId id="449" r:id="rId11"/>
    <p:sldId id="284" r:id="rId12"/>
    <p:sldId id="287" r:id="rId13"/>
    <p:sldId id="290" r:id="rId14"/>
    <p:sldId id="451" r:id="rId15"/>
    <p:sldId id="291" r:id="rId16"/>
    <p:sldId id="293" r:id="rId17"/>
    <p:sldId id="296" r:id="rId18"/>
    <p:sldId id="299" r:id="rId19"/>
    <p:sldId id="453" r:id="rId20"/>
    <p:sldId id="302" r:id="rId21"/>
    <p:sldId id="303" r:id="rId22"/>
    <p:sldId id="316" r:id="rId23"/>
    <p:sldId id="269" r:id="rId24"/>
    <p:sldId id="321" r:id="rId25"/>
    <p:sldId id="323" r:id="rId26"/>
    <p:sldId id="325" r:id="rId27"/>
    <p:sldId id="327" r:id="rId28"/>
    <p:sldId id="274" r:id="rId29"/>
    <p:sldId id="333" r:id="rId30"/>
    <p:sldId id="273" r:id="rId31"/>
    <p:sldId id="275" r:id="rId32"/>
    <p:sldId id="455"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8" r:id="rId47"/>
    <p:sldId id="350"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368" r:id="rId66"/>
    <p:sldId id="369" r:id="rId67"/>
    <p:sldId id="370" r:id="rId68"/>
    <p:sldId id="371" r:id="rId69"/>
    <p:sldId id="372" r:id="rId70"/>
    <p:sldId id="373" r:id="rId71"/>
    <p:sldId id="374" r:id="rId72"/>
    <p:sldId id="375" r:id="rId73"/>
    <p:sldId id="376" r:id="rId74"/>
    <p:sldId id="377" r:id="rId75"/>
    <p:sldId id="378" r:id="rId76"/>
    <p:sldId id="379" r:id="rId77"/>
    <p:sldId id="380" r:id="rId78"/>
    <p:sldId id="381" r:id="rId79"/>
    <p:sldId id="382" r:id="rId80"/>
    <p:sldId id="383" r:id="rId81"/>
    <p:sldId id="384" r:id="rId82"/>
    <p:sldId id="385" r:id="rId83"/>
    <p:sldId id="386" r:id="rId84"/>
    <p:sldId id="387" r:id="rId85"/>
    <p:sldId id="388" r:id="rId86"/>
    <p:sldId id="389" r:id="rId87"/>
    <p:sldId id="390" r:id="rId88"/>
    <p:sldId id="391" r:id="rId89"/>
    <p:sldId id="392" r:id="rId90"/>
    <p:sldId id="393" r:id="rId91"/>
    <p:sldId id="394" r:id="rId92"/>
    <p:sldId id="395" r:id="rId93"/>
    <p:sldId id="396" r:id="rId94"/>
    <p:sldId id="397" r:id="rId95"/>
    <p:sldId id="398" r:id="rId96"/>
    <p:sldId id="399" r:id="rId97"/>
    <p:sldId id="400" r:id="rId98"/>
    <p:sldId id="401" r:id="rId99"/>
    <p:sldId id="402" r:id="rId100"/>
    <p:sldId id="403" r:id="rId101"/>
    <p:sldId id="404" r:id="rId102"/>
    <p:sldId id="405" r:id="rId103"/>
    <p:sldId id="406" r:id="rId104"/>
    <p:sldId id="407" r:id="rId105"/>
    <p:sldId id="408" r:id="rId106"/>
    <p:sldId id="409" r:id="rId107"/>
    <p:sldId id="410" r:id="rId108"/>
    <p:sldId id="411" r:id="rId109"/>
    <p:sldId id="412" r:id="rId110"/>
    <p:sldId id="413" r:id="rId111"/>
    <p:sldId id="414" r:id="rId112"/>
    <p:sldId id="415" r:id="rId113"/>
    <p:sldId id="416" r:id="rId114"/>
    <p:sldId id="417" r:id="rId115"/>
    <p:sldId id="418" r:id="rId116"/>
    <p:sldId id="419" r:id="rId117"/>
    <p:sldId id="420" r:id="rId118"/>
    <p:sldId id="421" r:id="rId119"/>
    <p:sldId id="422" r:id="rId120"/>
    <p:sldId id="423" r:id="rId121"/>
    <p:sldId id="424" r:id="rId122"/>
    <p:sldId id="425" r:id="rId123"/>
    <p:sldId id="426" r:id="rId124"/>
    <p:sldId id="427" r:id="rId125"/>
    <p:sldId id="428" r:id="rId126"/>
    <p:sldId id="429" r:id="rId127"/>
    <p:sldId id="430" r:id="rId128"/>
    <p:sldId id="431" r:id="rId129"/>
    <p:sldId id="432" r:id="rId130"/>
    <p:sldId id="433" r:id="rId131"/>
    <p:sldId id="434" r:id="rId132"/>
    <p:sldId id="435" r:id="rId133"/>
    <p:sldId id="436" r:id="rId134"/>
    <p:sldId id="437" r:id="rId135"/>
    <p:sldId id="438" r:id="rId136"/>
    <p:sldId id="439" r:id="rId137"/>
    <p:sldId id="440" r:id="rId138"/>
    <p:sldId id="441" r:id="rId139"/>
    <p:sldId id="442" r:id="rId140"/>
    <p:sldId id="443" r:id="rId141"/>
    <p:sldId id="444" r:id="rId142"/>
    <p:sldId id="445" r:id="rId143"/>
    <p:sldId id="446" r:id="rId144"/>
    <p:sldId id="447" r:id="rId1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62" autoAdjust="0"/>
    <p:restoredTop sz="94533" autoAdjust="0"/>
  </p:normalViewPr>
  <p:slideViewPr>
    <p:cSldViewPr>
      <p:cViewPr varScale="1">
        <p:scale>
          <a:sx n="69" d="100"/>
          <a:sy n="69" d="100"/>
        </p:scale>
        <p:origin x="-1158" y="-240"/>
      </p:cViewPr>
      <p:guideLst>
        <p:guide orient="horz" pos="2160"/>
        <p:guide pos="2880"/>
      </p:guideLst>
    </p:cSldViewPr>
  </p:slideViewPr>
  <p:outlineViewPr>
    <p:cViewPr>
      <p:scale>
        <a:sx n="33" d="100"/>
        <a:sy n="33" d="100"/>
      </p:scale>
      <p:origin x="0" y="-21234"/>
    </p:cViewPr>
  </p:outlineViewPr>
  <p:notesTextViewPr>
    <p:cViewPr>
      <p:scale>
        <a:sx n="100" d="100"/>
        <a:sy n="100" d="100"/>
      </p:scale>
      <p:origin x="0" y="0"/>
    </p:cViewPr>
  </p:notesTextViewPr>
  <p:sorterViewPr>
    <p:cViewPr>
      <p:scale>
        <a:sx n="130" d="100"/>
        <a:sy n="130" d="100"/>
      </p:scale>
      <p:origin x="0" y="0"/>
    </p:cViewPr>
  </p:sorterViewPr>
  <p:notesViewPr>
    <p:cSldViewPr>
      <p:cViewPr varScale="1">
        <p:scale>
          <a:sx n="88" d="100"/>
          <a:sy n="88" d="100"/>
        </p:scale>
        <p:origin x="-382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theme" Target="theme/theme1.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67.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image" Target="../media/image7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image" Target="../media/image82.emf"/><Relationship Id="rId4" Type="http://schemas.openxmlformats.org/officeDocument/2006/relationships/image" Target="../media/image85.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image" Target="../media/image84.emf"/><Relationship Id="rId5" Type="http://schemas.openxmlformats.org/officeDocument/2006/relationships/image" Target="../media/image89.emf"/><Relationship Id="rId4" Type="http://schemas.openxmlformats.org/officeDocument/2006/relationships/image" Target="../media/image88.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image" Target="../media/image94.emf"/><Relationship Id="rId5" Type="http://schemas.openxmlformats.org/officeDocument/2006/relationships/image" Target="../media/image98.emf"/><Relationship Id="rId4" Type="http://schemas.openxmlformats.org/officeDocument/2006/relationships/image" Target="../media/image9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image" Target="../media/image11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21.emf"/><Relationship Id="rId7" Type="http://schemas.openxmlformats.org/officeDocument/2006/relationships/image" Target="../media/image125.emf"/><Relationship Id="rId2" Type="http://schemas.openxmlformats.org/officeDocument/2006/relationships/image" Target="../media/image120.emf"/><Relationship Id="rId1" Type="http://schemas.openxmlformats.org/officeDocument/2006/relationships/image" Target="../media/image119.emf"/><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01.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02.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03.png"/></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image" Target="../media/image204.png"/></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image" Target="../media/image206.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08.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09.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10.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11.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1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13.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14.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1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4"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DDA2C6-E76B-48E8-A3BE-536AE65E2F9A}" type="datetimeFigureOut">
              <a:rPr lang="ru-RU" smtClean="0"/>
              <a:t>05.03.2021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F1D12B-8FE4-43E0-B0B2-0FE47F5FFDEA}" type="slidenum">
              <a:rPr lang="ru-RU" smtClean="0"/>
              <a:t>‹#›</a:t>
            </a:fld>
            <a:endParaRPr lang="ru-RU"/>
          </a:p>
        </p:txBody>
      </p:sp>
    </p:spTree>
    <p:extLst>
      <p:ext uri="{BB962C8B-B14F-4D97-AF65-F5344CB8AC3E}">
        <p14:creationId xmlns:p14="http://schemas.microsoft.com/office/powerpoint/2010/main" val="1231316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D3F1D12B-8FE4-43E0-B0B2-0FE47F5FFDEA}" type="slidenum">
              <a:rPr lang="ru-RU" smtClean="0"/>
              <a:t>2</a:t>
            </a:fld>
            <a:endParaRPr lang="ru-RU"/>
          </a:p>
        </p:txBody>
      </p:sp>
    </p:spTree>
    <p:extLst>
      <p:ext uri="{BB962C8B-B14F-4D97-AF65-F5344CB8AC3E}">
        <p14:creationId xmlns:p14="http://schemas.microsoft.com/office/powerpoint/2010/main" val="3818706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uk-UA"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F57382C-3C7D-41DB-8CC1-A633A8908BDA}" type="slidenum">
              <a:rPr lang="ar-EG" altLang="uk-UA" smtClean="0"/>
              <a:pPr/>
              <a:t>38</a:t>
            </a:fld>
            <a:endParaRPr lang="ar-EG" altLang="uk-UA" smtClean="0"/>
          </a:p>
        </p:txBody>
      </p:sp>
    </p:spTree>
    <p:extLst>
      <p:ext uri="{BB962C8B-B14F-4D97-AF65-F5344CB8AC3E}">
        <p14:creationId xmlns:p14="http://schemas.microsoft.com/office/powerpoint/2010/main" val="341018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uk-UA"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C6A922-B508-4A9D-82CA-C24A49CDFC92}" type="slidenum">
              <a:rPr lang="ar-EG" altLang="uk-UA" smtClean="0"/>
              <a:pPr/>
              <a:t>39</a:t>
            </a:fld>
            <a:endParaRPr lang="ar-EG" altLang="uk-UA" smtClean="0"/>
          </a:p>
        </p:txBody>
      </p:sp>
    </p:spTree>
    <p:extLst>
      <p:ext uri="{BB962C8B-B14F-4D97-AF65-F5344CB8AC3E}">
        <p14:creationId xmlns:p14="http://schemas.microsoft.com/office/powerpoint/2010/main" val="2105572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DDC780B-DC6B-45D7-903C-4DB6BE7ADD9E}" type="slidenum">
              <a:rPr lang="en-US" altLang="uk-UA" sz="1200"/>
              <a:pPr algn="r" eaLnBrk="1" hangingPunct="1"/>
              <a:t>45</a:t>
            </a:fld>
            <a:endParaRPr lang="en-US" altLang="uk-UA"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2052689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FB85757-AE53-4477-A3B4-2823F1B3647A}" type="slidenum">
              <a:rPr lang="en-US" altLang="uk-UA" sz="1200"/>
              <a:pPr algn="r" eaLnBrk="1" hangingPunct="1"/>
              <a:t>46</a:t>
            </a:fld>
            <a:endParaRPr lang="en-US" altLang="uk-UA"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2928417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EA8C8D0-327D-46E5-9BCD-8461608A7C1C}" type="slidenum">
              <a:rPr lang="en-US" altLang="uk-UA" sz="1200"/>
              <a:pPr algn="r" eaLnBrk="1" hangingPunct="1"/>
              <a:t>47</a:t>
            </a:fld>
            <a:endParaRPr lang="en-US" altLang="uk-UA"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1110790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AA857DD-6E53-4C73-8F97-36BC28F45CAB}" type="slidenum">
              <a:rPr lang="en-US" altLang="uk-UA" sz="1200"/>
              <a:pPr algn="r" eaLnBrk="1" hangingPunct="1"/>
              <a:t>48</a:t>
            </a:fld>
            <a:endParaRPr lang="en-US" altLang="uk-UA"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2890131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8B5FB7F-C153-44D1-82E3-FAAD576F540B}" type="slidenum">
              <a:rPr lang="en-US" altLang="uk-UA" sz="1200"/>
              <a:pPr algn="r" eaLnBrk="1" hangingPunct="1"/>
              <a:t>49</a:t>
            </a:fld>
            <a:endParaRPr lang="en-US" altLang="uk-UA"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353201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F4B8E4E-A2A9-4889-A628-D7B80472C80B}" type="slidenum">
              <a:rPr lang="en-US" altLang="uk-UA" sz="1200"/>
              <a:pPr algn="r" eaLnBrk="1" hangingPunct="1"/>
              <a:t>50</a:t>
            </a:fld>
            <a:endParaRPr lang="en-US" altLang="uk-UA"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4150405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5698DA2-F208-4BB8-8235-3D31D5EABE2A}" type="slidenum">
              <a:rPr lang="en-US" altLang="uk-UA" sz="1200"/>
              <a:pPr algn="r" eaLnBrk="1" hangingPunct="1"/>
              <a:t>51</a:t>
            </a:fld>
            <a:endParaRPr lang="en-US" altLang="uk-UA"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3002893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ED6DF75-5D7C-499A-B848-A63FA1C17A24}" type="slidenum">
              <a:rPr lang="en-US" altLang="uk-UA" sz="1200"/>
              <a:pPr algn="r" eaLnBrk="1" hangingPunct="1"/>
              <a:t>52</a:t>
            </a:fld>
            <a:endParaRPr lang="en-US" altLang="uk-UA"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307292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endParaRPr lang="ru-RU" altLang="uk-UA">
              <a:ea typeface="Lucida Sans Unicode" panose="020B0602030504020204" pitchFamily="34" charset="0"/>
              <a:cs typeface="Lucida Sans Unicode" panose="020B0602030504020204" pitchFamily="34" charset="0"/>
            </a:endParaRPr>
          </a:p>
        </p:txBody>
      </p:sp>
      <p:sp>
        <p:nvSpPr>
          <p:cNvPr id="23555" name="Rectangle 2"/>
          <p:cNvSpPr txBox="1">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uk-UA" smtClean="0">
              <a:latin typeface="Times New Roman" panose="02020603050405020304" pitchFamily="18" charset="0"/>
            </a:endParaRPr>
          </a:p>
        </p:txBody>
      </p:sp>
    </p:spTree>
    <p:extLst>
      <p:ext uri="{BB962C8B-B14F-4D97-AF65-F5344CB8AC3E}">
        <p14:creationId xmlns:p14="http://schemas.microsoft.com/office/powerpoint/2010/main" val="1622548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4CBCA9A-C0F8-47AB-AB09-764FFD5CF3C2}" type="slidenum">
              <a:rPr lang="en-US" altLang="uk-UA" sz="1200"/>
              <a:pPr algn="r" eaLnBrk="1" hangingPunct="1"/>
              <a:t>53</a:t>
            </a:fld>
            <a:endParaRPr lang="en-US" altLang="uk-UA"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2322727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CB86B4B-936B-460A-8E1E-D2FC1EC626F3}" type="slidenum">
              <a:rPr lang="en-US" altLang="uk-UA" sz="1200"/>
              <a:pPr algn="r" eaLnBrk="1" hangingPunct="1"/>
              <a:t>54</a:t>
            </a:fld>
            <a:endParaRPr lang="en-US" altLang="uk-UA"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3880792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53C254B-313C-42EA-A920-E774EE8BF6CF}" type="slidenum">
              <a:rPr lang="en-US" altLang="uk-UA" sz="1200"/>
              <a:pPr algn="r" eaLnBrk="1" hangingPunct="1"/>
              <a:t>55</a:t>
            </a:fld>
            <a:endParaRPr lang="en-US" altLang="uk-UA"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1286556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D6408E4-7158-4DBD-9B10-F14F69B0376A}" type="slidenum">
              <a:rPr lang="en-US" altLang="uk-UA" sz="1200"/>
              <a:pPr algn="r" eaLnBrk="1" hangingPunct="1"/>
              <a:t>56</a:t>
            </a:fld>
            <a:endParaRPr lang="en-US" altLang="uk-UA"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910500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0843572-BDCB-443C-B21B-398D9BA90CDC}" type="slidenum">
              <a:rPr lang="en-US" altLang="uk-UA" sz="1200"/>
              <a:pPr algn="r" eaLnBrk="1" hangingPunct="1"/>
              <a:t>57</a:t>
            </a:fld>
            <a:endParaRPr lang="en-US" altLang="uk-UA"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4243026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A689BCB-6A61-4F07-A338-5D5B33C8E2F7}" type="slidenum">
              <a:rPr lang="en-US" altLang="uk-UA" sz="1200"/>
              <a:pPr algn="r" eaLnBrk="1" hangingPunct="1"/>
              <a:t>58</a:t>
            </a:fld>
            <a:endParaRPr lang="en-US" altLang="uk-UA"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563292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C519560-CF5C-41C4-BC20-7D4F695A1FA2}" type="slidenum">
              <a:rPr lang="en-US" altLang="uk-UA" sz="1200"/>
              <a:pPr algn="r" eaLnBrk="1" hangingPunct="1"/>
              <a:t>59</a:t>
            </a:fld>
            <a:endParaRPr lang="en-US" altLang="uk-UA"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3816611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8563695-0667-4D05-802E-4C7A0C973947}" type="slidenum">
              <a:rPr lang="en-US" altLang="uk-UA" sz="1200"/>
              <a:pPr algn="r" eaLnBrk="1" hangingPunct="1"/>
              <a:t>60</a:t>
            </a:fld>
            <a:endParaRPr lang="en-US" altLang="uk-UA"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2953152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D4F0912-4E1D-4839-B00B-D3ACB762CD10}" type="slidenum">
              <a:rPr lang="en-US" altLang="uk-UA" sz="1200"/>
              <a:pPr algn="r" eaLnBrk="1" hangingPunct="1"/>
              <a:t>61</a:t>
            </a:fld>
            <a:endParaRPr lang="en-US" altLang="uk-UA"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uk-UA" altLang="uk-UA" smtClean="0">
              <a:latin typeface="Arial" panose="020B0604020202020204" pitchFamily="34" charset="0"/>
            </a:endParaRPr>
          </a:p>
        </p:txBody>
      </p:sp>
    </p:spTree>
    <p:extLst>
      <p:ext uri="{BB962C8B-B14F-4D97-AF65-F5344CB8AC3E}">
        <p14:creationId xmlns:p14="http://schemas.microsoft.com/office/powerpoint/2010/main" val="1027023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Метановий спосіб: нагрівання метану до </a:t>
            </a:r>
            <a:r>
              <a:rPr lang="en-US" dirty="0" smtClean="0"/>
              <a:t>t0 = 15000C </a:t>
            </a:r>
            <a:r>
              <a:rPr lang="uk-UA" dirty="0" smtClean="0"/>
              <a:t>призводить до утворення ацетилену. Ця реакція ендотермічна. Продукти (газову суміш) необхідно швидко охолодити, щоб запобігти розкладання утворився ацетилену.</a:t>
            </a:r>
          </a:p>
          <a:p>
            <a:endParaRPr lang="uk-UA" dirty="0"/>
          </a:p>
        </p:txBody>
      </p:sp>
      <p:sp>
        <p:nvSpPr>
          <p:cNvPr id="4" name="Номер слайда 3"/>
          <p:cNvSpPr>
            <a:spLocks noGrp="1"/>
          </p:cNvSpPr>
          <p:nvPr>
            <p:ph type="sldNum" sz="quarter" idx="10"/>
          </p:nvPr>
        </p:nvSpPr>
        <p:spPr/>
        <p:txBody>
          <a:bodyPr/>
          <a:lstStyle/>
          <a:p>
            <a:fld id="{D3F1D12B-8FE4-43E0-B0B2-0FE47F5FFDEA}" type="slidenum">
              <a:rPr lang="ru-RU" smtClean="0"/>
              <a:t>10</a:t>
            </a:fld>
            <a:endParaRPr lang="ru-RU"/>
          </a:p>
        </p:txBody>
      </p:sp>
    </p:spTree>
    <p:extLst>
      <p:ext uri="{BB962C8B-B14F-4D97-AF65-F5344CB8AC3E}">
        <p14:creationId xmlns:p14="http://schemas.microsoft.com/office/powerpoint/2010/main" val="4151294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uk-UA"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DC56A7-75DA-468F-A7E7-BA13A8F0E9B4}" type="slidenum">
              <a:rPr lang="ar-EG" altLang="uk-UA" smtClean="0"/>
              <a:pPr/>
              <a:t>32</a:t>
            </a:fld>
            <a:endParaRPr lang="ar-EG" altLang="uk-UA" smtClean="0"/>
          </a:p>
        </p:txBody>
      </p:sp>
    </p:spTree>
    <p:extLst>
      <p:ext uri="{BB962C8B-B14F-4D97-AF65-F5344CB8AC3E}">
        <p14:creationId xmlns:p14="http://schemas.microsoft.com/office/powerpoint/2010/main" val="2728431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uk-UA"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1CD7F4-39CF-4736-AC2C-99C03C64F7EE}" type="slidenum">
              <a:rPr lang="ar-EG" altLang="uk-UA" smtClean="0"/>
              <a:pPr/>
              <a:t>33</a:t>
            </a:fld>
            <a:endParaRPr lang="ar-EG" altLang="uk-UA" smtClean="0"/>
          </a:p>
        </p:txBody>
      </p:sp>
    </p:spTree>
    <p:extLst>
      <p:ext uri="{BB962C8B-B14F-4D97-AF65-F5344CB8AC3E}">
        <p14:creationId xmlns:p14="http://schemas.microsoft.com/office/powerpoint/2010/main" val="1626428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uk-UA"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C976544-E9F1-4C68-848E-092FCD2B59A6}" type="slidenum">
              <a:rPr lang="ar-EG" altLang="uk-UA" smtClean="0"/>
              <a:pPr/>
              <a:t>34</a:t>
            </a:fld>
            <a:endParaRPr lang="ar-EG" altLang="uk-UA" smtClean="0"/>
          </a:p>
        </p:txBody>
      </p:sp>
    </p:spTree>
    <p:extLst>
      <p:ext uri="{BB962C8B-B14F-4D97-AF65-F5344CB8AC3E}">
        <p14:creationId xmlns:p14="http://schemas.microsoft.com/office/powerpoint/2010/main" val="1850219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uk-UA"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735574-36E9-4E29-AAAB-ED2DAF376778}" type="slidenum">
              <a:rPr lang="ar-EG" altLang="uk-UA" smtClean="0"/>
              <a:pPr/>
              <a:t>35</a:t>
            </a:fld>
            <a:endParaRPr lang="ar-EG" altLang="uk-UA" smtClean="0"/>
          </a:p>
        </p:txBody>
      </p:sp>
    </p:spTree>
    <p:extLst>
      <p:ext uri="{BB962C8B-B14F-4D97-AF65-F5344CB8AC3E}">
        <p14:creationId xmlns:p14="http://schemas.microsoft.com/office/powerpoint/2010/main" val="3551800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uk-UA"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EE7CE9-37F3-4ABC-814D-150B49BAF97C}" type="slidenum">
              <a:rPr lang="ar-EG" altLang="uk-UA" smtClean="0"/>
              <a:pPr/>
              <a:t>36</a:t>
            </a:fld>
            <a:endParaRPr lang="ar-EG" altLang="uk-UA" smtClean="0"/>
          </a:p>
        </p:txBody>
      </p:sp>
    </p:spTree>
    <p:extLst>
      <p:ext uri="{BB962C8B-B14F-4D97-AF65-F5344CB8AC3E}">
        <p14:creationId xmlns:p14="http://schemas.microsoft.com/office/powerpoint/2010/main" val="3525437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uk-UA"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985711-9A7F-4E26-866B-6D2379B23182}" type="slidenum">
              <a:rPr lang="ar-EG" altLang="uk-UA" smtClean="0"/>
              <a:pPr/>
              <a:t>37</a:t>
            </a:fld>
            <a:endParaRPr lang="ar-EG" altLang="uk-UA" smtClean="0"/>
          </a:p>
        </p:txBody>
      </p:sp>
    </p:spTree>
    <p:extLst>
      <p:ext uri="{BB962C8B-B14F-4D97-AF65-F5344CB8AC3E}">
        <p14:creationId xmlns:p14="http://schemas.microsoft.com/office/powerpoint/2010/main" val="137897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66E6AFD-11D0-4DE7-A9AB-C02210C2B61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F5040A-2210-4031-8D31-974B5193E63D}"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6E6AFD-11D0-4DE7-A9AB-C02210C2B61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F5040A-2210-4031-8D31-974B5193E63D}"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6E6AFD-11D0-4DE7-A9AB-C02210C2B61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F5040A-2210-4031-8D31-974B5193E63D}"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366E6AFD-11D0-4DE7-A9AB-C02210C2B61D}" type="datetimeFigureOut">
              <a:rPr lang="ru-RU" smtClean="0"/>
              <a:t>05.03.2021</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C3F5040A-2210-4031-8D31-974B5193E63D}"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366E6AFD-11D0-4DE7-A9AB-C02210C2B61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C3F5040A-2210-4031-8D31-974B5193E63D}"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366E6AFD-11D0-4DE7-A9AB-C02210C2B61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C3F5040A-2210-4031-8D31-974B5193E63D}"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366E6AFD-11D0-4DE7-A9AB-C02210C2B61D}" type="datetimeFigureOut">
              <a:rPr lang="ru-RU" smtClean="0"/>
              <a:t>05.03.2021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C3F5040A-2210-4031-8D31-974B5193E63D}"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366E6AFD-11D0-4DE7-A9AB-C02210C2B61D}" type="datetimeFigureOut">
              <a:rPr lang="ru-RU" smtClean="0"/>
              <a:t>05.03.2021</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C3F5040A-2210-4031-8D31-974B5193E63D}"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366E6AFD-11D0-4DE7-A9AB-C02210C2B61D}" type="datetimeFigureOut">
              <a:rPr lang="ru-RU" smtClean="0"/>
              <a:t>05.03.2021</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C3F5040A-2210-4031-8D31-974B5193E63D}" type="slidenum">
              <a:rPr lang="ru-RU" smtClean="0"/>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366E6AFD-11D0-4DE7-A9AB-C02210C2B61D}" type="datetimeFigureOut">
              <a:rPr lang="ru-RU" smtClean="0"/>
              <a:t>05.03.2021</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C3F5040A-2210-4031-8D31-974B5193E63D}"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366E6AFD-11D0-4DE7-A9AB-C02210C2B61D}" type="datetimeFigureOut">
              <a:rPr lang="ru-RU" smtClean="0"/>
              <a:t>05.03.2021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C3F5040A-2210-4031-8D31-974B5193E63D}"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6E6AFD-11D0-4DE7-A9AB-C02210C2B61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F5040A-2210-4031-8D31-974B5193E63D}"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366E6AFD-11D0-4DE7-A9AB-C02210C2B61D}" type="datetimeFigureOut">
              <a:rPr lang="ru-RU" smtClean="0"/>
              <a:t>05.03.2021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C3F5040A-2210-4031-8D31-974B5193E63D}"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366E6AFD-11D0-4DE7-A9AB-C02210C2B61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C3F5040A-2210-4031-8D31-974B5193E63D}" type="slidenum">
              <a:rPr lang="ru-RU" smtClean="0"/>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366E6AFD-11D0-4DE7-A9AB-C02210C2B61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C3F5040A-2210-4031-8D31-974B5193E63D}" type="slidenum">
              <a:rPr lang="ru-RU" smtClean="0"/>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8588"/>
            <a:ext cx="8224838" cy="1433512"/>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4838" cy="4521200"/>
          </a:xfrm>
        </p:spPr>
        <p:txBody>
          <a:bodyPr/>
          <a:lstStyle/>
          <a:p>
            <a:pPr lvl="0"/>
            <a:endParaRPr lang="ru-RU" noProof="0" smtClean="0"/>
          </a:p>
        </p:txBody>
      </p:sp>
      <p:sp>
        <p:nvSpPr>
          <p:cNvPr id="4" name="Rectangle 3"/>
          <p:cNvSpPr>
            <a:spLocks noGrp="1" noChangeArrowheads="1"/>
          </p:cNvSpPr>
          <p:nvPr>
            <p:ph type="dt" idx="10"/>
          </p:nvPr>
        </p:nvSpPr>
        <p:spPr>
          <a:ln/>
        </p:spPr>
        <p:txBody>
          <a:bodyPr/>
          <a:lstStyle>
            <a:lvl1pPr>
              <a:defRPr/>
            </a:lvl1pPr>
          </a:lstStyle>
          <a:p>
            <a:pPr>
              <a:defRPr/>
            </a:pPr>
            <a:endParaRPr lang="ru-RU"/>
          </a:p>
        </p:txBody>
      </p:sp>
      <p:sp>
        <p:nvSpPr>
          <p:cNvPr id="5" name="Rectangle 4"/>
          <p:cNvSpPr>
            <a:spLocks noGrp="1" noChangeArrowheads="1"/>
          </p:cNvSpPr>
          <p:nvPr>
            <p:ph type="ftr" idx="11"/>
          </p:nvPr>
        </p:nvSpPr>
        <p:spPr>
          <a:ln/>
        </p:spPr>
        <p:txBody>
          <a:bodyPr/>
          <a:lstStyle>
            <a:lvl1pPr>
              <a:defRPr/>
            </a:lvl1pPr>
          </a:lstStyle>
          <a:p>
            <a:pPr>
              <a:defRPr/>
            </a:pPr>
            <a:endParaRPr lang="ru-RU"/>
          </a:p>
        </p:txBody>
      </p:sp>
      <p:sp>
        <p:nvSpPr>
          <p:cNvPr id="6" name="Rectangle 5"/>
          <p:cNvSpPr>
            <a:spLocks noGrp="1" noChangeArrowheads="1"/>
          </p:cNvSpPr>
          <p:nvPr>
            <p:ph type="sldNum" idx="12"/>
          </p:nvPr>
        </p:nvSpPr>
        <p:spPr>
          <a:ln/>
        </p:spPr>
        <p:txBody>
          <a:bodyPr/>
          <a:lstStyle>
            <a:lvl1pPr>
              <a:defRPr/>
            </a:lvl1pPr>
          </a:lstStyle>
          <a:p>
            <a:fld id="{A6BDB872-84EE-4B9E-BA29-C5A344024042}" type="slidenum">
              <a:rPr lang="ru-RU" altLang="uk-UA"/>
              <a:pPr/>
              <a:t>‹#›</a:t>
            </a:fld>
            <a:endParaRPr lang="ru-RU" altLang="uk-UA"/>
          </a:p>
        </p:txBody>
      </p:sp>
    </p:spTree>
    <p:extLst>
      <p:ext uri="{BB962C8B-B14F-4D97-AF65-F5344CB8AC3E}">
        <p14:creationId xmlns:p14="http://schemas.microsoft.com/office/powerpoint/2010/main" val="3564207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66E6AFD-11D0-4DE7-A9AB-C02210C2B61D}" type="datetimeFigureOut">
              <a:rPr lang="ru-RU" smtClean="0"/>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F5040A-2210-4031-8D31-974B5193E63D}"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66E6AFD-11D0-4DE7-A9AB-C02210C2B61D}" type="datetimeFigureOut">
              <a:rPr lang="ru-RU" smtClean="0"/>
              <a:t>05.03.2021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F5040A-2210-4031-8D31-974B5193E63D}"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66E6AFD-11D0-4DE7-A9AB-C02210C2B61D}" type="datetimeFigureOut">
              <a:rPr lang="ru-RU" smtClean="0"/>
              <a:t>05.03.2021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3F5040A-2210-4031-8D31-974B5193E63D}"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66E6AFD-11D0-4DE7-A9AB-C02210C2B61D}" type="datetimeFigureOut">
              <a:rPr lang="ru-RU" smtClean="0"/>
              <a:t>05.03.2021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3F5040A-2210-4031-8D31-974B5193E63D}"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66E6AFD-11D0-4DE7-A9AB-C02210C2B61D}" type="datetimeFigureOut">
              <a:rPr lang="ru-RU" smtClean="0"/>
              <a:t>05.03.2021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3F5040A-2210-4031-8D31-974B5193E63D}"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66E6AFD-11D0-4DE7-A9AB-C02210C2B61D}" type="datetimeFigureOut">
              <a:rPr lang="ru-RU" smtClean="0"/>
              <a:t>05.03.2021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F5040A-2210-4031-8D31-974B5193E63D}"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66E6AFD-11D0-4DE7-A9AB-C02210C2B61D}" type="datetimeFigureOut">
              <a:rPr lang="ru-RU" smtClean="0"/>
              <a:t>05.03.2021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F5040A-2210-4031-8D31-974B5193E63D}"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E6AFD-11D0-4DE7-A9AB-C02210C2B61D}" type="datetimeFigureOut">
              <a:rPr lang="ru-RU" smtClean="0"/>
              <a:t>05.03.2021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F5040A-2210-4031-8D31-974B5193E63D}"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366E6AFD-11D0-4DE7-A9AB-C02210C2B61D}" type="datetimeFigureOut">
              <a:rPr lang="ru-RU" smtClean="0"/>
              <a:t>05.03.2021</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C3F5040A-2210-4031-8D31-974B5193E63D}"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xml"/><Relationship Id="rId7" Type="http://schemas.openxmlformats.org/officeDocument/2006/relationships/image" Target="../media/image11.wmf"/><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0.wmf"/><Relationship Id="rId10" Type="http://schemas.openxmlformats.org/officeDocument/2006/relationships/image" Target="../media/image13.png"/><Relationship Id="rId4" Type="http://schemas.openxmlformats.org/officeDocument/2006/relationships/oleObject" Target="../embeddings/oleObject2.bin"/><Relationship Id="rId9" Type="http://schemas.openxmlformats.org/officeDocument/2006/relationships/image" Target="../media/image12.wmf"/></Relationships>
</file>

<file path=ppt/slides/_rels/slide100.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15.wmf"/><Relationship Id="rId5" Type="http://schemas.openxmlformats.org/officeDocument/2006/relationships/oleObject" Target="../embeddings/oleObject6.bin"/><Relationship Id="rId4" Type="http://schemas.openxmlformats.org/officeDocument/2006/relationships/image" Target="../media/image14.w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85.wmf"/><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88.wmf"/><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89.wmf"/><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90.wmf"/><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91.w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20.xml.rels><?xml version="1.0" encoding="UTF-8" standalone="yes"?>
<Relationships xmlns="http://schemas.openxmlformats.org/package/2006/relationships"><Relationship Id="rId2" Type="http://schemas.openxmlformats.org/officeDocument/2006/relationships/image" Target="../media/image192.wmf"/><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93.wmf"/><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96.wmf"/><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97.wmf"/><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98.wmf"/><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99.wmf"/><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13.xml"/><Relationship Id="rId1" Type="http://schemas.openxmlformats.org/officeDocument/2006/relationships/vmlDrawing" Target="../drawings/vmlDrawing29.vml"/><Relationship Id="rId4" Type="http://schemas.openxmlformats.org/officeDocument/2006/relationships/image" Target="../media/image200.wmf"/></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13.xml"/><Relationship Id="rId1" Type="http://schemas.openxmlformats.org/officeDocument/2006/relationships/vmlDrawing" Target="../drawings/vmlDrawing30.vml"/><Relationship Id="rId4" Type="http://schemas.openxmlformats.org/officeDocument/2006/relationships/image" Target="../media/image20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3.xml"/><Relationship Id="rId1" Type="http://schemas.openxmlformats.org/officeDocument/2006/relationships/vmlDrawing" Target="../drawings/vmlDrawing31.vml"/><Relationship Id="rId4" Type="http://schemas.openxmlformats.org/officeDocument/2006/relationships/image" Target="../media/image202.png"/></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13.xml"/><Relationship Id="rId1" Type="http://schemas.openxmlformats.org/officeDocument/2006/relationships/vmlDrawing" Target="../drawings/vmlDrawing32.vml"/><Relationship Id="rId4" Type="http://schemas.openxmlformats.org/officeDocument/2006/relationships/image" Target="../media/image20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7.xml"/><Relationship Id="rId1" Type="http://schemas.openxmlformats.org/officeDocument/2006/relationships/vmlDrawing" Target="../drawings/vmlDrawing33.vml"/><Relationship Id="rId6" Type="http://schemas.openxmlformats.org/officeDocument/2006/relationships/image" Target="../media/image205.png"/><Relationship Id="rId5" Type="http://schemas.openxmlformats.org/officeDocument/2006/relationships/oleObject" Target="../embeddings/oleObject71.bin"/><Relationship Id="rId4" Type="http://schemas.openxmlformats.org/officeDocument/2006/relationships/image" Target="../media/image204.png"/></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7.xml"/><Relationship Id="rId1" Type="http://schemas.openxmlformats.org/officeDocument/2006/relationships/vmlDrawing" Target="../drawings/vmlDrawing34.vml"/><Relationship Id="rId6" Type="http://schemas.openxmlformats.org/officeDocument/2006/relationships/image" Target="../media/image207.png"/><Relationship Id="rId5" Type="http://schemas.openxmlformats.org/officeDocument/2006/relationships/oleObject" Target="../embeddings/oleObject73.bin"/><Relationship Id="rId4" Type="http://schemas.openxmlformats.org/officeDocument/2006/relationships/image" Target="../media/image206.png"/></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13.xml"/><Relationship Id="rId1" Type="http://schemas.openxmlformats.org/officeDocument/2006/relationships/vmlDrawing" Target="../drawings/vmlDrawing35.vml"/><Relationship Id="rId4" Type="http://schemas.openxmlformats.org/officeDocument/2006/relationships/image" Target="../media/image208.png"/></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13.xml"/><Relationship Id="rId1" Type="http://schemas.openxmlformats.org/officeDocument/2006/relationships/vmlDrawing" Target="../drawings/vmlDrawing36.vml"/><Relationship Id="rId4" Type="http://schemas.openxmlformats.org/officeDocument/2006/relationships/image" Target="../media/image209.png"/></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13.xml"/><Relationship Id="rId1" Type="http://schemas.openxmlformats.org/officeDocument/2006/relationships/vmlDrawing" Target="../drawings/vmlDrawing37.vml"/><Relationship Id="rId4" Type="http://schemas.openxmlformats.org/officeDocument/2006/relationships/image" Target="../media/image210.png"/></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17.xml"/><Relationship Id="rId1" Type="http://schemas.openxmlformats.org/officeDocument/2006/relationships/vmlDrawing" Target="../drawings/vmlDrawing38.vml"/><Relationship Id="rId4" Type="http://schemas.openxmlformats.org/officeDocument/2006/relationships/image" Target="../media/image211.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19.wmf"/><Relationship Id="rId5" Type="http://schemas.openxmlformats.org/officeDocument/2006/relationships/oleObject" Target="../embeddings/oleObject9.bin"/><Relationship Id="rId4" Type="http://schemas.openxmlformats.org/officeDocument/2006/relationships/image" Target="../media/image18.wmf"/></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13.xml"/><Relationship Id="rId1" Type="http://schemas.openxmlformats.org/officeDocument/2006/relationships/vmlDrawing" Target="../drawings/vmlDrawing39.vml"/><Relationship Id="rId4" Type="http://schemas.openxmlformats.org/officeDocument/2006/relationships/image" Target="../media/image212.png"/></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7.xml"/><Relationship Id="rId1" Type="http://schemas.openxmlformats.org/officeDocument/2006/relationships/vmlDrawing" Target="../drawings/vmlDrawing40.vml"/><Relationship Id="rId4" Type="http://schemas.openxmlformats.org/officeDocument/2006/relationships/image" Target="../media/image213.png"/></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13.xml"/><Relationship Id="rId1" Type="http://schemas.openxmlformats.org/officeDocument/2006/relationships/vmlDrawing" Target="../drawings/vmlDrawing41.vml"/><Relationship Id="rId4" Type="http://schemas.openxmlformats.org/officeDocument/2006/relationships/image" Target="../media/image214.wmf"/></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13.xml"/><Relationship Id="rId1" Type="http://schemas.openxmlformats.org/officeDocument/2006/relationships/vmlDrawing" Target="../drawings/vmlDrawing42.vml"/><Relationship Id="rId4" Type="http://schemas.openxmlformats.org/officeDocument/2006/relationships/image" Target="../media/image215.wmf"/></Relationships>
</file>

<file path=ppt/slides/_rels/slide15.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image" Target="../media/image21.wmf"/><Relationship Id="rId5" Type="http://schemas.openxmlformats.org/officeDocument/2006/relationships/oleObject" Target="../embeddings/oleObject11.bin"/><Relationship Id="rId10" Type="http://schemas.openxmlformats.org/officeDocument/2006/relationships/image" Target="../media/image23.png"/><Relationship Id="rId4" Type="http://schemas.openxmlformats.org/officeDocument/2006/relationships/image" Target="../media/image20.wmf"/><Relationship Id="rId9" Type="http://schemas.openxmlformats.org/officeDocument/2006/relationships/hyperlink" Target="http://ru.wikipedia.org/wiki/%D0%A4%D0%B0%D0%B9%D0%BB:Kucherov.pn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image" Target="../media/image25.emf"/><Relationship Id="rId5" Type="http://schemas.openxmlformats.org/officeDocument/2006/relationships/oleObject" Target="../embeddings/oleObject14.bin"/><Relationship Id="rId10" Type="http://schemas.openxmlformats.org/officeDocument/2006/relationships/image" Target="../media/image27.wmf"/><Relationship Id="rId4" Type="http://schemas.openxmlformats.org/officeDocument/2006/relationships/image" Target="../media/image24.emf"/><Relationship Id="rId9"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oleObject" Target="../embeddings/oleObject17.bin"/><Relationship Id="rId7"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image" Target="../media/image34.wmf"/><Relationship Id="rId5" Type="http://schemas.openxmlformats.org/officeDocument/2006/relationships/oleObject" Target="../embeddings/oleObject19.bin"/><Relationship Id="rId4" Type="http://schemas.openxmlformats.org/officeDocument/2006/relationships/image" Target="../media/image33.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8.xml"/><Relationship Id="rId1" Type="http://schemas.openxmlformats.org/officeDocument/2006/relationships/vmlDrawing" Target="../drawings/vmlDrawing9.vml"/><Relationship Id="rId4" Type="http://schemas.openxmlformats.org/officeDocument/2006/relationships/image" Target="../media/image35.w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38.png"/><Relationship Id="rId2" Type="http://schemas.openxmlformats.org/officeDocument/2006/relationships/slideLayout" Target="../slideLayouts/slideLayout18.xml"/><Relationship Id="rId1" Type="http://schemas.openxmlformats.org/officeDocument/2006/relationships/vmlDrawing" Target="../drawings/vmlDrawing10.vml"/><Relationship Id="rId6" Type="http://schemas.openxmlformats.org/officeDocument/2006/relationships/image" Target="../media/image37.wmf"/><Relationship Id="rId5" Type="http://schemas.openxmlformats.org/officeDocument/2006/relationships/oleObject" Target="../embeddings/oleObject22.bin"/><Relationship Id="rId4" Type="http://schemas.openxmlformats.org/officeDocument/2006/relationships/image" Target="../media/image36.wm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mlDrawing" Target="../drawings/vmlDrawing11.vml"/><Relationship Id="rId6" Type="http://schemas.openxmlformats.org/officeDocument/2006/relationships/image" Target="../media/image60.emf"/><Relationship Id="rId5" Type="http://schemas.openxmlformats.org/officeDocument/2006/relationships/oleObject" Target="../embeddings/oleObject23.bin"/><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notesSlide" Target="../notesSlides/notesSlide5.xml"/><Relationship Id="rId7" Type="http://schemas.openxmlformats.org/officeDocument/2006/relationships/oleObject" Target="../embeddings/oleObject25.bin"/><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image" Target="../media/image62.emf"/><Relationship Id="rId5" Type="http://schemas.openxmlformats.org/officeDocument/2006/relationships/oleObject" Target="../embeddings/oleObject24.bin"/><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mlDrawing" Target="../drawings/vmlDrawing13.vml"/><Relationship Id="rId6" Type="http://schemas.openxmlformats.org/officeDocument/2006/relationships/image" Target="../media/image65.emf"/><Relationship Id="rId5" Type="http://schemas.openxmlformats.org/officeDocument/2006/relationships/oleObject" Target="../embeddings/oleObject26.bin"/><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mlDrawing" Target="../drawings/vmlDrawing14.vml"/><Relationship Id="rId6" Type="http://schemas.openxmlformats.org/officeDocument/2006/relationships/image" Target="../media/image66.emf"/><Relationship Id="rId5" Type="http://schemas.openxmlformats.org/officeDocument/2006/relationships/oleObject" Target="../embeddings/oleObject27.bin"/><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notesSlide" Target="../notesSlides/notesSlide9.xml"/><Relationship Id="rId7" Type="http://schemas.openxmlformats.org/officeDocument/2006/relationships/oleObject" Target="../embeddings/oleObject28.bin"/><Relationship Id="rId2" Type="http://schemas.openxmlformats.org/officeDocument/2006/relationships/slideLayout" Target="../slideLayouts/slideLayout18.xml"/><Relationship Id="rId1" Type="http://schemas.openxmlformats.org/officeDocument/2006/relationships/vmlDrawing" Target="../drawings/vmlDrawing15.v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68.emf"/><Relationship Id="rId4" Type="http://schemas.openxmlformats.org/officeDocument/2006/relationships/image" Target="../media/image69.png"/><Relationship Id="rId9" Type="http://schemas.openxmlformats.org/officeDocument/2006/relationships/oleObject" Target="../embeddings/oleObject29.bin"/></Relationships>
</file>

<file path=ppt/slides/_rels/slide38.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notesSlide" Target="../notesSlides/notesSlide10.xml"/><Relationship Id="rId7" Type="http://schemas.openxmlformats.org/officeDocument/2006/relationships/oleObject" Target="../embeddings/oleObject31.bin"/><Relationship Id="rId2" Type="http://schemas.openxmlformats.org/officeDocument/2006/relationships/slideLayout" Target="../slideLayouts/slideLayout18.xml"/><Relationship Id="rId1" Type="http://schemas.openxmlformats.org/officeDocument/2006/relationships/vmlDrawing" Target="../drawings/vmlDrawing16.vml"/><Relationship Id="rId6" Type="http://schemas.openxmlformats.org/officeDocument/2006/relationships/image" Target="../media/image72.emf"/><Relationship Id="rId5" Type="http://schemas.openxmlformats.org/officeDocument/2006/relationships/oleObject" Target="../embeddings/oleObject30.bin"/><Relationship Id="rId10" Type="http://schemas.openxmlformats.org/officeDocument/2006/relationships/image" Target="../media/image74.emf"/><Relationship Id="rId4" Type="http://schemas.openxmlformats.org/officeDocument/2006/relationships/image" Target="../media/image69.png"/><Relationship Id="rId9" Type="http://schemas.openxmlformats.org/officeDocument/2006/relationships/oleObject" Target="../embeddings/oleObject32.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vmlDrawing" Target="../drawings/vmlDrawing17.vml"/><Relationship Id="rId6" Type="http://schemas.openxmlformats.org/officeDocument/2006/relationships/image" Target="../media/image75.emf"/><Relationship Id="rId5" Type="http://schemas.openxmlformats.org/officeDocument/2006/relationships/oleObject" Target="../embeddings/oleObject33.bin"/><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8.xml"/><Relationship Id="rId1" Type="http://schemas.openxmlformats.org/officeDocument/2006/relationships/vmlDrawing" Target="../drawings/vmlDrawing18.vml"/><Relationship Id="rId4" Type="http://schemas.openxmlformats.org/officeDocument/2006/relationships/image" Target="../media/image76.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8.xml"/><Relationship Id="rId1" Type="http://schemas.openxmlformats.org/officeDocument/2006/relationships/vmlDrawing" Target="../drawings/vmlDrawing19.vml"/><Relationship Id="rId6" Type="http://schemas.openxmlformats.org/officeDocument/2006/relationships/image" Target="../media/image78.emf"/><Relationship Id="rId5" Type="http://schemas.openxmlformats.org/officeDocument/2006/relationships/oleObject" Target="../embeddings/oleObject36.bin"/><Relationship Id="rId4" Type="http://schemas.openxmlformats.org/officeDocument/2006/relationships/image" Target="../media/image77.emf"/></Relationships>
</file>

<file path=ppt/slides/_rels/slide42.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oleObject" Target="../embeddings/oleObject37.bin"/><Relationship Id="rId7" Type="http://schemas.openxmlformats.org/officeDocument/2006/relationships/oleObject" Target="../embeddings/oleObject39.bin"/><Relationship Id="rId2" Type="http://schemas.openxmlformats.org/officeDocument/2006/relationships/slideLayout" Target="../slideLayouts/slideLayout18.xml"/><Relationship Id="rId1" Type="http://schemas.openxmlformats.org/officeDocument/2006/relationships/vmlDrawing" Target="../drawings/vmlDrawing20.vml"/><Relationship Id="rId6" Type="http://schemas.openxmlformats.org/officeDocument/2006/relationships/image" Target="../media/image80.emf"/><Relationship Id="rId5" Type="http://schemas.openxmlformats.org/officeDocument/2006/relationships/oleObject" Target="../embeddings/oleObject38.bin"/><Relationship Id="rId4" Type="http://schemas.openxmlformats.org/officeDocument/2006/relationships/image" Target="../media/image79.emf"/></Relationships>
</file>

<file path=ppt/slides/_rels/slide43.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oleObject" Target="../embeddings/oleObject40.bin"/><Relationship Id="rId7" Type="http://schemas.openxmlformats.org/officeDocument/2006/relationships/oleObject" Target="../embeddings/oleObject42.bin"/><Relationship Id="rId2" Type="http://schemas.openxmlformats.org/officeDocument/2006/relationships/slideLayout" Target="../slideLayouts/slideLayout18.xml"/><Relationship Id="rId1" Type="http://schemas.openxmlformats.org/officeDocument/2006/relationships/vmlDrawing" Target="../drawings/vmlDrawing21.vml"/><Relationship Id="rId6" Type="http://schemas.openxmlformats.org/officeDocument/2006/relationships/image" Target="../media/image83.emf"/><Relationship Id="rId5" Type="http://schemas.openxmlformats.org/officeDocument/2006/relationships/oleObject" Target="../embeddings/oleObject41.bin"/><Relationship Id="rId10" Type="http://schemas.openxmlformats.org/officeDocument/2006/relationships/image" Target="../media/image85.emf"/><Relationship Id="rId4" Type="http://schemas.openxmlformats.org/officeDocument/2006/relationships/image" Target="../media/image82.emf"/><Relationship Id="rId9" Type="http://schemas.openxmlformats.org/officeDocument/2006/relationships/oleObject" Target="../embeddings/oleObject43.bin"/></Relationships>
</file>

<file path=ppt/slides/_rels/slide44.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oleObject" Target="../embeddings/oleObject44.bin"/><Relationship Id="rId7" Type="http://schemas.openxmlformats.org/officeDocument/2006/relationships/oleObject" Target="../embeddings/oleObject46.bin"/><Relationship Id="rId12" Type="http://schemas.openxmlformats.org/officeDocument/2006/relationships/image" Target="../media/image89.emf"/><Relationship Id="rId2" Type="http://schemas.openxmlformats.org/officeDocument/2006/relationships/slideLayout" Target="../slideLayouts/slideLayout18.xml"/><Relationship Id="rId1" Type="http://schemas.openxmlformats.org/officeDocument/2006/relationships/vmlDrawing" Target="../drawings/vmlDrawing22.vml"/><Relationship Id="rId6" Type="http://schemas.openxmlformats.org/officeDocument/2006/relationships/image" Target="../media/image86.emf"/><Relationship Id="rId11" Type="http://schemas.openxmlformats.org/officeDocument/2006/relationships/oleObject" Target="../embeddings/oleObject48.bin"/><Relationship Id="rId5" Type="http://schemas.openxmlformats.org/officeDocument/2006/relationships/oleObject" Target="../embeddings/oleObject45.bin"/><Relationship Id="rId10" Type="http://schemas.openxmlformats.org/officeDocument/2006/relationships/image" Target="../media/image88.emf"/><Relationship Id="rId4" Type="http://schemas.openxmlformats.org/officeDocument/2006/relationships/image" Target="../media/image84.emf"/><Relationship Id="rId9" Type="http://schemas.openxmlformats.org/officeDocument/2006/relationships/oleObject" Target="../embeddings/oleObject47.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notesSlide" Target="../notesSlides/notesSlide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98.emf"/><Relationship Id="rId3" Type="http://schemas.openxmlformats.org/officeDocument/2006/relationships/notesSlide" Target="../notesSlides/notesSlide16.xml"/><Relationship Id="rId7" Type="http://schemas.openxmlformats.org/officeDocument/2006/relationships/image" Target="../media/image95.emf"/><Relationship Id="rId12" Type="http://schemas.openxmlformats.org/officeDocument/2006/relationships/oleObject" Target="../embeddings/oleObject53.bin"/><Relationship Id="rId2" Type="http://schemas.openxmlformats.org/officeDocument/2006/relationships/slideLayout" Target="../slideLayouts/slideLayout18.xml"/><Relationship Id="rId1" Type="http://schemas.openxmlformats.org/officeDocument/2006/relationships/vmlDrawing" Target="../drawings/vmlDrawing23.vml"/><Relationship Id="rId6" Type="http://schemas.openxmlformats.org/officeDocument/2006/relationships/oleObject" Target="../embeddings/oleObject50.bin"/><Relationship Id="rId11" Type="http://schemas.openxmlformats.org/officeDocument/2006/relationships/image" Target="../media/image97.emf"/><Relationship Id="rId5" Type="http://schemas.openxmlformats.org/officeDocument/2006/relationships/image" Target="../media/image94.emf"/><Relationship Id="rId10" Type="http://schemas.openxmlformats.org/officeDocument/2006/relationships/oleObject" Target="../embeddings/oleObject52.bin"/><Relationship Id="rId4" Type="http://schemas.openxmlformats.org/officeDocument/2006/relationships/oleObject" Target="../embeddings/oleObject49.bin"/><Relationship Id="rId9" Type="http://schemas.openxmlformats.org/officeDocument/2006/relationships/image" Target="../media/image9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99.emf"/><Relationship Id="rId2" Type="http://schemas.openxmlformats.org/officeDocument/2006/relationships/tags" Target="../tags/tag5.xml"/><Relationship Id="rId1" Type="http://schemas.openxmlformats.org/officeDocument/2006/relationships/vmlDrawing" Target="../drawings/vmlDrawing24.vml"/><Relationship Id="rId6" Type="http://schemas.openxmlformats.org/officeDocument/2006/relationships/oleObject" Target="../embeddings/oleObject54.bin"/><Relationship Id="rId5" Type="http://schemas.openxmlformats.org/officeDocument/2006/relationships/image" Target="../media/image100.jpeg"/><Relationship Id="rId4" Type="http://schemas.openxmlformats.org/officeDocument/2006/relationships/notesSlide" Target="../notesSlides/notesSlide1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101.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102.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notesSlide" Target="../notesSlides/notesSlide2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105.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106.jpeg"/></Relationships>
</file>

<file path=ppt/slides/_rels/slide56.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tags" Target="../tags/tag13.xml"/><Relationship Id="rId7" Type="http://schemas.openxmlformats.org/officeDocument/2006/relationships/notesSlide" Target="../notesSlides/notesSlide23.xml"/><Relationship Id="rId12" Type="http://schemas.openxmlformats.org/officeDocument/2006/relationships/image" Target="../media/image107.emf"/><Relationship Id="rId2" Type="http://schemas.openxmlformats.org/officeDocument/2006/relationships/tags" Target="../tags/tag12.xml"/><Relationship Id="rId1" Type="http://schemas.openxmlformats.org/officeDocument/2006/relationships/vmlDrawing" Target="../drawings/vmlDrawing25.vml"/><Relationship Id="rId6" Type="http://schemas.openxmlformats.org/officeDocument/2006/relationships/slideLayout" Target="../slideLayouts/slideLayout18.xml"/><Relationship Id="rId11" Type="http://schemas.openxmlformats.org/officeDocument/2006/relationships/oleObject" Target="../embeddings/oleObject55.bin"/><Relationship Id="rId5" Type="http://schemas.openxmlformats.org/officeDocument/2006/relationships/tags" Target="../tags/tag15.xml"/><Relationship Id="rId10" Type="http://schemas.openxmlformats.org/officeDocument/2006/relationships/image" Target="../media/image110.jpeg"/><Relationship Id="rId4" Type="http://schemas.openxmlformats.org/officeDocument/2006/relationships/tags" Target="../tags/tag14.xml"/><Relationship Id="rId9" Type="http://schemas.openxmlformats.org/officeDocument/2006/relationships/image" Target="../media/image109.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12.emf"/><Relationship Id="rId2" Type="http://schemas.openxmlformats.org/officeDocument/2006/relationships/slideLayout" Target="../slideLayouts/slideLayout18.xml"/><Relationship Id="rId1" Type="http://schemas.openxmlformats.org/officeDocument/2006/relationships/vmlDrawing" Target="../drawings/vmlDrawing26.vml"/><Relationship Id="rId6" Type="http://schemas.openxmlformats.org/officeDocument/2006/relationships/oleObject" Target="../embeddings/oleObject57.bin"/><Relationship Id="rId5" Type="http://schemas.openxmlformats.org/officeDocument/2006/relationships/image" Target="../media/image111.emf"/><Relationship Id="rId4" Type="http://schemas.openxmlformats.org/officeDocument/2006/relationships/oleObject" Target="../embeddings/oleObject56.bin"/></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18.jpeg"/><Relationship Id="rId2" Type="http://schemas.openxmlformats.org/officeDocument/2006/relationships/tags" Target="../tags/tag20.xml"/><Relationship Id="rId1" Type="http://schemas.openxmlformats.org/officeDocument/2006/relationships/vmlDrawing" Target="../drawings/vmlDrawing27.vml"/><Relationship Id="rId6" Type="http://schemas.openxmlformats.org/officeDocument/2006/relationships/image" Target="../media/image117.emf"/><Relationship Id="rId5" Type="http://schemas.openxmlformats.org/officeDocument/2006/relationships/oleObject" Target="../embeddings/oleObject58.bin"/><Relationship Id="rId4"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123.emf"/><Relationship Id="rId3" Type="http://schemas.openxmlformats.org/officeDocument/2006/relationships/notesSlide" Target="../notesSlides/notesSlide28.xml"/><Relationship Id="rId7" Type="http://schemas.openxmlformats.org/officeDocument/2006/relationships/image" Target="../media/image120.emf"/><Relationship Id="rId12" Type="http://schemas.openxmlformats.org/officeDocument/2006/relationships/oleObject" Target="../embeddings/oleObject63.bin"/><Relationship Id="rId17" Type="http://schemas.openxmlformats.org/officeDocument/2006/relationships/image" Target="../media/image125.emf"/><Relationship Id="rId2" Type="http://schemas.openxmlformats.org/officeDocument/2006/relationships/slideLayout" Target="../slideLayouts/slideLayout18.xml"/><Relationship Id="rId16" Type="http://schemas.openxmlformats.org/officeDocument/2006/relationships/oleObject" Target="../embeddings/oleObject65.bin"/><Relationship Id="rId1" Type="http://schemas.openxmlformats.org/officeDocument/2006/relationships/vmlDrawing" Target="../drawings/vmlDrawing28.vml"/><Relationship Id="rId6" Type="http://schemas.openxmlformats.org/officeDocument/2006/relationships/oleObject" Target="../embeddings/oleObject60.bin"/><Relationship Id="rId11" Type="http://schemas.openxmlformats.org/officeDocument/2006/relationships/image" Target="../media/image122.emf"/><Relationship Id="rId5" Type="http://schemas.openxmlformats.org/officeDocument/2006/relationships/image" Target="../media/image119.emf"/><Relationship Id="rId15" Type="http://schemas.openxmlformats.org/officeDocument/2006/relationships/image" Target="../media/image124.emf"/><Relationship Id="rId10" Type="http://schemas.openxmlformats.org/officeDocument/2006/relationships/oleObject" Target="../embeddings/oleObject62.bin"/><Relationship Id="rId4" Type="http://schemas.openxmlformats.org/officeDocument/2006/relationships/oleObject" Target="../embeddings/oleObject59.bin"/><Relationship Id="rId9" Type="http://schemas.openxmlformats.org/officeDocument/2006/relationships/image" Target="../media/image121.emf"/><Relationship Id="rId14" Type="http://schemas.openxmlformats.org/officeDocument/2006/relationships/oleObject" Target="../embeddings/oleObject64.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hyperlink" Target="http://ru.wikipedia.org/wiki/%D0%A4%D0%B0%D0%B9%D0%BB:Spbond.png" TargetMode="External"/><Relationship Id="rId4" Type="http://schemas.openxmlformats.org/officeDocument/2006/relationships/image" Target="../media/image8.wmf"/></Relationships>
</file>

<file path=ppt/slides/_rels/slide9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ChangeArrowheads="1"/>
          </p:cNvSpPr>
          <p:nvPr/>
        </p:nvSpPr>
        <p:spPr bwMode="auto">
          <a:xfrm>
            <a:off x="7143768" y="5572140"/>
            <a:ext cx="1428728" cy="184666"/>
          </a:xfrm>
          <a:prstGeom prst="rect">
            <a:avLst/>
          </a:prstGeom>
          <a:solidFill>
            <a:srgbClr val="FFFF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212121"/>
                </a:solidFill>
                <a:effectLst/>
                <a:latin typeface="inherit"/>
                <a:cs typeface="Arial" pitchFamily="34" charset="0"/>
              </a:rPr>
              <a:t>                </a:t>
            </a:r>
            <a:endParaRPr kumimoji="0" lang="uk-UA" sz="1400" b="0" i="0" u="none" strike="noStrike" cap="none" normalizeH="0" baseline="0" smtClean="0">
              <a:ln>
                <a:noFill/>
              </a:ln>
              <a:solidFill>
                <a:schemeClr val="tx1"/>
              </a:solidFill>
              <a:effectLst/>
              <a:latin typeface="Times New Roman" pitchFamily="18" charset="0"/>
              <a:cs typeface="Times New Roman" pitchFamily="18" charset="0"/>
            </a:endParaRPr>
          </a:p>
        </p:txBody>
      </p:sp>
      <p:pic>
        <p:nvPicPr>
          <p:cNvPr id="7" name="Picture 6" descr="ÐÐ°ÑÑÐ¸Ð½ÐºÐ¸ Ð¿Ð¾ Ð·Ð°Ð¿ÑÐ¾ÑÑ ÐºÐ°ÑÑÐ¸Ð½ÐºÐ¸ ÑÐ¸Ð¼Ð¸Ñ"/>
          <p:cNvPicPr>
            <a:picLocks noChangeAspect="1" noChangeArrowheads="1"/>
          </p:cNvPicPr>
          <p:nvPr/>
        </p:nvPicPr>
        <p:blipFill>
          <a:blip r:embed="rId2" cstate="print">
            <a:lum bright="50000"/>
          </a:blip>
          <a:srcRect/>
          <a:stretch>
            <a:fillRect/>
          </a:stretch>
        </p:blipFill>
        <p:spPr bwMode="auto">
          <a:xfrm>
            <a:off x="44656" y="-315416"/>
            <a:ext cx="12192000" cy="6858000"/>
          </a:xfrm>
          <a:prstGeom prst="rect">
            <a:avLst/>
          </a:prstGeom>
          <a:noFill/>
        </p:spPr>
      </p:pic>
      <p:sp>
        <p:nvSpPr>
          <p:cNvPr id="9" name="Заголовок 1"/>
          <p:cNvSpPr txBox="1">
            <a:spLocks/>
          </p:cNvSpPr>
          <p:nvPr/>
        </p:nvSpPr>
        <p:spPr>
          <a:xfrm>
            <a:off x="241300" y="110096"/>
            <a:ext cx="5653557" cy="106728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uk-UA" b="1" i="1" dirty="0" smtClean="0">
                <a:solidFill>
                  <a:srgbClr val="C00000"/>
                </a:solidFill>
              </a:rPr>
              <a:t>Лекція </a:t>
            </a:r>
            <a:r>
              <a:rPr lang="en-US" b="1" i="1" dirty="0" smtClean="0">
                <a:solidFill>
                  <a:srgbClr val="C00000"/>
                </a:solidFill>
              </a:rPr>
              <a:t>4</a:t>
            </a:r>
            <a:r>
              <a:rPr lang="uk-UA" b="1" i="1" dirty="0" smtClean="0">
                <a:solidFill>
                  <a:srgbClr val="C00000"/>
                </a:solidFill>
              </a:rPr>
              <a:t> –Алк</a:t>
            </a:r>
            <a:r>
              <a:rPr lang="uk-UA" b="1" i="1" dirty="0">
                <a:solidFill>
                  <a:srgbClr val="C00000"/>
                </a:solidFill>
              </a:rPr>
              <a:t>і</a:t>
            </a:r>
            <a:r>
              <a:rPr lang="uk-UA" b="1" i="1" dirty="0" smtClean="0">
                <a:solidFill>
                  <a:srgbClr val="C00000"/>
                </a:solidFill>
              </a:rPr>
              <a:t>ни</a:t>
            </a:r>
            <a:endParaRPr lang="uk-UA" b="1" i="1" dirty="0">
              <a:solidFill>
                <a:srgbClr val="C00000"/>
              </a:solidFill>
            </a:endParaRPr>
          </a:p>
        </p:txBody>
      </p:sp>
      <p:sp>
        <p:nvSpPr>
          <p:cNvPr id="10" name="Подзаголовок 2"/>
          <p:cNvSpPr txBox="1">
            <a:spLocks/>
          </p:cNvSpPr>
          <p:nvPr/>
        </p:nvSpPr>
        <p:spPr>
          <a:xfrm>
            <a:off x="241300" y="1448676"/>
            <a:ext cx="5219700" cy="1254034"/>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uk-UA" dirty="0" smtClean="0">
                <a:solidFill>
                  <a:srgbClr val="C00000"/>
                </a:solidFill>
              </a:rPr>
              <a:t>Доцент кафедри хімії, </a:t>
            </a:r>
            <a:r>
              <a:rPr lang="uk-UA" dirty="0" err="1" smtClean="0">
                <a:solidFill>
                  <a:srgbClr val="C00000"/>
                </a:solidFill>
              </a:rPr>
              <a:t>канд</a:t>
            </a:r>
            <a:r>
              <a:rPr lang="uk-UA" dirty="0" smtClean="0">
                <a:solidFill>
                  <a:srgbClr val="C00000"/>
                </a:solidFill>
              </a:rPr>
              <a:t>. </a:t>
            </a:r>
            <a:r>
              <a:rPr lang="uk-UA" dirty="0" err="1" smtClean="0">
                <a:solidFill>
                  <a:srgbClr val="C00000"/>
                </a:solidFill>
              </a:rPr>
              <a:t>біол</a:t>
            </a:r>
            <a:r>
              <a:rPr lang="uk-UA" dirty="0" smtClean="0">
                <a:solidFill>
                  <a:srgbClr val="C00000"/>
                </a:solidFill>
              </a:rPr>
              <a:t>. наук Корнет Марина Миколаївна</a:t>
            </a:r>
          </a:p>
          <a:p>
            <a:pPr algn="r"/>
            <a:r>
              <a:rPr lang="en-US" dirty="0" smtClean="0">
                <a:solidFill>
                  <a:srgbClr val="C00000"/>
                </a:solidFill>
              </a:rPr>
              <a:t>kornetmaryna@ukr.net</a:t>
            </a:r>
            <a:r>
              <a:rPr lang="uk-UA" dirty="0" smtClean="0">
                <a:solidFill>
                  <a:srgbClr val="C00000"/>
                </a:solidFill>
              </a:rPr>
              <a:t> </a:t>
            </a:r>
            <a:endParaRPr lang="uk-UA" dirty="0">
              <a:solidFill>
                <a:srgbClr val="C00000"/>
              </a:solidFill>
            </a:endParaRPr>
          </a:p>
        </p:txBody>
      </p:sp>
      <p:pic>
        <p:nvPicPr>
          <p:cNvPr id="15" name="Рисунок 14"/>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324528" y="326205"/>
            <a:ext cx="2588389" cy="60068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869947"/>
            <a:ext cx="23495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727511" y="548680"/>
            <a:ext cx="8387280" cy="461665"/>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indent="449263"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uk-UA" altLang="uk-UA" sz="2400" b="1" dirty="0" smtClean="0">
                <a:latin typeface="Times New Roman" panose="02020603050405020304" pitchFamily="18" charset="0"/>
                <a:cs typeface="Times New Roman" panose="02020603050405020304" pitchFamily="18" charset="0"/>
              </a:rPr>
              <a:t>  1. Отримання ацетилену з метану - </a:t>
            </a:r>
            <a:r>
              <a:rPr lang="uk-UA" altLang="uk-UA" sz="2400" b="1" dirty="0" smtClean="0">
                <a:solidFill>
                  <a:srgbClr val="00B0F0"/>
                </a:solidFill>
                <a:latin typeface="Times New Roman" panose="02020603050405020304" pitchFamily="18" charset="0"/>
                <a:cs typeface="Times New Roman" panose="02020603050405020304" pitchFamily="18" charset="0"/>
              </a:rPr>
              <a:t>термічний крекінг</a:t>
            </a:r>
            <a:endParaRPr lang="uk-UA" altLang="uk-UA" sz="2400" dirty="0">
              <a:solidFill>
                <a:srgbClr val="00B0F0"/>
              </a:solidFill>
              <a:latin typeface="Times New Roman" panose="02020603050405020304" pitchFamily="18" charset="0"/>
            </a:endParaRPr>
          </a:p>
        </p:txBody>
      </p:sp>
      <p:graphicFrame>
        <p:nvGraphicFramePr>
          <p:cNvPr id="18435" name="Object 5"/>
          <p:cNvGraphicFramePr>
            <a:graphicFrameLocks noChangeAspect="1"/>
          </p:cNvGraphicFramePr>
          <p:nvPr>
            <p:extLst>
              <p:ext uri="{D42A27DB-BD31-4B8C-83A1-F6EECF244321}">
                <p14:modId xmlns:p14="http://schemas.microsoft.com/office/powerpoint/2010/main" val="842217908"/>
              </p:ext>
            </p:extLst>
          </p:nvPr>
        </p:nvGraphicFramePr>
        <p:xfrm>
          <a:off x="144992" y="1156084"/>
          <a:ext cx="4407233" cy="788758"/>
        </p:xfrm>
        <a:graphic>
          <a:graphicData uri="http://schemas.openxmlformats.org/presentationml/2006/ole">
            <mc:AlternateContent xmlns:mc="http://schemas.openxmlformats.org/markup-compatibility/2006">
              <mc:Choice xmlns:v="urn:schemas-microsoft-com:vml" Requires="v">
                <p:oleObj spid="_x0000_s4241" name="Document" r:id="rId4" imgW="2962275" imgH="628650" progId="ChemWindow.Document">
                  <p:embed/>
                </p:oleObj>
              </mc:Choice>
              <mc:Fallback>
                <p:oleObj name="Document" r:id="rId4" imgW="2962275" imgH="628650" progId="ChemWindow.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92" y="1156084"/>
                        <a:ext cx="4407233" cy="788758"/>
                      </a:xfrm>
                      <a:prstGeom prst="rect">
                        <a:avLst/>
                      </a:prstGeom>
                      <a:noFill/>
                      <a:ln>
                        <a:noFill/>
                      </a:ln>
                      <a:extLst/>
                    </p:spPr>
                  </p:pic>
                </p:oleObj>
              </mc:Fallback>
            </mc:AlternateContent>
          </a:graphicData>
        </a:graphic>
      </p:graphicFrame>
      <p:sp>
        <p:nvSpPr>
          <p:cNvPr id="18436" name="Номер слайда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A88B1D-5567-47CC-8E75-A8AF13362FBF}" type="slidenum">
              <a:rPr lang="ru-RU" altLang="uk-UA"/>
              <a:pPr eaLnBrk="1" hangingPunct="1"/>
              <a:t>10</a:t>
            </a:fld>
            <a:endParaRPr lang="ru-RU" altLang="uk-UA"/>
          </a:p>
        </p:txBody>
      </p:sp>
      <p:sp>
        <p:nvSpPr>
          <p:cNvPr id="2" name="Прямоугольник 1"/>
          <p:cNvSpPr/>
          <p:nvPr/>
        </p:nvSpPr>
        <p:spPr>
          <a:xfrm>
            <a:off x="-36512" y="-27384"/>
            <a:ext cx="7507228"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uk-UA" altLang="uk-UA" sz="2800" b="1" dirty="0">
                <a:latin typeface="Times New Roman" panose="02020603050405020304" pitchFamily="18" charset="0"/>
                <a:cs typeface="Times New Roman" panose="02020603050405020304" pitchFamily="18" charset="0"/>
              </a:rPr>
              <a:t>Промислові способи отримання ацетилену:</a:t>
            </a:r>
          </a:p>
        </p:txBody>
      </p:sp>
      <p:graphicFrame>
        <p:nvGraphicFramePr>
          <p:cNvPr id="9" name="Object 5"/>
          <p:cNvGraphicFramePr>
            <a:graphicFrameLocks noChangeAspect="1"/>
          </p:cNvGraphicFramePr>
          <p:nvPr>
            <p:extLst>
              <p:ext uri="{D42A27DB-BD31-4B8C-83A1-F6EECF244321}">
                <p14:modId xmlns:p14="http://schemas.microsoft.com/office/powerpoint/2010/main" val="4044397203"/>
              </p:ext>
            </p:extLst>
          </p:nvPr>
        </p:nvGraphicFramePr>
        <p:xfrm>
          <a:off x="24704" y="4181693"/>
          <a:ext cx="4412729" cy="1695579"/>
        </p:xfrm>
        <a:graphic>
          <a:graphicData uri="http://schemas.openxmlformats.org/presentationml/2006/ole">
            <mc:AlternateContent xmlns:mc="http://schemas.openxmlformats.org/markup-compatibility/2006">
              <mc:Choice xmlns:v="urn:schemas-microsoft-com:vml" Requires="v">
                <p:oleObj spid="_x0000_s4242" name="Document" r:id="rId6" imgW="3543300" imgH="1771650" progId="ChemWindow.Document">
                  <p:embed/>
                </p:oleObj>
              </mc:Choice>
              <mc:Fallback>
                <p:oleObj name="Document" r:id="rId6" imgW="3543300" imgH="1771650" progId="ChemWindow.Documen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04" y="4181693"/>
                        <a:ext cx="4412729" cy="1695579"/>
                      </a:xfrm>
                      <a:prstGeom prst="rect">
                        <a:avLst/>
                      </a:prstGeom>
                      <a:solidFill>
                        <a:schemeClr val="bg2">
                          <a:alpha val="47000"/>
                        </a:schemeClr>
                      </a:solidFill>
                      <a:ln>
                        <a:noFill/>
                      </a:ln>
                      <a:extLst/>
                    </p:spPr>
                  </p:pic>
                </p:oleObj>
              </mc:Fallback>
            </mc:AlternateContent>
          </a:graphicData>
        </a:graphic>
      </p:graphicFrame>
      <p:sp>
        <p:nvSpPr>
          <p:cNvPr id="6" name="Rectangle 4"/>
          <p:cNvSpPr>
            <a:spLocks noChangeArrowheads="1"/>
          </p:cNvSpPr>
          <p:nvPr/>
        </p:nvSpPr>
        <p:spPr bwMode="auto">
          <a:xfrm>
            <a:off x="-36512" y="2024083"/>
            <a:ext cx="4716016" cy="707886"/>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indent="4492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indent="0" algn="r" eaLnBrk="1" hangingPunct="1"/>
            <a:r>
              <a:rPr lang="ru-RU" altLang="uk-UA" sz="2000" b="1" dirty="0">
                <a:cs typeface="Times New Roman" panose="02020603050405020304" pitchFamily="18" charset="0"/>
              </a:rPr>
              <a:t>2. </a:t>
            </a:r>
            <a:r>
              <a:rPr lang="uk-UA" altLang="uk-UA" sz="2000" b="1" dirty="0" smtClean="0">
                <a:cs typeface="Times New Roman" panose="02020603050405020304" pitchFamily="18" charset="0"/>
              </a:rPr>
              <a:t>Отримання </a:t>
            </a:r>
            <a:r>
              <a:rPr lang="uk-UA" altLang="uk-UA" sz="2000" b="1" dirty="0" smtClean="0">
                <a:solidFill>
                  <a:srgbClr val="0000FF"/>
                </a:solidFill>
                <a:cs typeface="Times New Roman" panose="02020603050405020304" pitchFamily="18" charset="0"/>
              </a:rPr>
              <a:t>ацетилену</a:t>
            </a:r>
            <a:r>
              <a:rPr lang="uk-UA" altLang="uk-UA" sz="2000" b="1" dirty="0" smtClean="0">
                <a:cs typeface="Times New Roman" panose="02020603050405020304" pitchFamily="18" charset="0"/>
              </a:rPr>
              <a:t> з метану – </a:t>
            </a:r>
            <a:r>
              <a:rPr lang="uk-UA" altLang="uk-UA" sz="2000" b="1" dirty="0" smtClean="0">
                <a:solidFill>
                  <a:srgbClr val="0070C0"/>
                </a:solidFill>
                <a:cs typeface="Times New Roman" panose="02020603050405020304" pitchFamily="18" charset="0"/>
              </a:rPr>
              <a:t>окислювальний піроліз</a:t>
            </a:r>
            <a:endParaRPr lang="uk-UA" altLang="uk-UA" sz="2000" dirty="0">
              <a:solidFill>
                <a:srgbClr val="0070C0"/>
              </a:solidFill>
            </a:endParaRPr>
          </a:p>
        </p:txBody>
      </p:sp>
      <p:graphicFrame>
        <p:nvGraphicFramePr>
          <p:cNvPr id="7" name="Object 5"/>
          <p:cNvGraphicFramePr>
            <a:graphicFrameLocks noChangeAspect="1"/>
          </p:cNvGraphicFramePr>
          <p:nvPr>
            <p:extLst>
              <p:ext uri="{D42A27DB-BD31-4B8C-83A1-F6EECF244321}">
                <p14:modId xmlns:p14="http://schemas.microsoft.com/office/powerpoint/2010/main" val="1282505987"/>
              </p:ext>
            </p:extLst>
          </p:nvPr>
        </p:nvGraphicFramePr>
        <p:xfrm>
          <a:off x="6857" y="2797537"/>
          <a:ext cx="4683502" cy="1073561"/>
        </p:xfrm>
        <a:graphic>
          <a:graphicData uri="http://schemas.openxmlformats.org/presentationml/2006/ole">
            <mc:AlternateContent xmlns:mc="http://schemas.openxmlformats.org/markup-compatibility/2006">
              <mc:Choice xmlns:v="urn:schemas-microsoft-com:vml" Requires="v">
                <p:oleObj spid="_x0000_s4243" name="Document" r:id="rId8" imgW="3067050" imgH="885825" progId="ChemWindow.Document">
                  <p:embed/>
                </p:oleObj>
              </mc:Choice>
              <mc:Fallback>
                <p:oleObj name="Document" r:id="rId8" imgW="3067050" imgH="885825" progId="ChemWindow.Document">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7" y="2797537"/>
                        <a:ext cx="4683502" cy="1073561"/>
                      </a:xfrm>
                      <a:prstGeom prst="rect">
                        <a:avLst/>
                      </a:prstGeom>
                      <a:noFill/>
                      <a:ln>
                        <a:noFill/>
                      </a:ln>
                      <a:extLst/>
                    </p:spPr>
                  </p:pic>
                </p:oleObj>
              </mc:Fallback>
            </mc:AlternateContent>
          </a:graphicData>
        </a:graphic>
      </p:graphicFrame>
      <p:sp>
        <p:nvSpPr>
          <p:cNvPr id="8" name="Rectangle 4"/>
          <p:cNvSpPr>
            <a:spLocks noChangeArrowheads="1"/>
          </p:cNvSpPr>
          <p:nvPr/>
        </p:nvSpPr>
        <p:spPr bwMode="auto">
          <a:xfrm>
            <a:off x="0" y="3820978"/>
            <a:ext cx="5160304" cy="400110"/>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eaLnBrk="0" hangingPunct="0">
              <a:tabLst>
                <a:tab pos="695325" algn="l"/>
              </a:tabLst>
              <a:defRPr>
                <a:solidFill>
                  <a:schemeClr val="tx1"/>
                </a:solidFill>
                <a:latin typeface="Arial" panose="020B0604020202020204" pitchFamily="34" charset="0"/>
              </a:defRPr>
            </a:lvl1pPr>
            <a:lvl2pPr marL="742950" indent="-285750" eaLnBrk="0" hangingPunct="0">
              <a:tabLst>
                <a:tab pos="695325" algn="l"/>
              </a:tabLst>
              <a:defRPr>
                <a:solidFill>
                  <a:schemeClr val="tx1"/>
                </a:solidFill>
                <a:latin typeface="Arial" panose="020B0604020202020204" pitchFamily="34" charset="0"/>
              </a:defRPr>
            </a:lvl2pPr>
            <a:lvl3pPr marL="1143000" indent="-228600" eaLnBrk="0" hangingPunct="0">
              <a:tabLst>
                <a:tab pos="695325" algn="l"/>
              </a:tabLst>
              <a:defRPr>
                <a:solidFill>
                  <a:schemeClr val="tx1"/>
                </a:solidFill>
                <a:latin typeface="Arial" panose="020B0604020202020204" pitchFamily="34" charset="0"/>
              </a:defRPr>
            </a:lvl3pPr>
            <a:lvl4pPr marL="1600200" indent="-228600" eaLnBrk="0" hangingPunct="0">
              <a:tabLst>
                <a:tab pos="695325" algn="l"/>
              </a:tabLst>
              <a:defRPr>
                <a:solidFill>
                  <a:schemeClr val="tx1"/>
                </a:solidFill>
                <a:latin typeface="Arial" panose="020B0604020202020204" pitchFamily="34" charset="0"/>
              </a:defRPr>
            </a:lvl4pPr>
            <a:lvl5pPr marL="2057400" indent="-228600" eaLnBrk="0" hangingPunct="0">
              <a:tabLst>
                <a:tab pos="695325"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695325"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695325"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695325"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695325" algn="l"/>
              </a:tabLst>
              <a:defRPr>
                <a:solidFill>
                  <a:schemeClr val="tx1"/>
                </a:solidFill>
                <a:latin typeface="Arial" panose="020B0604020202020204" pitchFamily="34" charset="0"/>
              </a:defRPr>
            </a:lvl9pPr>
          </a:lstStyle>
          <a:p>
            <a:pPr algn="l" eaLnBrk="1" hangingPunct="1"/>
            <a:r>
              <a:rPr lang="uk-UA" altLang="uk-UA" sz="2000" b="1" dirty="0" smtClean="0">
                <a:solidFill>
                  <a:srgbClr val="FF0000"/>
                </a:solidFill>
              </a:rPr>
              <a:t>3. </a:t>
            </a:r>
            <a:r>
              <a:rPr lang="uk-UA" altLang="uk-UA" sz="2000" b="1" dirty="0" smtClean="0">
                <a:solidFill>
                  <a:srgbClr val="FF0000"/>
                </a:solidFill>
                <a:latin typeface="Times New Roman" panose="02020603050405020304" pitchFamily="18" charset="0"/>
                <a:cs typeface="Times New Roman" panose="02020603050405020304" pitchFamily="18" charset="0"/>
              </a:rPr>
              <a:t>Карбідний спосіб </a:t>
            </a:r>
            <a:r>
              <a:rPr lang="uk-UA" altLang="uk-UA" sz="2000" b="1" dirty="0" smtClean="0">
                <a:latin typeface="Times New Roman" panose="02020603050405020304" pitchFamily="18" charset="0"/>
                <a:cs typeface="Times New Roman" panose="02020603050405020304" pitchFamily="18" charset="0"/>
              </a:rPr>
              <a:t>отримання </a:t>
            </a:r>
            <a:r>
              <a:rPr lang="uk-UA" altLang="uk-UA" sz="2000" b="1" dirty="0" smtClean="0">
                <a:solidFill>
                  <a:srgbClr val="0000FF"/>
                </a:solidFill>
                <a:latin typeface="Times New Roman" panose="02020603050405020304" pitchFamily="18" charset="0"/>
                <a:cs typeface="Times New Roman" panose="02020603050405020304" pitchFamily="18" charset="0"/>
              </a:rPr>
              <a:t>ацетилену</a:t>
            </a:r>
            <a:endParaRPr lang="uk-UA" altLang="uk-UA" sz="2000" dirty="0">
              <a:solidFill>
                <a:srgbClr val="0000FF"/>
              </a:solidFill>
              <a:latin typeface="Times New Roman" panose="02020603050405020304" pitchFamily="18" charset="0"/>
            </a:endParaRPr>
          </a:p>
        </p:txBody>
      </p:sp>
      <p:sp>
        <p:nvSpPr>
          <p:cNvPr id="3" name="Прямоугольник 2"/>
          <p:cNvSpPr/>
          <p:nvPr/>
        </p:nvSpPr>
        <p:spPr>
          <a:xfrm>
            <a:off x="6857" y="6009040"/>
            <a:ext cx="3799655"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uk-UA" sz="1600" dirty="0" smtClean="0"/>
              <a:t>Розжаренням </a:t>
            </a:r>
            <a:r>
              <a:rPr lang="uk-UA" sz="1600" dirty="0"/>
              <a:t>в електричних печах суміші оксиду кальцію з коксом при 1800-2000 ° С отримують карбід кальцію:</a:t>
            </a:r>
          </a:p>
        </p:txBody>
      </p:sp>
      <p:sp>
        <p:nvSpPr>
          <p:cNvPr id="4" name="Прямоугольник 3"/>
          <p:cNvSpPr/>
          <p:nvPr/>
        </p:nvSpPr>
        <p:spPr>
          <a:xfrm>
            <a:off x="4793847" y="2140362"/>
            <a:ext cx="429038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uk-UA" sz="1200" dirty="0"/>
              <a:t>Суть методу полягає в пропущенні над спеціальною вогнетривкою насадкою суміші природного газу з повітрям, який згораючи піднімає температуру до 1500 ° C. Потім на насадці відбувається піроліз метану:</a:t>
            </a:r>
          </a:p>
        </p:txBody>
      </p:sp>
      <p:sp>
        <p:nvSpPr>
          <p:cNvPr id="5" name="Прямоугольник 4"/>
          <p:cNvSpPr/>
          <p:nvPr/>
        </p:nvSpPr>
        <p:spPr>
          <a:xfrm>
            <a:off x="4730552" y="1124744"/>
            <a:ext cx="4384239" cy="86177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uk-UA" sz="1000" dirty="0" smtClean="0"/>
              <a:t>Окремо є </a:t>
            </a:r>
            <a:r>
              <a:rPr lang="uk-UA" sz="1000" dirty="0" err="1" smtClean="0"/>
              <a:t>Електрокрекінг</a:t>
            </a:r>
            <a:endParaRPr lang="uk-UA" sz="1000" dirty="0"/>
          </a:p>
          <a:p>
            <a:pPr algn="just"/>
            <a:r>
              <a:rPr lang="uk-UA" sz="1000" dirty="0"/>
              <a:t>Метод полягає в пропусканні метану між двома металевими електродами з величезною швидкістю. Температура 1500-1600 ° С. З хімічної точки зору метод аналогічний методу піролізу, відрізняючись лише технологічним і апаратним виконанням</a:t>
            </a:r>
            <a:r>
              <a:rPr lang="uk-UA" sz="1000" dirty="0" smtClean="0"/>
              <a:t>.</a:t>
            </a:r>
            <a:endParaRPr lang="uk-UA" sz="1000" dirty="0"/>
          </a:p>
        </p:txBody>
      </p:sp>
      <p:sp>
        <p:nvSpPr>
          <p:cNvPr id="10" name="Прямоугольник 9"/>
          <p:cNvSpPr/>
          <p:nvPr/>
        </p:nvSpPr>
        <p:spPr>
          <a:xfrm>
            <a:off x="4967111" y="6247532"/>
            <a:ext cx="3943855"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uk-UA" sz="1600" dirty="0" smtClean="0"/>
              <a:t>Вуглець </a:t>
            </a:r>
            <a:r>
              <a:rPr lang="uk-UA" sz="1600" dirty="0"/>
              <a:t>безпосередньо взаємодіє з воднем при дуже високих температурах:</a:t>
            </a:r>
          </a:p>
        </p:txBody>
      </p:sp>
      <p:sp>
        <p:nvSpPr>
          <p:cNvPr id="11" name="Прямоугольник 10"/>
          <p:cNvSpPr/>
          <p:nvPr/>
        </p:nvSpPr>
        <p:spPr>
          <a:xfrm>
            <a:off x="5353139" y="4736880"/>
            <a:ext cx="3139064" cy="40011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uk-UA" sz="2000" b="1" dirty="0" smtClean="0">
                <a:effectLst>
                  <a:outerShdw blurRad="38100" dist="38100" dir="2700000" algn="tl">
                    <a:srgbClr val="000000">
                      <a:alpha val="43137"/>
                    </a:srgbClr>
                  </a:outerShdw>
                </a:effectLst>
              </a:rPr>
              <a:t>4. </a:t>
            </a:r>
            <a:r>
              <a:rPr lang="uk-UA" sz="2000" b="1" dirty="0" smtClean="0">
                <a:solidFill>
                  <a:srgbClr val="00B050"/>
                </a:solidFill>
                <a:effectLst>
                  <a:outerShdw blurRad="38100" dist="38100" dir="2700000" algn="tl">
                    <a:srgbClr val="000000">
                      <a:alpha val="43137"/>
                    </a:srgbClr>
                  </a:outerShdw>
                </a:effectLst>
              </a:rPr>
              <a:t>Метод </a:t>
            </a:r>
            <a:r>
              <a:rPr lang="uk-UA" sz="2000" b="1" dirty="0">
                <a:solidFill>
                  <a:srgbClr val="00B050"/>
                </a:solidFill>
                <a:effectLst>
                  <a:outerShdw blurRad="38100" dist="38100" dir="2700000" algn="tl">
                    <a:srgbClr val="000000">
                      <a:alpha val="43137"/>
                    </a:srgbClr>
                  </a:outerShdw>
                </a:effectLst>
              </a:rPr>
              <a:t>прямого синтезу</a:t>
            </a:r>
          </a:p>
        </p:txBody>
      </p:sp>
      <p:pic>
        <p:nvPicPr>
          <p:cNvPr id="15" name="Picture 4" descr="2\mbox{C} + \mbox{H}_2 &#10;\rightarrow\mbox{C}_2\mbox{H}_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08316" y="5539252"/>
            <a:ext cx="2461444" cy="30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p:nvPr/>
        </p:nvSpPr>
        <p:spPr>
          <a:xfrm>
            <a:off x="107504" y="5085184"/>
            <a:ext cx="936104" cy="307777"/>
          </a:xfrm>
          <a:prstGeom prst="rect">
            <a:avLst/>
          </a:prstGeom>
          <a:solidFill>
            <a:schemeClr val="accent3">
              <a:lumMod val="20000"/>
              <a:lumOff val="80000"/>
            </a:schemeClr>
          </a:solidFill>
        </p:spPr>
        <p:txBody>
          <a:bodyPr wrap="square">
            <a:spAutoFit/>
          </a:bodyPr>
          <a:lstStyle/>
          <a:p>
            <a:r>
              <a:rPr lang="uk-UA" sz="1400" b="1" dirty="0" smtClean="0">
                <a:solidFill>
                  <a:srgbClr val="0000FF"/>
                </a:solidFill>
              </a:rPr>
              <a:t>вапно</a:t>
            </a:r>
            <a:endParaRPr lang="uk-UA" sz="1400" b="1" dirty="0">
              <a:solidFill>
                <a:srgbClr val="0000FF"/>
              </a:solidFill>
            </a:endParaRPr>
          </a:p>
        </p:txBody>
      </p:sp>
      <p:sp>
        <p:nvSpPr>
          <p:cNvPr id="13" name="Прямоугольник 12"/>
          <p:cNvSpPr/>
          <p:nvPr/>
        </p:nvSpPr>
        <p:spPr>
          <a:xfrm>
            <a:off x="6857" y="5589240"/>
            <a:ext cx="1324783" cy="338554"/>
          </a:xfrm>
          <a:prstGeom prst="rect">
            <a:avLst/>
          </a:prstGeom>
          <a:solidFill>
            <a:schemeClr val="accent3">
              <a:lumMod val="20000"/>
              <a:lumOff val="80000"/>
            </a:schemeClr>
          </a:solidFill>
        </p:spPr>
        <p:txBody>
          <a:bodyPr wrap="square">
            <a:spAutoFit/>
          </a:bodyPr>
          <a:lstStyle/>
          <a:p>
            <a:r>
              <a:rPr lang="uk-UA" sz="1600" b="1" spc="100" dirty="0">
                <a:solidFill>
                  <a:srgbClr val="FF0000"/>
                </a:solidFill>
              </a:rPr>
              <a:t>к</a:t>
            </a:r>
            <a:r>
              <a:rPr lang="uk-UA" sz="1600" b="1" spc="100" dirty="0" smtClean="0">
                <a:solidFill>
                  <a:srgbClr val="FF0000"/>
                </a:solidFill>
              </a:rPr>
              <a:t>арбід </a:t>
            </a:r>
            <a:r>
              <a:rPr lang="en-US" sz="1600" b="1" spc="100" dirty="0" smtClean="0">
                <a:solidFill>
                  <a:srgbClr val="FF0000"/>
                </a:solidFill>
              </a:rPr>
              <a:t>Ca</a:t>
            </a:r>
            <a:endParaRPr lang="ru-RU" sz="1600" b="1" spc="100" dirty="0">
              <a:solidFill>
                <a:srgbClr val="FF0000"/>
              </a:solidFill>
            </a:endParaRPr>
          </a:p>
        </p:txBody>
      </p:sp>
    </p:spTree>
    <p:extLst>
      <p:ext uri="{BB962C8B-B14F-4D97-AF65-F5344CB8AC3E}">
        <p14:creationId xmlns:p14="http://schemas.microsoft.com/office/powerpoint/2010/main" val="9234783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Text Box 2"/>
          <p:cNvSpPr txBox="1">
            <a:spLocks noChangeArrowheads="1"/>
          </p:cNvSpPr>
          <p:nvPr/>
        </p:nvSpPr>
        <p:spPr bwMode="auto">
          <a:xfrm>
            <a:off x="3581400" y="2428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35907" name="Text Box 3"/>
          <p:cNvSpPr txBox="1">
            <a:spLocks noChangeArrowheads="1"/>
          </p:cNvSpPr>
          <p:nvPr/>
        </p:nvSpPr>
        <p:spPr bwMode="auto">
          <a:xfrm>
            <a:off x="152400" y="7302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Reaction of Acetylide Anions</a:t>
            </a:r>
          </a:p>
        </p:txBody>
      </p:sp>
      <p:sp>
        <p:nvSpPr>
          <p:cNvPr id="635908" name="Text Box 4"/>
          <p:cNvSpPr txBox="1">
            <a:spLocks noChangeArrowheads="1"/>
          </p:cNvSpPr>
          <p:nvPr/>
        </p:nvSpPr>
        <p:spPr bwMode="auto">
          <a:xfrm>
            <a:off x="228600" y="1276350"/>
            <a:ext cx="86868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sz="2400">
                <a:solidFill>
                  <a:schemeClr val="tx1"/>
                </a:solidFill>
                <a:latin typeface="Times New Roman" panose="02020603050405020304" pitchFamily="18" charset="0"/>
              </a:defRPr>
            </a:lvl1pPr>
            <a:lvl2pPr marL="973138" indent="-457200">
              <a:defRPr sz="2400">
                <a:solidFill>
                  <a:schemeClr val="tx1"/>
                </a:solidFill>
                <a:latin typeface="Times New Roman" panose="02020603050405020304" pitchFamily="18" charset="0"/>
              </a:defRPr>
            </a:lvl2pPr>
            <a:lvl3pPr marL="1544638" indent="-457200">
              <a:defRPr sz="2400">
                <a:solidFill>
                  <a:schemeClr val="tx1"/>
                </a:solidFill>
                <a:latin typeface="Times New Roman" panose="02020603050405020304" pitchFamily="18" charset="0"/>
              </a:defRPr>
            </a:lvl3pPr>
            <a:lvl4pPr marL="2116138" indent="-457200">
              <a:defRPr sz="2400">
                <a:solidFill>
                  <a:schemeClr val="tx1"/>
                </a:solidFill>
                <a:latin typeface="Times New Roman" panose="02020603050405020304" pitchFamily="18" charset="0"/>
              </a:defRPr>
            </a:lvl4pPr>
            <a:lvl5pPr marL="2687638" indent="-457200">
              <a:defRPr sz="2400">
                <a:solidFill>
                  <a:schemeClr val="tx1"/>
                </a:solidFill>
                <a:latin typeface="Times New Roman" panose="02020603050405020304" pitchFamily="18" charset="0"/>
              </a:defRPr>
            </a:lvl5pPr>
            <a:lvl6pPr marL="3144838" indent="-457200" fontAlgn="base">
              <a:spcBef>
                <a:spcPct val="0"/>
              </a:spcBef>
              <a:spcAft>
                <a:spcPct val="0"/>
              </a:spcAft>
              <a:defRPr sz="2400">
                <a:solidFill>
                  <a:schemeClr val="tx1"/>
                </a:solidFill>
                <a:latin typeface="Times New Roman" panose="02020603050405020304" pitchFamily="18" charset="0"/>
              </a:defRPr>
            </a:lvl6pPr>
            <a:lvl7pPr marL="3602038" indent="-457200" fontAlgn="base">
              <a:spcBef>
                <a:spcPct val="0"/>
              </a:spcBef>
              <a:spcAft>
                <a:spcPct val="0"/>
              </a:spcAft>
              <a:defRPr sz="2400">
                <a:solidFill>
                  <a:schemeClr val="tx1"/>
                </a:solidFill>
                <a:latin typeface="Times New Roman" panose="02020603050405020304" pitchFamily="18" charset="0"/>
              </a:defRPr>
            </a:lvl7pPr>
            <a:lvl8pPr marL="4059238" indent="-457200" fontAlgn="base">
              <a:spcBef>
                <a:spcPct val="0"/>
              </a:spcBef>
              <a:spcAft>
                <a:spcPct val="0"/>
              </a:spcAft>
              <a:defRPr sz="2400">
                <a:solidFill>
                  <a:schemeClr val="tx1"/>
                </a:solidFill>
                <a:latin typeface="Times New Roman" panose="02020603050405020304" pitchFamily="18" charset="0"/>
              </a:defRPr>
            </a:lvl8pPr>
            <a:lvl9pPr marL="4516438" indent="-457200"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200">
                <a:latin typeface="Arial" panose="020B0604020202020204" pitchFamily="34" charset="0"/>
              </a:rPr>
              <a:t>Carbon—carbon bond formation with acetylide anions is a valuable reaction used in the synthesis of numerous natural products.</a:t>
            </a:r>
          </a:p>
        </p:txBody>
      </p:sp>
      <p:pic>
        <p:nvPicPr>
          <p:cNvPr id="635910" name="Picture 6" descr="11_04"/>
          <p:cNvPicPr>
            <a:picLocks noChangeAspect="1" noChangeArrowheads="1"/>
          </p:cNvPicPr>
          <p:nvPr/>
        </p:nvPicPr>
        <p:blipFill>
          <a:blip r:embed="rId2">
            <a:extLst>
              <a:ext uri="{28A0092B-C50C-407E-A947-70E740481C1C}">
                <a14:useLocalDpi xmlns:a14="http://schemas.microsoft.com/office/drawing/2010/main" val="0"/>
              </a:ext>
            </a:extLst>
          </a:blip>
          <a:srcRect t="7013" b="1558"/>
          <a:stretch>
            <a:fillRect/>
          </a:stretch>
        </p:blipFill>
        <p:spPr bwMode="auto">
          <a:xfrm>
            <a:off x="304800" y="2514600"/>
            <a:ext cx="84582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7883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Text Box 2"/>
          <p:cNvSpPr txBox="1">
            <a:spLocks noChangeArrowheads="1"/>
          </p:cNvSpPr>
          <p:nvPr/>
        </p:nvSpPr>
        <p:spPr bwMode="auto">
          <a:xfrm>
            <a:off x="3581400" y="1524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36931" name="Text Box 3"/>
          <p:cNvSpPr txBox="1">
            <a:spLocks noChangeArrowheads="1"/>
          </p:cNvSpPr>
          <p:nvPr/>
        </p:nvSpPr>
        <p:spPr bwMode="auto">
          <a:xfrm>
            <a:off x="152400" y="76200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Reaction of Acetylide Anions</a:t>
            </a:r>
          </a:p>
        </p:txBody>
      </p:sp>
      <p:sp>
        <p:nvSpPr>
          <p:cNvPr id="636932" name="Text Box 4"/>
          <p:cNvSpPr txBox="1">
            <a:spLocks noChangeArrowheads="1"/>
          </p:cNvSpPr>
          <p:nvPr/>
        </p:nvSpPr>
        <p:spPr bwMode="auto">
          <a:xfrm>
            <a:off x="228600" y="1219200"/>
            <a:ext cx="8686800"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sz="2400">
                <a:solidFill>
                  <a:schemeClr val="tx1"/>
                </a:solidFill>
                <a:latin typeface="Times New Roman" panose="02020603050405020304" pitchFamily="18" charset="0"/>
              </a:defRPr>
            </a:lvl1pPr>
            <a:lvl2pPr marL="973138" indent="-457200">
              <a:defRPr sz="2400">
                <a:solidFill>
                  <a:schemeClr val="tx1"/>
                </a:solidFill>
                <a:latin typeface="Times New Roman" panose="02020603050405020304" pitchFamily="18" charset="0"/>
              </a:defRPr>
            </a:lvl2pPr>
            <a:lvl3pPr marL="1544638" indent="-457200">
              <a:defRPr sz="2400">
                <a:solidFill>
                  <a:schemeClr val="tx1"/>
                </a:solidFill>
                <a:latin typeface="Times New Roman" panose="02020603050405020304" pitchFamily="18" charset="0"/>
              </a:defRPr>
            </a:lvl3pPr>
            <a:lvl4pPr marL="2116138" indent="-457200">
              <a:defRPr sz="2400">
                <a:solidFill>
                  <a:schemeClr val="tx1"/>
                </a:solidFill>
                <a:latin typeface="Times New Roman" panose="02020603050405020304" pitchFamily="18" charset="0"/>
              </a:defRPr>
            </a:lvl4pPr>
            <a:lvl5pPr marL="2687638" indent="-457200">
              <a:defRPr sz="2400">
                <a:solidFill>
                  <a:schemeClr val="tx1"/>
                </a:solidFill>
                <a:latin typeface="Times New Roman" panose="02020603050405020304" pitchFamily="18" charset="0"/>
              </a:defRPr>
            </a:lvl5pPr>
            <a:lvl6pPr marL="3144838" indent="-457200" fontAlgn="base">
              <a:spcBef>
                <a:spcPct val="0"/>
              </a:spcBef>
              <a:spcAft>
                <a:spcPct val="0"/>
              </a:spcAft>
              <a:defRPr sz="2400">
                <a:solidFill>
                  <a:schemeClr val="tx1"/>
                </a:solidFill>
                <a:latin typeface="Times New Roman" panose="02020603050405020304" pitchFamily="18" charset="0"/>
              </a:defRPr>
            </a:lvl6pPr>
            <a:lvl7pPr marL="3602038" indent="-457200" fontAlgn="base">
              <a:spcBef>
                <a:spcPct val="0"/>
              </a:spcBef>
              <a:spcAft>
                <a:spcPct val="0"/>
              </a:spcAft>
              <a:defRPr sz="2400">
                <a:solidFill>
                  <a:schemeClr val="tx1"/>
                </a:solidFill>
                <a:latin typeface="Times New Roman" panose="02020603050405020304" pitchFamily="18" charset="0"/>
              </a:defRPr>
            </a:lvl7pPr>
            <a:lvl8pPr marL="4059238" indent="-457200" fontAlgn="base">
              <a:spcBef>
                <a:spcPct val="0"/>
              </a:spcBef>
              <a:spcAft>
                <a:spcPct val="0"/>
              </a:spcAft>
              <a:defRPr sz="2400">
                <a:solidFill>
                  <a:schemeClr val="tx1"/>
                </a:solidFill>
                <a:latin typeface="Times New Roman" panose="02020603050405020304" pitchFamily="18" charset="0"/>
              </a:defRPr>
            </a:lvl8pPr>
            <a:lvl9pPr marL="4516438" indent="-457200"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200">
                <a:latin typeface="Arial" panose="020B0604020202020204" pitchFamily="34" charset="0"/>
              </a:rPr>
              <a:t>Acetylide anions are strong nucleophiles that open epoxide rings by an S</a:t>
            </a:r>
            <a:r>
              <a:rPr lang="en-US" altLang="uk-UA" sz="2200" baseline="-25000">
                <a:latin typeface="Arial" panose="020B0604020202020204" pitchFamily="34" charset="0"/>
              </a:rPr>
              <a:t>N</a:t>
            </a:r>
            <a:r>
              <a:rPr lang="en-US" altLang="uk-UA" sz="2200">
                <a:latin typeface="Arial" panose="020B0604020202020204" pitchFamily="34" charset="0"/>
              </a:rPr>
              <a:t>2 mechanism.</a:t>
            </a:r>
          </a:p>
          <a:p>
            <a:pPr>
              <a:spcBef>
                <a:spcPct val="15000"/>
              </a:spcBef>
              <a:buFontTx/>
              <a:buChar char="•"/>
            </a:pPr>
            <a:r>
              <a:rPr lang="en-US" altLang="uk-UA" sz="2200">
                <a:latin typeface="Arial" panose="020B0604020202020204" pitchFamily="34" charset="0"/>
              </a:rPr>
              <a:t>Backside attack occurs at the less substituted end of the epoxide.</a:t>
            </a:r>
          </a:p>
        </p:txBody>
      </p:sp>
      <p:pic>
        <p:nvPicPr>
          <p:cNvPr id="636934" name="Picture 6" descr="0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590800"/>
            <a:ext cx="72390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1253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Picture 2" descr="sp11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14313"/>
            <a:ext cx="9117012" cy="651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7171" name="Rectangle 3"/>
          <p:cNvSpPr>
            <a:spLocks noGrp="1" noChangeArrowheads="1"/>
          </p:cNvSpPr>
          <p:nvPr>
            <p:ph type="title"/>
          </p:nvPr>
        </p:nvSpPr>
        <p:spPr>
          <a:xfrm flipH="1">
            <a:off x="8458200" y="609600"/>
            <a:ext cx="76200" cy="1066800"/>
          </a:xfrm>
        </p:spPr>
        <p:txBody>
          <a:bodyPr/>
          <a:lstStyle/>
          <a:p>
            <a:endParaRPr lang="uk-UA" altLang="uk-UA"/>
          </a:p>
        </p:txBody>
      </p:sp>
    </p:spTree>
    <p:extLst>
      <p:ext uri="{BB962C8B-B14F-4D97-AF65-F5344CB8AC3E}">
        <p14:creationId xmlns:p14="http://schemas.microsoft.com/office/powerpoint/2010/main" val="18835813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lstStyle/>
          <a:p>
            <a:r>
              <a:rPr lang="en-US" altLang="uk-UA"/>
              <a:t>Sample Problem 11.06</a:t>
            </a:r>
          </a:p>
        </p:txBody>
      </p:sp>
      <p:pic>
        <p:nvPicPr>
          <p:cNvPr id="648195" name="Picture 3" descr="sp11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693738"/>
            <a:ext cx="9117012" cy="547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15894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Text Box 2"/>
          <p:cNvSpPr txBox="1">
            <a:spLocks noChangeArrowheads="1"/>
          </p:cNvSpPr>
          <p:nvPr/>
        </p:nvSpPr>
        <p:spPr bwMode="auto">
          <a:xfrm>
            <a:off x="3581400" y="2428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37955" name="Text Box 3"/>
          <p:cNvSpPr txBox="1">
            <a:spLocks noChangeArrowheads="1"/>
          </p:cNvSpPr>
          <p:nvPr/>
        </p:nvSpPr>
        <p:spPr bwMode="auto">
          <a:xfrm>
            <a:off x="152400" y="8064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Synthesis</a:t>
            </a:r>
          </a:p>
        </p:txBody>
      </p:sp>
      <p:sp>
        <p:nvSpPr>
          <p:cNvPr id="637956" name="Text Box 4"/>
          <p:cNvSpPr txBox="1">
            <a:spLocks noChangeArrowheads="1"/>
          </p:cNvSpPr>
          <p:nvPr/>
        </p:nvSpPr>
        <p:spPr bwMode="auto">
          <a:xfrm>
            <a:off x="228600" y="1276350"/>
            <a:ext cx="86868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sz="2400">
                <a:solidFill>
                  <a:schemeClr val="tx1"/>
                </a:solidFill>
                <a:latin typeface="Times New Roman" panose="02020603050405020304" pitchFamily="18" charset="0"/>
              </a:defRPr>
            </a:lvl1pPr>
            <a:lvl2pPr marL="973138" indent="-457200">
              <a:defRPr sz="2400">
                <a:solidFill>
                  <a:schemeClr val="tx1"/>
                </a:solidFill>
                <a:latin typeface="Times New Roman" panose="02020603050405020304" pitchFamily="18" charset="0"/>
              </a:defRPr>
            </a:lvl2pPr>
            <a:lvl3pPr marL="1544638" indent="-457200">
              <a:defRPr sz="2400">
                <a:solidFill>
                  <a:schemeClr val="tx1"/>
                </a:solidFill>
                <a:latin typeface="Times New Roman" panose="02020603050405020304" pitchFamily="18" charset="0"/>
              </a:defRPr>
            </a:lvl3pPr>
            <a:lvl4pPr marL="2116138" indent="-457200">
              <a:defRPr sz="2400">
                <a:solidFill>
                  <a:schemeClr val="tx1"/>
                </a:solidFill>
                <a:latin typeface="Times New Roman" panose="02020603050405020304" pitchFamily="18" charset="0"/>
              </a:defRPr>
            </a:lvl4pPr>
            <a:lvl5pPr marL="2687638" indent="-457200">
              <a:defRPr sz="2400">
                <a:solidFill>
                  <a:schemeClr val="tx1"/>
                </a:solidFill>
                <a:latin typeface="Times New Roman" panose="02020603050405020304" pitchFamily="18" charset="0"/>
              </a:defRPr>
            </a:lvl5pPr>
            <a:lvl6pPr marL="3144838" indent="-457200" fontAlgn="base">
              <a:spcBef>
                <a:spcPct val="0"/>
              </a:spcBef>
              <a:spcAft>
                <a:spcPct val="0"/>
              </a:spcAft>
              <a:defRPr sz="2400">
                <a:solidFill>
                  <a:schemeClr val="tx1"/>
                </a:solidFill>
                <a:latin typeface="Times New Roman" panose="02020603050405020304" pitchFamily="18" charset="0"/>
              </a:defRPr>
            </a:lvl6pPr>
            <a:lvl7pPr marL="3602038" indent="-457200" fontAlgn="base">
              <a:spcBef>
                <a:spcPct val="0"/>
              </a:spcBef>
              <a:spcAft>
                <a:spcPct val="0"/>
              </a:spcAft>
              <a:defRPr sz="2400">
                <a:solidFill>
                  <a:schemeClr val="tx1"/>
                </a:solidFill>
                <a:latin typeface="Times New Roman" panose="02020603050405020304" pitchFamily="18" charset="0"/>
              </a:defRPr>
            </a:lvl7pPr>
            <a:lvl8pPr marL="4059238" indent="-457200" fontAlgn="base">
              <a:spcBef>
                <a:spcPct val="0"/>
              </a:spcBef>
              <a:spcAft>
                <a:spcPct val="0"/>
              </a:spcAft>
              <a:defRPr sz="2400">
                <a:solidFill>
                  <a:schemeClr val="tx1"/>
                </a:solidFill>
                <a:latin typeface="Times New Roman" panose="02020603050405020304" pitchFamily="18" charset="0"/>
              </a:defRPr>
            </a:lvl8pPr>
            <a:lvl9pPr marL="4516438" indent="-457200"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200">
                <a:latin typeface="Arial" panose="020B0604020202020204" pitchFamily="34" charset="0"/>
              </a:rPr>
              <a:t>You can now begin to consider (for example) how to prepare a five-carbon product from three smaller precursor molecules using the reactions you have learned.</a:t>
            </a:r>
          </a:p>
        </p:txBody>
      </p:sp>
      <p:pic>
        <p:nvPicPr>
          <p:cNvPr id="637958" name="Picture 6" descr="0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630488"/>
            <a:ext cx="6934200" cy="2398712"/>
          </a:xfrm>
          <a:prstGeom prst="rect">
            <a:avLst/>
          </a:prstGeom>
          <a:noFill/>
          <a:extLst>
            <a:ext uri="{909E8E84-426E-40DD-AFC4-6F175D3DCCD1}">
              <a14:hiddenFill xmlns:a14="http://schemas.microsoft.com/office/drawing/2010/main">
                <a:solidFill>
                  <a:srgbClr val="FFFFFF"/>
                </a:solidFill>
              </a14:hiddenFill>
            </a:ext>
          </a:extLst>
        </p:spPr>
      </p:pic>
      <p:sp>
        <p:nvSpPr>
          <p:cNvPr id="637959" name="Text Box 7"/>
          <p:cNvSpPr txBox="1">
            <a:spLocks noChangeArrowheads="1"/>
          </p:cNvSpPr>
          <p:nvPr/>
        </p:nvSpPr>
        <p:spPr bwMode="auto">
          <a:xfrm>
            <a:off x="228600" y="5045075"/>
            <a:ext cx="8686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sz="2400">
                <a:solidFill>
                  <a:schemeClr val="tx1"/>
                </a:solidFill>
                <a:latin typeface="Times New Roman" panose="02020603050405020304" pitchFamily="18" charset="0"/>
              </a:defRPr>
            </a:lvl1pPr>
            <a:lvl2pPr marL="973138" indent="-457200">
              <a:defRPr sz="2400">
                <a:solidFill>
                  <a:schemeClr val="tx1"/>
                </a:solidFill>
                <a:latin typeface="Times New Roman" panose="02020603050405020304" pitchFamily="18" charset="0"/>
              </a:defRPr>
            </a:lvl2pPr>
            <a:lvl3pPr marL="1544638" indent="-457200">
              <a:defRPr sz="2400">
                <a:solidFill>
                  <a:schemeClr val="tx1"/>
                </a:solidFill>
                <a:latin typeface="Times New Roman" panose="02020603050405020304" pitchFamily="18" charset="0"/>
              </a:defRPr>
            </a:lvl3pPr>
            <a:lvl4pPr marL="2116138" indent="-457200">
              <a:defRPr sz="2400">
                <a:solidFill>
                  <a:schemeClr val="tx1"/>
                </a:solidFill>
                <a:latin typeface="Times New Roman" panose="02020603050405020304" pitchFamily="18" charset="0"/>
              </a:defRPr>
            </a:lvl4pPr>
            <a:lvl5pPr marL="2687638" indent="-457200">
              <a:defRPr sz="2400">
                <a:solidFill>
                  <a:schemeClr val="tx1"/>
                </a:solidFill>
                <a:latin typeface="Times New Roman" panose="02020603050405020304" pitchFamily="18" charset="0"/>
              </a:defRPr>
            </a:lvl5pPr>
            <a:lvl6pPr marL="3144838" indent="-457200" fontAlgn="base">
              <a:spcBef>
                <a:spcPct val="0"/>
              </a:spcBef>
              <a:spcAft>
                <a:spcPct val="0"/>
              </a:spcAft>
              <a:defRPr sz="2400">
                <a:solidFill>
                  <a:schemeClr val="tx1"/>
                </a:solidFill>
                <a:latin typeface="Times New Roman" panose="02020603050405020304" pitchFamily="18" charset="0"/>
              </a:defRPr>
            </a:lvl6pPr>
            <a:lvl7pPr marL="3602038" indent="-457200" fontAlgn="base">
              <a:spcBef>
                <a:spcPct val="0"/>
              </a:spcBef>
              <a:spcAft>
                <a:spcPct val="0"/>
              </a:spcAft>
              <a:defRPr sz="2400">
                <a:solidFill>
                  <a:schemeClr val="tx1"/>
                </a:solidFill>
                <a:latin typeface="Times New Roman" panose="02020603050405020304" pitchFamily="18" charset="0"/>
              </a:defRPr>
            </a:lvl7pPr>
            <a:lvl8pPr marL="4059238" indent="-457200" fontAlgn="base">
              <a:spcBef>
                <a:spcPct val="0"/>
              </a:spcBef>
              <a:spcAft>
                <a:spcPct val="0"/>
              </a:spcAft>
              <a:defRPr sz="2400">
                <a:solidFill>
                  <a:schemeClr val="tx1"/>
                </a:solidFill>
                <a:latin typeface="Times New Roman" panose="02020603050405020304" pitchFamily="18" charset="0"/>
              </a:defRPr>
            </a:lvl8pPr>
            <a:lvl9pPr marL="4516438" indent="-457200"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200">
                <a:latin typeface="Arial" panose="020B0604020202020204" pitchFamily="34" charset="0"/>
              </a:rPr>
              <a:t>To plan a synthesis of more than one step, we use the process of </a:t>
            </a:r>
            <a:r>
              <a:rPr lang="en-US" altLang="uk-UA" sz="2200">
                <a:solidFill>
                  <a:schemeClr val="accent2"/>
                </a:solidFill>
                <a:latin typeface="Arial" panose="020B0604020202020204" pitchFamily="34" charset="0"/>
              </a:rPr>
              <a:t>retrosynthetic analysis</a:t>
            </a:r>
            <a:r>
              <a:rPr lang="en-US" altLang="uk-UA" sz="2200">
                <a:latin typeface="Arial" panose="020B0604020202020204" pitchFamily="34" charset="0"/>
              </a:rPr>
              <a:t>—that is, working backwards from a desired product to determine the starting materials from which it is made.</a:t>
            </a:r>
          </a:p>
        </p:txBody>
      </p:sp>
    </p:spTree>
    <p:extLst>
      <p:ext uri="{BB962C8B-B14F-4D97-AF65-F5344CB8AC3E}">
        <p14:creationId xmlns:p14="http://schemas.microsoft.com/office/powerpoint/2010/main" val="30922788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Text Box 2"/>
          <p:cNvSpPr txBox="1">
            <a:spLocks noChangeArrowheads="1"/>
          </p:cNvSpPr>
          <p:nvPr/>
        </p:nvSpPr>
        <p:spPr bwMode="auto">
          <a:xfrm>
            <a:off x="3581400" y="2428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38979" name="Text Box 3"/>
          <p:cNvSpPr txBox="1">
            <a:spLocks noChangeArrowheads="1"/>
          </p:cNvSpPr>
          <p:nvPr/>
        </p:nvSpPr>
        <p:spPr bwMode="auto">
          <a:xfrm>
            <a:off x="152400" y="7302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Synthesis</a:t>
            </a:r>
          </a:p>
        </p:txBody>
      </p:sp>
      <p:sp>
        <p:nvSpPr>
          <p:cNvPr id="638980" name="Text Box 4"/>
          <p:cNvSpPr txBox="1">
            <a:spLocks noChangeArrowheads="1"/>
          </p:cNvSpPr>
          <p:nvPr/>
        </p:nvSpPr>
        <p:spPr bwMode="auto">
          <a:xfrm>
            <a:off x="228600" y="1143000"/>
            <a:ext cx="8686800"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sz="2400">
                <a:solidFill>
                  <a:schemeClr val="tx1"/>
                </a:solidFill>
                <a:latin typeface="Times New Roman" panose="02020603050405020304" pitchFamily="18" charset="0"/>
              </a:defRPr>
            </a:lvl1pPr>
            <a:lvl2pPr marL="973138" indent="-457200">
              <a:defRPr sz="2400">
                <a:solidFill>
                  <a:schemeClr val="tx1"/>
                </a:solidFill>
                <a:latin typeface="Times New Roman" panose="02020603050405020304" pitchFamily="18" charset="0"/>
              </a:defRPr>
            </a:lvl2pPr>
            <a:lvl3pPr marL="1544638" indent="-457200">
              <a:defRPr sz="2400">
                <a:solidFill>
                  <a:schemeClr val="tx1"/>
                </a:solidFill>
                <a:latin typeface="Times New Roman" panose="02020603050405020304" pitchFamily="18" charset="0"/>
              </a:defRPr>
            </a:lvl3pPr>
            <a:lvl4pPr marL="2116138" indent="-457200">
              <a:defRPr sz="2400">
                <a:solidFill>
                  <a:schemeClr val="tx1"/>
                </a:solidFill>
                <a:latin typeface="Times New Roman" panose="02020603050405020304" pitchFamily="18" charset="0"/>
              </a:defRPr>
            </a:lvl4pPr>
            <a:lvl5pPr marL="2687638" indent="-457200">
              <a:defRPr sz="2400">
                <a:solidFill>
                  <a:schemeClr val="tx1"/>
                </a:solidFill>
                <a:latin typeface="Times New Roman" panose="02020603050405020304" pitchFamily="18" charset="0"/>
              </a:defRPr>
            </a:lvl5pPr>
            <a:lvl6pPr marL="3144838" indent="-457200" fontAlgn="base">
              <a:spcBef>
                <a:spcPct val="0"/>
              </a:spcBef>
              <a:spcAft>
                <a:spcPct val="0"/>
              </a:spcAft>
              <a:defRPr sz="2400">
                <a:solidFill>
                  <a:schemeClr val="tx1"/>
                </a:solidFill>
                <a:latin typeface="Times New Roman" panose="02020603050405020304" pitchFamily="18" charset="0"/>
              </a:defRPr>
            </a:lvl6pPr>
            <a:lvl7pPr marL="3602038" indent="-457200" fontAlgn="base">
              <a:spcBef>
                <a:spcPct val="0"/>
              </a:spcBef>
              <a:spcAft>
                <a:spcPct val="0"/>
              </a:spcAft>
              <a:defRPr sz="2400">
                <a:solidFill>
                  <a:schemeClr val="tx1"/>
                </a:solidFill>
                <a:latin typeface="Times New Roman" panose="02020603050405020304" pitchFamily="18" charset="0"/>
              </a:defRPr>
            </a:lvl7pPr>
            <a:lvl8pPr marL="4059238" indent="-457200" fontAlgn="base">
              <a:spcBef>
                <a:spcPct val="0"/>
              </a:spcBef>
              <a:spcAft>
                <a:spcPct val="0"/>
              </a:spcAft>
              <a:defRPr sz="2400">
                <a:solidFill>
                  <a:schemeClr val="tx1"/>
                </a:solidFill>
                <a:latin typeface="Times New Roman" panose="02020603050405020304" pitchFamily="18" charset="0"/>
              </a:defRPr>
            </a:lvl8pPr>
            <a:lvl9pPr marL="4516438" indent="-457200"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100">
                <a:latin typeface="Arial" panose="020B0604020202020204" pitchFamily="34" charset="0"/>
              </a:rPr>
              <a:t>To write a synthesis working backwards from the products to the starting materials, an open arrow (</a:t>
            </a:r>
            <a:r>
              <a:rPr lang="en-US" altLang="uk-UA" sz="2100">
                <a:latin typeface="Arial" panose="020B0604020202020204" pitchFamily="34" charset="0"/>
                <a:sym typeface="Symbol" panose="05050102010706020507" pitchFamily="18" charset="2"/>
              </a:rPr>
              <a:t>) is used to indicate that the product is drawn on the left and the starting material on the right.</a:t>
            </a:r>
          </a:p>
          <a:p>
            <a:pPr>
              <a:spcBef>
                <a:spcPct val="15000"/>
              </a:spcBef>
              <a:buFontTx/>
              <a:buChar char="•"/>
            </a:pPr>
            <a:r>
              <a:rPr lang="en-US" altLang="uk-UA" sz="2100">
                <a:latin typeface="Arial" panose="020B0604020202020204" pitchFamily="34" charset="0"/>
                <a:sym typeface="Symbol" panose="05050102010706020507" pitchFamily="18" charset="2"/>
              </a:rPr>
              <a:t>The product of the synthesis is called the </a:t>
            </a:r>
            <a:r>
              <a:rPr lang="en-US" altLang="uk-UA" sz="2100">
                <a:solidFill>
                  <a:schemeClr val="accent2"/>
                </a:solidFill>
                <a:latin typeface="Arial" panose="020B0604020202020204" pitchFamily="34" charset="0"/>
                <a:sym typeface="Symbol" panose="05050102010706020507" pitchFamily="18" charset="2"/>
              </a:rPr>
              <a:t>target compound</a:t>
            </a:r>
            <a:r>
              <a:rPr lang="en-US" altLang="uk-UA" sz="2100">
                <a:latin typeface="Arial" panose="020B0604020202020204" pitchFamily="34" charset="0"/>
                <a:sym typeface="Symbol" panose="05050102010706020507" pitchFamily="18" charset="2"/>
              </a:rPr>
              <a:t>.</a:t>
            </a:r>
            <a:endParaRPr lang="en-US" altLang="uk-UA" sz="2100">
              <a:latin typeface="Arial" panose="020B0604020202020204" pitchFamily="34" charset="0"/>
            </a:endParaRPr>
          </a:p>
        </p:txBody>
      </p:sp>
      <p:sp>
        <p:nvSpPr>
          <p:cNvPr id="638982" name="Text Box 6"/>
          <p:cNvSpPr txBox="1">
            <a:spLocks noChangeArrowheads="1"/>
          </p:cNvSpPr>
          <p:nvPr/>
        </p:nvSpPr>
        <p:spPr bwMode="auto">
          <a:xfrm>
            <a:off x="228600" y="4648200"/>
            <a:ext cx="86868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sz="2400">
                <a:solidFill>
                  <a:schemeClr val="tx1"/>
                </a:solidFill>
                <a:latin typeface="Times New Roman" panose="02020603050405020304" pitchFamily="18" charset="0"/>
              </a:defRPr>
            </a:lvl1pPr>
            <a:lvl2pPr marL="973138" indent="-457200">
              <a:defRPr sz="2400">
                <a:solidFill>
                  <a:schemeClr val="tx1"/>
                </a:solidFill>
                <a:latin typeface="Times New Roman" panose="02020603050405020304" pitchFamily="18" charset="0"/>
              </a:defRPr>
            </a:lvl2pPr>
            <a:lvl3pPr marL="1544638" indent="-457200">
              <a:defRPr sz="2400">
                <a:solidFill>
                  <a:schemeClr val="tx1"/>
                </a:solidFill>
                <a:latin typeface="Times New Roman" panose="02020603050405020304" pitchFamily="18" charset="0"/>
              </a:defRPr>
            </a:lvl3pPr>
            <a:lvl4pPr marL="2116138" indent="-457200">
              <a:defRPr sz="2400">
                <a:solidFill>
                  <a:schemeClr val="tx1"/>
                </a:solidFill>
                <a:latin typeface="Times New Roman" panose="02020603050405020304" pitchFamily="18" charset="0"/>
              </a:defRPr>
            </a:lvl4pPr>
            <a:lvl5pPr marL="2687638" indent="-457200">
              <a:defRPr sz="2400">
                <a:solidFill>
                  <a:schemeClr val="tx1"/>
                </a:solidFill>
                <a:latin typeface="Times New Roman" panose="02020603050405020304" pitchFamily="18" charset="0"/>
              </a:defRPr>
            </a:lvl5pPr>
            <a:lvl6pPr marL="3144838" indent="-457200" fontAlgn="base">
              <a:spcBef>
                <a:spcPct val="0"/>
              </a:spcBef>
              <a:spcAft>
                <a:spcPct val="0"/>
              </a:spcAft>
              <a:defRPr sz="2400">
                <a:solidFill>
                  <a:schemeClr val="tx1"/>
                </a:solidFill>
                <a:latin typeface="Times New Roman" panose="02020603050405020304" pitchFamily="18" charset="0"/>
              </a:defRPr>
            </a:lvl6pPr>
            <a:lvl7pPr marL="3602038" indent="-457200" fontAlgn="base">
              <a:spcBef>
                <a:spcPct val="0"/>
              </a:spcBef>
              <a:spcAft>
                <a:spcPct val="0"/>
              </a:spcAft>
              <a:defRPr sz="2400">
                <a:solidFill>
                  <a:schemeClr val="tx1"/>
                </a:solidFill>
                <a:latin typeface="Times New Roman" panose="02020603050405020304" pitchFamily="18" charset="0"/>
              </a:defRPr>
            </a:lvl7pPr>
            <a:lvl8pPr marL="4059238" indent="-457200" fontAlgn="base">
              <a:spcBef>
                <a:spcPct val="0"/>
              </a:spcBef>
              <a:spcAft>
                <a:spcPct val="0"/>
              </a:spcAft>
              <a:defRPr sz="2400">
                <a:solidFill>
                  <a:schemeClr val="tx1"/>
                </a:solidFill>
                <a:latin typeface="Times New Roman" panose="02020603050405020304" pitchFamily="18" charset="0"/>
              </a:defRPr>
            </a:lvl8pPr>
            <a:lvl9pPr marL="4516438" indent="-457200"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100">
                <a:latin typeface="Arial" panose="020B0604020202020204" pitchFamily="34" charset="0"/>
              </a:rPr>
              <a:t>In designing a synthesis, reactions are often divided into two categories:</a:t>
            </a:r>
          </a:p>
          <a:p>
            <a:pPr>
              <a:spcBef>
                <a:spcPct val="15000"/>
              </a:spcBef>
            </a:pPr>
            <a:r>
              <a:rPr lang="en-US" altLang="uk-UA" sz="2100">
                <a:latin typeface="Arial" panose="020B0604020202020204" pitchFamily="34" charset="0"/>
              </a:rPr>
              <a:t>	1. Those that form new carbon-carbon bonds.</a:t>
            </a:r>
          </a:p>
          <a:p>
            <a:pPr>
              <a:spcBef>
                <a:spcPct val="15000"/>
              </a:spcBef>
            </a:pPr>
            <a:r>
              <a:rPr lang="en-US" altLang="uk-UA" sz="2100">
                <a:latin typeface="Arial" panose="020B0604020202020204" pitchFamily="34" charset="0"/>
              </a:rPr>
              <a:t>	2. Those that convert one functional group into another—that is, </a:t>
            </a:r>
          </a:p>
          <a:p>
            <a:pPr>
              <a:spcBef>
                <a:spcPct val="15000"/>
              </a:spcBef>
            </a:pPr>
            <a:r>
              <a:rPr lang="en-US" altLang="uk-UA" sz="2100">
                <a:latin typeface="Arial" panose="020B0604020202020204" pitchFamily="34" charset="0"/>
              </a:rPr>
              <a:t>       </a:t>
            </a:r>
            <a:r>
              <a:rPr lang="en-US" altLang="uk-UA" sz="2100">
                <a:solidFill>
                  <a:schemeClr val="accent2"/>
                </a:solidFill>
                <a:latin typeface="Arial" panose="020B0604020202020204" pitchFamily="34" charset="0"/>
              </a:rPr>
              <a:t>functional group interconversions</a:t>
            </a:r>
            <a:r>
              <a:rPr lang="en-US" altLang="uk-UA" sz="2100">
                <a:latin typeface="Arial" panose="020B0604020202020204" pitchFamily="34" charset="0"/>
              </a:rPr>
              <a:t>.</a:t>
            </a:r>
          </a:p>
        </p:txBody>
      </p:sp>
      <p:pic>
        <p:nvPicPr>
          <p:cNvPr id="638984" name="Picture 8" descr="0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43200"/>
            <a:ext cx="7696200" cy="179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1262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Text Box 2"/>
          <p:cNvSpPr txBox="1">
            <a:spLocks noChangeArrowheads="1"/>
          </p:cNvSpPr>
          <p:nvPr/>
        </p:nvSpPr>
        <p:spPr bwMode="auto">
          <a:xfrm>
            <a:off x="3657600" y="2428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40003" name="Text Box 3"/>
          <p:cNvSpPr txBox="1">
            <a:spLocks noChangeArrowheads="1"/>
          </p:cNvSpPr>
          <p:nvPr/>
        </p:nvSpPr>
        <p:spPr bwMode="auto">
          <a:xfrm>
            <a:off x="152400" y="8826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Synthesis</a:t>
            </a:r>
          </a:p>
        </p:txBody>
      </p:sp>
      <p:pic>
        <p:nvPicPr>
          <p:cNvPr id="640007" name="Picture 7" descr="0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86800" cy="461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3028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p:txBody>
          <a:bodyPr/>
          <a:lstStyle/>
          <a:p>
            <a:r>
              <a:rPr lang="en-US" altLang="uk-UA"/>
              <a:t>Sample Problem 11.07</a:t>
            </a:r>
          </a:p>
        </p:txBody>
      </p:sp>
      <p:pic>
        <p:nvPicPr>
          <p:cNvPr id="649219" name="Picture 3" descr="sp11_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592138"/>
            <a:ext cx="9117012" cy="567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7734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a:xfrm flipH="1">
            <a:off x="609600" y="609600"/>
            <a:ext cx="76200" cy="76200"/>
          </a:xfrm>
        </p:spPr>
        <p:txBody>
          <a:bodyPr>
            <a:normAutofit fontScale="90000"/>
          </a:bodyPr>
          <a:lstStyle/>
          <a:p>
            <a:endParaRPr lang="uk-UA" altLang="uk-UA" sz="4000"/>
          </a:p>
        </p:txBody>
      </p:sp>
      <p:pic>
        <p:nvPicPr>
          <p:cNvPr id="650243" name="Picture 3" descr="sp11_0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295400"/>
            <a:ext cx="9117012" cy="460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4231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p:txBody>
          <a:bodyPr/>
          <a:lstStyle/>
          <a:p>
            <a:r>
              <a:rPr lang="en-US" altLang="uk-UA"/>
              <a:t>Sample Problem 11.08b</a:t>
            </a:r>
          </a:p>
        </p:txBody>
      </p:sp>
      <p:pic>
        <p:nvPicPr>
          <p:cNvPr id="651267" name="Picture 3" descr="sp11_0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871538"/>
            <a:ext cx="9117012" cy="511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005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4"/>
          <p:cNvGraphicFramePr>
            <a:graphicFrameLocks noChangeAspect="1"/>
          </p:cNvGraphicFramePr>
          <p:nvPr>
            <p:extLst>
              <p:ext uri="{D42A27DB-BD31-4B8C-83A1-F6EECF244321}">
                <p14:modId xmlns:p14="http://schemas.microsoft.com/office/powerpoint/2010/main" val="3072178952"/>
              </p:ext>
            </p:extLst>
          </p:nvPr>
        </p:nvGraphicFramePr>
        <p:xfrm>
          <a:off x="0" y="1668151"/>
          <a:ext cx="4140076" cy="2181597"/>
        </p:xfrm>
        <a:graphic>
          <a:graphicData uri="http://schemas.openxmlformats.org/presentationml/2006/ole">
            <mc:AlternateContent xmlns:mc="http://schemas.openxmlformats.org/markup-compatibility/2006">
              <mc:Choice xmlns:v="urn:schemas-microsoft-com:vml" Requires="v">
                <p:oleObj spid="_x0000_s7305" name="Document" r:id="rId3" imgW="3457575" imgH="1990725" progId="ChemWindow.Document">
                  <p:embed/>
                </p:oleObj>
              </mc:Choice>
              <mc:Fallback>
                <p:oleObj name="Document" r:id="rId3" imgW="3457575" imgH="1990725" progId="ChemWindow.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8151"/>
                        <a:ext cx="4140076" cy="2181597"/>
                      </a:xfrm>
                      <a:prstGeom prst="rect">
                        <a:avLst/>
                      </a:prstGeom>
                      <a:solidFill>
                        <a:schemeClr val="bg2">
                          <a:alpha val="39000"/>
                        </a:schemeClr>
                      </a:solidFill>
                      <a:ln>
                        <a:solidFill>
                          <a:schemeClr val="accent6"/>
                        </a:solidFill>
                      </a:ln>
                      <a:extLst/>
                    </p:spPr>
                  </p:pic>
                </p:oleObj>
              </mc:Fallback>
            </mc:AlternateContent>
          </a:graphicData>
        </a:graphic>
      </p:graphicFrame>
      <p:sp>
        <p:nvSpPr>
          <p:cNvPr id="21507" name="Rectangle 5"/>
          <p:cNvSpPr>
            <a:spLocks noChangeArrowheads="1"/>
          </p:cNvSpPr>
          <p:nvPr/>
        </p:nvSpPr>
        <p:spPr bwMode="auto">
          <a:xfrm>
            <a:off x="2411760" y="1040755"/>
            <a:ext cx="6732240" cy="461665"/>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indent="4492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indent="0" algn="r" eaLnBrk="1" hangingPunct="1"/>
            <a:r>
              <a:rPr lang="uk-UA" altLang="uk-UA" sz="2400" b="1" dirty="0" smtClean="0">
                <a:cs typeface="Times New Roman" panose="02020603050405020304" pitchFamily="18" charset="0"/>
              </a:rPr>
              <a:t>1. </a:t>
            </a:r>
            <a:r>
              <a:rPr lang="uk-UA" altLang="uk-UA" sz="2400" b="1" dirty="0" err="1" smtClean="0">
                <a:cs typeface="Times New Roman" panose="02020603050405020304" pitchFamily="18" charset="0"/>
              </a:rPr>
              <a:t>Дегідрогалогенування</a:t>
            </a:r>
            <a:r>
              <a:rPr lang="uk-UA" altLang="uk-UA" sz="2400" b="1" dirty="0" smtClean="0">
                <a:cs typeface="Times New Roman" panose="02020603050405020304" pitchFamily="18" charset="0"/>
              </a:rPr>
              <a:t> </a:t>
            </a:r>
            <a:r>
              <a:rPr lang="uk-UA" altLang="uk-UA" sz="2400" b="1" dirty="0" err="1" smtClean="0">
                <a:cs typeface="Times New Roman" panose="02020603050405020304" pitchFamily="18" charset="0"/>
              </a:rPr>
              <a:t>дигалогеналканів</a:t>
            </a:r>
            <a:endParaRPr lang="uk-UA" altLang="uk-UA" sz="2400" b="1" dirty="0">
              <a:cs typeface="Times New Roman" panose="02020603050405020304" pitchFamily="18" charset="0"/>
            </a:endParaRPr>
          </a:p>
        </p:txBody>
      </p:sp>
      <p:sp>
        <p:nvSpPr>
          <p:cNvPr id="21508" name="Номер слайда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4374FAE-0273-4D68-BFC2-7A08E76B371C}" type="slidenum">
              <a:rPr lang="ru-RU" altLang="uk-UA"/>
              <a:pPr eaLnBrk="1" hangingPunct="1"/>
              <a:t>11</a:t>
            </a:fld>
            <a:endParaRPr lang="ru-RU" altLang="uk-UA"/>
          </a:p>
        </p:txBody>
      </p:sp>
      <p:sp>
        <p:nvSpPr>
          <p:cNvPr id="5" name="Прямоугольник 4"/>
          <p:cNvSpPr/>
          <p:nvPr/>
        </p:nvSpPr>
        <p:spPr>
          <a:xfrm>
            <a:off x="161116" y="116632"/>
            <a:ext cx="7507228"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uk-UA" altLang="uk-UA" sz="2800" b="1" dirty="0" smtClean="0">
                <a:latin typeface="Times New Roman" panose="02020603050405020304" pitchFamily="18" charset="0"/>
                <a:cs typeface="Times New Roman" panose="02020603050405020304" pitchFamily="18" charset="0"/>
              </a:rPr>
              <a:t>Лабораторні </a:t>
            </a:r>
            <a:r>
              <a:rPr lang="uk-UA" altLang="uk-UA" sz="2800" b="1" dirty="0">
                <a:latin typeface="Times New Roman" panose="02020603050405020304" pitchFamily="18" charset="0"/>
                <a:cs typeface="Times New Roman" panose="02020603050405020304" pitchFamily="18" charset="0"/>
              </a:rPr>
              <a:t>способи </a:t>
            </a:r>
            <a:r>
              <a:rPr lang="uk-UA" altLang="uk-UA" sz="2800" b="1" dirty="0" smtClean="0">
                <a:latin typeface="Times New Roman" panose="02020603050405020304" pitchFamily="18" charset="0"/>
                <a:cs typeface="Times New Roman" panose="02020603050405020304" pitchFamily="18" charset="0"/>
              </a:rPr>
              <a:t>отримання:</a:t>
            </a:r>
            <a:endParaRPr lang="uk-UA" altLang="uk-UA" sz="2800" b="1" dirty="0">
              <a:latin typeface="Times New Roman" panose="02020603050405020304" pitchFamily="18" charset="0"/>
              <a:cs typeface="Times New Roman" panose="02020603050405020304" pitchFamily="18" charset="0"/>
            </a:endParaRPr>
          </a:p>
        </p:txBody>
      </p:sp>
      <p:graphicFrame>
        <p:nvGraphicFramePr>
          <p:cNvPr id="6" name="Object 4"/>
          <p:cNvGraphicFramePr>
            <a:graphicFrameLocks noChangeAspect="1"/>
          </p:cNvGraphicFramePr>
          <p:nvPr>
            <p:extLst>
              <p:ext uri="{D42A27DB-BD31-4B8C-83A1-F6EECF244321}">
                <p14:modId xmlns:p14="http://schemas.microsoft.com/office/powerpoint/2010/main" val="1565661392"/>
              </p:ext>
            </p:extLst>
          </p:nvPr>
        </p:nvGraphicFramePr>
        <p:xfrm>
          <a:off x="4603169" y="1788168"/>
          <a:ext cx="4376993" cy="2613332"/>
        </p:xfrm>
        <a:graphic>
          <a:graphicData uri="http://schemas.openxmlformats.org/presentationml/2006/ole">
            <mc:AlternateContent xmlns:mc="http://schemas.openxmlformats.org/markup-compatibility/2006">
              <mc:Choice xmlns:v="urn:schemas-microsoft-com:vml" Requires="v">
                <p:oleObj spid="_x0000_s7306" name="Document" r:id="rId5" imgW="3409950" imgH="1866900" progId="ChemWindow.Document">
                  <p:embed/>
                </p:oleObj>
              </mc:Choice>
              <mc:Fallback>
                <p:oleObj name="Document" r:id="rId5" imgW="3409950" imgH="1866900" progId="ChemWindow.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169" y="1788168"/>
                        <a:ext cx="4376993" cy="2613332"/>
                      </a:xfrm>
                      <a:prstGeom prst="rect">
                        <a:avLst/>
                      </a:prstGeom>
                      <a:noFill/>
                      <a:ln>
                        <a:solidFill>
                          <a:srgbClr val="00B0F0"/>
                        </a:solidFill>
                      </a:ln>
                      <a:effectLst/>
                      <a:extLst/>
                    </p:spPr>
                  </p:pic>
                </p:oleObj>
              </mc:Fallback>
            </mc:AlternateContent>
          </a:graphicData>
        </a:graphic>
      </p:graphicFrame>
      <p:sp>
        <p:nvSpPr>
          <p:cNvPr id="7" name="Rectangle 4"/>
          <p:cNvSpPr>
            <a:spLocks noChangeArrowheads="1"/>
          </p:cNvSpPr>
          <p:nvPr/>
        </p:nvSpPr>
        <p:spPr bwMode="auto">
          <a:xfrm>
            <a:off x="121224" y="3960533"/>
            <a:ext cx="2197982" cy="338554"/>
          </a:xfrm>
          <a:prstGeom prst="rect">
            <a:avLst/>
          </a:prstGeom>
          <a:ln/>
          <a:extLst/>
        </p:spPr>
        <p:style>
          <a:lnRef idx="2">
            <a:schemeClr val="accent1"/>
          </a:lnRef>
          <a:fillRef idx="1">
            <a:schemeClr val="lt1"/>
          </a:fillRef>
          <a:effectRef idx="0">
            <a:schemeClr val="accent1"/>
          </a:effectRef>
          <a:fontRef idx="minor">
            <a:schemeClr val="dk1"/>
          </a:fontRef>
        </p:style>
        <p:txBody>
          <a:bodyPr wrap="square" anchor="ctr">
            <a:spAutoFit/>
          </a:bodyPr>
          <a:lstStyle>
            <a:lvl1pPr indent="4492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indent="0" algn="l" eaLnBrk="1" hangingPunct="1"/>
            <a:r>
              <a:rPr lang="ru-RU" altLang="uk-UA" sz="1600" b="1">
                <a:cs typeface="Times New Roman" panose="02020603050405020304" pitchFamily="18" charset="0"/>
              </a:rPr>
              <a:t>(правило Зайцева!)</a:t>
            </a:r>
            <a:endParaRPr lang="ru-RU" altLang="uk-UA" sz="1600"/>
          </a:p>
        </p:txBody>
      </p:sp>
      <p:sp>
        <p:nvSpPr>
          <p:cNvPr id="9" name="Rectangle 5"/>
          <p:cNvSpPr>
            <a:spLocks noChangeArrowheads="1"/>
          </p:cNvSpPr>
          <p:nvPr/>
        </p:nvSpPr>
        <p:spPr bwMode="auto">
          <a:xfrm>
            <a:off x="36512" y="4579639"/>
            <a:ext cx="9144000" cy="707886"/>
          </a:xfrm>
          <a:prstGeom prst="rect">
            <a:avLst/>
          </a:prstGeom>
          <a:ln/>
          <a:extLst/>
        </p:spPr>
        <p:style>
          <a:lnRef idx="1">
            <a:schemeClr val="accent5"/>
          </a:lnRef>
          <a:fillRef idx="2">
            <a:schemeClr val="accent5"/>
          </a:fillRef>
          <a:effectRef idx="1">
            <a:schemeClr val="accent5"/>
          </a:effectRef>
          <a:fontRef idx="minor">
            <a:schemeClr val="dk1"/>
          </a:fontRef>
        </p:style>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uk-UA" altLang="uk-UA" sz="2000" b="1" dirty="0" smtClean="0">
                <a:latin typeface="Times New Roman" panose="02020603050405020304" pitchFamily="18" charset="0"/>
                <a:cs typeface="Times New Roman" panose="02020603050405020304" pitchFamily="18" charset="0"/>
              </a:rPr>
              <a:t>2. Отримання алкінів з </a:t>
            </a:r>
            <a:r>
              <a:rPr lang="uk-UA" altLang="uk-UA" sz="2000" b="1" dirty="0" err="1" smtClean="0">
                <a:solidFill>
                  <a:srgbClr val="0000FF"/>
                </a:solidFill>
                <a:latin typeface="Times New Roman" panose="02020603050405020304" pitchFamily="18" charset="0"/>
                <a:cs typeface="Times New Roman" panose="02020603050405020304" pitchFamily="18" charset="0"/>
              </a:rPr>
              <a:t>ацетиленідів</a:t>
            </a:r>
            <a:r>
              <a:rPr lang="uk-UA" altLang="uk-UA" sz="2000" b="1" dirty="0" smtClean="0">
                <a:solidFill>
                  <a:srgbClr val="0000FF"/>
                </a:solidFill>
                <a:latin typeface="Times New Roman" panose="02020603050405020304" pitchFamily="18" charset="0"/>
                <a:cs typeface="Times New Roman" panose="02020603050405020304" pitchFamily="18" charset="0"/>
              </a:rPr>
              <a:t> </a:t>
            </a:r>
            <a:r>
              <a:rPr lang="uk-UA" altLang="uk-UA" sz="2000" b="1" dirty="0" smtClean="0">
                <a:latin typeface="Times New Roman" panose="02020603050405020304" pitchFamily="18" charset="0"/>
                <a:cs typeface="Times New Roman" panose="02020603050405020304" pitchFamily="18" charset="0"/>
              </a:rPr>
              <a:t>металів (</a:t>
            </a:r>
            <a:r>
              <a:rPr lang="uk-UA" altLang="uk-UA" sz="2000" b="1" dirty="0" err="1" smtClean="0">
                <a:latin typeface="Times New Roman" panose="02020603050405020304" pitchFamily="18" charset="0"/>
                <a:cs typeface="Times New Roman" panose="02020603050405020304" pitchFamily="18" charset="0"/>
              </a:rPr>
              <a:t>Na</a:t>
            </a:r>
            <a:r>
              <a:rPr lang="uk-UA" altLang="uk-UA" sz="2000" b="1" dirty="0" smtClean="0">
                <a:latin typeface="Times New Roman" panose="02020603050405020304" pitchFamily="18" charset="0"/>
                <a:cs typeface="Times New Roman" panose="02020603050405020304" pitchFamily="18" charset="0"/>
              </a:rPr>
              <a:t>, </a:t>
            </a:r>
            <a:r>
              <a:rPr lang="uk-UA" altLang="uk-UA" sz="2000" b="1" dirty="0" err="1" smtClean="0">
                <a:latin typeface="Times New Roman" panose="02020603050405020304" pitchFamily="18" charset="0"/>
                <a:cs typeface="Times New Roman" panose="02020603050405020304" pitchFamily="18" charset="0"/>
              </a:rPr>
              <a:t>Mg</a:t>
            </a:r>
            <a:r>
              <a:rPr lang="uk-UA" altLang="uk-UA" sz="2000" b="1" dirty="0" smtClean="0">
                <a:latin typeface="Times New Roman" panose="02020603050405020304" pitchFamily="18" charset="0"/>
                <a:cs typeface="Times New Roman" panose="02020603050405020304" pitchFamily="18" charset="0"/>
              </a:rPr>
              <a:t>, </a:t>
            </a:r>
            <a:r>
              <a:rPr lang="uk-UA" altLang="uk-UA" sz="2000" b="1" dirty="0" err="1" smtClean="0">
                <a:latin typeface="Times New Roman" panose="02020603050405020304" pitchFamily="18" charset="0"/>
                <a:cs typeface="Times New Roman" panose="02020603050405020304" pitchFamily="18" charset="0"/>
              </a:rPr>
              <a:t>Ag</a:t>
            </a:r>
            <a:r>
              <a:rPr lang="uk-UA" altLang="uk-UA" sz="2000" b="1" dirty="0" smtClean="0">
                <a:latin typeface="Times New Roman" panose="02020603050405020304" pitchFamily="18" charset="0"/>
                <a:cs typeface="Times New Roman" panose="02020603050405020304" pitchFamily="18" charset="0"/>
              </a:rPr>
              <a:t>, </a:t>
            </a:r>
            <a:r>
              <a:rPr lang="uk-UA" altLang="uk-UA" sz="2000" b="1" dirty="0" err="1" smtClean="0">
                <a:latin typeface="Times New Roman" panose="02020603050405020304" pitchFamily="18" charset="0"/>
                <a:cs typeface="Times New Roman" panose="02020603050405020304" pitchFamily="18" charset="0"/>
              </a:rPr>
              <a:t>Cu</a:t>
            </a:r>
            <a:r>
              <a:rPr lang="uk-UA" altLang="uk-UA" sz="2000" b="1" dirty="0" smtClean="0">
                <a:latin typeface="Times New Roman" panose="02020603050405020304" pitchFamily="18" charset="0"/>
                <a:cs typeface="Times New Roman" panose="02020603050405020304" pitchFamily="18" charset="0"/>
              </a:rPr>
              <a:t>) у реакції з </a:t>
            </a:r>
            <a:r>
              <a:rPr lang="uk-UA" altLang="uk-UA" sz="2000" b="1" dirty="0" err="1" smtClean="0">
                <a:latin typeface="Times New Roman" panose="02020603050405020304" pitchFamily="18" charset="0"/>
                <a:cs typeface="Times New Roman" panose="02020603050405020304" pitchFamily="18" charset="0"/>
              </a:rPr>
              <a:t>алкілгалогенідами</a:t>
            </a:r>
            <a:r>
              <a:rPr lang="uk-UA" altLang="uk-UA" sz="2000" b="1" dirty="0" smtClean="0">
                <a:latin typeface="Times New Roman" panose="02020603050405020304" pitchFamily="18" charset="0"/>
                <a:cs typeface="Times New Roman" panose="02020603050405020304" pitchFamily="18" charset="0"/>
              </a:rPr>
              <a:t> (</a:t>
            </a:r>
            <a:r>
              <a:rPr lang="uk-UA" altLang="uk-UA" sz="2000" b="1" dirty="0" smtClean="0">
                <a:solidFill>
                  <a:srgbClr val="0000FF"/>
                </a:solidFill>
                <a:latin typeface="Times New Roman" panose="02020603050405020304" pitchFamily="18" charset="0"/>
                <a:cs typeface="Times New Roman" panose="02020603050405020304" pitchFamily="18" charset="0"/>
              </a:rPr>
              <a:t>йде подовження ланцюга </a:t>
            </a:r>
            <a:r>
              <a:rPr lang="uk-UA" altLang="uk-UA" sz="2000" b="1" dirty="0" err="1" smtClean="0">
                <a:solidFill>
                  <a:srgbClr val="0000FF"/>
                </a:solidFill>
                <a:latin typeface="Times New Roman" panose="02020603050405020304" pitchFamily="18" charset="0"/>
                <a:cs typeface="Times New Roman" panose="02020603050405020304" pitchFamily="18" charset="0"/>
              </a:rPr>
              <a:t>алкінв</a:t>
            </a:r>
            <a:r>
              <a:rPr lang="uk-UA" altLang="uk-UA" sz="2000" b="1" dirty="0" smtClean="0">
                <a:latin typeface="Times New Roman" panose="02020603050405020304" pitchFamily="18" charset="0"/>
                <a:cs typeface="Times New Roman" panose="02020603050405020304" pitchFamily="18" charset="0"/>
              </a:rPr>
              <a:t>)</a:t>
            </a:r>
            <a:endParaRPr lang="uk-UA" altLang="uk-UA" sz="2000" b="1" dirty="0">
              <a:latin typeface="Times New Roman" panose="02020603050405020304" pitchFamily="18" charset="0"/>
            </a:endParaRPr>
          </a:p>
        </p:txBody>
      </p:sp>
      <p:graphicFrame>
        <p:nvGraphicFramePr>
          <p:cNvPr id="10" name="Object 4"/>
          <p:cNvGraphicFramePr>
            <a:graphicFrameLocks noChangeAspect="1"/>
          </p:cNvGraphicFramePr>
          <p:nvPr>
            <p:extLst>
              <p:ext uri="{D42A27DB-BD31-4B8C-83A1-F6EECF244321}">
                <p14:modId xmlns:p14="http://schemas.microsoft.com/office/powerpoint/2010/main" val="3012553559"/>
              </p:ext>
            </p:extLst>
          </p:nvPr>
        </p:nvGraphicFramePr>
        <p:xfrm>
          <a:off x="2087955" y="5328329"/>
          <a:ext cx="3711757" cy="1296466"/>
        </p:xfrm>
        <a:graphic>
          <a:graphicData uri="http://schemas.openxmlformats.org/presentationml/2006/ole">
            <mc:AlternateContent xmlns:mc="http://schemas.openxmlformats.org/markup-compatibility/2006">
              <mc:Choice xmlns:v="urn:schemas-microsoft-com:vml" Requires="v">
                <p:oleObj spid="_x0000_s7307" name="Document" r:id="rId7" imgW="2790825" imgH="1047750" progId="ChemWindow.Document">
                  <p:embed/>
                </p:oleObj>
              </mc:Choice>
              <mc:Fallback>
                <p:oleObj name="Document" r:id="rId7" imgW="2790825" imgH="1047750" progId="ChemWindow.Document">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7955" y="5328329"/>
                        <a:ext cx="3711757" cy="1296466"/>
                      </a:xfrm>
                      <a:prstGeom prst="rect">
                        <a:avLst/>
                      </a:prstGeom>
                      <a:noFill/>
                      <a:ln>
                        <a:noFill/>
                      </a:ln>
                      <a:extLst/>
                    </p:spPr>
                  </p:pic>
                </p:oleObj>
              </mc:Fallback>
            </mc:AlternateContent>
          </a:graphicData>
        </a:graphic>
      </p:graphicFrame>
      <p:sp>
        <p:nvSpPr>
          <p:cNvPr id="11" name="Номер слайда 1"/>
          <p:cNvSpPr txBox="1">
            <a:spLocks/>
          </p:cNvSpPr>
          <p:nvPr/>
        </p:nvSpPr>
        <p:spPr>
          <a:xfrm>
            <a:off x="8901680" y="6305550"/>
            <a:ext cx="457200" cy="476250"/>
          </a:xfrm>
          <a:prstGeom prst="rect">
            <a:avLst/>
          </a:prstGeom>
          <a:noFill/>
        </p:spPr>
        <p:txBody>
          <a:bodyPr anchor="b"/>
          <a:lstStyle>
            <a:defPPr>
              <a:defRPr lang="ru-RU"/>
            </a:defPPr>
            <a:lvl1pPr marL="0" algn="ctr" defTabSz="914400" rtl="0" eaLnBrk="0" latinLnBrk="0" hangingPunct="0">
              <a:defRPr kumimoji="0" sz="1200" kern="1200">
                <a:solidFill>
                  <a:schemeClr val="tx1"/>
                </a:solidFill>
                <a:effectLst/>
                <a:latin typeface="Arial" panose="020B0604020202020204" pitchFamily="34" charset="0"/>
                <a:ea typeface="+mn-ea"/>
                <a:cs typeface="+mn-cs"/>
              </a:defRPr>
            </a:lvl1pPr>
            <a:lvl2pPr marL="742950" indent="-285750" algn="l" defTabSz="914400" rtl="0" eaLnBrk="0" latinLnBrk="0" hangingPunct="0">
              <a:defRPr sz="1800" kern="1200">
                <a:solidFill>
                  <a:schemeClr val="tx1"/>
                </a:solidFill>
                <a:latin typeface="Arial" panose="020B0604020202020204" pitchFamily="34" charset="0"/>
                <a:ea typeface="+mn-ea"/>
                <a:cs typeface="+mn-cs"/>
              </a:defRPr>
            </a:lvl2pPr>
            <a:lvl3pPr marL="1143000" indent="-228600" algn="l" defTabSz="914400" rtl="0" eaLnBrk="0" latinLnBrk="0" hangingPunct="0">
              <a:defRPr sz="1800" kern="1200">
                <a:solidFill>
                  <a:schemeClr val="tx1"/>
                </a:solidFill>
                <a:latin typeface="Arial" panose="020B0604020202020204" pitchFamily="34" charset="0"/>
                <a:ea typeface="+mn-ea"/>
                <a:cs typeface="+mn-cs"/>
              </a:defRPr>
            </a:lvl3pPr>
            <a:lvl4pPr marL="1600200" indent="-228600" algn="l" defTabSz="914400" rtl="0" eaLnBrk="0" latinLnBrk="0" hangingPunct="0">
              <a:defRPr sz="1800" kern="1200">
                <a:solidFill>
                  <a:schemeClr val="tx1"/>
                </a:solidFill>
                <a:latin typeface="Arial" panose="020B0604020202020204" pitchFamily="34" charset="0"/>
                <a:ea typeface="+mn-ea"/>
                <a:cs typeface="+mn-cs"/>
              </a:defRPr>
            </a:lvl4pPr>
            <a:lvl5pPr marL="2057400" indent="-228600" algn="l" defTabSz="914400" rtl="0" eaLnBrk="0" latinLnBrk="0" hangingPunct="0">
              <a:defRPr sz="1800" kern="1200">
                <a:solidFill>
                  <a:schemeClr val="tx1"/>
                </a:solidFill>
                <a:latin typeface="Arial" panose="020B0604020202020204" pitchFamily="34" charset="0"/>
                <a:ea typeface="+mn-ea"/>
                <a:cs typeface="+mn-cs"/>
              </a:defRPr>
            </a:lvl5pPr>
            <a:lvl6pPr marL="2514600" indent="-228600" algn="ctr"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6pPr>
            <a:lvl7pPr marL="2971800" indent="-228600" algn="ctr"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7pPr>
            <a:lvl8pPr marL="3429000" indent="-228600" algn="ctr"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8pPr>
            <a:lvl9pPr marL="3886200" indent="-228600" algn="ctr"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9pPr>
          </a:lstStyle>
          <a:p>
            <a:pPr eaLnBrk="1" hangingPunct="1"/>
            <a:fld id="{3AAFAF7D-93D4-41BD-83B8-41F43D146942}" type="slidenum">
              <a:rPr lang="ru-RU" altLang="uk-UA" smtClean="0"/>
              <a:pPr eaLnBrk="1" hangingPunct="1"/>
              <a:t>11</a:t>
            </a:fld>
            <a:endParaRPr lang="ru-RU" altLang="uk-UA"/>
          </a:p>
        </p:txBody>
      </p:sp>
    </p:spTree>
    <p:extLst>
      <p:ext uri="{BB962C8B-B14F-4D97-AF65-F5344CB8AC3E}">
        <p14:creationId xmlns:p14="http://schemas.microsoft.com/office/powerpoint/2010/main" val="7137355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ctrTitle"/>
          </p:nvPr>
        </p:nvSpPr>
        <p:spPr>
          <a:xfrm>
            <a:off x="609600" y="1143000"/>
            <a:ext cx="7772400" cy="1143000"/>
          </a:xfrm>
        </p:spPr>
        <p:txBody>
          <a:bodyPr/>
          <a:lstStyle/>
          <a:p>
            <a:pPr eaLnBrk="1" hangingPunct="1"/>
            <a:r>
              <a:rPr lang="en-US" altLang="uk-UA" sz="4800" b="1" smtClean="0">
                <a:solidFill>
                  <a:srgbClr val="FF0000"/>
                </a:solidFill>
              </a:rPr>
              <a:t>Alkynes</a:t>
            </a:r>
          </a:p>
        </p:txBody>
      </p:sp>
      <p:sp>
        <p:nvSpPr>
          <p:cNvPr id="12291" name="Rectangle 5"/>
          <p:cNvSpPr>
            <a:spLocks noGrp="1" noChangeArrowheads="1"/>
          </p:cNvSpPr>
          <p:nvPr>
            <p:ph type="subTitle" idx="1"/>
          </p:nvPr>
        </p:nvSpPr>
        <p:spPr>
          <a:xfrm>
            <a:off x="1371600" y="2743200"/>
            <a:ext cx="6400800" cy="1752600"/>
          </a:xfrm>
        </p:spPr>
        <p:txBody>
          <a:bodyPr/>
          <a:lstStyle/>
          <a:p>
            <a:pPr eaLnBrk="1" hangingPunct="1"/>
            <a:r>
              <a:rPr lang="en-US" altLang="uk-UA" b="1" smtClean="0">
                <a:solidFill>
                  <a:schemeClr val="accent2"/>
                </a:solidFill>
              </a:rPr>
              <a:t>Reaction</a:t>
            </a:r>
          </a:p>
          <a:p>
            <a:pPr eaLnBrk="1" hangingPunct="1"/>
            <a:r>
              <a:rPr lang="en-US" altLang="uk-UA" b="1" smtClean="0">
                <a:solidFill>
                  <a:srgbClr val="FF0000"/>
                </a:solidFill>
              </a:rPr>
              <a:t>Acidity</a:t>
            </a:r>
          </a:p>
          <a:p>
            <a:pPr eaLnBrk="1" hangingPunct="1"/>
            <a:r>
              <a:rPr lang="en-US" altLang="uk-UA" b="1" smtClean="0">
                <a:solidFill>
                  <a:srgbClr val="33CC33"/>
                </a:solidFill>
              </a:rPr>
              <a:t>Synthesis</a:t>
            </a:r>
          </a:p>
        </p:txBody>
      </p:sp>
    </p:spTree>
    <p:extLst>
      <p:ext uri="{BB962C8B-B14F-4D97-AF65-F5344CB8AC3E}">
        <p14:creationId xmlns:p14="http://schemas.microsoft.com/office/powerpoint/2010/main" val="4212396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hangingPunct="1"/>
            <a:r>
              <a:rPr lang="en-US" altLang="uk-UA" b="1" smtClean="0">
                <a:solidFill>
                  <a:srgbClr val="FF0000"/>
                </a:solidFill>
                <a:latin typeface="Symbol" panose="05050102010706020507" pitchFamily="18" charset="2"/>
              </a:rPr>
              <a:t>s-</a:t>
            </a:r>
            <a:r>
              <a:rPr lang="en-US" altLang="uk-UA" b="1" smtClean="0">
                <a:solidFill>
                  <a:srgbClr val="FF0000"/>
                </a:solidFill>
              </a:rPr>
              <a:t>Complex of Acetylene</a:t>
            </a:r>
            <a:br>
              <a:rPr lang="en-US" altLang="uk-UA" b="1" smtClean="0">
                <a:solidFill>
                  <a:srgbClr val="FF0000"/>
                </a:solidFill>
              </a:rPr>
            </a:br>
            <a:endParaRPr lang="en-US" altLang="uk-UA" b="1" smtClean="0">
              <a:solidFill>
                <a:srgbClr val="FF0000"/>
              </a:solidFill>
              <a:latin typeface="Symbol" panose="05050102010706020507" pitchFamily="18" charset="2"/>
            </a:endParaRPr>
          </a:p>
        </p:txBody>
      </p:sp>
      <p:pic>
        <p:nvPicPr>
          <p:cNvPr id="13315" name="Picture 5" descr="C:\My Documents\My Pictures\Wade alkyne sigma bonds.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524000"/>
            <a:ext cx="7772400" cy="1058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6" descr="C:\My Documents\My Pictures\Wade alkyne pi bond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0"/>
            <a:ext cx="80772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7"/>
          <p:cNvSpPr>
            <a:spLocks noChangeArrowheads="1"/>
          </p:cNvSpPr>
          <p:nvPr/>
        </p:nvSpPr>
        <p:spPr bwMode="auto">
          <a:xfrm>
            <a:off x="3429000" y="2819400"/>
            <a:ext cx="2289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uk-UA" sz="4400" b="1">
                <a:solidFill>
                  <a:srgbClr val="FF0000"/>
                </a:solidFill>
                <a:latin typeface="Symbol" panose="05050102010706020507" pitchFamily="18" charset="2"/>
              </a:rPr>
              <a:t>p-</a:t>
            </a:r>
            <a:r>
              <a:rPr lang="en-US" altLang="uk-UA" sz="4400" b="1">
                <a:solidFill>
                  <a:srgbClr val="FF0000"/>
                </a:solidFill>
              </a:rPr>
              <a:t>Bonds</a:t>
            </a:r>
          </a:p>
        </p:txBody>
      </p:sp>
    </p:spTree>
    <p:extLst>
      <p:ext uri="{BB962C8B-B14F-4D97-AF65-F5344CB8AC3E}">
        <p14:creationId xmlns:p14="http://schemas.microsoft.com/office/powerpoint/2010/main" val="305863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uk-UA" b="1" smtClean="0">
                <a:solidFill>
                  <a:srgbClr val="FF0000"/>
                </a:solidFill>
              </a:rPr>
              <a:t>Catalytic Hydrogenation</a:t>
            </a:r>
          </a:p>
        </p:txBody>
      </p:sp>
      <p:pic>
        <p:nvPicPr>
          <p:cNvPr id="14339" name="Picture 5" descr="C:\My Documents\My Pictures\Wade alkyne hydrogenation.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981200"/>
            <a:ext cx="8534400" cy="1558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0"/>
            <a:ext cx="7543800" cy="245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691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altLang="uk-UA" b="1" smtClean="0">
                <a:solidFill>
                  <a:srgbClr val="FF0000"/>
                </a:solidFill>
              </a:rPr>
              <a:t>Hyddrogenation with Lindlar’s Catalyst forms</a:t>
            </a:r>
            <a:r>
              <a:rPr lang="en-US" altLang="uk-UA" b="1" i="1" smtClean="0">
                <a:solidFill>
                  <a:srgbClr val="FF0000"/>
                </a:solidFill>
              </a:rPr>
              <a:t> cis </a:t>
            </a:r>
            <a:r>
              <a:rPr lang="en-US" altLang="uk-UA" b="1" smtClean="0">
                <a:solidFill>
                  <a:srgbClr val="FF0000"/>
                </a:solidFill>
              </a:rPr>
              <a:t>Alkenes</a:t>
            </a:r>
          </a:p>
        </p:txBody>
      </p:sp>
      <p:pic>
        <p:nvPicPr>
          <p:cNvPr id="15363" name="Picture 5" descr="C:\My Documents\My Pictures\Wade Lindlar reduction.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286000"/>
            <a:ext cx="9144000" cy="251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9131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914400"/>
            <a:ext cx="7772400" cy="1143000"/>
          </a:xfrm>
        </p:spPr>
        <p:txBody>
          <a:bodyPr>
            <a:normAutofit fontScale="90000"/>
          </a:bodyPr>
          <a:lstStyle/>
          <a:p>
            <a:pPr eaLnBrk="1" hangingPunct="1"/>
            <a:r>
              <a:rPr lang="en-US" altLang="uk-UA" b="1" smtClean="0">
                <a:solidFill>
                  <a:srgbClr val="FF0000"/>
                </a:solidFill>
              </a:rPr>
              <a:t>H</a:t>
            </a:r>
            <a:r>
              <a:rPr lang="en-US" altLang="uk-UA" b="1" baseline="-25000" smtClean="0">
                <a:solidFill>
                  <a:srgbClr val="FF0000"/>
                </a:solidFill>
              </a:rPr>
              <a:t>2</a:t>
            </a:r>
            <a:r>
              <a:rPr lang="en-US" altLang="uk-UA" b="1" smtClean="0">
                <a:solidFill>
                  <a:srgbClr val="FF0000"/>
                </a:solidFill>
              </a:rPr>
              <a:t> on a Poisoned Catalyst</a:t>
            </a:r>
            <a:br>
              <a:rPr lang="en-US" altLang="uk-UA" b="1" smtClean="0">
                <a:solidFill>
                  <a:srgbClr val="FF0000"/>
                </a:solidFill>
              </a:rPr>
            </a:br>
            <a:r>
              <a:rPr lang="en-US" altLang="uk-UA" b="1" smtClean="0">
                <a:solidFill>
                  <a:srgbClr val="FF0000"/>
                </a:solidFill>
              </a:rPr>
              <a:t> </a:t>
            </a:r>
            <a:r>
              <a:rPr lang="en-US" altLang="uk-UA" sz="3600" b="1" smtClean="0">
                <a:solidFill>
                  <a:schemeClr val="accent2"/>
                </a:solidFill>
              </a:rPr>
              <a:t>Prevents Over-Reduction</a:t>
            </a:r>
            <a:r>
              <a:rPr lang="en-US" altLang="uk-UA" b="1" smtClean="0">
                <a:solidFill>
                  <a:srgbClr val="FF0000"/>
                </a:solidFill>
              </a:rPr>
              <a:t> </a:t>
            </a:r>
            <a:br>
              <a:rPr lang="en-US" altLang="uk-UA" b="1" smtClean="0">
                <a:solidFill>
                  <a:srgbClr val="FF0000"/>
                </a:solidFill>
              </a:rPr>
            </a:br>
            <a:r>
              <a:rPr lang="en-US" altLang="uk-UA" sz="3600" b="1" i="1" smtClean="0">
                <a:solidFill>
                  <a:srgbClr val="FF0000"/>
                </a:solidFill>
              </a:rPr>
              <a:t>cis</a:t>
            </a:r>
            <a:r>
              <a:rPr lang="en-US" altLang="uk-UA" sz="3600" b="1" smtClean="0">
                <a:solidFill>
                  <a:srgbClr val="FF0000"/>
                </a:solidFill>
              </a:rPr>
              <a:t> Alkenes</a:t>
            </a:r>
            <a:r>
              <a:rPr lang="en-US" altLang="uk-UA" smtClean="0"/>
              <a:t> </a:t>
            </a:r>
            <a:br>
              <a:rPr lang="en-US" altLang="uk-UA" smtClean="0"/>
            </a:br>
            <a:endParaRPr lang="en-US" altLang="uk-UA" smtClean="0"/>
          </a:p>
        </p:txBody>
      </p:sp>
      <p:pic>
        <p:nvPicPr>
          <p:cNvPr id="16387"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209800"/>
            <a:ext cx="9144000" cy="3254375"/>
          </a:xfrm>
          <a:noFill/>
        </p:spPr>
      </p:pic>
    </p:spTree>
    <p:extLst>
      <p:ext uri="{BB962C8B-B14F-4D97-AF65-F5344CB8AC3E}">
        <p14:creationId xmlns:p14="http://schemas.microsoft.com/office/powerpoint/2010/main" val="2663885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uk-UA" b="1" smtClean="0">
                <a:solidFill>
                  <a:srgbClr val="FF0000"/>
                </a:solidFill>
              </a:rPr>
              <a:t>Addition of HX</a:t>
            </a:r>
          </a:p>
        </p:txBody>
      </p:sp>
      <p:pic>
        <p:nvPicPr>
          <p:cNvPr id="17411"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905000"/>
            <a:ext cx="8686800" cy="1543050"/>
          </a:xfrm>
          <a:noFill/>
        </p:spPr>
      </p:pic>
      <p:pic>
        <p:nvPicPr>
          <p:cNvPr id="174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81400"/>
            <a:ext cx="2514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584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uk-UA" b="1" smtClean="0">
                <a:solidFill>
                  <a:srgbClr val="FF0000"/>
                </a:solidFill>
              </a:rPr>
              <a:t>Br</a:t>
            </a:r>
            <a:r>
              <a:rPr lang="en-US" altLang="uk-UA" b="1" baseline="-25000" smtClean="0">
                <a:solidFill>
                  <a:srgbClr val="FF0000"/>
                </a:solidFill>
              </a:rPr>
              <a:t>2</a:t>
            </a:r>
            <a:r>
              <a:rPr lang="en-US" altLang="uk-UA" b="1" smtClean="0">
                <a:solidFill>
                  <a:srgbClr val="FF0000"/>
                </a:solidFill>
              </a:rPr>
              <a:t> Addition</a:t>
            </a:r>
          </a:p>
        </p:txBody>
      </p:sp>
      <p:pic>
        <p:nvPicPr>
          <p:cNvPr id="1843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9788" y="1981200"/>
            <a:ext cx="7464425" cy="4114800"/>
          </a:xfrm>
          <a:noFill/>
        </p:spPr>
      </p:pic>
    </p:spTree>
    <p:extLst>
      <p:ext uri="{BB962C8B-B14F-4D97-AF65-F5344CB8AC3E}">
        <p14:creationId xmlns:p14="http://schemas.microsoft.com/office/powerpoint/2010/main" val="1366598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altLang="uk-UA" b="1" smtClean="0">
                <a:solidFill>
                  <a:srgbClr val="FF0000"/>
                </a:solidFill>
              </a:rPr>
              <a:t>Oxymercuration Hydration</a:t>
            </a:r>
            <a:br>
              <a:rPr lang="en-US" altLang="uk-UA" b="1" smtClean="0">
                <a:solidFill>
                  <a:srgbClr val="FF0000"/>
                </a:solidFill>
              </a:rPr>
            </a:br>
            <a:r>
              <a:rPr lang="en-US" altLang="uk-UA" sz="3600" b="1" smtClean="0">
                <a:solidFill>
                  <a:schemeClr val="accent2"/>
                </a:solidFill>
              </a:rPr>
              <a:t>Markovnikov</a:t>
            </a:r>
            <a:endParaRPr lang="en-US" altLang="uk-UA" b="1" smtClean="0">
              <a:solidFill>
                <a:srgbClr val="FF0000"/>
              </a:solidFill>
            </a:endParaRPr>
          </a:p>
        </p:txBody>
      </p:sp>
      <p:pic>
        <p:nvPicPr>
          <p:cNvPr id="1945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04850" y="1981200"/>
            <a:ext cx="7732713" cy="4114800"/>
          </a:xfrm>
          <a:noFill/>
        </p:spPr>
      </p:pic>
    </p:spTree>
    <p:extLst>
      <p:ext uri="{BB962C8B-B14F-4D97-AF65-F5344CB8AC3E}">
        <p14:creationId xmlns:p14="http://schemas.microsoft.com/office/powerpoint/2010/main" val="340342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eaLnBrk="1" hangingPunct="1"/>
            <a:r>
              <a:rPr lang="en-US" altLang="uk-UA" b="1" smtClean="0">
                <a:solidFill>
                  <a:srgbClr val="FF0000"/>
                </a:solidFill>
              </a:rPr>
              <a:t>Enol – Keto Tautomerization</a:t>
            </a:r>
            <a:br>
              <a:rPr lang="en-US" altLang="uk-UA" b="1" smtClean="0">
                <a:solidFill>
                  <a:srgbClr val="FF0000"/>
                </a:solidFill>
              </a:rPr>
            </a:br>
            <a:r>
              <a:rPr lang="en-US" altLang="uk-UA" sz="3600" b="1" smtClean="0">
                <a:solidFill>
                  <a:schemeClr val="accent2"/>
                </a:solidFill>
              </a:rPr>
              <a:t>Intermolecular</a:t>
            </a:r>
          </a:p>
        </p:txBody>
      </p:sp>
      <p:pic>
        <p:nvPicPr>
          <p:cNvPr id="2048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905000"/>
            <a:ext cx="7532688" cy="4533900"/>
          </a:xfrm>
          <a:noFill/>
        </p:spPr>
      </p:pic>
    </p:spTree>
    <p:extLst>
      <p:ext uri="{BB962C8B-B14F-4D97-AF65-F5344CB8AC3E}">
        <p14:creationId xmlns:p14="http://schemas.microsoft.com/office/powerpoint/2010/main" val="279700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304800"/>
            <a:ext cx="7772400" cy="1143000"/>
          </a:xfrm>
        </p:spPr>
        <p:txBody>
          <a:bodyPr>
            <a:normAutofit fontScale="90000"/>
          </a:bodyPr>
          <a:lstStyle/>
          <a:p>
            <a:pPr eaLnBrk="1" hangingPunct="1"/>
            <a:r>
              <a:rPr lang="en-US" altLang="uk-UA" b="1" smtClean="0">
                <a:solidFill>
                  <a:srgbClr val="FF0000"/>
                </a:solidFill>
              </a:rPr>
              <a:t>Hydroboration Hydration</a:t>
            </a:r>
            <a:br>
              <a:rPr lang="en-US" altLang="uk-UA" b="1" smtClean="0">
                <a:solidFill>
                  <a:srgbClr val="FF0000"/>
                </a:solidFill>
              </a:rPr>
            </a:br>
            <a:r>
              <a:rPr lang="en-US" altLang="uk-UA" sz="3600" b="1" smtClean="0">
                <a:solidFill>
                  <a:schemeClr val="accent2"/>
                </a:solidFill>
              </a:rPr>
              <a:t>Anti-Markovnikov</a:t>
            </a:r>
          </a:p>
        </p:txBody>
      </p:sp>
      <p:pic>
        <p:nvPicPr>
          <p:cNvPr id="2150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676400"/>
            <a:ext cx="8382000" cy="3963988"/>
          </a:xfrm>
          <a:noFill/>
        </p:spPr>
      </p:pic>
    </p:spTree>
    <p:extLst>
      <p:ext uri="{BB962C8B-B14F-4D97-AF65-F5344CB8AC3E}">
        <p14:creationId xmlns:p14="http://schemas.microsoft.com/office/powerpoint/2010/main" val="2105269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uk-UA" altLang="uk-UA"/>
          </a:p>
        </p:txBody>
      </p:sp>
      <p:sp>
        <p:nvSpPr>
          <p:cNvPr id="24580"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uk-UA" altLang="uk-UA"/>
          </a:p>
        </p:txBody>
      </p:sp>
      <p:sp>
        <p:nvSpPr>
          <p:cNvPr id="24582" name="Rectangle 4"/>
          <p:cNvSpPr>
            <a:spLocks noChangeArrowheads="1"/>
          </p:cNvSpPr>
          <p:nvPr/>
        </p:nvSpPr>
        <p:spPr bwMode="auto">
          <a:xfrm>
            <a:off x="4572000" y="760338"/>
            <a:ext cx="4176464" cy="1200329"/>
          </a:xfrm>
          <a:prstGeom prst="rect">
            <a:avLst/>
          </a:prstGeom>
          <a:ln/>
          <a:extLst/>
        </p:spPr>
        <p:style>
          <a:lnRef idx="2">
            <a:schemeClr val="accent3"/>
          </a:lnRef>
          <a:fillRef idx="1">
            <a:schemeClr val="lt1"/>
          </a:fillRef>
          <a:effectRef idx="0">
            <a:schemeClr val="accent3"/>
          </a:effectRef>
          <a:fontRef idx="minor">
            <a:schemeClr val="dk1"/>
          </a:fontRef>
        </p:style>
        <p:txBody>
          <a:bodyPr wrap="square" anchor="ctr">
            <a:spAutoFit/>
          </a:bodyPr>
          <a:lstStyle>
            <a:lvl1pPr indent="4492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indent="0" algn="l" eaLnBrk="1" hangingPunct="1"/>
            <a:r>
              <a:rPr lang="uk-UA" altLang="uk-UA" sz="2400" b="1" dirty="0" smtClean="0">
                <a:latin typeface="Times New Roman" panose="02020603050405020304" pitchFamily="18" charset="0"/>
              </a:rPr>
              <a:t>С</a:t>
            </a:r>
            <a:r>
              <a:rPr lang="uk-UA" altLang="uk-UA" sz="2400" b="1" baseline="-25000" dirty="0" smtClean="0">
                <a:latin typeface="Times New Roman" panose="02020603050405020304" pitchFamily="18" charset="0"/>
              </a:rPr>
              <a:t>2</a:t>
            </a:r>
            <a:r>
              <a:rPr lang="uk-UA" altLang="uk-UA" sz="2400" b="1" dirty="0" smtClean="0">
                <a:latin typeface="Times New Roman" panose="02020603050405020304" pitchFamily="18" charset="0"/>
              </a:rPr>
              <a:t>- С</a:t>
            </a:r>
            <a:r>
              <a:rPr lang="uk-UA" altLang="uk-UA" sz="2400" b="1" baseline="-25000" dirty="0" smtClean="0">
                <a:latin typeface="Times New Roman" panose="02020603050405020304" pitchFamily="18" charset="0"/>
              </a:rPr>
              <a:t>4</a:t>
            </a:r>
            <a:r>
              <a:rPr lang="uk-UA" altLang="uk-UA" sz="2400" b="1" dirty="0" smtClean="0">
                <a:latin typeface="Times New Roman" panose="02020603050405020304" pitchFamily="18" charset="0"/>
              </a:rPr>
              <a:t> – </a:t>
            </a:r>
            <a:r>
              <a:rPr lang="uk-UA" altLang="uk-UA" sz="2400" dirty="0" smtClean="0">
                <a:latin typeface="Times New Roman" panose="02020603050405020304" pitchFamily="18" charset="0"/>
              </a:rPr>
              <a:t>гази </a:t>
            </a:r>
            <a:r>
              <a:rPr lang="uk-UA" altLang="uk-UA" sz="1600" dirty="0" smtClean="0">
                <a:latin typeface="Times New Roman" panose="02020603050405020304" pitchFamily="18" charset="0"/>
              </a:rPr>
              <a:t>(без кольору і запаху)</a:t>
            </a:r>
          </a:p>
          <a:p>
            <a:pPr indent="0" algn="l" eaLnBrk="1" hangingPunct="1"/>
            <a:r>
              <a:rPr lang="uk-UA" altLang="uk-UA" sz="2400" b="1" dirty="0" smtClean="0">
                <a:latin typeface="Times New Roman" panose="02020603050405020304" pitchFamily="18" charset="0"/>
              </a:rPr>
              <a:t>С</a:t>
            </a:r>
            <a:r>
              <a:rPr lang="uk-UA" altLang="uk-UA" sz="2400" b="1" baseline="-25000" dirty="0" smtClean="0">
                <a:latin typeface="Times New Roman" panose="02020603050405020304" pitchFamily="18" charset="0"/>
              </a:rPr>
              <a:t>5</a:t>
            </a:r>
            <a:r>
              <a:rPr lang="uk-UA" altLang="uk-UA" sz="2400" b="1" dirty="0" smtClean="0">
                <a:latin typeface="Times New Roman" panose="02020603050405020304" pitchFamily="18" charset="0"/>
              </a:rPr>
              <a:t>- С</a:t>
            </a:r>
            <a:r>
              <a:rPr lang="uk-UA" altLang="uk-UA" sz="2400" b="1" baseline="-25000" dirty="0" smtClean="0">
                <a:latin typeface="Times New Roman" panose="02020603050405020304" pitchFamily="18" charset="0"/>
              </a:rPr>
              <a:t>16</a:t>
            </a:r>
            <a:r>
              <a:rPr lang="uk-UA" altLang="uk-UA" sz="2400" b="1" dirty="0" smtClean="0">
                <a:latin typeface="Times New Roman" panose="02020603050405020304" pitchFamily="18" charset="0"/>
              </a:rPr>
              <a:t> </a:t>
            </a:r>
            <a:r>
              <a:rPr lang="uk-UA" altLang="uk-UA" sz="2400" dirty="0" smtClean="0">
                <a:latin typeface="Times New Roman" panose="02020603050405020304" pitchFamily="18" charset="0"/>
              </a:rPr>
              <a:t>– рідини</a:t>
            </a:r>
          </a:p>
          <a:p>
            <a:pPr indent="0" algn="l" eaLnBrk="1" hangingPunct="1"/>
            <a:r>
              <a:rPr lang="uk-UA" altLang="uk-UA" sz="2400" b="1" dirty="0" smtClean="0">
                <a:latin typeface="Times New Roman" panose="02020603050405020304" pitchFamily="18" charset="0"/>
              </a:rPr>
              <a:t> С</a:t>
            </a:r>
            <a:r>
              <a:rPr lang="uk-UA" altLang="uk-UA" sz="2400" b="1" baseline="-25000" dirty="0" smtClean="0">
                <a:latin typeface="Times New Roman" panose="02020603050405020304" pitchFamily="18" charset="0"/>
              </a:rPr>
              <a:t>17</a:t>
            </a:r>
            <a:r>
              <a:rPr lang="uk-UA" altLang="uk-UA" sz="2400" b="1" dirty="0" smtClean="0">
                <a:latin typeface="Times New Roman" panose="02020603050405020304" pitchFamily="18" charset="0"/>
              </a:rPr>
              <a:t> і вище </a:t>
            </a:r>
            <a:r>
              <a:rPr lang="uk-UA" altLang="uk-UA" sz="2400" dirty="0" smtClean="0">
                <a:latin typeface="Times New Roman" panose="02020603050405020304" pitchFamily="18" charset="0"/>
              </a:rPr>
              <a:t>– тверді речовини.</a:t>
            </a:r>
          </a:p>
        </p:txBody>
      </p:sp>
      <p:sp>
        <p:nvSpPr>
          <p:cNvPr id="24583" name="Номер слайда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D2C9B9-13AA-4D5F-BDB1-97CD240A0241}" type="slidenum">
              <a:rPr lang="ru-RU" altLang="uk-UA"/>
              <a:pPr eaLnBrk="1" hangingPunct="1"/>
              <a:t>12</a:t>
            </a:fld>
            <a:endParaRPr lang="ru-RU" altLang="uk-UA"/>
          </a:p>
        </p:txBody>
      </p:sp>
      <p:sp>
        <p:nvSpPr>
          <p:cNvPr id="2" name="Прямоугольник 1"/>
          <p:cNvSpPr/>
          <p:nvPr/>
        </p:nvSpPr>
        <p:spPr>
          <a:xfrm>
            <a:off x="0" y="0"/>
            <a:ext cx="6048066"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uk-UA" altLang="uk-UA" sz="3600" b="1" dirty="0" smtClean="0">
                <a:latin typeface="Times New Roman" panose="02020603050405020304" pitchFamily="18" charset="0"/>
              </a:rPr>
              <a:t>Фізичні властивості алкінів</a:t>
            </a:r>
            <a:endParaRPr lang="uk-UA" sz="3600" dirty="0"/>
          </a:p>
        </p:txBody>
      </p:sp>
      <p:pic>
        <p:nvPicPr>
          <p:cNvPr id="9" name="Picture 2" descr="07T01"/>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699792" y="2074675"/>
            <a:ext cx="6444208" cy="47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3"/>
          <p:cNvSpPr>
            <a:spLocks noChangeShapeType="1"/>
          </p:cNvSpPr>
          <p:nvPr/>
        </p:nvSpPr>
        <p:spPr bwMode="auto">
          <a:xfrm>
            <a:off x="2699792" y="4797152"/>
            <a:ext cx="6444208" cy="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3" name="Прямоугольник 2"/>
          <p:cNvSpPr/>
          <p:nvPr/>
        </p:nvSpPr>
        <p:spPr>
          <a:xfrm>
            <a:off x="-21840" y="961711"/>
            <a:ext cx="2555776"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uk-UA" altLang="uk-UA" dirty="0">
                <a:latin typeface="Times New Roman" panose="02020603050405020304" pitchFamily="18" charset="0"/>
              </a:rPr>
              <a:t>За фізичними властивостями близькі до відповідних </a:t>
            </a:r>
            <a:r>
              <a:rPr lang="uk-UA" altLang="uk-UA" dirty="0" err="1">
                <a:latin typeface="Times New Roman" panose="02020603050405020304" pitchFamily="18" charset="0"/>
              </a:rPr>
              <a:t>алкенів</a:t>
            </a:r>
            <a:r>
              <a:rPr lang="uk-UA" altLang="uk-UA" dirty="0" smtClean="0">
                <a:latin typeface="Times New Roman" panose="02020603050405020304" pitchFamily="18" charset="0"/>
              </a:rPr>
              <a:t>.</a:t>
            </a:r>
          </a:p>
          <a:p>
            <a:pPr algn="ctr"/>
            <a:r>
              <a:rPr lang="uk-UA" altLang="uk-UA" dirty="0">
                <a:solidFill>
                  <a:srgbClr val="C00000"/>
                </a:solidFill>
                <a:latin typeface="Times New Roman" panose="02020603050405020304" pitchFamily="18" charset="0"/>
              </a:rPr>
              <a:t>Погано розчинні у </a:t>
            </a:r>
            <a:r>
              <a:rPr lang="uk-UA" altLang="uk-UA" dirty="0" smtClean="0">
                <a:solidFill>
                  <a:srgbClr val="C00000"/>
                </a:solidFill>
                <a:latin typeface="Times New Roman" panose="02020603050405020304" pitchFamily="18" charset="0"/>
              </a:rPr>
              <a:t>воді</a:t>
            </a:r>
            <a:r>
              <a:rPr lang="en-US" altLang="uk-UA" dirty="0" smtClean="0">
                <a:solidFill>
                  <a:srgbClr val="C00000"/>
                </a:solidFill>
                <a:latin typeface="Times New Roman" panose="02020603050405020304" pitchFamily="18" charset="0"/>
              </a:rPr>
              <a:t>, </a:t>
            </a:r>
            <a:r>
              <a:rPr lang="uk-UA" altLang="uk-UA" dirty="0" smtClean="0">
                <a:solidFill>
                  <a:srgbClr val="C00000"/>
                </a:solidFill>
                <a:latin typeface="Times New Roman" panose="02020603050405020304" pitchFamily="18" charset="0"/>
              </a:rPr>
              <a:t>краще в органічних розчинниках!</a:t>
            </a:r>
            <a:r>
              <a:rPr lang="ru-RU" altLang="uk-UA" dirty="0" smtClean="0">
                <a:solidFill>
                  <a:srgbClr val="C00000"/>
                </a:solidFill>
                <a:latin typeface="Times New Roman" panose="02020603050405020304" pitchFamily="18" charset="0"/>
              </a:rPr>
              <a:t> </a:t>
            </a:r>
            <a:endParaRPr lang="ru-RU" altLang="uk-UA" b="1" dirty="0">
              <a:solidFill>
                <a:srgbClr val="C00000"/>
              </a:solidFill>
              <a:latin typeface="Times New Roman" panose="02020603050405020304" pitchFamily="18" charset="0"/>
            </a:endParaRPr>
          </a:p>
        </p:txBody>
      </p:sp>
      <p:sp>
        <p:nvSpPr>
          <p:cNvPr id="4" name="Прямоугольник 3"/>
          <p:cNvSpPr/>
          <p:nvPr/>
        </p:nvSpPr>
        <p:spPr>
          <a:xfrm>
            <a:off x="15498" y="3127508"/>
            <a:ext cx="2611141" cy="3323987"/>
          </a:xfrm>
          <a:prstGeom prst="rect">
            <a:avLst/>
          </a:prstGeom>
          <a:solidFill>
            <a:schemeClr val="accent2">
              <a:lumMod val="20000"/>
              <a:lumOff val="80000"/>
            </a:schemeClr>
          </a:solidFill>
          <a:ln w="38100">
            <a:solidFill>
              <a:schemeClr val="accent2">
                <a:lumMod val="75000"/>
              </a:schemeClr>
            </a:solidFill>
          </a:ln>
        </p:spPr>
        <p:txBody>
          <a:bodyPr wrap="square">
            <a:spAutoFit/>
          </a:bodyPr>
          <a:lstStyle/>
          <a:p>
            <a:pPr algn="just"/>
            <a:r>
              <a:rPr lang="uk-UA" sz="1500" dirty="0">
                <a:latin typeface="Times New Roman" pitchFamily="18" charset="0"/>
                <a:cs typeface="Times New Roman" pitchFamily="18" charset="0"/>
              </a:rPr>
              <a:t>Температури кипіння алкінів порівняно вищі від температур в </a:t>
            </a:r>
            <a:r>
              <a:rPr lang="uk-UA" sz="1500" dirty="0" err="1">
                <a:latin typeface="Times New Roman" pitchFamily="18" charset="0"/>
                <a:cs typeface="Times New Roman" pitchFamily="18" charset="0"/>
              </a:rPr>
              <a:t>алкенів</a:t>
            </a:r>
            <a:r>
              <a:rPr lang="uk-UA" sz="1500" dirty="0">
                <a:latin typeface="Times New Roman" pitchFamily="18" charset="0"/>
                <a:cs typeface="Times New Roman" pitchFamily="18" charset="0"/>
              </a:rPr>
              <a:t>. </a:t>
            </a:r>
            <a:r>
              <a:rPr lang="uk-UA" sz="1500" dirty="0" smtClean="0">
                <a:latin typeface="Times New Roman" pitchFamily="18" charset="0"/>
                <a:cs typeface="Times New Roman" pitchFamily="18" charset="0"/>
              </a:rPr>
              <a:t/>
            </a:r>
            <a:br>
              <a:rPr lang="uk-UA" sz="1500" dirty="0" smtClean="0">
                <a:latin typeface="Times New Roman" pitchFamily="18" charset="0"/>
                <a:cs typeface="Times New Roman" pitchFamily="18" charset="0"/>
              </a:rPr>
            </a:br>
            <a:r>
              <a:rPr lang="uk-UA" sz="1500" dirty="0" smtClean="0">
                <a:latin typeface="Times New Roman" pitchFamily="18" charset="0"/>
                <a:cs typeface="Times New Roman" pitchFamily="18" charset="0"/>
              </a:rPr>
              <a:t>При </a:t>
            </a:r>
            <a:r>
              <a:rPr lang="uk-UA" sz="1500" dirty="0">
                <a:latin typeface="Times New Roman" pitchFamily="18" charset="0"/>
                <a:cs typeface="Times New Roman" pitchFamily="18" charset="0"/>
              </a:rPr>
              <a:t>цьому вплив має будова ланцюга: алкіни з термінальним (прикінцевим) потрійним зв'язком мають нижчу температуру кипіння, аніж ізомери із внутрішнім потрійним зв'язком. </a:t>
            </a:r>
            <a:r>
              <a:rPr lang="uk-UA" sz="1500" dirty="0" smtClean="0">
                <a:latin typeface="Times New Roman" pitchFamily="18" charset="0"/>
                <a:cs typeface="Times New Roman" pitchFamily="18" charset="0"/>
              </a:rPr>
              <a:t/>
            </a:r>
            <a:br>
              <a:rPr lang="uk-UA" sz="1500" dirty="0" smtClean="0">
                <a:latin typeface="Times New Roman" pitchFamily="18" charset="0"/>
                <a:cs typeface="Times New Roman" pitchFamily="18" charset="0"/>
              </a:rPr>
            </a:br>
            <a:r>
              <a:rPr lang="uk-UA" sz="1500" dirty="0" smtClean="0">
                <a:latin typeface="Times New Roman" pitchFamily="18" charset="0"/>
                <a:cs typeface="Times New Roman" pitchFamily="18" charset="0"/>
              </a:rPr>
              <a:t>Ця </a:t>
            </a:r>
            <a:r>
              <a:rPr lang="uk-UA" sz="1500" dirty="0">
                <a:latin typeface="Times New Roman" pitchFamily="18" charset="0"/>
                <a:cs typeface="Times New Roman" pitchFamily="18" charset="0"/>
              </a:rPr>
              <a:t>властивість дозволяє проводити розділення ізомерів шляхом фракційної перегонки.</a:t>
            </a:r>
          </a:p>
        </p:txBody>
      </p:sp>
    </p:spTree>
    <p:extLst>
      <p:ext uri="{BB962C8B-B14F-4D97-AF65-F5344CB8AC3E}">
        <p14:creationId xmlns:p14="http://schemas.microsoft.com/office/powerpoint/2010/main" val="375114481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uk-UA" b="1" smtClean="0">
                <a:solidFill>
                  <a:srgbClr val="FF0000"/>
                </a:solidFill>
              </a:rPr>
              <a:t>Draw the Products</a:t>
            </a:r>
          </a:p>
        </p:txBody>
      </p:sp>
      <p:pic>
        <p:nvPicPr>
          <p:cNvPr id="2253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4388" y="1981200"/>
            <a:ext cx="7515225" cy="4114800"/>
          </a:xfrm>
          <a:noFill/>
        </p:spPr>
      </p:pic>
    </p:spTree>
    <p:extLst>
      <p:ext uri="{BB962C8B-B14F-4D97-AF65-F5344CB8AC3E}">
        <p14:creationId xmlns:p14="http://schemas.microsoft.com/office/powerpoint/2010/main" val="3462526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8839200" cy="42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790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0"/>
            <a:ext cx="7772400" cy="1143000"/>
          </a:xfrm>
        </p:spPr>
        <p:txBody>
          <a:bodyPr/>
          <a:lstStyle/>
          <a:p>
            <a:pPr eaLnBrk="1" hangingPunct="1"/>
            <a:r>
              <a:rPr lang="en-US" altLang="uk-UA" b="1" smtClean="0">
                <a:solidFill>
                  <a:srgbClr val="FF0000"/>
                </a:solidFill>
              </a:rPr>
              <a:t>Acidity of Terminal Alkynes</a:t>
            </a:r>
          </a:p>
        </p:txBody>
      </p:sp>
      <p:pic>
        <p:nvPicPr>
          <p:cNvPr id="24579" name="Picture 5" descr="C:\My Documents\My Pictures\Wade alkyne acidity.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371600"/>
            <a:ext cx="8686800" cy="5006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7048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uk-UA" b="1" smtClean="0">
                <a:solidFill>
                  <a:srgbClr val="FF0000"/>
                </a:solidFill>
              </a:rPr>
              <a:t>Acetylide Formation</a:t>
            </a:r>
          </a:p>
        </p:txBody>
      </p:sp>
      <p:pic>
        <p:nvPicPr>
          <p:cNvPr id="25603" name="Picture 5" descr="C:\My Documents\My Pictures\Wade acetylide fromation.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279650"/>
            <a:ext cx="9144000" cy="211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37236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hangingPunct="1"/>
            <a:r>
              <a:rPr lang="en-US" altLang="uk-UA" b="1" smtClean="0">
                <a:solidFill>
                  <a:srgbClr val="FF0000"/>
                </a:solidFill>
              </a:rPr>
              <a:t>Alkylation of Acetylide Ions</a:t>
            </a:r>
            <a:br>
              <a:rPr lang="en-US" altLang="uk-UA" b="1" smtClean="0">
                <a:solidFill>
                  <a:srgbClr val="FF0000"/>
                </a:solidFill>
              </a:rPr>
            </a:br>
            <a:r>
              <a:rPr lang="en-US" altLang="uk-UA" sz="3600" b="1" smtClean="0">
                <a:solidFill>
                  <a:schemeClr val="accent2"/>
                </a:solidFill>
              </a:rPr>
              <a:t>Reaction with alkyl halides</a:t>
            </a:r>
          </a:p>
        </p:txBody>
      </p:sp>
      <p:pic>
        <p:nvPicPr>
          <p:cNvPr id="2662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2514600"/>
            <a:ext cx="8458200" cy="3481388"/>
          </a:xfrm>
          <a:noFill/>
        </p:spPr>
      </p:pic>
    </p:spTree>
    <p:extLst>
      <p:ext uri="{BB962C8B-B14F-4D97-AF65-F5344CB8AC3E}">
        <p14:creationId xmlns:p14="http://schemas.microsoft.com/office/powerpoint/2010/main" val="375833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uk-UA" b="1" smtClean="0">
                <a:solidFill>
                  <a:srgbClr val="FF0000"/>
                </a:solidFill>
              </a:rPr>
              <a:t>Multi-step Syntheses</a:t>
            </a:r>
          </a:p>
        </p:txBody>
      </p:sp>
      <p:pic>
        <p:nvPicPr>
          <p:cNvPr id="2765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667000"/>
            <a:ext cx="8077200" cy="839788"/>
          </a:xfrm>
          <a:noFill/>
        </p:spPr>
      </p:pic>
    </p:spTree>
    <p:extLst>
      <p:ext uri="{BB962C8B-B14F-4D97-AF65-F5344CB8AC3E}">
        <p14:creationId xmlns:p14="http://schemas.microsoft.com/office/powerpoint/2010/main" val="657672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pPr eaLnBrk="1" hangingPunct="1"/>
            <a:r>
              <a:rPr lang="en-US" altLang="uk-UA" b="1" smtClean="0">
                <a:solidFill>
                  <a:srgbClr val="FF0000"/>
                </a:solidFill>
              </a:rPr>
              <a:t>Retrosynthetic Analysis</a:t>
            </a:r>
            <a:br>
              <a:rPr lang="en-US" altLang="uk-UA" b="1" smtClean="0">
                <a:solidFill>
                  <a:srgbClr val="FF0000"/>
                </a:solidFill>
              </a:rPr>
            </a:br>
            <a:r>
              <a:rPr lang="en-US" altLang="uk-UA" sz="3600" b="1" smtClean="0">
                <a:solidFill>
                  <a:schemeClr val="accent2"/>
                </a:solidFill>
              </a:rPr>
              <a:t>Begin with the Product</a:t>
            </a:r>
          </a:p>
        </p:txBody>
      </p:sp>
      <p:pic>
        <p:nvPicPr>
          <p:cNvPr id="2867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286000"/>
            <a:ext cx="7772400" cy="2968625"/>
          </a:xfrm>
          <a:noFill/>
        </p:spPr>
      </p:pic>
    </p:spTree>
    <p:extLst>
      <p:ext uri="{BB962C8B-B14F-4D97-AF65-F5344CB8AC3E}">
        <p14:creationId xmlns:p14="http://schemas.microsoft.com/office/powerpoint/2010/main" val="2766501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381000"/>
            <a:ext cx="7772400" cy="1143000"/>
          </a:xfrm>
        </p:spPr>
        <p:txBody>
          <a:bodyPr/>
          <a:lstStyle/>
          <a:p>
            <a:pPr eaLnBrk="1" hangingPunct="1"/>
            <a:r>
              <a:rPr lang="en-US" altLang="uk-UA" b="1" smtClean="0">
                <a:solidFill>
                  <a:srgbClr val="FF0000"/>
                </a:solidFill>
              </a:rPr>
              <a:t>Fill in the Reagents</a:t>
            </a:r>
          </a:p>
        </p:txBody>
      </p:sp>
      <p:pic>
        <p:nvPicPr>
          <p:cNvPr id="2969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828800"/>
            <a:ext cx="8458200" cy="3144838"/>
          </a:xfrm>
          <a:noFill/>
        </p:spPr>
      </p:pic>
    </p:spTree>
    <p:extLst>
      <p:ext uri="{BB962C8B-B14F-4D97-AF65-F5344CB8AC3E}">
        <p14:creationId xmlns:p14="http://schemas.microsoft.com/office/powerpoint/2010/main" val="3799604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eaLnBrk="1" hangingPunct="1"/>
            <a:r>
              <a:rPr lang="en-US" altLang="uk-UA" b="1" smtClean="0">
                <a:solidFill>
                  <a:srgbClr val="FF0000"/>
                </a:solidFill>
              </a:rPr>
              <a:t>Outline the synthetic steps. Indicate all necessary reagents for each step.</a:t>
            </a:r>
          </a:p>
        </p:txBody>
      </p:sp>
      <p:graphicFrame>
        <p:nvGraphicFramePr>
          <p:cNvPr id="30723" name="Object 2"/>
          <p:cNvGraphicFramePr>
            <a:graphicFrameLocks noChangeAspect="1"/>
          </p:cNvGraphicFramePr>
          <p:nvPr/>
        </p:nvGraphicFramePr>
        <p:xfrm>
          <a:off x="1963738" y="3435350"/>
          <a:ext cx="5275262" cy="1212850"/>
        </p:xfrm>
        <a:graphic>
          <a:graphicData uri="http://schemas.openxmlformats.org/presentationml/2006/ole">
            <mc:AlternateContent xmlns:mc="http://schemas.openxmlformats.org/markup-compatibility/2006">
              <mc:Choice xmlns:v="urn:schemas-microsoft-com:vml" Requires="v">
                <p:oleObj spid="_x0000_s44083" name="CS ChemDraw Drawing" r:id="rId3" imgW="3258820" imgH="749300" progId="ChemDraw.Document.6.0">
                  <p:embed/>
                </p:oleObj>
              </mc:Choice>
              <mc:Fallback>
                <p:oleObj name="CS ChemDraw Drawing" r:id="rId3" imgW="3258820" imgH="74930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3738" y="3435350"/>
                        <a:ext cx="5275262"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25129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uk-UA" b="1" smtClean="0">
                <a:solidFill>
                  <a:srgbClr val="FF0000"/>
                </a:solidFill>
              </a:rPr>
              <a:t>5 Steps</a:t>
            </a:r>
          </a:p>
        </p:txBody>
      </p:sp>
      <p:graphicFrame>
        <p:nvGraphicFramePr>
          <p:cNvPr id="31747" name="Object 2"/>
          <p:cNvGraphicFramePr>
            <a:graphicFrameLocks noChangeAspect="1"/>
          </p:cNvGraphicFramePr>
          <p:nvPr/>
        </p:nvGraphicFramePr>
        <p:xfrm>
          <a:off x="1206500" y="2514600"/>
          <a:ext cx="6731000" cy="2022475"/>
        </p:xfrm>
        <a:graphic>
          <a:graphicData uri="http://schemas.openxmlformats.org/presentationml/2006/ole">
            <mc:AlternateContent xmlns:mc="http://schemas.openxmlformats.org/markup-compatibility/2006">
              <mc:Choice xmlns:v="urn:schemas-microsoft-com:vml" Requires="v">
                <p:oleObj spid="_x0000_s45107" name="CS ChemDraw Drawing" r:id="rId3" imgW="3830320" imgH="1150620" progId="ChemDraw.Document.6.0">
                  <p:embed/>
                </p:oleObj>
              </mc:Choice>
              <mc:Fallback>
                <p:oleObj name="CS ChemDraw Drawing" r:id="rId3" imgW="3830320" imgH="115062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0" y="2514600"/>
                        <a:ext cx="67310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90518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3507" y="995114"/>
            <a:ext cx="4572000" cy="5786199"/>
          </a:xfrm>
          <a:prstGeom prst="rect">
            <a:avLst/>
          </a:prstGeom>
        </p:spPr>
        <p:txBody>
          <a:bodyPr>
            <a:spAutoFit/>
          </a:bodyPr>
          <a:lstStyle/>
          <a:p>
            <a:pPr algn="just">
              <a:spcBef>
                <a:spcPts val="600"/>
              </a:spcBef>
              <a:spcAft>
                <a:spcPts val="600"/>
              </a:spcAft>
            </a:pPr>
            <a:r>
              <a:rPr lang="uk-UA" dirty="0" smtClean="0">
                <a:cs typeface="Times New Roman" pitchFamily="18" charset="0"/>
              </a:rPr>
              <a:t>Хімічні властивості алкінів і </a:t>
            </a:r>
            <a:r>
              <a:rPr lang="uk-UA" dirty="0" err="1" smtClean="0">
                <a:cs typeface="Times New Roman" pitchFamily="18" charset="0"/>
              </a:rPr>
              <a:t>алкенів</a:t>
            </a:r>
            <a:r>
              <a:rPr lang="uk-UA" dirty="0" smtClean="0">
                <a:cs typeface="Times New Roman" pitchFamily="18" charset="0"/>
              </a:rPr>
              <a:t> подібні. Для них характерні реакції приєднання, окислення та полімеризації. Однак, на відміну від </a:t>
            </a:r>
            <a:r>
              <a:rPr lang="uk-UA" dirty="0" err="1" smtClean="0">
                <a:cs typeface="Times New Roman" pitchFamily="18" charset="0"/>
              </a:rPr>
              <a:t>алкенів</a:t>
            </a:r>
            <a:r>
              <a:rPr lang="uk-UA" dirty="0" smtClean="0">
                <a:cs typeface="Times New Roman" pitchFamily="18" charset="0"/>
              </a:rPr>
              <a:t>, реакція приєднання у алкінів відбувається в дві стадії (спочатку розривається один пі-зв’язок і утворюються похідні </a:t>
            </a:r>
            <a:r>
              <a:rPr lang="uk-UA" dirty="0" err="1" smtClean="0">
                <a:cs typeface="Times New Roman" pitchFamily="18" charset="0"/>
              </a:rPr>
              <a:t>алкенів</a:t>
            </a:r>
            <a:r>
              <a:rPr lang="uk-UA" dirty="0" smtClean="0">
                <a:cs typeface="Times New Roman" pitchFamily="18" charset="0"/>
              </a:rPr>
              <a:t>, потім другий – утворюються похідні алканів), можливі також реакції заміщення. </a:t>
            </a:r>
          </a:p>
          <a:p>
            <a:pPr algn="just">
              <a:spcBef>
                <a:spcPts val="600"/>
              </a:spcBef>
              <a:spcAft>
                <a:spcPts val="600"/>
              </a:spcAft>
            </a:pPr>
            <a:r>
              <a:rPr lang="uk-UA" dirty="0" smtClean="0"/>
              <a:t>Алкіни в багатьох реакціях мають більшу реакційною здатністю, ніж алкени. </a:t>
            </a:r>
            <a:br>
              <a:rPr lang="uk-UA" dirty="0" smtClean="0"/>
            </a:br>
            <a:r>
              <a:rPr lang="uk-UA" dirty="0" smtClean="0"/>
              <a:t>Для алкінів, як і для </a:t>
            </a:r>
            <a:r>
              <a:rPr lang="uk-UA" dirty="0" err="1" smtClean="0"/>
              <a:t>алкенів</a:t>
            </a:r>
            <a:r>
              <a:rPr lang="uk-UA" dirty="0" smtClean="0"/>
              <a:t>, характерні реакції приєднання. Так як потрійний зв'язок містить дві δ-зв'язку, Алкіни можуть вступати в реакції подвійного приєднання (приєднувати 2 молекули реагенту за потрійним зв'язком). Приєднання несиметричних реагентів до несиметричних алкінів відбувається за правилом </a:t>
            </a:r>
            <a:r>
              <a:rPr lang="uk-UA" dirty="0" err="1" smtClean="0"/>
              <a:t>Марковникова</a:t>
            </a:r>
            <a:r>
              <a:rPr lang="uk-UA" dirty="0" smtClean="0"/>
              <a:t>.</a:t>
            </a:r>
            <a:endParaRPr lang="uk-UA" dirty="0"/>
          </a:p>
        </p:txBody>
      </p:sp>
      <p:sp>
        <p:nvSpPr>
          <p:cNvPr id="3" name="Прямоугольник 2"/>
          <p:cNvSpPr/>
          <p:nvPr/>
        </p:nvSpPr>
        <p:spPr>
          <a:xfrm>
            <a:off x="179512" y="126776"/>
            <a:ext cx="3868175"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defRPr/>
            </a:pPr>
            <a:r>
              <a:rPr lang="uk-UA" sz="3200" b="1" dirty="0" smtClean="0">
                <a:latin typeface="Times New Roman" pitchFamily="18" charset="0"/>
              </a:rPr>
              <a:t>Хімічні властивості</a:t>
            </a:r>
            <a:endParaRPr lang="uk-UA" sz="3200" dirty="0">
              <a:latin typeface="Times New Roman" pitchFamily="18" charset="0"/>
            </a:endParaRPr>
          </a:p>
        </p:txBody>
      </p:sp>
      <p:sp>
        <p:nvSpPr>
          <p:cNvPr id="8" name="Прямоугольник 7"/>
          <p:cNvSpPr/>
          <p:nvPr/>
        </p:nvSpPr>
        <p:spPr>
          <a:xfrm>
            <a:off x="5364088" y="996315"/>
            <a:ext cx="3623379" cy="1754326"/>
          </a:xfrm>
          <a:prstGeom prst="rect">
            <a:avLst/>
          </a:prstGeom>
        </p:spPr>
        <p:txBody>
          <a:bodyPr wrap="square">
            <a:spAutoFit/>
          </a:bodyPr>
          <a:lstStyle/>
          <a:p>
            <a:pPr algn="just"/>
            <a:r>
              <a:rPr lang="uk-UA" dirty="0">
                <a:solidFill>
                  <a:srgbClr val="00B050"/>
                </a:solidFill>
              </a:rPr>
              <a:t>Гідрування:</a:t>
            </a:r>
            <a:r>
              <a:rPr lang="uk-UA" dirty="0"/>
              <a:t> Алкіни приєднують водень в присутності металевих каталізаторів (</a:t>
            </a:r>
            <a:r>
              <a:rPr lang="uk-UA" dirty="0" err="1"/>
              <a:t>Pt</a:t>
            </a:r>
            <a:r>
              <a:rPr lang="uk-UA" dirty="0"/>
              <a:t>, </a:t>
            </a:r>
            <a:r>
              <a:rPr lang="uk-UA" dirty="0" err="1"/>
              <a:t>Pd</a:t>
            </a:r>
            <a:r>
              <a:rPr lang="uk-UA" dirty="0"/>
              <a:t>, </a:t>
            </a:r>
            <a:r>
              <a:rPr lang="uk-UA" dirty="0" err="1"/>
              <a:t>Ni</a:t>
            </a:r>
            <a:r>
              <a:rPr lang="uk-UA" dirty="0"/>
              <a:t>) </a:t>
            </a:r>
            <a:r>
              <a:rPr lang="uk-UA" dirty="0" err="1"/>
              <a:t>Т.к</a:t>
            </a:r>
            <a:r>
              <a:rPr lang="uk-UA" dirty="0"/>
              <a:t>. потрійний зв'язок містить 2 </a:t>
            </a:r>
            <a:r>
              <a:rPr lang="uk-UA" dirty="0" err="1"/>
              <a:t>реакційно</a:t>
            </a:r>
            <a:r>
              <a:rPr lang="uk-UA" dirty="0"/>
              <a:t> здатні пі-зв'язку, Алкіни приєднують водень в 2 </a:t>
            </a:r>
            <a:r>
              <a:rPr lang="uk-UA" dirty="0" smtClean="0"/>
              <a:t>ступені</a:t>
            </a:r>
            <a:r>
              <a:rPr lang="en-US" dirty="0"/>
              <a:t>.</a:t>
            </a:r>
            <a:endParaRPr lang="uk-UA" dirty="0"/>
          </a:p>
        </p:txBody>
      </p:sp>
    </p:spTree>
    <p:extLst>
      <p:ext uri="{BB962C8B-B14F-4D97-AF65-F5344CB8AC3E}">
        <p14:creationId xmlns:p14="http://schemas.microsoft.com/office/powerpoint/2010/main" val="144396783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r>
              <a:rPr lang="en-US" altLang="uk-UA"/>
              <a:t>© Prentice Hall 2001</a:t>
            </a:r>
          </a:p>
        </p:txBody>
      </p:sp>
      <p:sp>
        <p:nvSpPr>
          <p:cNvPr id="5" name="Нижний колонтитул 4"/>
          <p:cNvSpPr>
            <a:spLocks noGrp="1"/>
          </p:cNvSpPr>
          <p:nvPr>
            <p:ph type="ftr" sz="quarter" idx="11"/>
          </p:nvPr>
        </p:nvSpPr>
        <p:spPr/>
        <p:txBody>
          <a:bodyPr/>
          <a:lstStyle/>
          <a:p>
            <a:r>
              <a:rPr lang="en-US" altLang="uk-UA"/>
              <a:t>Chapter 5</a:t>
            </a:r>
          </a:p>
        </p:txBody>
      </p:sp>
      <p:sp>
        <p:nvSpPr>
          <p:cNvPr id="6" name="Номер слайда 5"/>
          <p:cNvSpPr>
            <a:spLocks noGrp="1"/>
          </p:cNvSpPr>
          <p:nvPr>
            <p:ph type="sldNum" sz="quarter" idx="12"/>
          </p:nvPr>
        </p:nvSpPr>
        <p:spPr/>
        <p:txBody>
          <a:bodyPr/>
          <a:lstStyle/>
          <a:p>
            <a:fld id="{C3A43FE4-1AA4-4FF1-939E-7C98C86F53BC}" type="slidenum">
              <a:rPr lang="en-US" altLang="uk-UA"/>
              <a:pPr/>
              <a:t>130</a:t>
            </a:fld>
            <a:endParaRPr lang="en-US" altLang="uk-UA"/>
          </a:p>
        </p:txBody>
      </p:sp>
      <p:sp>
        <p:nvSpPr>
          <p:cNvPr id="215042" name="Rectangle 2"/>
          <p:cNvSpPr>
            <a:spLocks noGrp="1" noChangeArrowheads="1"/>
          </p:cNvSpPr>
          <p:nvPr>
            <p:ph type="title"/>
          </p:nvPr>
        </p:nvSpPr>
        <p:spPr/>
        <p:txBody>
          <a:bodyPr/>
          <a:lstStyle/>
          <a:p>
            <a:r>
              <a:rPr lang="en-US" altLang="uk-UA"/>
              <a:t>General Formulas</a:t>
            </a:r>
          </a:p>
        </p:txBody>
      </p:sp>
      <p:sp>
        <p:nvSpPr>
          <p:cNvPr id="215043" name="Rectangle 3"/>
          <p:cNvSpPr>
            <a:spLocks noGrp="1" noChangeArrowheads="1"/>
          </p:cNvSpPr>
          <p:nvPr>
            <p:ph type="body" idx="1"/>
          </p:nvPr>
        </p:nvSpPr>
        <p:spPr>
          <a:xfrm>
            <a:off x="457200" y="2209800"/>
            <a:ext cx="8178800" cy="3352800"/>
          </a:xfrm>
        </p:spPr>
        <p:txBody>
          <a:bodyPr/>
          <a:lstStyle/>
          <a:p>
            <a:r>
              <a:rPr lang="en-US" altLang="uk-UA"/>
              <a:t>The General Formula for an acyclic alkyne is C</a:t>
            </a:r>
            <a:r>
              <a:rPr lang="en-US" altLang="uk-UA" i="1" baseline="-25000"/>
              <a:t>n</a:t>
            </a:r>
            <a:r>
              <a:rPr lang="en-US" altLang="uk-UA"/>
              <a:t>H</a:t>
            </a:r>
            <a:r>
              <a:rPr lang="en-US" altLang="uk-UA" i="1" baseline="-25000"/>
              <a:t>2n-2</a:t>
            </a:r>
          </a:p>
          <a:p>
            <a:r>
              <a:rPr lang="en-US" altLang="uk-UA"/>
              <a:t>The Simplest Alkyne is HC</a:t>
            </a:r>
            <a:r>
              <a:rPr lang="en-US" altLang="uk-UA">
                <a:sym typeface="Symbol" panose="05050102010706020507" pitchFamily="18" charset="2"/>
              </a:rPr>
              <a:t>CH, which has the common name</a:t>
            </a:r>
            <a:r>
              <a:rPr lang="en-US" altLang="uk-UA"/>
              <a:t> Acetylene</a:t>
            </a:r>
          </a:p>
          <a:p>
            <a:r>
              <a:rPr lang="en-US" altLang="uk-UA"/>
              <a:t>Used as a fuel used in cutting torches</a:t>
            </a:r>
          </a:p>
        </p:txBody>
      </p:sp>
    </p:spTree>
    <p:extLst>
      <p:ext uri="{BB962C8B-B14F-4D97-AF65-F5344CB8AC3E}">
        <p14:creationId xmlns:p14="http://schemas.microsoft.com/office/powerpoint/2010/main" val="961427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anim calcmode="lin" valueType="num">
                                      <p:cBhvr additive="base">
                                        <p:cTn id="7" dur="500" fill="hold"/>
                                        <p:tgtEl>
                                          <p:spTgt spid="2150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1504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215043">
                                            <p:txEl>
                                              <p:pRg st="0" end="0"/>
                                            </p:txEl>
                                          </p:spTgt>
                                        </p:tgtEl>
                                        <p:attrNameLst>
                                          <p:attrName>ppt_c</p:attrName>
                                        </p:attrNameLst>
                                      </p:cBhvr>
                                      <p:to>
                                        <a:schemeClr val="bg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15043">
                                            <p:txEl>
                                              <p:pRg st="1" end="1"/>
                                            </p:txEl>
                                          </p:spTgt>
                                        </p:tgtEl>
                                        <p:attrNameLst>
                                          <p:attrName>style.visibility</p:attrName>
                                        </p:attrNameLst>
                                      </p:cBhvr>
                                      <p:to>
                                        <p:strVal val="visible"/>
                                      </p:to>
                                    </p:set>
                                    <p:anim calcmode="lin" valueType="num">
                                      <p:cBhvr additive="base">
                                        <p:cTn id="13" dur="500" fill="hold"/>
                                        <p:tgtEl>
                                          <p:spTgt spid="21504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1504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215043">
                                            <p:txEl>
                                              <p:pRg st="1" end="1"/>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15043">
                                            <p:txEl>
                                              <p:pRg st="2" end="2"/>
                                            </p:txEl>
                                          </p:spTgt>
                                        </p:tgtEl>
                                        <p:attrNameLst>
                                          <p:attrName>style.visibility</p:attrName>
                                        </p:attrNameLst>
                                      </p:cBhvr>
                                      <p:to>
                                        <p:strVal val="visible"/>
                                      </p:to>
                                    </p:set>
                                    <p:anim calcmode="lin" valueType="num">
                                      <p:cBhvr additive="base">
                                        <p:cTn id="19" dur="500" fill="hold"/>
                                        <p:tgtEl>
                                          <p:spTgt spid="21504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1504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215043">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bldLvl="2"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Дата 3"/>
          <p:cNvSpPr>
            <a:spLocks noGrp="1"/>
          </p:cNvSpPr>
          <p:nvPr>
            <p:ph type="dt" sz="half" idx="10"/>
          </p:nvPr>
        </p:nvSpPr>
        <p:spPr/>
        <p:txBody>
          <a:bodyPr/>
          <a:lstStyle/>
          <a:p>
            <a:r>
              <a:rPr lang="en-US" altLang="uk-UA"/>
              <a:t>© Prentice Hall 2001</a:t>
            </a:r>
          </a:p>
        </p:txBody>
      </p:sp>
      <p:sp>
        <p:nvSpPr>
          <p:cNvPr id="6" name="Нижний колонтитул 4"/>
          <p:cNvSpPr>
            <a:spLocks noGrp="1"/>
          </p:cNvSpPr>
          <p:nvPr>
            <p:ph type="ftr" sz="quarter" idx="11"/>
          </p:nvPr>
        </p:nvSpPr>
        <p:spPr/>
        <p:txBody>
          <a:bodyPr/>
          <a:lstStyle/>
          <a:p>
            <a:r>
              <a:rPr lang="en-US" altLang="uk-UA"/>
              <a:t>Chapter 5</a:t>
            </a:r>
          </a:p>
        </p:txBody>
      </p:sp>
      <p:sp>
        <p:nvSpPr>
          <p:cNvPr id="7" name="Номер слайда 5"/>
          <p:cNvSpPr>
            <a:spLocks noGrp="1"/>
          </p:cNvSpPr>
          <p:nvPr>
            <p:ph type="sldNum" sz="quarter" idx="12"/>
          </p:nvPr>
        </p:nvSpPr>
        <p:spPr/>
        <p:txBody>
          <a:bodyPr/>
          <a:lstStyle/>
          <a:p>
            <a:fld id="{B1D5CE55-6A5A-45FF-8ACE-93AB41743EEF}" type="slidenum">
              <a:rPr lang="en-US" altLang="uk-UA"/>
              <a:pPr/>
              <a:t>131</a:t>
            </a:fld>
            <a:endParaRPr lang="en-US" altLang="uk-UA"/>
          </a:p>
        </p:txBody>
      </p:sp>
      <p:sp>
        <p:nvSpPr>
          <p:cNvPr id="250882" name="Rectangle 2"/>
          <p:cNvSpPr>
            <a:spLocks noGrp="1" noChangeArrowheads="1"/>
          </p:cNvSpPr>
          <p:nvPr>
            <p:ph type="title"/>
          </p:nvPr>
        </p:nvSpPr>
        <p:spPr/>
        <p:txBody>
          <a:bodyPr/>
          <a:lstStyle/>
          <a:p>
            <a:r>
              <a:rPr lang="en-US" altLang="uk-UA"/>
              <a:t>Alkynes</a:t>
            </a:r>
          </a:p>
        </p:txBody>
      </p:sp>
      <p:sp>
        <p:nvSpPr>
          <p:cNvPr id="250883" name="Rectangle 3"/>
          <p:cNvSpPr>
            <a:spLocks noGrp="1" noChangeArrowheads="1"/>
          </p:cNvSpPr>
          <p:nvPr>
            <p:ph type="body" idx="1"/>
          </p:nvPr>
        </p:nvSpPr>
        <p:spPr>
          <a:xfrm>
            <a:off x="1182688" y="2017713"/>
            <a:ext cx="7772400" cy="1597025"/>
          </a:xfrm>
        </p:spPr>
        <p:txBody>
          <a:bodyPr/>
          <a:lstStyle/>
          <a:p>
            <a:r>
              <a:rPr lang="en-US" altLang="uk-UA"/>
              <a:t>If the triple bond is at the end of the chain, the alkyne is known as a </a:t>
            </a:r>
            <a:r>
              <a:rPr lang="en-US" altLang="uk-UA" b="1"/>
              <a:t>terminal alkyne</a:t>
            </a:r>
            <a:endParaRPr lang="en-US" altLang="uk-UA"/>
          </a:p>
        </p:txBody>
      </p:sp>
      <p:graphicFrame>
        <p:nvGraphicFramePr>
          <p:cNvPr id="250884" name="Object 4"/>
          <p:cNvGraphicFramePr>
            <a:graphicFrameLocks noChangeAspect="1"/>
          </p:cNvGraphicFramePr>
          <p:nvPr/>
        </p:nvGraphicFramePr>
        <p:xfrm>
          <a:off x="3048000" y="3581400"/>
          <a:ext cx="2895600" cy="1949450"/>
        </p:xfrm>
        <a:graphic>
          <a:graphicData uri="http://schemas.openxmlformats.org/presentationml/2006/ole">
            <mc:AlternateContent xmlns:mc="http://schemas.openxmlformats.org/markup-compatibility/2006">
              <mc:Choice xmlns:v="urn:schemas-microsoft-com:vml" Requires="v">
                <p:oleObj spid="_x0000_s46131" name="Photo Editor Photo" r:id="rId3" imgW="1400000" imgH="942857" progId="MSPhotoEd.3">
                  <p:embed/>
                </p:oleObj>
              </mc:Choice>
              <mc:Fallback>
                <p:oleObj name="Photo Editor Photo" r:id="rId3" imgW="1400000" imgH="9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581400"/>
                        <a:ext cx="2895600"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83977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250883">
                                            <p:txEl>
                                              <p:pRg st="0" end="0"/>
                                            </p:txEl>
                                          </p:spTgt>
                                        </p:tgtEl>
                                        <p:attrNameLst>
                                          <p:attrName>style.visibility</p:attrName>
                                        </p:attrNameLst>
                                      </p:cBhvr>
                                      <p:to>
                                        <p:strVal val="visible"/>
                                      </p:to>
                                    </p:set>
                                    <p:anim calcmode="lin" valueType="num">
                                      <p:cBhvr>
                                        <p:cTn id="7" dur="500" fill="hold"/>
                                        <p:tgtEl>
                                          <p:spTgt spid="250883">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250883">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250883">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250883">
                                            <p:txEl>
                                              <p:pRg st="0" end="0"/>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50883">
                                            <p:txEl>
                                              <p:pRg st="0" end="0"/>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nodeType="clickEffect">
                                  <p:stCondLst>
                                    <p:cond delay="0"/>
                                  </p:stCondLst>
                                  <p:childTnLst>
                                    <p:set>
                                      <p:cBhvr>
                                        <p:cTn id="14" dur="1" fill="hold">
                                          <p:stCondLst>
                                            <p:cond delay="0"/>
                                          </p:stCondLst>
                                        </p:cTn>
                                        <p:tgtEl>
                                          <p:spTgt spid="250884"/>
                                        </p:tgtEl>
                                        <p:attrNameLst>
                                          <p:attrName>style.visibility</p:attrName>
                                        </p:attrNameLst>
                                      </p:cBhvr>
                                      <p:to>
                                        <p:strVal val="visible"/>
                                      </p:to>
                                    </p:set>
                                    <p:anim calcmode="lin" valueType="num">
                                      <p:cBhvr>
                                        <p:cTn id="15" dur="500" fill="hold"/>
                                        <p:tgtEl>
                                          <p:spTgt spid="250884"/>
                                        </p:tgtEl>
                                        <p:attrNameLst>
                                          <p:attrName>ppt_x</p:attrName>
                                        </p:attrNameLst>
                                      </p:cBhvr>
                                      <p:tavLst>
                                        <p:tav tm="0">
                                          <p:val>
                                            <p:strVal val="#ppt_x"/>
                                          </p:val>
                                        </p:tav>
                                        <p:tav tm="100000">
                                          <p:val>
                                            <p:strVal val="#ppt_x"/>
                                          </p:val>
                                        </p:tav>
                                      </p:tavLst>
                                    </p:anim>
                                    <p:anim calcmode="lin" valueType="num">
                                      <p:cBhvr>
                                        <p:cTn id="16" dur="500" fill="hold"/>
                                        <p:tgtEl>
                                          <p:spTgt spid="250884"/>
                                        </p:tgtEl>
                                        <p:attrNameLst>
                                          <p:attrName>ppt_y</p:attrName>
                                        </p:attrNameLst>
                                      </p:cBhvr>
                                      <p:tavLst>
                                        <p:tav tm="0">
                                          <p:val>
                                            <p:strVal val="#ppt_y+#ppt_h/2"/>
                                          </p:val>
                                        </p:tav>
                                        <p:tav tm="100000">
                                          <p:val>
                                            <p:strVal val="#ppt_y"/>
                                          </p:val>
                                        </p:tav>
                                      </p:tavLst>
                                    </p:anim>
                                    <p:anim calcmode="lin" valueType="num">
                                      <p:cBhvr>
                                        <p:cTn id="17" dur="500" fill="hold"/>
                                        <p:tgtEl>
                                          <p:spTgt spid="250884"/>
                                        </p:tgtEl>
                                        <p:attrNameLst>
                                          <p:attrName>ppt_w</p:attrName>
                                        </p:attrNameLst>
                                      </p:cBhvr>
                                      <p:tavLst>
                                        <p:tav tm="0">
                                          <p:val>
                                            <p:strVal val="#ppt_w"/>
                                          </p:val>
                                        </p:tav>
                                        <p:tav tm="100000">
                                          <p:val>
                                            <p:strVal val="#ppt_w"/>
                                          </p:val>
                                        </p:tav>
                                      </p:tavLst>
                                    </p:anim>
                                    <p:anim calcmode="lin" valueType="num">
                                      <p:cBhvr>
                                        <p:cTn id="18" dur="500" fill="hold"/>
                                        <p:tgtEl>
                                          <p:spTgt spid="2508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3"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Дата 3"/>
          <p:cNvSpPr>
            <a:spLocks noGrp="1"/>
          </p:cNvSpPr>
          <p:nvPr>
            <p:ph type="dt" sz="half" idx="10"/>
          </p:nvPr>
        </p:nvSpPr>
        <p:spPr/>
        <p:txBody>
          <a:bodyPr/>
          <a:lstStyle/>
          <a:p>
            <a:r>
              <a:rPr lang="en-US" altLang="uk-UA"/>
              <a:t>© Prentice Hall 2001</a:t>
            </a:r>
          </a:p>
        </p:txBody>
      </p:sp>
      <p:sp>
        <p:nvSpPr>
          <p:cNvPr id="6" name="Нижний колонтитул 4"/>
          <p:cNvSpPr>
            <a:spLocks noGrp="1"/>
          </p:cNvSpPr>
          <p:nvPr>
            <p:ph type="ftr" sz="quarter" idx="11"/>
          </p:nvPr>
        </p:nvSpPr>
        <p:spPr/>
        <p:txBody>
          <a:bodyPr/>
          <a:lstStyle/>
          <a:p>
            <a:r>
              <a:rPr lang="en-US" altLang="uk-UA"/>
              <a:t>Chapter 5</a:t>
            </a:r>
          </a:p>
        </p:txBody>
      </p:sp>
      <p:sp>
        <p:nvSpPr>
          <p:cNvPr id="7" name="Номер слайда 5"/>
          <p:cNvSpPr>
            <a:spLocks noGrp="1"/>
          </p:cNvSpPr>
          <p:nvPr>
            <p:ph type="sldNum" sz="quarter" idx="12"/>
          </p:nvPr>
        </p:nvSpPr>
        <p:spPr/>
        <p:txBody>
          <a:bodyPr/>
          <a:lstStyle/>
          <a:p>
            <a:fld id="{1BF7B7B7-DF13-4115-896E-2018286EC85E}" type="slidenum">
              <a:rPr lang="en-US" altLang="uk-UA"/>
              <a:pPr/>
              <a:t>132</a:t>
            </a:fld>
            <a:endParaRPr lang="en-US" altLang="uk-UA"/>
          </a:p>
        </p:txBody>
      </p:sp>
      <p:sp>
        <p:nvSpPr>
          <p:cNvPr id="276482" name="Rectangle 2"/>
          <p:cNvSpPr>
            <a:spLocks noGrp="1" noChangeArrowheads="1"/>
          </p:cNvSpPr>
          <p:nvPr>
            <p:ph type="title"/>
          </p:nvPr>
        </p:nvSpPr>
        <p:spPr/>
        <p:txBody>
          <a:bodyPr/>
          <a:lstStyle/>
          <a:p>
            <a:r>
              <a:rPr lang="en-US" altLang="uk-UA"/>
              <a:t>Alkynes</a:t>
            </a:r>
          </a:p>
        </p:txBody>
      </p:sp>
      <p:sp>
        <p:nvSpPr>
          <p:cNvPr id="276483" name="Rectangle 3"/>
          <p:cNvSpPr>
            <a:spLocks noGrp="1" noChangeArrowheads="1"/>
          </p:cNvSpPr>
          <p:nvPr>
            <p:ph type="body" idx="1"/>
          </p:nvPr>
        </p:nvSpPr>
        <p:spPr>
          <a:xfrm>
            <a:off x="1182688" y="2017713"/>
            <a:ext cx="7772400" cy="1522412"/>
          </a:xfrm>
        </p:spPr>
        <p:txBody>
          <a:bodyPr/>
          <a:lstStyle/>
          <a:p>
            <a:pPr>
              <a:lnSpc>
                <a:spcPct val="90000"/>
              </a:lnSpc>
            </a:pPr>
            <a:r>
              <a:rPr lang="en-US" altLang="uk-UA"/>
              <a:t>If the triple bond is not at the end of the chain, the alkyne is known as an </a:t>
            </a:r>
            <a:r>
              <a:rPr lang="en-US" altLang="uk-UA" b="1"/>
              <a:t>internal alkyne</a:t>
            </a:r>
            <a:endParaRPr lang="en-US" altLang="uk-UA"/>
          </a:p>
        </p:txBody>
      </p:sp>
      <p:graphicFrame>
        <p:nvGraphicFramePr>
          <p:cNvPr id="276484" name="Object 4"/>
          <p:cNvGraphicFramePr>
            <a:graphicFrameLocks noChangeAspect="1"/>
          </p:cNvGraphicFramePr>
          <p:nvPr/>
        </p:nvGraphicFramePr>
        <p:xfrm>
          <a:off x="3048000" y="3581400"/>
          <a:ext cx="2971800" cy="1803400"/>
        </p:xfrm>
        <a:graphic>
          <a:graphicData uri="http://schemas.openxmlformats.org/presentationml/2006/ole">
            <mc:AlternateContent xmlns:mc="http://schemas.openxmlformats.org/markup-compatibility/2006">
              <mc:Choice xmlns:v="urn:schemas-microsoft-com:vml" Requires="v">
                <p:oleObj spid="_x0000_s47155" name="Photo Editor Photo" r:id="rId3" imgW="1647619" imgH="1000000" progId="MSPhotoEd.3">
                  <p:embed/>
                </p:oleObj>
              </mc:Choice>
              <mc:Fallback>
                <p:oleObj name="Photo Editor Photo" r:id="rId3" imgW="1647619" imgH="100000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581400"/>
                        <a:ext cx="29718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43759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483">
                                            <p:txEl>
                                              <p:pRg st="0" end="0"/>
                                            </p:txEl>
                                          </p:spTgt>
                                        </p:tgtEl>
                                        <p:attrNameLst>
                                          <p:attrName>style.visibility</p:attrName>
                                        </p:attrNameLst>
                                      </p:cBhvr>
                                      <p:to>
                                        <p:strVal val="visible"/>
                                      </p:to>
                                    </p:set>
                                    <p:animEffect transition="in" filter="checkerboard(across)">
                                      <p:cBhvr>
                                        <p:cTn id="7" dur="500"/>
                                        <p:tgtEl>
                                          <p:spTgt spid="276483">
                                            <p:txEl>
                                              <p:pRg st="0" end="0"/>
                                            </p:txEl>
                                          </p:spTgt>
                                        </p:tgtEl>
                                      </p:cBhvr>
                                    </p:animEffect>
                                  </p:childTnLst>
                                  <p:subTnLst>
                                    <p:animClr clrSpc="rgb" dir="cw">
                                      <p:cBhvr override="childStyle">
                                        <p:cTn dur="1" fill="hold" display="0" masterRel="nextClick" afterEffect="1"/>
                                        <p:tgtEl>
                                          <p:spTgt spid="276483">
                                            <p:txEl>
                                              <p:pRg st="0" end="0"/>
                                            </p:txEl>
                                          </p:spTgt>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76484"/>
                                        </p:tgtEl>
                                        <p:attrNameLst>
                                          <p:attrName>style.visibility</p:attrName>
                                        </p:attrNameLst>
                                      </p:cBhvr>
                                      <p:to>
                                        <p:strVal val="visible"/>
                                      </p:to>
                                    </p:set>
                                    <p:animEffect transition="in" filter="checkerboard(across)">
                                      <p:cBhvr>
                                        <p:cTn id="12" dur="500"/>
                                        <p:tgtEl>
                                          <p:spTgt spid="27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3"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r>
              <a:rPr lang="en-US" altLang="uk-UA"/>
              <a:t>© Prentice Hall 2001</a:t>
            </a:r>
          </a:p>
        </p:txBody>
      </p:sp>
      <p:sp>
        <p:nvSpPr>
          <p:cNvPr id="5" name="Нижний колонтитул 4"/>
          <p:cNvSpPr>
            <a:spLocks noGrp="1"/>
          </p:cNvSpPr>
          <p:nvPr>
            <p:ph type="ftr" sz="quarter" idx="11"/>
          </p:nvPr>
        </p:nvSpPr>
        <p:spPr/>
        <p:txBody>
          <a:bodyPr/>
          <a:lstStyle/>
          <a:p>
            <a:r>
              <a:rPr lang="en-US" altLang="uk-UA"/>
              <a:t>Chapter 5</a:t>
            </a:r>
          </a:p>
        </p:txBody>
      </p:sp>
      <p:sp>
        <p:nvSpPr>
          <p:cNvPr id="6" name="Номер слайда 5"/>
          <p:cNvSpPr>
            <a:spLocks noGrp="1"/>
          </p:cNvSpPr>
          <p:nvPr>
            <p:ph type="sldNum" sz="quarter" idx="12"/>
          </p:nvPr>
        </p:nvSpPr>
        <p:spPr/>
        <p:txBody>
          <a:bodyPr/>
          <a:lstStyle/>
          <a:p>
            <a:fld id="{E7D28936-399F-42CF-9486-44774BC4C8B3}" type="slidenum">
              <a:rPr lang="en-US" altLang="uk-UA"/>
              <a:pPr/>
              <a:t>133</a:t>
            </a:fld>
            <a:endParaRPr lang="en-US" altLang="uk-UA"/>
          </a:p>
        </p:txBody>
      </p:sp>
      <p:sp>
        <p:nvSpPr>
          <p:cNvPr id="278530" name="Rectangle 2"/>
          <p:cNvSpPr>
            <a:spLocks noGrp="1" noChangeArrowheads="1"/>
          </p:cNvSpPr>
          <p:nvPr>
            <p:ph type="title"/>
          </p:nvPr>
        </p:nvSpPr>
        <p:spPr>
          <a:xfrm>
            <a:off x="1143000" y="533400"/>
            <a:ext cx="8001000" cy="1143000"/>
          </a:xfrm>
        </p:spPr>
        <p:txBody>
          <a:bodyPr/>
          <a:lstStyle/>
          <a:p>
            <a:r>
              <a:rPr lang="en-US" altLang="uk-UA"/>
              <a:t>IUPAC Nomenclature of Alkynes</a:t>
            </a:r>
          </a:p>
        </p:txBody>
      </p:sp>
      <p:sp>
        <p:nvSpPr>
          <p:cNvPr id="278531" name="Rectangle 3"/>
          <p:cNvSpPr>
            <a:spLocks noGrp="1" noChangeArrowheads="1"/>
          </p:cNvSpPr>
          <p:nvPr>
            <p:ph type="body" idx="1"/>
          </p:nvPr>
        </p:nvSpPr>
        <p:spPr>
          <a:xfrm>
            <a:off x="457200" y="1828800"/>
            <a:ext cx="8686800" cy="4800600"/>
          </a:xfrm>
        </p:spPr>
        <p:txBody>
          <a:bodyPr/>
          <a:lstStyle/>
          <a:p>
            <a:pPr marL="533400" indent="-533400">
              <a:buClr>
                <a:schemeClr val="tx1"/>
              </a:buClr>
              <a:buSzTx/>
              <a:buFont typeface="Wingdings" panose="05000000000000000000" pitchFamily="2" charset="2"/>
              <a:buAutoNum type="arabicPeriod"/>
            </a:pPr>
            <a:r>
              <a:rPr lang="en-US" altLang="uk-UA"/>
              <a:t>Find the longest chain containing the triple bond and change the corresponding </a:t>
            </a:r>
            <a:r>
              <a:rPr lang="en-US" altLang="uk-UA" i="1"/>
              <a:t>“-ane”</a:t>
            </a:r>
            <a:r>
              <a:rPr lang="en-US" altLang="uk-UA"/>
              <a:t> ending to </a:t>
            </a:r>
            <a:r>
              <a:rPr lang="en-US" altLang="uk-UA" i="1"/>
              <a:t>“-yne”</a:t>
            </a:r>
          </a:p>
          <a:p>
            <a:pPr marL="533400" indent="-533400">
              <a:buClr>
                <a:schemeClr val="tx1"/>
              </a:buClr>
              <a:buSzTx/>
              <a:buFont typeface="Wingdings" panose="05000000000000000000" pitchFamily="2" charset="2"/>
              <a:buAutoNum type="arabicPeriod"/>
            </a:pPr>
            <a:r>
              <a:rPr lang="en-US" altLang="uk-UA"/>
              <a:t>The chain is numbered in direction that gives the triple bond, the lower number</a:t>
            </a:r>
          </a:p>
          <a:p>
            <a:pPr marL="533400" indent="-533400">
              <a:buClr>
                <a:schemeClr val="tx1"/>
              </a:buClr>
              <a:buSzTx/>
              <a:buFont typeface="Wingdings" panose="05000000000000000000" pitchFamily="2" charset="2"/>
              <a:buAutoNum type="arabicPeriod"/>
            </a:pPr>
            <a:r>
              <a:rPr lang="en-US" altLang="uk-UA"/>
              <a:t>If the same number for the triple bond is obtained in numbering from both directions, the number for the substituent nearest the chain end is minimized</a:t>
            </a:r>
            <a:endParaRPr lang="en-US" altLang="uk-UA" i="1"/>
          </a:p>
        </p:txBody>
      </p:sp>
    </p:spTree>
    <p:extLst>
      <p:ext uri="{BB962C8B-B14F-4D97-AF65-F5344CB8AC3E}">
        <p14:creationId xmlns:p14="http://schemas.microsoft.com/office/powerpoint/2010/main" val="1834297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anim calcmode="lin" valueType="num">
                                      <p:cBhvr additive="base">
                                        <p:cTn id="7" dur="500" fill="hold"/>
                                        <p:tgtEl>
                                          <p:spTgt spid="2785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8531">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278531">
                                            <p:txEl>
                                              <p:pRg st="0" end="0"/>
                                            </p:txEl>
                                          </p:spTgt>
                                        </p:tgtEl>
                                        <p:attrNameLst>
                                          <p:attrName>ppt_c</p:attrName>
                                        </p:attrNameLst>
                                      </p:cBhvr>
                                      <p:to>
                                        <a:schemeClr val="bg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78531">
                                            <p:txEl>
                                              <p:pRg st="1" end="1"/>
                                            </p:txEl>
                                          </p:spTgt>
                                        </p:tgtEl>
                                        <p:attrNameLst>
                                          <p:attrName>style.visibility</p:attrName>
                                        </p:attrNameLst>
                                      </p:cBhvr>
                                      <p:to>
                                        <p:strVal val="visible"/>
                                      </p:to>
                                    </p:set>
                                    <p:anim calcmode="lin" valueType="num">
                                      <p:cBhvr additive="base">
                                        <p:cTn id="13" dur="500" fill="hold"/>
                                        <p:tgtEl>
                                          <p:spTgt spid="27853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78531">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278531">
                                            <p:txEl>
                                              <p:pRg st="1" end="1"/>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78531">
                                            <p:txEl>
                                              <p:pRg st="2" end="2"/>
                                            </p:txEl>
                                          </p:spTgt>
                                        </p:tgtEl>
                                        <p:attrNameLst>
                                          <p:attrName>style.visibility</p:attrName>
                                        </p:attrNameLst>
                                      </p:cBhvr>
                                      <p:to>
                                        <p:strVal val="visible"/>
                                      </p:to>
                                    </p:set>
                                    <p:anim calcmode="lin" valueType="num">
                                      <p:cBhvr additive="base">
                                        <p:cTn id="19" dur="500" fill="hold"/>
                                        <p:tgtEl>
                                          <p:spTgt spid="27853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78531">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278531">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build="p" bldLvl="2"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Дата 2"/>
          <p:cNvSpPr>
            <a:spLocks noGrp="1"/>
          </p:cNvSpPr>
          <p:nvPr>
            <p:ph type="dt" sz="half" idx="10"/>
          </p:nvPr>
        </p:nvSpPr>
        <p:spPr/>
        <p:txBody>
          <a:bodyPr/>
          <a:lstStyle/>
          <a:p>
            <a:r>
              <a:rPr lang="en-US" altLang="uk-UA"/>
              <a:t>© Prentice Hall 2001</a:t>
            </a:r>
          </a:p>
        </p:txBody>
      </p:sp>
      <p:sp>
        <p:nvSpPr>
          <p:cNvPr id="6" name="Нижний колонтитул 3"/>
          <p:cNvSpPr>
            <a:spLocks noGrp="1"/>
          </p:cNvSpPr>
          <p:nvPr>
            <p:ph type="ftr" sz="quarter" idx="11"/>
          </p:nvPr>
        </p:nvSpPr>
        <p:spPr/>
        <p:txBody>
          <a:bodyPr/>
          <a:lstStyle/>
          <a:p>
            <a:r>
              <a:rPr lang="en-US" altLang="uk-UA"/>
              <a:t>Chapter 5</a:t>
            </a:r>
          </a:p>
        </p:txBody>
      </p:sp>
      <p:sp>
        <p:nvSpPr>
          <p:cNvPr id="7" name="Номер слайда 4"/>
          <p:cNvSpPr>
            <a:spLocks noGrp="1"/>
          </p:cNvSpPr>
          <p:nvPr>
            <p:ph type="sldNum" sz="quarter" idx="12"/>
          </p:nvPr>
        </p:nvSpPr>
        <p:spPr/>
        <p:txBody>
          <a:bodyPr/>
          <a:lstStyle/>
          <a:p>
            <a:fld id="{66349647-A13D-4CF4-9174-624C144E7CE1}" type="slidenum">
              <a:rPr lang="en-US" altLang="uk-UA"/>
              <a:pPr/>
              <a:t>134</a:t>
            </a:fld>
            <a:endParaRPr lang="en-US" altLang="uk-UA"/>
          </a:p>
        </p:txBody>
      </p:sp>
      <p:sp>
        <p:nvSpPr>
          <p:cNvPr id="272386" name="Rectangle 2"/>
          <p:cNvSpPr>
            <a:spLocks noGrp="1" noChangeArrowheads="1"/>
          </p:cNvSpPr>
          <p:nvPr>
            <p:ph type="title"/>
          </p:nvPr>
        </p:nvSpPr>
        <p:spPr/>
        <p:txBody>
          <a:bodyPr/>
          <a:lstStyle/>
          <a:p>
            <a:r>
              <a:rPr lang="en-US" altLang="uk-UA"/>
              <a:t>Alkyne Structure</a:t>
            </a:r>
          </a:p>
        </p:txBody>
      </p:sp>
      <p:graphicFrame>
        <p:nvGraphicFramePr>
          <p:cNvPr id="272389" name="Object 5"/>
          <p:cNvGraphicFramePr>
            <a:graphicFrameLocks noChangeAspect="1"/>
          </p:cNvGraphicFramePr>
          <p:nvPr/>
        </p:nvGraphicFramePr>
        <p:xfrm>
          <a:off x="1998663" y="1866900"/>
          <a:ext cx="5145087" cy="3124200"/>
        </p:xfrm>
        <a:graphic>
          <a:graphicData uri="http://schemas.openxmlformats.org/presentationml/2006/ole">
            <mc:AlternateContent xmlns:mc="http://schemas.openxmlformats.org/markup-compatibility/2006">
              <mc:Choice xmlns:v="urn:schemas-microsoft-com:vml" Requires="v">
                <p:oleObj spid="_x0000_s48228" name="Photo Editor Photo" r:id="rId3" imgW="5144218" imgH="3123810" progId="MSPhotoEd.3">
                  <p:embed/>
                </p:oleObj>
              </mc:Choice>
              <mc:Fallback>
                <p:oleObj name="Photo Editor Photo" r:id="rId3" imgW="5144218" imgH="31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663" y="1866900"/>
                        <a:ext cx="514508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2390" name="Object 6"/>
          <p:cNvGraphicFramePr>
            <a:graphicFrameLocks noChangeAspect="1"/>
          </p:cNvGraphicFramePr>
          <p:nvPr/>
        </p:nvGraphicFramePr>
        <p:xfrm>
          <a:off x="3505200" y="4800600"/>
          <a:ext cx="1809750" cy="1076325"/>
        </p:xfrm>
        <a:graphic>
          <a:graphicData uri="http://schemas.openxmlformats.org/presentationml/2006/ole">
            <mc:AlternateContent xmlns:mc="http://schemas.openxmlformats.org/markup-compatibility/2006">
              <mc:Choice xmlns:v="urn:schemas-microsoft-com:vml" Requires="v">
                <p:oleObj spid="_x0000_s48229" name="Photo Editor Photo" r:id="rId5" imgW="1809524" imgH="1076475" progId="MSPhotoEd.3">
                  <p:embed/>
                </p:oleObj>
              </mc:Choice>
              <mc:Fallback>
                <p:oleObj name="Photo Editor Photo" r:id="rId5" imgW="1809524" imgH="107647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4800600"/>
                        <a:ext cx="18097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19316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2389"/>
                                        </p:tgtEl>
                                        <p:attrNameLst>
                                          <p:attrName>style.visibility</p:attrName>
                                        </p:attrNameLst>
                                      </p:cBhvr>
                                      <p:to>
                                        <p:strVal val="visible"/>
                                      </p:to>
                                    </p:set>
                                    <p:animEffect transition="in" filter="dissolve">
                                      <p:cBhvr>
                                        <p:cTn id="7" dur="500"/>
                                        <p:tgtEl>
                                          <p:spTgt spid="272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72390"/>
                                        </p:tgtEl>
                                        <p:attrNameLst>
                                          <p:attrName>style.visibility</p:attrName>
                                        </p:attrNameLst>
                                      </p:cBhvr>
                                      <p:to>
                                        <p:strVal val="visible"/>
                                      </p:to>
                                    </p:set>
                                    <p:animEffect transition="in" filter="dissolve">
                                      <p:cBhvr>
                                        <p:cTn id="12" dur="500"/>
                                        <p:tgtEl>
                                          <p:spTgt spid="272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Дата 2"/>
          <p:cNvSpPr>
            <a:spLocks noGrp="1"/>
          </p:cNvSpPr>
          <p:nvPr>
            <p:ph type="dt" sz="half" idx="10"/>
          </p:nvPr>
        </p:nvSpPr>
        <p:spPr/>
        <p:txBody>
          <a:bodyPr/>
          <a:lstStyle/>
          <a:p>
            <a:r>
              <a:rPr lang="en-US" altLang="uk-UA"/>
              <a:t>© Prentice Hall 2001</a:t>
            </a:r>
          </a:p>
        </p:txBody>
      </p:sp>
      <p:sp>
        <p:nvSpPr>
          <p:cNvPr id="6" name="Нижний колонтитул 3"/>
          <p:cNvSpPr>
            <a:spLocks noGrp="1"/>
          </p:cNvSpPr>
          <p:nvPr>
            <p:ph type="ftr" sz="quarter" idx="11"/>
          </p:nvPr>
        </p:nvSpPr>
        <p:spPr/>
        <p:txBody>
          <a:bodyPr/>
          <a:lstStyle/>
          <a:p>
            <a:r>
              <a:rPr lang="en-US" altLang="uk-UA"/>
              <a:t>Chapter 5</a:t>
            </a:r>
          </a:p>
        </p:txBody>
      </p:sp>
      <p:sp>
        <p:nvSpPr>
          <p:cNvPr id="7" name="Номер слайда 4"/>
          <p:cNvSpPr>
            <a:spLocks noGrp="1"/>
          </p:cNvSpPr>
          <p:nvPr>
            <p:ph type="sldNum" sz="quarter" idx="12"/>
          </p:nvPr>
        </p:nvSpPr>
        <p:spPr/>
        <p:txBody>
          <a:bodyPr/>
          <a:lstStyle/>
          <a:p>
            <a:fld id="{C33A53AA-9C37-4E83-A8A3-ABF793AA6DFD}" type="slidenum">
              <a:rPr lang="en-US" altLang="uk-UA"/>
              <a:pPr/>
              <a:t>135</a:t>
            </a:fld>
            <a:endParaRPr lang="en-US" altLang="uk-UA"/>
          </a:p>
        </p:txBody>
      </p:sp>
      <p:sp>
        <p:nvSpPr>
          <p:cNvPr id="273410" name="Rectangle 2"/>
          <p:cNvSpPr>
            <a:spLocks noGrp="1" noChangeArrowheads="1"/>
          </p:cNvSpPr>
          <p:nvPr>
            <p:ph type="title"/>
          </p:nvPr>
        </p:nvSpPr>
        <p:spPr/>
        <p:txBody>
          <a:bodyPr/>
          <a:lstStyle/>
          <a:p>
            <a:r>
              <a:rPr lang="en-US" altLang="uk-UA"/>
              <a:t>Alkyne Structure</a:t>
            </a:r>
          </a:p>
        </p:txBody>
      </p:sp>
      <p:graphicFrame>
        <p:nvGraphicFramePr>
          <p:cNvPr id="273413" name="Object 5"/>
          <p:cNvGraphicFramePr>
            <a:graphicFrameLocks noChangeAspect="1"/>
          </p:cNvGraphicFramePr>
          <p:nvPr/>
        </p:nvGraphicFramePr>
        <p:xfrm>
          <a:off x="1219200" y="1905000"/>
          <a:ext cx="6748463" cy="3079750"/>
        </p:xfrm>
        <a:graphic>
          <a:graphicData uri="http://schemas.openxmlformats.org/presentationml/2006/ole">
            <mc:AlternateContent xmlns:mc="http://schemas.openxmlformats.org/markup-compatibility/2006">
              <mc:Choice xmlns:v="urn:schemas-microsoft-com:vml" Requires="v">
                <p:oleObj spid="_x0000_s49252" name="Photo Editor Photo" r:id="rId3" imgW="7552381" imgH="3448531" progId="MSPhotoEd.3">
                  <p:embed/>
                </p:oleObj>
              </mc:Choice>
              <mc:Fallback>
                <p:oleObj name="Photo Editor Photo" r:id="rId3" imgW="7552381" imgH="344853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905000"/>
                        <a:ext cx="6748463"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3414" name="Object 6"/>
          <p:cNvGraphicFramePr>
            <a:graphicFrameLocks noChangeAspect="1"/>
          </p:cNvGraphicFramePr>
          <p:nvPr/>
        </p:nvGraphicFramePr>
        <p:xfrm>
          <a:off x="3429000" y="4800600"/>
          <a:ext cx="2105025" cy="1619250"/>
        </p:xfrm>
        <a:graphic>
          <a:graphicData uri="http://schemas.openxmlformats.org/presentationml/2006/ole">
            <mc:AlternateContent xmlns:mc="http://schemas.openxmlformats.org/markup-compatibility/2006">
              <mc:Choice xmlns:v="urn:schemas-microsoft-com:vml" Requires="v">
                <p:oleObj spid="_x0000_s49253" name="Photo Editor Photo" r:id="rId5" imgW="2104762" imgH="1619476" progId="MSPhotoEd.3">
                  <p:embed/>
                </p:oleObj>
              </mc:Choice>
              <mc:Fallback>
                <p:oleObj name="Photo Editor Photo" r:id="rId5" imgW="2104762" imgH="1619476"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800600"/>
                        <a:ext cx="21050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18263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 calcmode="lin" valueType="num">
                                      <p:cBhvr>
                                        <p:cTn id="7" dur="500" fill="hold"/>
                                        <p:tgtEl>
                                          <p:spTgt spid="273413"/>
                                        </p:tgtEl>
                                        <p:attrNameLst>
                                          <p:attrName>ppt_x</p:attrName>
                                        </p:attrNameLst>
                                      </p:cBhvr>
                                      <p:tavLst>
                                        <p:tav tm="0">
                                          <p:val>
                                            <p:strVal val="#ppt_x"/>
                                          </p:val>
                                        </p:tav>
                                        <p:tav tm="100000">
                                          <p:val>
                                            <p:strVal val="#ppt_x"/>
                                          </p:val>
                                        </p:tav>
                                      </p:tavLst>
                                    </p:anim>
                                    <p:anim calcmode="lin" valueType="num">
                                      <p:cBhvr>
                                        <p:cTn id="8" dur="500" fill="hold"/>
                                        <p:tgtEl>
                                          <p:spTgt spid="273413"/>
                                        </p:tgtEl>
                                        <p:attrNameLst>
                                          <p:attrName>ppt_y</p:attrName>
                                        </p:attrNameLst>
                                      </p:cBhvr>
                                      <p:tavLst>
                                        <p:tav tm="0">
                                          <p:val>
                                            <p:strVal val="#ppt_y+#ppt_h/2"/>
                                          </p:val>
                                        </p:tav>
                                        <p:tav tm="100000">
                                          <p:val>
                                            <p:strVal val="#ppt_y"/>
                                          </p:val>
                                        </p:tav>
                                      </p:tavLst>
                                    </p:anim>
                                    <p:anim calcmode="lin" valueType="num">
                                      <p:cBhvr>
                                        <p:cTn id="9" dur="500" fill="hold"/>
                                        <p:tgtEl>
                                          <p:spTgt spid="273413"/>
                                        </p:tgtEl>
                                        <p:attrNameLst>
                                          <p:attrName>ppt_w</p:attrName>
                                        </p:attrNameLst>
                                      </p:cBhvr>
                                      <p:tavLst>
                                        <p:tav tm="0">
                                          <p:val>
                                            <p:strVal val="#ppt_w"/>
                                          </p:val>
                                        </p:tav>
                                        <p:tav tm="100000">
                                          <p:val>
                                            <p:strVal val="#ppt_w"/>
                                          </p:val>
                                        </p:tav>
                                      </p:tavLst>
                                    </p:anim>
                                    <p:anim calcmode="lin" valueType="num">
                                      <p:cBhvr>
                                        <p:cTn id="10" dur="500" fill="hold"/>
                                        <p:tgtEl>
                                          <p:spTgt spid="273413"/>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nodeType="clickEffect">
                                  <p:stCondLst>
                                    <p:cond delay="0"/>
                                  </p:stCondLst>
                                  <p:childTnLst>
                                    <p:set>
                                      <p:cBhvr>
                                        <p:cTn id="14" dur="1" fill="hold">
                                          <p:stCondLst>
                                            <p:cond delay="0"/>
                                          </p:stCondLst>
                                        </p:cTn>
                                        <p:tgtEl>
                                          <p:spTgt spid="273414"/>
                                        </p:tgtEl>
                                        <p:attrNameLst>
                                          <p:attrName>style.visibility</p:attrName>
                                        </p:attrNameLst>
                                      </p:cBhvr>
                                      <p:to>
                                        <p:strVal val="visible"/>
                                      </p:to>
                                    </p:set>
                                    <p:anim calcmode="lin" valueType="num">
                                      <p:cBhvr>
                                        <p:cTn id="15" dur="500" fill="hold"/>
                                        <p:tgtEl>
                                          <p:spTgt spid="273414"/>
                                        </p:tgtEl>
                                        <p:attrNameLst>
                                          <p:attrName>ppt_x</p:attrName>
                                        </p:attrNameLst>
                                      </p:cBhvr>
                                      <p:tavLst>
                                        <p:tav tm="0">
                                          <p:val>
                                            <p:strVal val="#ppt_x"/>
                                          </p:val>
                                        </p:tav>
                                        <p:tav tm="100000">
                                          <p:val>
                                            <p:strVal val="#ppt_x"/>
                                          </p:val>
                                        </p:tav>
                                      </p:tavLst>
                                    </p:anim>
                                    <p:anim calcmode="lin" valueType="num">
                                      <p:cBhvr>
                                        <p:cTn id="16" dur="500" fill="hold"/>
                                        <p:tgtEl>
                                          <p:spTgt spid="273414"/>
                                        </p:tgtEl>
                                        <p:attrNameLst>
                                          <p:attrName>ppt_y</p:attrName>
                                        </p:attrNameLst>
                                      </p:cBhvr>
                                      <p:tavLst>
                                        <p:tav tm="0">
                                          <p:val>
                                            <p:strVal val="#ppt_y+#ppt_h/2"/>
                                          </p:val>
                                        </p:tav>
                                        <p:tav tm="100000">
                                          <p:val>
                                            <p:strVal val="#ppt_y"/>
                                          </p:val>
                                        </p:tav>
                                      </p:tavLst>
                                    </p:anim>
                                    <p:anim calcmode="lin" valueType="num">
                                      <p:cBhvr>
                                        <p:cTn id="17" dur="500" fill="hold"/>
                                        <p:tgtEl>
                                          <p:spTgt spid="273414"/>
                                        </p:tgtEl>
                                        <p:attrNameLst>
                                          <p:attrName>ppt_w</p:attrName>
                                        </p:attrNameLst>
                                      </p:cBhvr>
                                      <p:tavLst>
                                        <p:tav tm="0">
                                          <p:val>
                                            <p:strVal val="#ppt_w"/>
                                          </p:val>
                                        </p:tav>
                                        <p:tav tm="100000">
                                          <p:val>
                                            <p:strVal val="#ppt_w"/>
                                          </p:val>
                                        </p:tav>
                                      </p:tavLst>
                                    </p:anim>
                                    <p:anim calcmode="lin" valueType="num">
                                      <p:cBhvr>
                                        <p:cTn id="18" dur="500" fill="hold"/>
                                        <p:tgtEl>
                                          <p:spTgt spid="2734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Дата 3"/>
          <p:cNvSpPr>
            <a:spLocks noGrp="1"/>
          </p:cNvSpPr>
          <p:nvPr>
            <p:ph type="dt" sz="half" idx="10"/>
          </p:nvPr>
        </p:nvSpPr>
        <p:spPr/>
        <p:txBody>
          <a:bodyPr/>
          <a:lstStyle/>
          <a:p>
            <a:r>
              <a:rPr lang="en-US" altLang="uk-UA"/>
              <a:t>© Prentice Hall 2001</a:t>
            </a:r>
          </a:p>
        </p:txBody>
      </p:sp>
      <p:sp>
        <p:nvSpPr>
          <p:cNvPr id="6" name="Нижний колонтитул 4"/>
          <p:cNvSpPr>
            <a:spLocks noGrp="1"/>
          </p:cNvSpPr>
          <p:nvPr>
            <p:ph type="ftr" sz="quarter" idx="11"/>
          </p:nvPr>
        </p:nvSpPr>
        <p:spPr/>
        <p:txBody>
          <a:bodyPr/>
          <a:lstStyle/>
          <a:p>
            <a:r>
              <a:rPr lang="en-US" altLang="uk-UA"/>
              <a:t>Chapter 5</a:t>
            </a:r>
          </a:p>
        </p:txBody>
      </p:sp>
      <p:sp>
        <p:nvSpPr>
          <p:cNvPr id="7" name="Номер слайда 5"/>
          <p:cNvSpPr>
            <a:spLocks noGrp="1"/>
          </p:cNvSpPr>
          <p:nvPr>
            <p:ph type="sldNum" sz="quarter" idx="12"/>
          </p:nvPr>
        </p:nvSpPr>
        <p:spPr/>
        <p:txBody>
          <a:bodyPr/>
          <a:lstStyle/>
          <a:p>
            <a:fld id="{E2E926F7-31CC-4CAA-B8F6-7339C3FE76D6}" type="slidenum">
              <a:rPr lang="en-US" altLang="uk-UA"/>
              <a:pPr/>
              <a:t>136</a:t>
            </a:fld>
            <a:endParaRPr lang="en-US" altLang="uk-UA"/>
          </a:p>
        </p:txBody>
      </p:sp>
      <p:sp>
        <p:nvSpPr>
          <p:cNvPr id="251906" name="Rectangle 1026"/>
          <p:cNvSpPr>
            <a:spLocks noGrp="1" noChangeArrowheads="1"/>
          </p:cNvSpPr>
          <p:nvPr>
            <p:ph type="title"/>
          </p:nvPr>
        </p:nvSpPr>
        <p:spPr/>
        <p:txBody>
          <a:bodyPr/>
          <a:lstStyle/>
          <a:p>
            <a:r>
              <a:rPr lang="en-US" altLang="uk-UA"/>
              <a:t>Reactivity Considerations</a:t>
            </a:r>
          </a:p>
        </p:txBody>
      </p:sp>
      <p:sp>
        <p:nvSpPr>
          <p:cNvPr id="251907" name="Rectangle 1027"/>
          <p:cNvSpPr>
            <a:spLocks noGrp="1" noChangeArrowheads="1"/>
          </p:cNvSpPr>
          <p:nvPr>
            <p:ph type="body" idx="1"/>
          </p:nvPr>
        </p:nvSpPr>
        <p:spPr>
          <a:xfrm>
            <a:off x="1182688" y="2017713"/>
            <a:ext cx="7772400" cy="2325687"/>
          </a:xfrm>
        </p:spPr>
        <p:txBody>
          <a:bodyPr/>
          <a:lstStyle/>
          <a:p>
            <a:r>
              <a:rPr lang="en-US" altLang="uk-UA"/>
              <a:t>In the first step of HCl addition to an alkyne, a </a:t>
            </a:r>
            <a:r>
              <a:rPr lang="en-US" altLang="uk-UA">
                <a:latin typeface="Symbol" panose="05050102010706020507" pitchFamily="18" charset="2"/>
              </a:rPr>
              <a:t>p</a:t>
            </a:r>
            <a:r>
              <a:rPr lang="en-US" altLang="uk-UA"/>
              <a:t> bond breaks because </a:t>
            </a:r>
            <a:r>
              <a:rPr lang="en-US" altLang="uk-UA">
                <a:latin typeface="Symbol" panose="05050102010706020507" pitchFamily="18" charset="2"/>
              </a:rPr>
              <a:t>p</a:t>
            </a:r>
            <a:r>
              <a:rPr lang="en-US" altLang="uk-UA"/>
              <a:t> electrons are attracted to the electrophilic hydrogen atom</a:t>
            </a:r>
          </a:p>
        </p:txBody>
      </p:sp>
      <p:graphicFrame>
        <p:nvGraphicFramePr>
          <p:cNvPr id="251915" name="Object 1035"/>
          <p:cNvGraphicFramePr>
            <a:graphicFrameLocks noChangeAspect="1"/>
          </p:cNvGraphicFramePr>
          <p:nvPr/>
        </p:nvGraphicFramePr>
        <p:xfrm>
          <a:off x="762000" y="4419600"/>
          <a:ext cx="7620000" cy="868363"/>
        </p:xfrm>
        <a:graphic>
          <a:graphicData uri="http://schemas.openxmlformats.org/presentationml/2006/ole">
            <mc:AlternateContent xmlns:mc="http://schemas.openxmlformats.org/markup-compatibility/2006">
              <mc:Choice xmlns:v="urn:schemas-microsoft-com:vml" Requires="v">
                <p:oleObj spid="_x0000_s50227" name="Photo Editor Photo" r:id="rId3" imgW="6609524" imgH="752381" progId="MSPhotoEd.3">
                  <p:embed/>
                </p:oleObj>
              </mc:Choice>
              <mc:Fallback>
                <p:oleObj name="Photo Editor Photo" r:id="rId3" imgW="6609524" imgH="75238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419600"/>
                        <a:ext cx="76200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33711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1907">
                                            <p:txEl>
                                              <p:pRg st="0" end="0"/>
                                            </p:txEl>
                                          </p:spTgt>
                                        </p:tgtEl>
                                        <p:attrNameLst>
                                          <p:attrName>style.visibility</p:attrName>
                                        </p:attrNameLst>
                                      </p:cBhvr>
                                      <p:to>
                                        <p:strVal val="visible"/>
                                      </p:to>
                                    </p:set>
                                    <p:animEffect transition="in" filter="checkerboard(across)">
                                      <p:cBhvr>
                                        <p:cTn id="7" dur="500"/>
                                        <p:tgtEl>
                                          <p:spTgt spid="251907">
                                            <p:txEl>
                                              <p:pRg st="0" end="0"/>
                                            </p:txEl>
                                          </p:spTgt>
                                        </p:tgtEl>
                                      </p:cBhvr>
                                    </p:animEffect>
                                  </p:childTnLst>
                                  <p:subTnLst>
                                    <p:animClr clrSpc="rgb" dir="cw">
                                      <p:cBhvr override="childStyle">
                                        <p:cTn dur="1" fill="hold" display="0" masterRel="nextClick" afterEffect="1"/>
                                        <p:tgtEl>
                                          <p:spTgt spid="251907">
                                            <p:txEl>
                                              <p:pRg st="0" end="0"/>
                                            </p:txEl>
                                          </p:spTgt>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51915"/>
                                        </p:tgtEl>
                                        <p:attrNameLst>
                                          <p:attrName>style.visibility</p:attrName>
                                        </p:attrNameLst>
                                      </p:cBhvr>
                                      <p:to>
                                        <p:strVal val="visible"/>
                                      </p:to>
                                    </p:set>
                                    <p:animEffect transition="in" filter="checkerboard(across)">
                                      <p:cBhvr>
                                        <p:cTn id="12" dur="500"/>
                                        <p:tgtEl>
                                          <p:spTgt spid="251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Дата 3"/>
          <p:cNvSpPr>
            <a:spLocks noGrp="1"/>
          </p:cNvSpPr>
          <p:nvPr>
            <p:ph type="dt" sz="half" idx="10"/>
          </p:nvPr>
        </p:nvSpPr>
        <p:spPr/>
        <p:txBody>
          <a:bodyPr/>
          <a:lstStyle/>
          <a:p>
            <a:r>
              <a:rPr lang="en-US" altLang="uk-UA"/>
              <a:t>© Prentice Hall 2001</a:t>
            </a:r>
          </a:p>
        </p:txBody>
      </p:sp>
      <p:sp>
        <p:nvSpPr>
          <p:cNvPr id="6" name="Нижний колонтитул 4"/>
          <p:cNvSpPr>
            <a:spLocks noGrp="1"/>
          </p:cNvSpPr>
          <p:nvPr>
            <p:ph type="ftr" sz="quarter" idx="11"/>
          </p:nvPr>
        </p:nvSpPr>
        <p:spPr/>
        <p:txBody>
          <a:bodyPr/>
          <a:lstStyle/>
          <a:p>
            <a:r>
              <a:rPr lang="en-US" altLang="uk-UA"/>
              <a:t>Chapter 5</a:t>
            </a:r>
          </a:p>
        </p:txBody>
      </p:sp>
      <p:sp>
        <p:nvSpPr>
          <p:cNvPr id="7" name="Номер слайда 5"/>
          <p:cNvSpPr>
            <a:spLocks noGrp="1"/>
          </p:cNvSpPr>
          <p:nvPr>
            <p:ph type="sldNum" sz="quarter" idx="12"/>
          </p:nvPr>
        </p:nvSpPr>
        <p:spPr/>
        <p:txBody>
          <a:bodyPr/>
          <a:lstStyle/>
          <a:p>
            <a:fld id="{5949CBCE-EDE1-47AE-B5BC-4A0E197AF3C1}" type="slidenum">
              <a:rPr lang="en-US" altLang="uk-UA"/>
              <a:pPr/>
              <a:t>137</a:t>
            </a:fld>
            <a:endParaRPr lang="en-US" altLang="uk-UA"/>
          </a:p>
        </p:txBody>
      </p:sp>
      <p:sp>
        <p:nvSpPr>
          <p:cNvPr id="279554" name="Rectangle 2"/>
          <p:cNvSpPr>
            <a:spLocks noGrp="1" noChangeArrowheads="1"/>
          </p:cNvSpPr>
          <p:nvPr>
            <p:ph type="title"/>
          </p:nvPr>
        </p:nvSpPr>
        <p:spPr/>
        <p:txBody>
          <a:bodyPr/>
          <a:lstStyle/>
          <a:p>
            <a:r>
              <a:rPr lang="en-US" altLang="uk-UA"/>
              <a:t>Reactivity Considerations</a:t>
            </a:r>
          </a:p>
        </p:txBody>
      </p:sp>
      <p:sp>
        <p:nvSpPr>
          <p:cNvPr id="279555" name="Rectangle 3"/>
          <p:cNvSpPr>
            <a:spLocks noGrp="1" noChangeArrowheads="1"/>
          </p:cNvSpPr>
          <p:nvPr>
            <p:ph type="body" idx="1"/>
          </p:nvPr>
        </p:nvSpPr>
        <p:spPr>
          <a:xfrm>
            <a:off x="1182688" y="2017713"/>
            <a:ext cx="7199312" cy="2249487"/>
          </a:xfrm>
        </p:spPr>
        <p:txBody>
          <a:bodyPr/>
          <a:lstStyle/>
          <a:p>
            <a:r>
              <a:rPr lang="en-US" altLang="uk-UA"/>
              <a:t>In the second step, the positively charged carbocation intermediate reacts rapidly with the negatively charged chloride ion</a:t>
            </a:r>
          </a:p>
        </p:txBody>
      </p:sp>
      <p:graphicFrame>
        <p:nvGraphicFramePr>
          <p:cNvPr id="279562" name="Object 10"/>
          <p:cNvGraphicFramePr>
            <a:graphicFrameLocks noChangeAspect="1"/>
          </p:cNvGraphicFramePr>
          <p:nvPr/>
        </p:nvGraphicFramePr>
        <p:xfrm>
          <a:off x="914400" y="4495800"/>
          <a:ext cx="7467600" cy="1473200"/>
        </p:xfrm>
        <a:graphic>
          <a:graphicData uri="http://schemas.openxmlformats.org/presentationml/2006/ole">
            <mc:AlternateContent xmlns:mc="http://schemas.openxmlformats.org/markup-compatibility/2006">
              <mc:Choice xmlns:v="urn:schemas-microsoft-com:vml" Requires="v">
                <p:oleObj spid="_x0000_s51251" name="Bitmap Image" r:id="rId3" imgW="5742857" imgH="1133633" progId="Paint.Picture">
                  <p:embed/>
                </p:oleObj>
              </mc:Choice>
              <mc:Fallback>
                <p:oleObj name="Bitmap Image" r:id="rId3" imgW="5742857" imgH="113363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95800"/>
                        <a:ext cx="7467600"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40895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9555">
                                            <p:txEl>
                                              <p:pRg st="0" end="0"/>
                                            </p:txEl>
                                          </p:spTgt>
                                        </p:tgtEl>
                                        <p:attrNameLst>
                                          <p:attrName>style.visibility</p:attrName>
                                        </p:attrNameLst>
                                      </p:cBhvr>
                                      <p:to>
                                        <p:strVal val="visible"/>
                                      </p:to>
                                    </p:set>
                                    <p:animEffect transition="in" filter="dissolve">
                                      <p:cBhvr>
                                        <p:cTn id="7" dur="500"/>
                                        <p:tgtEl>
                                          <p:spTgt spid="279555">
                                            <p:txEl>
                                              <p:pRg st="0" end="0"/>
                                            </p:txEl>
                                          </p:spTgt>
                                        </p:tgtEl>
                                      </p:cBhvr>
                                    </p:animEffect>
                                  </p:childTnLst>
                                  <p:subTnLst>
                                    <p:animClr clrSpc="rgb" dir="cw">
                                      <p:cBhvr override="childStyle">
                                        <p:cTn dur="1" fill="hold" display="0" masterRel="nextClick" afterEffect="1"/>
                                        <p:tgtEl>
                                          <p:spTgt spid="279555">
                                            <p:txEl>
                                              <p:pRg st="0" end="0"/>
                                            </p:txEl>
                                          </p:spTgt>
                                        </p:tgtEl>
                                        <p:attrNameLst>
                                          <p:attrName>ppt_c</p:attrName>
                                        </p:attrNameLst>
                                      </p:cBhvr>
                                      <p:to>
                                        <a:schemeClr val="bg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79562"/>
                                        </p:tgtEl>
                                        <p:attrNameLst>
                                          <p:attrName>style.visibility</p:attrName>
                                        </p:attrNameLst>
                                      </p:cBhvr>
                                      <p:to>
                                        <p:strVal val="visible"/>
                                      </p:to>
                                    </p:set>
                                    <p:animEffect transition="in" filter="dissolve">
                                      <p:cBhvr>
                                        <p:cTn id="12" dur="500"/>
                                        <p:tgtEl>
                                          <p:spTgt spid="279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Дата 3"/>
          <p:cNvSpPr>
            <a:spLocks noGrp="1"/>
          </p:cNvSpPr>
          <p:nvPr>
            <p:ph type="dt" sz="half" idx="10"/>
          </p:nvPr>
        </p:nvSpPr>
        <p:spPr/>
        <p:txBody>
          <a:bodyPr/>
          <a:lstStyle/>
          <a:p>
            <a:r>
              <a:rPr lang="en-US" altLang="uk-UA"/>
              <a:t>© Prentice Hall 2001</a:t>
            </a:r>
          </a:p>
        </p:txBody>
      </p:sp>
      <p:sp>
        <p:nvSpPr>
          <p:cNvPr id="6" name="Нижний колонтитул 4"/>
          <p:cNvSpPr>
            <a:spLocks noGrp="1"/>
          </p:cNvSpPr>
          <p:nvPr>
            <p:ph type="ftr" sz="quarter" idx="11"/>
          </p:nvPr>
        </p:nvSpPr>
        <p:spPr/>
        <p:txBody>
          <a:bodyPr/>
          <a:lstStyle/>
          <a:p>
            <a:r>
              <a:rPr lang="en-US" altLang="uk-UA"/>
              <a:t>Chapter 5</a:t>
            </a:r>
          </a:p>
        </p:txBody>
      </p:sp>
      <p:sp>
        <p:nvSpPr>
          <p:cNvPr id="7" name="Номер слайда 5"/>
          <p:cNvSpPr>
            <a:spLocks noGrp="1"/>
          </p:cNvSpPr>
          <p:nvPr>
            <p:ph type="sldNum" sz="quarter" idx="12"/>
          </p:nvPr>
        </p:nvSpPr>
        <p:spPr/>
        <p:txBody>
          <a:bodyPr/>
          <a:lstStyle/>
          <a:p>
            <a:fld id="{716BF3C4-D795-4F2C-B007-642098CCE7F3}" type="slidenum">
              <a:rPr lang="en-US" altLang="uk-UA"/>
              <a:pPr/>
              <a:t>138</a:t>
            </a:fld>
            <a:endParaRPr lang="en-US" altLang="uk-UA"/>
          </a:p>
        </p:txBody>
      </p:sp>
      <p:sp>
        <p:nvSpPr>
          <p:cNvPr id="280578" name="Rectangle 2"/>
          <p:cNvSpPr>
            <a:spLocks noGrp="1" noChangeArrowheads="1"/>
          </p:cNvSpPr>
          <p:nvPr>
            <p:ph type="title"/>
          </p:nvPr>
        </p:nvSpPr>
        <p:spPr/>
        <p:txBody>
          <a:bodyPr/>
          <a:lstStyle/>
          <a:p>
            <a:r>
              <a:rPr lang="en-US" altLang="uk-UA"/>
              <a:t>Reactivity Considerations</a:t>
            </a:r>
          </a:p>
        </p:txBody>
      </p:sp>
      <p:sp>
        <p:nvSpPr>
          <p:cNvPr id="280579" name="Rectangle 3"/>
          <p:cNvSpPr>
            <a:spLocks noGrp="1" noChangeArrowheads="1"/>
          </p:cNvSpPr>
          <p:nvPr>
            <p:ph type="body" idx="1"/>
          </p:nvPr>
        </p:nvSpPr>
        <p:spPr>
          <a:xfrm>
            <a:off x="1182688" y="2017713"/>
            <a:ext cx="7275512" cy="1716087"/>
          </a:xfrm>
        </p:spPr>
        <p:txBody>
          <a:bodyPr/>
          <a:lstStyle/>
          <a:p>
            <a:pPr>
              <a:spcBef>
                <a:spcPct val="50000"/>
              </a:spcBef>
            </a:pPr>
            <a:r>
              <a:rPr lang="en-US" altLang="uk-UA"/>
              <a:t>The product is an alkene which can undergo a second electrophilic addition reaction</a:t>
            </a:r>
          </a:p>
        </p:txBody>
      </p:sp>
      <p:graphicFrame>
        <p:nvGraphicFramePr>
          <p:cNvPr id="280585" name="Object 9"/>
          <p:cNvGraphicFramePr>
            <a:graphicFrameLocks noChangeAspect="1"/>
          </p:cNvGraphicFramePr>
          <p:nvPr/>
        </p:nvGraphicFramePr>
        <p:xfrm>
          <a:off x="762000" y="4114800"/>
          <a:ext cx="7848600" cy="1400175"/>
        </p:xfrm>
        <a:graphic>
          <a:graphicData uri="http://schemas.openxmlformats.org/presentationml/2006/ole">
            <mc:AlternateContent xmlns:mc="http://schemas.openxmlformats.org/markup-compatibility/2006">
              <mc:Choice xmlns:v="urn:schemas-microsoft-com:vml" Requires="v">
                <p:oleObj spid="_x0000_s52275" name="Photo Editor Photo" r:id="rId3" imgW="7478169" imgH="1333333" progId="MSPhotoEd.3">
                  <p:embed/>
                </p:oleObj>
              </mc:Choice>
              <mc:Fallback>
                <p:oleObj name="Photo Editor Photo" r:id="rId3" imgW="7478169" imgH="133333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114800"/>
                        <a:ext cx="78486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60462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80579">
                                            <p:txEl>
                                              <p:pRg st="0" end="0"/>
                                            </p:txEl>
                                          </p:spTgt>
                                        </p:tgtEl>
                                        <p:attrNameLst>
                                          <p:attrName>style.visibility</p:attrName>
                                        </p:attrNameLst>
                                      </p:cBhvr>
                                      <p:to>
                                        <p:strVal val="visible"/>
                                      </p:to>
                                    </p:set>
                                    <p:anim calcmode="lin" valueType="num">
                                      <p:cBhvr>
                                        <p:cTn id="7" dur="500" fill="hold"/>
                                        <p:tgtEl>
                                          <p:spTgt spid="280579">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280579">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280579">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280579">
                                            <p:txEl>
                                              <p:pRg st="0" end="0"/>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80579">
                                            <p:txEl>
                                              <p:pRg st="0" end="0"/>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nodeType="clickEffect">
                                  <p:stCondLst>
                                    <p:cond delay="0"/>
                                  </p:stCondLst>
                                  <p:childTnLst>
                                    <p:set>
                                      <p:cBhvr>
                                        <p:cTn id="14" dur="1" fill="hold">
                                          <p:stCondLst>
                                            <p:cond delay="0"/>
                                          </p:stCondLst>
                                        </p:cTn>
                                        <p:tgtEl>
                                          <p:spTgt spid="280585"/>
                                        </p:tgtEl>
                                        <p:attrNameLst>
                                          <p:attrName>style.visibility</p:attrName>
                                        </p:attrNameLst>
                                      </p:cBhvr>
                                      <p:to>
                                        <p:strVal val="visible"/>
                                      </p:to>
                                    </p:set>
                                    <p:anim calcmode="lin" valueType="num">
                                      <p:cBhvr>
                                        <p:cTn id="15" dur="500" fill="hold"/>
                                        <p:tgtEl>
                                          <p:spTgt spid="280585"/>
                                        </p:tgtEl>
                                        <p:attrNameLst>
                                          <p:attrName>ppt_x</p:attrName>
                                        </p:attrNameLst>
                                      </p:cBhvr>
                                      <p:tavLst>
                                        <p:tav tm="0">
                                          <p:val>
                                            <p:strVal val="#ppt_x"/>
                                          </p:val>
                                        </p:tav>
                                        <p:tav tm="100000">
                                          <p:val>
                                            <p:strVal val="#ppt_x"/>
                                          </p:val>
                                        </p:tav>
                                      </p:tavLst>
                                    </p:anim>
                                    <p:anim calcmode="lin" valueType="num">
                                      <p:cBhvr>
                                        <p:cTn id="16" dur="500" fill="hold"/>
                                        <p:tgtEl>
                                          <p:spTgt spid="280585"/>
                                        </p:tgtEl>
                                        <p:attrNameLst>
                                          <p:attrName>ppt_y</p:attrName>
                                        </p:attrNameLst>
                                      </p:cBhvr>
                                      <p:tavLst>
                                        <p:tav tm="0">
                                          <p:val>
                                            <p:strVal val="#ppt_y-#ppt_h/2"/>
                                          </p:val>
                                        </p:tav>
                                        <p:tav tm="100000">
                                          <p:val>
                                            <p:strVal val="#ppt_y"/>
                                          </p:val>
                                        </p:tav>
                                      </p:tavLst>
                                    </p:anim>
                                    <p:anim calcmode="lin" valueType="num">
                                      <p:cBhvr>
                                        <p:cTn id="17" dur="500" fill="hold"/>
                                        <p:tgtEl>
                                          <p:spTgt spid="280585"/>
                                        </p:tgtEl>
                                        <p:attrNameLst>
                                          <p:attrName>ppt_w</p:attrName>
                                        </p:attrNameLst>
                                      </p:cBhvr>
                                      <p:tavLst>
                                        <p:tav tm="0">
                                          <p:val>
                                            <p:strVal val="#ppt_w"/>
                                          </p:val>
                                        </p:tav>
                                        <p:tav tm="100000">
                                          <p:val>
                                            <p:strVal val="#ppt_w"/>
                                          </p:val>
                                        </p:tav>
                                      </p:tavLst>
                                    </p:anim>
                                    <p:anim calcmode="lin" valueType="num">
                                      <p:cBhvr>
                                        <p:cTn id="18" dur="500" fill="hold"/>
                                        <p:tgtEl>
                                          <p:spTgt spid="2805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2"/>
          <p:cNvSpPr>
            <a:spLocks noGrp="1"/>
          </p:cNvSpPr>
          <p:nvPr>
            <p:ph type="dt" sz="half" idx="10"/>
          </p:nvPr>
        </p:nvSpPr>
        <p:spPr/>
        <p:txBody>
          <a:bodyPr/>
          <a:lstStyle/>
          <a:p>
            <a:r>
              <a:rPr lang="en-US" altLang="uk-UA"/>
              <a:t>© Prentice Hall 2001</a:t>
            </a:r>
          </a:p>
        </p:txBody>
      </p:sp>
      <p:sp>
        <p:nvSpPr>
          <p:cNvPr id="5" name="Нижний колонтитул 3"/>
          <p:cNvSpPr>
            <a:spLocks noGrp="1"/>
          </p:cNvSpPr>
          <p:nvPr>
            <p:ph type="ftr" sz="quarter" idx="11"/>
          </p:nvPr>
        </p:nvSpPr>
        <p:spPr/>
        <p:txBody>
          <a:bodyPr/>
          <a:lstStyle/>
          <a:p>
            <a:r>
              <a:rPr lang="en-US" altLang="uk-UA"/>
              <a:t>Chapter 5</a:t>
            </a:r>
          </a:p>
        </p:txBody>
      </p:sp>
      <p:sp>
        <p:nvSpPr>
          <p:cNvPr id="6" name="Номер слайда 4"/>
          <p:cNvSpPr>
            <a:spLocks noGrp="1"/>
          </p:cNvSpPr>
          <p:nvPr>
            <p:ph type="sldNum" sz="quarter" idx="12"/>
          </p:nvPr>
        </p:nvSpPr>
        <p:spPr/>
        <p:txBody>
          <a:bodyPr/>
          <a:lstStyle/>
          <a:p>
            <a:fld id="{DD6D8013-C331-481F-9B09-23B63E541292}" type="slidenum">
              <a:rPr lang="en-US" altLang="uk-UA"/>
              <a:pPr/>
              <a:t>139</a:t>
            </a:fld>
            <a:endParaRPr lang="en-US" altLang="uk-UA"/>
          </a:p>
        </p:txBody>
      </p:sp>
      <p:sp>
        <p:nvSpPr>
          <p:cNvPr id="231426" name="Rectangle 2"/>
          <p:cNvSpPr>
            <a:spLocks noGrp="1" noChangeArrowheads="1"/>
          </p:cNvSpPr>
          <p:nvPr>
            <p:ph type="title"/>
          </p:nvPr>
        </p:nvSpPr>
        <p:spPr/>
        <p:txBody>
          <a:bodyPr/>
          <a:lstStyle/>
          <a:p>
            <a:r>
              <a:rPr lang="en-US" altLang="uk-UA"/>
              <a:t>Reactivity Considerations </a:t>
            </a:r>
            <a:endParaRPr lang="en-US" altLang="uk-UA" sz="2800"/>
          </a:p>
        </p:txBody>
      </p:sp>
      <p:graphicFrame>
        <p:nvGraphicFramePr>
          <p:cNvPr id="231429" name="Object 5"/>
          <p:cNvGraphicFramePr>
            <a:graphicFrameLocks noChangeAspect="1"/>
          </p:cNvGraphicFramePr>
          <p:nvPr/>
        </p:nvGraphicFramePr>
        <p:xfrm>
          <a:off x="1371600" y="1905000"/>
          <a:ext cx="6477000" cy="4027488"/>
        </p:xfrm>
        <a:graphic>
          <a:graphicData uri="http://schemas.openxmlformats.org/presentationml/2006/ole">
            <mc:AlternateContent xmlns:mc="http://schemas.openxmlformats.org/markup-compatibility/2006">
              <mc:Choice xmlns:v="urn:schemas-microsoft-com:vml" Requires="v">
                <p:oleObj spid="_x0000_s53299" name="Photo Editor Photo" r:id="rId3" imgW="7609524" imgH="4734586" progId="MSPhotoEd.3">
                  <p:embed/>
                </p:oleObj>
              </mc:Choice>
              <mc:Fallback>
                <p:oleObj name="Photo Editor Photo" r:id="rId3" imgW="7609524" imgH="47345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905000"/>
                        <a:ext cx="6477000" cy="402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50568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1064365" y="752372"/>
            <a:ext cx="798288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indent="447675" algn="just">
              <a:defRPr/>
            </a:pPr>
            <a:r>
              <a:rPr lang="uk-UA" sz="2000" dirty="0" smtClean="0">
                <a:latin typeface="Times New Roman" pitchFamily="18" charset="0"/>
              </a:rPr>
              <a:t>Для алкінів характерні ті ж хімічні властивості, що і для </a:t>
            </a:r>
            <a:r>
              <a:rPr lang="uk-UA" sz="2000" dirty="0" err="1" smtClean="0">
                <a:latin typeface="Times New Roman" pitchFamily="18" charset="0"/>
              </a:rPr>
              <a:t>алкенів</a:t>
            </a:r>
            <a:r>
              <a:rPr lang="uk-UA" sz="2000" dirty="0" smtClean="0">
                <a:latin typeface="Times New Roman" pitchFamily="18" charset="0"/>
              </a:rPr>
              <a:t>. Але є деякі відмінності в реакційній здатності алкінів.</a:t>
            </a:r>
          </a:p>
          <a:p>
            <a:pPr indent="447675" algn="just">
              <a:defRPr/>
            </a:pPr>
            <a:r>
              <a:rPr lang="uk-UA" sz="2000" dirty="0" smtClean="0">
                <a:solidFill>
                  <a:srgbClr val="002060"/>
                </a:solidFill>
                <a:latin typeface="Times New Roman" pitchFamily="18" charset="0"/>
              </a:rPr>
              <a:t>Наведемо відмінні реакції:</a:t>
            </a:r>
          </a:p>
        </p:txBody>
      </p:sp>
      <p:sp>
        <p:nvSpPr>
          <p:cNvPr id="25603" name="Rectangle 6"/>
          <p:cNvSpPr txBox="1">
            <a:spLocks noChangeArrowheads="1"/>
          </p:cNvSpPr>
          <p:nvPr/>
        </p:nvSpPr>
        <p:spPr bwMode="auto">
          <a:xfrm>
            <a:off x="-62070" y="2480568"/>
            <a:ext cx="4274030" cy="452678"/>
          </a:xfrm>
          <a:prstGeom prst="rect">
            <a:avLst/>
          </a:prstGeom>
          <a:ln/>
          <a:extLst/>
        </p:spPr>
        <p:style>
          <a:lnRef idx="1">
            <a:schemeClr val="accent5"/>
          </a:lnRef>
          <a:fillRef idx="2">
            <a:schemeClr val="accent5"/>
          </a:fillRef>
          <a:effectRef idx="1">
            <a:schemeClr val="accent5"/>
          </a:effectRef>
          <a:fontRef idx="minor">
            <a:schemeClr val="dk1"/>
          </a:fontRef>
        </p:style>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uk-UA" altLang="uk-UA" sz="2000" b="1" dirty="0" smtClean="0">
                <a:solidFill>
                  <a:srgbClr val="0070C0"/>
                </a:solidFill>
                <a:latin typeface="Times New Roman" panose="02020603050405020304" pitchFamily="18" charset="0"/>
              </a:rPr>
              <a:t>а) Приєднання галогенів</a:t>
            </a:r>
            <a:endParaRPr lang="uk-UA" altLang="uk-UA" sz="2000" b="1" dirty="0">
              <a:solidFill>
                <a:srgbClr val="0070C0"/>
              </a:solidFill>
              <a:latin typeface="Times New Roman" panose="02020603050405020304" pitchFamily="18" charset="0"/>
            </a:endParaRPr>
          </a:p>
        </p:txBody>
      </p:sp>
      <p:graphicFrame>
        <p:nvGraphicFramePr>
          <p:cNvPr id="25604" name="Объект 1"/>
          <p:cNvGraphicFramePr>
            <a:graphicFrameLocks noChangeAspect="1"/>
          </p:cNvGraphicFramePr>
          <p:nvPr>
            <p:extLst>
              <p:ext uri="{D42A27DB-BD31-4B8C-83A1-F6EECF244321}">
                <p14:modId xmlns:p14="http://schemas.microsoft.com/office/powerpoint/2010/main" val="3300315475"/>
              </p:ext>
            </p:extLst>
          </p:nvPr>
        </p:nvGraphicFramePr>
        <p:xfrm>
          <a:off x="4076861" y="2670376"/>
          <a:ext cx="5076875" cy="2198784"/>
        </p:xfrm>
        <a:graphic>
          <a:graphicData uri="http://schemas.openxmlformats.org/presentationml/2006/ole">
            <mc:AlternateContent xmlns:mc="http://schemas.openxmlformats.org/markup-compatibility/2006">
              <mc:Choice xmlns:v="urn:schemas-microsoft-com:vml" Requires="v">
                <p:oleObj spid="_x0000_s11361" name="Document" r:id="rId3" imgW="4524375" imgH="1809750" progId="ChemWindow.Document">
                  <p:embed/>
                </p:oleObj>
              </mc:Choice>
              <mc:Fallback>
                <p:oleObj name="Document" r:id="rId3" imgW="4524375" imgH="1809750" progId="ChemWindow.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861" y="2670376"/>
                        <a:ext cx="5076875" cy="2198784"/>
                      </a:xfrm>
                      <a:prstGeom prst="rect">
                        <a:avLst/>
                      </a:prstGeom>
                      <a:noFill/>
                      <a:ln>
                        <a:noFill/>
                      </a:ln>
                      <a:extLst/>
                    </p:spPr>
                  </p:pic>
                </p:oleObj>
              </mc:Fallback>
            </mc:AlternateContent>
          </a:graphicData>
        </a:graphic>
      </p:graphicFrame>
      <p:sp>
        <p:nvSpPr>
          <p:cNvPr id="25605" name="Номер слайда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71BBDCB-1402-4171-8E63-6D4BB895BF73}" type="slidenum">
              <a:rPr lang="ru-RU" altLang="uk-UA"/>
              <a:pPr eaLnBrk="1" hangingPunct="1"/>
              <a:t>14</a:t>
            </a:fld>
            <a:endParaRPr lang="ru-RU" altLang="uk-UA"/>
          </a:p>
        </p:txBody>
      </p:sp>
      <p:sp>
        <p:nvSpPr>
          <p:cNvPr id="2" name="Прямоугольник 1"/>
          <p:cNvSpPr/>
          <p:nvPr/>
        </p:nvSpPr>
        <p:spPr>
          <a:xfrm>
            <a:off x="179512" y="126776"/>
            <a:ext cx="3868175"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defRPr/>
            </a:pPr>
            <a:r>
              <a:rPr lang="uk-UA" sz="3200" b="1" dirty="0" smtClean="0">
                <a:latin typeface="Times New Roman" pitchFamily="18" charset="0"/>
              </a:rPr>
              <a:t>Хімічні властивості</a:t>
            </a:r>
            <a:endParaRPr lang="uk-UA" sz="3200" dirty="0">
              <a:latin typeface="Times New Roman" pitchFamily="18" charset="0"/>
            </a:endParaRPr>
          </a:p>
        </p:txBody>
      </p:sp>
      <p:sp>
        <p:nvSpPr>
          <p:cNvPr id="7" name="Rectangle 4"/>
          <p:cNvSpPr>
            <a:spLocks noChangeArrowheads="1"/>
          </p:cNvSpPr>
          <p:nvPr/>
        </p:nvSpPr>
        <p:spPr bwMode="auto">
          <a:xfrm>
            <a:off x="4565371" y="4939628"/>
            <a:ext cx="4389114" cy="1015663"/>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uk-UA" altLang="uk-UA" sz="2000" b="1" dirty="0" smtClean="0">
                <a:cs typeface="Times New Roman" panose="02020603050405020304" pitchFamily="18" charset="0"/>
              </a:rPr>
              <a:t>б) Приєднання </a:t>
            </a:r>
            <a:r>
              <a:rPr lang="uk-UA" altLang="uk-UA" sz="2000" b="1" dirty="0" err="1" smtClean="0">
                <a:cs typeface="Times New Roman" panose="02020603050405020304" pitchFamily="18" charset="0"/>
              </a:rPr>
              <a:t>галогеноводнів</a:t>
            </a:r>
            <a:r>
              <a:rPr lang="uk-UA" altLang="uk-UA" sz="2000" b="1" dirty="0" smtClean="0">
                <a:cs typeface="Times New Roman" panose="02020603050405020304" pitchFamily="18" charset="0"/>
              </a:rPr>
              <a:t> до </a:t>
            </a:r>
            <a:r>
              <a:rPr lang="uk-UA" altLang="uk-UA" sz="2000" b="1" dirty="0" smtClean="0">
                <a:solidFill>
                  <a:srgbClr val="002060"/>
                </a:solidFill>
                <a:cs typeface="Times New Roman" panose="02020603050405020304" pitchFamily="18" charset="0"/>
              </a:rPr>
              <a:t>несиметричних алкінів</a:t>
            </a:r>
            <a:r>
              <a:rPr lang="uk-UA" altLang="uk-UA" sz="2000" b="1" dirty="0" smtClean="0">
                <a:cs typeface="Times New Roman" panose="02020603050405020304" pitchFamily="18" charset="0"/>
              </a:rPr>
              <a:t> йде за правилом </a:t>
            </a:r>
            <a:r>
              <a:rPr lang="uk-UA" altLang="uk-UA" sz="2000" b="1" dirty="0" err="1" smtClean="0">
                <a:cs typeface="Times New Roman" panose="02020603050405020304" pitchFamily="18" charset="0"/>
              </a:rPr>
              <a:t>Марковникова</a:t>
            </a:r>
            <a:endParaRPr lang="uk-UA" altLang="uk-UA" sz="2000" dirty="0"/>
          </a:p>
        </p:txBody>
      </p:sp>
      <p:graphicFrame>
        <p:nvGraphicFramePr>
          <p:cNvPr id="8" name="Object 5"/>
          <p:cNvGraphicFramePr>
            <a:graphicFrameLocks noChangeAspect="1"/>
          </p:cNvGraphicFramePr>
          <p:nvPr>
            <p:extLst>
              <p:ext uri="{D42A27DB-BD31-4B8C-83A1-F6EECF244321}">
                <p14:modId xmlns:p14="http://schemas.microsoft.com/office/powerpoint/2010/main" val="1040731703"/>
              </p:ext>
            </p:extLst>
          </p:nvPr>
        </p:nvGraphicFramePr>
        <p:xfrm>
          <a:off x="116220" y="4974582"/>
          <a:ext cx="4330368" cy="1807218"/>
        </p:xfrm>
        <a:graphic>
          <a:graphicData uri="http://schemas.openxmlformats.org/presentationml/2006/ole">
            <mc:AlternateContent xmlns:mc="http://schemas.openxmlformats.org/markup-compatibility/2006">
              <mc:Choice xmlns:v="urn:schemas-microsoft-com:vml" Requires="v">
                <p:oleObj spid="_x0000_s11362" name="Document" r:id="rId5" imgW="4572000" imgH="1600200" progId="ChemWindow.Document">
                  <p:embed/>
                </p:oleObj>
              </mc:Choice>
              <mc:Fallback>
                <p:oleObj name="Document" r:id="rId5" imgW="4572000" imgH="1600200" progId="ChemWindow.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220" y="4974582"/>
                        <a:ext cx="4330368" cy="1807218"/>
                      </a:xfrm>
                      <a:prstGeom prst="rect">
                        <a:avLst/>
                      </a:prstGeom>
                      <a:solidFill>
                        <a:schemeClr val="tx2">
                          <a:lumMod val="20000"/>
                          <a:lumOff val="80000"/>
                        </a:schemeClr>
                      </a:solidFill>
                      <a:ln>
                        <a:solidFill>
                          <a:srgbClr val="7030A0"/>
                        </a:solidFill>
                      </a:ln>
                      <a:effectLst/>
                      <a:extLst/>
                    </p:spPr>
                  </p:pic>
                </p:oleObj>
              </mc:Fallback>
            </mc:AlternateContent>
          </a:graphicData>
        </a:graphic>
      </p:graphicFrame>
      <p:sp>
        <p:nvSpPr>
          <p:cNvPr id="3" name="Прямоугольник 2"/>
          <p:cNvSpPr/>
          <p:nvPr/>
        </p:nvSpPr>
        <p:spPr>
          <a:xfrm>
            <a:off x="0" y="1876762"/>
            <a:ext cx="9144000" cy="44627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indent="447675" algn="just">
              <a:defRPr/>
            </a:pPr>
            <a:r>
              <a:rPr lang="uk-UA" sz="2300" b="1" dirty="0">
                <a:solidFill>
                  <a:srgbClr val="002060"/>
                </a:solidFill>
                <a:latin typeface="Times New Roman" pitchFamily="18" charset="0"/>
              </a:rPr>
              <a:t>1. Реакції приєднання </a:t>
            </a:r>
            <a:r>
              <a:rPr lang="uk-UA" sz="2300" b="1" dirty="0" err="1">
                <a:solidFill>
                  <a:srgbClr val="002060"/>
                </a:solidFill>
                <a:latin typeface="Times New Roman" pitchFamily="18" charset="0"/>
              </a:rPr>
              <a:t>електрофілів</a:t>
            </a:r>
            <a:r>
              <a:rPr lang="uk-UA" sz="2300" b="1" dirty="0">
                <a:solidFill>
                  <a:srgbClr val="002060"/>
                </a:solidFill>
                <a:latin typeface="Times New Roman" pitchFamily="18" charset="0"/>
              </a:rPr>
              <a:t>: </a:t>
            </a:r>
            <a:r>
              <a:rPr lang="uk-UA" sz="2300" b="1" dirty="0">
                <a:solidFill>
                  <a:schemeClr val="tx1"/>
                </a:solidFill>
                <a:latin typeface="Times New Roman" pitchFamily="18" charset="0"/>
              </a:rPr>
              <a:t>йдуть важче, ніж у </a:t>
            </a:r>
            <a:r>
              <a:rPr lang="uk-UA" sz="2300" b="1" dirty="0" err="1">
                <a:solidFill>
                  <a:schemeClr val="tx1"/>
                </a:solidFill>
                <a:latin typeface="Times New Roman" pitchFamily="18" charset="0"/>
              </a:rPr>
              <a:t>алкенів</a:t>
            </a:r>
            <a:endParaRPr lang="uk-UA" sz="2300" b="1" dirty="0">
              <a:solidFill>
                <a:schemeClr val="tx1"/>
              </a:solidFill>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143330431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Дата 3"/>
          <p:cNvSpPr>
            <a:spLocks noGrp="1"/>
          </p:cNvSpPr>
          <p:nvPr>
            <p:ph type="dt" sz="half" idx="10"/>
          </p:nvPr>
        </p:nvSpPr>
        <p:spPr/>
        <p:txBody>
          <a:bodyPr/>
          <a:lstStyle/>
          <a:p>
            <a:r>
              <a:rPr lang="en-US" altLang="uk-UA"/>
              <a:t>© Prentice Hall 2001</a:t>
            </a:r>
          </a:p>
        </p:txBody>
      </p:sp>
      <p:sp>
        <p:nvSpPr>
          <p:cNvPr id="6" name="Нижний колонтитул 4"/>
          <p:cNvSpPr>
            <a:spLocks noGrp="1"/>
          </p:cNvSpPr>
          <p:nvPr>
            <p:ph type="ftr" sz="quarter" idx="11"/>
          </p:nvPr>
        </p:nvSpPr>
        <p:spPr/>
        <p:txBody>
          <a:bodyPr/>
          <a:lstStyle/>
          <a:p>
            <a:r>
              <a:rPr lang="en-US" altLang="uk-UA"/>
              <a:t>Chapter 5</a:t>
            </a:r>
          </a:p>
        </p:txBody>
      </p:sp>
      <p:sp>
        <p:nvSpPr>
          <p:cNvPr id="7" name="Номер слайда 5"/>
          <p:cNvSpPr>
            <a:spLocks noGrp="1"/>
          </p:cNvSpPr>
          <p:nvPr>
            <p:ph type="sldNum" sz="quarter" idx="12"/>
          </p:nvPr>
        </p:nvSpPr>
        <p:spPr/>
        <p:txBody>
          <a:bodyPr/>
          <a:lstStyle/>
          <a:p>
            <a:fld id="{5359F6E1-83C6-488A-B69F-537820080C60}" type="slidenum">
              <a:rPr lang="en-US" altLang="uk-UA"/>
              <a:pPr/>
              <a:t>140</a:t>
            </a:fld>
            <a:endParaRPr lang="en-US" altLang="uk-UA"/>
          </a:p>
        </p:txBody>
      </p:sp>
      <p:sp>
        <p:nvSpPr>
          <p:cNvPr id="253954" name="Rectangle 2"/>
          <p:cNvSpPr>
            <a:spLocks noGrp="1" noChangeArrowheads="1"/>
          </p:cNvSpPr>
          <p:nvPr>
            <p:ph type="title"/>
          </p:nvPr>
        </p:nvSpPr>
        <p:spPr/>
        <p:txBody>
          <a:bodyPr/>
          <a:lstStyle/>
          <a:p>
            <a:r>
              <a:rPr lang="en-US" altLang="uk-UA"/>
              <a:t>Reactivity Considerations</a:t>
            </a:r>
          </a:p>
        </p:txBody>
      </p:sp>
      <p:sp>
        <p:nvSpPr>
          <p:cNvPr id="253955" name="Rectangle 3"/>
          <p:cNvSpPr>
            <a:spLocks noGrp="1" noChangeArrowheads="1"/>
          </p:cNvSpPr>
          <p:nvPr>
            <p:ph type="body" idx="1"/>
          </p:nvPr>
        </p:nvSpPr>
        <p:spPr>
          <a:xfrm>
            <a:off x="381000" y="1981200"/>
            <a:ext cx="8178800" cy="3962400"/>
          </a:xfrm>
        </p:spPr>
        <p:txBody>
          <a:bodyPr/>
          <a:lstStyle/>
          <a:p>
            <a:pPr>
              <a:lnSpc>
                <a:spcPct val="95000"/>
              </a:lnSpc>
              <a:spcBef>
                <a:spcPct val="5000"/>
              </a:spcBef>
            </a:pPr>
            <a:r>
              <a:rPr lang="en-US" altLang="uk-UA" sz="2800"/>
              <a:t>The instability of the transition state for the alkyne reaction can be understood from the Hammond postulate</a:t>
            </a:r>
          </a:p>
          <a:p>
            <a:pPr>
              <a:lnSpc>
                <a:spcPct val="95000"/>
              </a:lnSpc>
              <a:spcBef>
                <a:spcPct val="5000"/>
              </a:spcBef>
            </a:pPr>
            <a:r>
              <a:rPr lang="en-US" altLang="uk-UA" sz="2800"/>
              <a:t>The transition state will resemble the structure of the intermediate, which is a </a:t>
            </a:r>
            <a:r>
              <a:rPr lang="en-US" altLang="uk-UA" sz="2800" b="1"/>
              <a:t>vinyl carbocation</a:t>
            </a:r>
          </a:p>
          <a:p>
            <a:pPr>
              <a:lnSpc>
                <a:spcPct val="95000"/>
              </a:lnSpc>
              <a:spcBef>
                <a:spcPct val="5000"/>
              </a:spcBef>
            </a:pPr>
            <a:r>
              <a:rPr lang="en-US" altLang="uk-UA" sz="2800"/>
              <a:t>The vinyl carbocation has a positive charge on an </a:t>
            </a:r>
            <a:r>
              <a:rPr lang="en-US" altLang="uk-UA" sz="2800" i="1"/>
              <a:t>sp</a:t>
            </a:r>
            <a:r>
              <a:rPr lang="en-US" altLang="uk-UA" sz="2800"/>
              <a:t> carbon which is more electronegative than an </a:t>
            </a:r>
            <a:r>
              <a:rPr lang="en-US" altLang="uk-UA" sz="2800" i="1"/>
              <a:t>sp</a:t>
            </a:r>
            <a:r>
              <a:rPr lang="en-US" altLang="uk-UA" sz="2800" i="1" baseline="30000"/>
              <a:t>2</a:t>
            </a:r>
            <a:r>
              <a:rPr lang="en-US" altLang="uk-UA" sz="2800" i="1"/>
              <a:t> </a:t>
            </a:r>
            <a:r>
              <a:rPr lang="en-US" altLang="uk-UA" sz="2800"/>
              <a:t>carbon</a:t>
            </a:r>
            <a:endParaRPr lang="en-US" altLang="uk-UA" sz="2800" b="1"/>
          </a:p>
        </p:txBody>
      </p:sp>
      <p:graphicFrame>
        <p:nvGraphicFramePr>
          <p:cNvPr id="253958" name="Object 6"/>
          <p:cNvGraphicFramePr>
            <a:graphicFrameLocks noChangeAspect="1"/>
          </p:cNvGraphicFramePr>
          <p:nvPr/>
        </p:nvGraphicFramePr>
        <p:xfrm>
          <a:off x="3124200" y="5791200"/>
          <a:ext cx="2438400" cy="638175"/>
        </p:xfrm>
        <a:graphic>
          <a:graphicData uri="http://schemas.openxmlformats.org/presentationml/2006/ole">
            <mc:AlternateContent xmlns:mc="http://schemas.openxmlformats.org/markup-compatibility/2006">
              <mc:Choice xmlns:v="urn:schemas-microsoft-com:vml" Requires="v">
                <p:oleObj spid="_x0000_s54323" name="Bitmap Image" r:id="rId3" imgW="1857143" imgH="485586" progId="Paint.Picture">
                  <p:embed/>
                </p:oleObj>
              </mc:Choice>
              <mc:Fallback>
                <p:oleObj name="Bitmap Image" r:id="rId3" imgW="1857143" imgH="48558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791200"/>
                        <a:ext cx="24384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24394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53955">
                                            <p:txEl>
                                              <p:pRg st="0" end="0"/>
                                            </p:txEl>
                                          </p:spTgt>
                                        </p:tgtEl>
                                        <p:attrNameLst>
                                          <p:attrName>style.visibility</p:attrName>
                                        </p:attrNameLst>
                                      </p:cBhvr>
                                      <p:to>
                                        <p:strVal val="visible"/>
                                      </p:to>
                                    </p:set>
                                    <p:anim calcmode="lin" valueType="num">
                                      <p:cBhvr additive="base">
                                        <p:cTn id="7" dur="500" fill="hold"/>
                                        <p:tgtEl>
                                          <p:spTgt spid="25395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53955">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253955">
                                            <p:txEl>
                                              <p:pRg st="0" end="0"/>
                                            </p:txEl>
                                          </p:spTgt>
                                        </p:tgtEl>
                                        <p:attrNameLst>
                                          <p:attrName>ppt_c</p:attrName>
                                        </p:attrNameLst>
                                      </p:cBhvr>
                                      <p:to>
                                        <a:schemeClr val="bg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53955">
                                            <p:txEl>
                                              <p:pRg st="1" end="1"/>
                                            </p:txEl>
                                          </p:spTgt>
                                        </p:tgtEl>
                                        <p:attrNameLst>
                                          <p:attrName>style.visibility</p:attrName>
                                        </p:attrNameLst>
                                      </p:cBhvr>
                                      <p:to>
                                        <p:strVal val="visible"/>
                                      </p:to>
                                    </p:set>
                                    <p:anim calcmode="lin" valueType="num">
                                      <p:cBhvr additive="base">
                                        <p:cTn id="13" dur="500" fill="hold"/>
                                        <p:tgtEl>
                                          <p:spTgt spid="25395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53955">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253955">
                                            <p:txEl>
                                              <p:pRg st="1" end="1"/>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53955">
                                            <p:txEl>
                                              <p:pRg st="2" end="2"/>
                                            </p:txEl>
                                          </p:spTgt>
                                        </p:tgtEl>
                                        <p:attrNameLst>
                                          <p:attrName>style.visibility</p:attrName>
                                        </p:attrNameLst>
                                      </p:cBhvr>
                                      <p:to>
                                        <p:strVal val="visible"/>
                                      </p:to>
                                    </p:set>
                                    <p:anim calcmode="lin" valueType="num">
                                      <p:cBhvr additive="base">
                                        <p:cTn id="19" dur="500" fill="hold"/>
                                        <p:tgtEl>
                                          <p:spTgt spid="25395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53955">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253955">
                                            <p:txEl>
                                              <p:pRg st="2" end="2"/>
                                            </p:txEl>
                                          </p:spTgt>
                                        </p:tgtEl>
                                        <p:attrNameLst>
                                          <p:attrName>ppt_c</p:attrName>
                                        </p:attrNameLst>
                                      </p:cBhvr>
                                      <p:to>
                                        <a:schemeClr val="bg2"/>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nodeType="clickEffect">
                                  <p:stCondLst>
                                    <p:cond delay="0"/>
                                  </p:stCondLst>
                                  <p:childTnLst>
                                    <p:set>
                                      <p:cBhvr>
                                        <p:cTn id="24" dur="1" fill="hold">
                                          <p:stCondLst>
                                            <p:cond delay="0"/>
                                          </p:stCondLst>
                                        </p:cTn>
                                        <p:tgtEl>
                                          <p:spTgt spid="253958"/>
                                        </p:tgtEl>
                                        <p:attrNameLst>
                                          <p:attrName>style.visibility</p:attrName>
                                        </p:attrNameLst>
                                      </p:cBhvr>
                                      <p:to>
                                        <p:strVal val="visible"/>
                                      </p:to>
                                    </p:set>
                                    <p:anim calcmode="lin" valueType="num">
                                      <p:cBhvr additive="base">
                                        <p:cTn id="25" dur="500" fill="hold"/>
                                        <p:tgtEl>
                                          <p:spTgt spid="253958"/>
                                        </p:tgtEl>
                                        <p:attrNameLst>
                                          <p:attrName>ppt_x</p:attrName>
                                        </p:attrNameLst>
                                      </p:cBhvr>
                                      <p:tavLst>
                                        <p:tav tm="0">
                                          <p:val>
                                            <p:strVal val="1+#ppt_w/2"/>
                                          </p:val>
                                        </p:tav>
                                        <p:tav tm="100000">
                                          <p:val>
                                            <p:strVal val="#ppt_x"/>
                                          </p:val>
                                        </p:tav>
                                      </p:tavLst>
                                    </p:anim>
                                    <p:anim calcmode="lin" valueType="num">
                                      <p:cBhvr additive="base">
                                        <p:cTn id="26" dur="500" fill="hold"/>
                                        <p:tgtEl>
                                          <p:spTgt spid="2539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2"/>
          <p:cNvSpPr>
            <a:spLocks noGrp="1"/>
          </p:cNvSpPr>
          <p:nvPr>
            <p:ph type="dt" sz="half" idx="10"/>
          </p:nvPr>
        </p:nvSpPr>
        <p:spPr/>
        <p:txBody>
          <a:bodyPr/>
          <a:lstStyle/>
          <a:p>
            <a:r>
              <a:rPr lang="en-US" altLang="uk-UA"/>
              <a:t>© Prentice Hall 2001</a:t>
            </a:r>
          </a:p>
        </p:txBody>
      </p:sp>
      <p:sp>
        <p:nvSpPr>
          <p:cNvPr id="5" name="Нижний колонтитул 3"/>
          <p:cNvSpPr>
            <a:spLocks noGrp="1"/>
          </p:cNvSpPr>
          <p:nvPr>
            <p:ph type="ftr" sz="quarter" idx="11"/>
          </p:nvPr>
        </p:nvSpPr>
        <p:spPr/>
        <p:txBody>
          <a:bodyPr/>
          <a:lstStyle/>
          <a:p>
            <a:r>
              <a:rPr lang="en-US" altLang="uk-UA"/>
              <a:t>Chapter 5</a:t>
            </a:r>
          </a:p>
        </p:txBody>
      </p:sp>
      <p:sp>
        <p:nvSpPr>
          <p:cNvPr id="6" name="Номер слайда 4"/>
          <p:cNvSpPr>
            <a:spLocks noGrp="1"/>
          </p:cNvSpPr>
          <p:nvPr>
            <p:ph type="sldNum" sz="quarter" idx="12"/>
          </p:nvPr>
        </p:nvSpPr>
        <p:spPr/>
        <p:txBody>
          <a:bodyPr/>
          <a:lstStyle/>
          <a:p>
            <a:fld id="{0B689147-2E34-4BCE-AE13-A0A039AECAF3}" type="slidenum">
              <a:rPr lang="en-US" altLang="uk-UA"/>
              <a:pPr/>
              <a:t>141</a:t>
            </a:fld>
            <a:endParaRPr lang="en-US" altLang="uk-UA"/>
          </a:p>
        </p:txBody>
      </p:sp>
      <p:sp>
        <p:nvSpPr>
          <p:cNvPr id="281602" name="Rectangle 2"/>
          <p:cNvSpPr>
            <a:spLocks noGrp="1" noChangeArrowheads="1"/>
          </p:cNvSpPr>
          <p:nvPr>
            <p:ph type="title"/>
          </p:nvPr>
        </p:nvSpPr>
        <p:spPr/>
        <p:txBody>
          <a:bodyPr>
            <a:normAutofit fontScale="90000"/>
          </a:bodyPr>
          <a:lstStyle/>
          <a:p>
            <a:r>
              <a:rPr lang="en-US" altLang="uk-UA"/>
              <a:t>Relative Stabilities of Carbocations</a:t>
            </a:r>
          </a:p>
        </p:txBody>
      </p:sp>
      <p:graphicFrame>
        <p:nvGraphicFramePr>
          <p:cNvPr id="281603" name="Object 3"/>
          <p:cNvGraphicFramePr>
            <a:graphicFrameLocks noChangeAspect="1"/>
          </p:cNvGraphicFramePr>
          <p:nvPr/>
        </p:nvGraphicFramePr>
        <p:xfrm>
          <a:off x="457200" y="2286000"/>
          <a:ext cx="8153400" cy="2481263"/>
        </p:xfrm>
        <a:graphic>
          <a:graphicData uri="http://schemas.openxmlformats.org/presentationml/2006/ole">
            <mc:AlternateContent xmlns:mc="http://schemas.openxmlformats.org/markup-compatibility/2006">
              <mc:Choice xmlns:v="urn:schemas-microsoft-com:vml" Requires="v">
                <p:oleObj spid="_x0000_s55347" name="Photo Editor Photo" r:id="rId3" imgW="7478169" imgH="2276793" progId="MSPhotoEd.3">
                  <p:embed/>
                </p:oleObj>
              </mc:Choice>
              <mc:Fallback>
                <p:oleObj name="Photo Editor Photo" r:id="rId3" imgW="7478169" imgH="227679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00"/>
                        <a:ext cx="8153400"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33782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Дата 3"/>
          <p:cNvSpPr>
            <a:spLocks noGrp="1"/>
          </p:cNvSpPr>
          <p:nvPr>
            <p:ph type="dt" sz="half" idx="10"/>
          </p:nvPr>
        </p:nvSpPr>
        <p:spPr/>
        <p:txBody>
          <a:bodyPr/>
          <a:lstStyle/>
          <a:p>
            <a:r>
              <a:rPr lang="en-US" altLang="uk-UA"/>
              <a:t>© Prentice Hall 2001</a:t>
            </a:r>
          </a:p>
        </p:txBody>
      </p:sp>
      <p:sp>
        <p:nvSpPr>
          <p:cNvPr id="6" name="Нижний колонтитул 4"/>
          <p:cNvSpPr>
            <a:spLocks noGrp="1"/>
          </p:cNvSpPr>
          <p:nvPr>
            <p:ph type="ftr" sz="quarter" idx="11"/>
          </p:nvPr>
        </p:nvSpPr>
        <p:spPr/>
        <p:txBody>
          <a:bodyPr/>
          <a:lstStyle/>
          <a:p>
            <a:r>
              <a:rPr lang="en-US" altLang="uk-UA"/>
              <a:t>Chapter 5</a:t>
            </a:r>
          </a:p>
        </p:txBody>
      </p:sp>
      <p:sp>
        <p:nvSpPr>
          <p:cNvPr id="7" name="Номер слайда 5"/>
          <p:cNvSpPr>
            <a:spLocks noGrp="1"/>
          </p:cNvSpPr>
          <p:nvPr>
            <p:ph type="sldNum" sz="quarter" idx="12"/>
          </p:nvPr>
        </p:nvSpPr>
        <p:spPr/>
        <p:txBody>
          <a:bodyPr/>
          <a:lstStyle/>
          <a:p>
            <a:fld id="{ED66374C-9B8D-493D-BB32-243503404B3E}" type="slidenum">
              <a:rPr lang="en-US" altLang="uk-UA"/>
              <a:pPr/>
              <a:t>142</a:t>
            </a:fld>
            <a:endParaRPr lang="en-US" altLang="uk-UA"/>
          </a:p>
        </p:txBody>
      </p:sp>
      <p:sp>
        <p:nvSpPr>
          <p:cNvPr id="229378" name="Rectangle 2"/>
          <p:cNvSpPr>
            <a:spLocks noGrp="1" noChangeArrowheads="1"/>
          </p:cNvSpPr>
          <p:nvPr>
            <p:ph type="title"/>
          </p:nvPr>
        </p:nvSpPr>
        <p:spPr/>
        <p:txBody>
          <a:bodyPr/>
          <a:lstStyle/>
          <a:p>
            <a:r>
              <a:rPr lang="en-US" altLang="uk-UA"/>
              <a:t>Hydrogen Halide Addition </a:t>
            </a:r>
            <a:endParaRPr lang="en-US" altLang="uk-UA" sz="2800"/>
          </a:p>
        </p:txBody>
      </p:sp>
      <p:sp>
        <p:nvSpPr>
          <p:cNvPr id="229379" name="Rectangle 3"/>
          <p:cNvSpPr>
            <a:spLocks noGrp="1" noChangeArrowheads="1"/>
          </p:cNvSpPr>
          <p:nvPr>
            <p:ph type="body" idx="1"/>
          </p:nvPr>
        </p:nvSpPr>
        <p:spPr>
          <a:xfrm>
            <a:off x="533400" y="2209800"/>
            <a:ext cx="8178800" cy="2057400"/>
          </a:xfrm>
        </p:spPr>
        <p:txBody>
          <a:bodyPr/>
          <a:lstStyle/>
          <a:p>
            <a:r>
              <a:rPr lang="en-US" altLang="uk-UA"/>
              <a:t>The addition of a hydrogen halide to an alkyne follows Markovnikov’s rule because a secondary vinylic cation is more stable than a primary vinylic cation</a:t>
            </a:r>
          </a:p>
        </p:txBody>
      </p:sp>
      <p:graphicFrame>
        <p:nvGraphicFramePr>
          <p:cNvPr id="229384" name="Object 8"/>
          <p:cNvGraphicFramePr>
            <a:graphicFrameLocks noChangeAspect="1"/>
          </p:cNvGraphicFramePr>
          <p:nvPr/>
        </p:nvGraphicFramePr>
        <p:xfrm>
          <a:off x="457200" y="4800600"/>
          <a:ext cx="8153400" cy="1028700"/>
        </p:xfrm>
        <a:graphic>
          <a:graphicData uri="http://schemas.openxmlformats.org/presentationml/2006/ole">
            <mc:AlternateContent xmlns:mc="http://schemas.openxmlformats.org/markup-compatibility/2006">
              <mc:Choice xmlns:v="urn:schemas-microsoft-com:vml" Requires="v">
                <p:oleObj spid="_x0000_s56371" name="CS ChemDraw Drawing" r:id="rId3" imgW="4330440" imgH="546120" progId="ChemDraw.Document.6.0">
                  <p:embed/>
                </p:oleObj>
              </mc:Choice>
              <mc:Fallback>
                <p:oleObj name="CS ChemDraw Drawing" r:id="rId3" imgW="4330440" imgH="54612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800600"/>
                        <a:ext cx="81534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0799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9379">
                                            <p:txEl>
                                              <p:pRg st="0" end="0"/>
                                            </p:txEl>
                                          </p:spTgt>
                                        </p:tgtEl>
                                        <p:attrNameLst>
                                          <p:attrName>style.visibility</p:attrName>
                                        </p:attrNameLst>
                                      </p:cBhvr>
                                      <p:to>
                                        <p:strVal val="visible"/>
                                      </p:to>
                                    </p:set>
                                    <p:anim calcmode="lin" valueType="num">
                                      <p:cBhvr>
                                        <p:cTn id="7" dur="500" fill="hold"/>
                                        <p:tgtEl>
                                          <p:spTgt spid="2293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9379">
                                            <p:txEl>
                                              <p:pRg st="0" end="0"/>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229379">
                                            <p:txEl>
                                              <p:pRg st="0" end="0"/>
                                            </p:txEl>
                                          </p:spTgt>
                                        </p:tgtEl>
                                        <p:attrNameLst>
                                          <p:attrName>ppt_c</p:attrName>
                                        </p:attrNameLst>
                                      </p:cBhvr>
                                      <p:to>
                                        <a:schemeClr val="bg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29384"/>
                                        </p:tgtEl>
                                        <p:attrNameLst>
                                          <p:attrName>style.visibility</p:attrName>
                                        </p:attrNameLst>
                                      </p:cBhvr>
                                      <p:to>
                                        <p:strVal val="visible"/>
                                      </p:to>
                                    </p:set>
                                    <p:anim calcmode="lin" valueType="num">
                                      <p:cBhvr>
                                        <p:cTn id="13" dur="500" fill="hold"/>
                                        <p:tgtEl>
                                          <p:spTgt spid="229384"/>
                                        </p:tgtEl>
                                        <p:attrNameLst>
                                          <p:attrName>ppt_w</p:attrName>
                                        </p:attrNameLst>
                                      </p:cBhvr>
                                      <p:tavLst>
                                        <p:tav tm="0">
                                          <p:val>
                                            <p:fltVal val="0"/>
                                          </p:val>
                                        </p:tav>
                                        <p:tav tm="100000">
                                          <p:val>
                                            <p:strVal val="#ppt_w"/>
                                          </p:val>
                                        </p:tav>
                                      </p:tavLst>
                                    </p:anim>
                                    <p:anim calcmode="lin" valueType="num">
                                      <p:cBhvr>
                                        <p:cTn id="14" dur="500" fill="hold"/>
                                        <p:tgtEl>
                                          <p:spTgt spid="2293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build="p" bldLvl="2"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Дата 3"/>
          <p:cNvSpPr>
            <a:spLocks noGrp="1"/>
          </p:cNvSpPr>
          <p:nvPr>
            <p:ph type="dt" sz="half" idx="10"/>
          </p:nvPr>
        </p:nvSpPr>
        <p:spPr/>
        <p:txBody>
          <a:bodyPr/>
          <a:lstStyle/>
          <a:p>
            <a:r>
              <a:rPr lang="en-US" altLang="uk-UA"/>
              <a:t>© Prentice Hall 2001</a:t>
            </a:r>
          </a:p>
        </p:txBody>
      </p:sp>
      <p:sp>
        <p:nvSpPr>
          <p:cNvPr id="6" name="Нижний колонтитул 4"/>
          <p:cNvSpPr>
            <a:spLocks noGrp="1"/>
          </p:cNvSpPr>
          <p:nvPr>
            <p:ph type="ftr" sz="quarter" idx="11"/>
          </p:nvPr>
        </p:nvSpPr>
        <p:spPr/>
        <p:txBody>
          <a:bodyPr/>
          <a:lstStyle/>
          <a:p>
            <a:r>
              <a:rPr lang="en-US" altLang="uk-UA"/>
              <a:t>Chapter 5</a:t>
            </a:r>
          </a:p>
        </p:txBody>
      </p:sp>
      <p:sp>
        <p:nvSpPr>
          <p:cNvPr id="7" name="Номер слайда 5"/>
          <p:cNvSpPr>
            <a:spLocks noGrp="1"/>
          </p:cNvSpPr>
          <p:nvPr>
            <p:ph type="sldNum" sz="quarter" idx="12"/>
          </p:nvPr>
        </p:nvSpPr>
        <p:spPr/>
        <p:txBody>
          <a:bodyPr/>
          <a:lstStyle/>
          <a:p>
            <a:fld id="{366C8144-CB5D-470D-BB0D-99B0A6DAC4AD}" type="slidenum">
              <a:rPr lang="en-US" altLang="uk-UA"/>
              <a:pPr/>
              <a:t>143</a:t>
            </a:fld>
            <a:endParaRPr lang="en-US" altLang="uk-UA"/>
          </a:p>
        </p:txBody>
      </p:sp>
      <p:sp>
        <p:nvSpPr>
          <p:cNvPr id="282626" name="Rectangle 2"/>
          <p:cNvSpPr>
            <a:spLocks noGrp="1" noChangeArrowheads="1"/>
          </p:cNvSpPr>
          <p:nvPr>
            <p:ph type="title"/>
          </p:nvPr>
        </p:nvSpPr>
        <p:spPr/>
        <p:txBody>
          <a:bodyPr/>
          <a:lstStyle/>
          <a:p>
            <a:r>
              <a:rPr lang="en-US" altLang="uk-UA"/>
              <a:t>Hydrogen Halide Addition </a:t>
            </a:r>
            <a:endParaRPr lang="en-US" altLang="uk-UA" sz="2800"/>
          </a:p>
        </p:txBody>
      </p:sp>
      <p:sp>
        <p:nvSpPr>
          <p:cNvPr id="282627" name="Rectangle 3"/>
          <p:cNvSpPr>
            <a:spLocks noGrp="1" noChangeArrowheads="1"/>
          </p:cNvSpPr>
          <p:nvPr>
            <p:ph type="body" idx="1"/>
          </p:nvPr>
        </p:nvSpPr>
        <p:spPr>
          <a:xfrm>
            <a:off x="457200" y="1981200"/>
            <a:ext cx="8178800" cy="2590800"/>
          </a:xfrm>
        </p:spPr>
        <p:txBody>
          <a:bodyPr/>
          <a:lstStyle/>
          <a:p>
            <a:pPr>
              <a:lnSpc>
                <a:spcPct val="90000"/>
              </a:lnSpc>
            </a:pPr>
            <a:r>
              <a:rPr lang="en-US" altLang="uk-UA"/>
              <a:t>When excess hydrogen halide is present, a second equivalent is added</a:t>
            </a:r>
          </a:p>
          <a:p>
            <a:pPr>
              <a:lnSpc>
                <a:spcPct val="90000"/>
              </a:lnSpc>
            </a:pPr>
            <a:r>
              <a:rPr lang="en-US" altLang="uk-UA"/>
              <a:t>Markovnikov’s Rule also is followed for the second addition, forming a </a:t>
            </a:r>
            <a:r>
              <a:rPr lang="en-US" altLang="uk-UA" b="1"/>
              <a:t>geminal dihalide</a:t>
            </a:r>
            <a:endParaRPr lang="en-US" altLang="uk-UA" sz="3600"/>
          </a:p>
        </p:txBody>
      </p:sp>
      <p:graphicFrame>
        <p:nvGraphicFramePr>
          <p:cNvPr id="282628" name="Object 4"/>
          <p:cNvGraphicFramePr>
            <a:graphicFrameLocks noChangeAspect="1"/>
          </p:cNvGraphicFramePr>
          <p:nvPr/>
        </p:nvGraphicFramePr>
        <p:xfrm>
          <a:off x="2133600" y="4724400"/>
          <a:ext cx="5334000" cy="1714500"/>
        </p:xfrm>
        <a:graphic>
          <a:graphicData uri="http://schemas.openxmlformats.org/presentationml/2006/ole">
            <mc:AlternateContent xmlns:mc="http://schemas.openxmlformats.org/markup-compatibility/2006">
              <mc:Choice xmlns:v="urn:schemas-microsoft-com:vml" Requires="v">
                <p:oleObj spid="_x0000_s57395" name="CS ChemDraw Drawing" r:id="rId3" imgW="2796480" imgH="898920" progId="ChemDraw.Document.6.0">
                  <p:embed/>
                </p:oleObj>
              </mc:Choice>
              <mc:Fallback>
                <p:oleObj name="CS ChemDraw Drawing" r:id="rId3" imgW="2796480" imgH="89892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724400"/>
                        <a:ext cx="5334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511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82627">
                                            <p:txEl>
                                              <p:pRg st="0" end="0"/>
                                            </p:txEl>
                                          </p:spTgt>
                                        </p:tgtEl>
                                        <p:attrNameLst>
                                          <p:attrName>style.visibility</p:attrName>
                                        </p:attrNameLst>
                                      </p:cBhvr>
                                      <p:to>
                                        <p:strVal val="visible"/>
                                      </p:to>
                                    </p:set>
                                    <p:anim calcmode="lin" valueType="num">
                                      <p:cBhvr additive="base">
                                        <p:cTn id="7" dur="500"/>
                                        <p:tgtEl>
                                          <p:spTgt spid="28262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82627">
                                            <p:txEl>
                                              <p:pRg st="0" end="0"/>
                                            </p:txEl>
                                          </p:spTgt>
                                        </p:tgtEl>
                                      </p:cBhvr>
                                    </p:animEffect>
                                  </p:childTnLst>
                                  <p:subTnLst>
                                    <p:animClr clrSpc="rgb" dir="cw">
                                      <p:cBhvr override="childStyle">
                                        <p:cTn dur="1" fill="hold" display="0" masterRel="nextClick" afterEffect="1"/>
                                        <p:tgtEl>
                                          <p:spTgt spid="282627">
                                            <p:txEl>
                                              <p:pRg st="0" end="0"/>
                                            </p:txEl>
                                          </p:spTgt>
                                        </p:tgtEl>
                                        <p:attrNameLst>
                                          <p:attrName>ppt_c</p:attrName>
                                        </p:attrNameLst>
                                      </p:cBhvr>
                                      <p:to>
                                        <a:schemeClr val="bg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82627">
                                            <p:txEl>
                                              <p:pRg st="1" end="1"/>
                                            </p:txEl>
                                          </p:spTgt>
                                        </p:tgtEl>
                                        <p:attrNameLst>
                                          <p:attrName>style.visibility</p:attrName>
                                        </p:attrNameLst>
                                      </p:cBhvr>
                                      <p:to>
                                        <p:strVal val="visible"/>
                                      </p:to>
                                    </p:set>
                                    <p:anim calcmode="lin" valueType="num">
                                      <p:cBhvr additive="base">
                                        <p:cTn id="13" dur="500"/>
                                        <p:tgtEl>
                                          <p:spTgt spid="28262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82627">
                                            <p:txEl>
                                              <p:pRg st="1" end="1"/>
                                            </p:txEl>
                                          </p:spTgt>
                                        </p:tgtEl>
                                      </p:cBhvr>
                                    </p:animEffect>
                                  </p:childTnLst>
                                  <p:subTnLst>
                                    <p:animClr clrSpc="rgb" dir="cw">
                                      <p:cBhvr override="childStyle">
                                        <p:cTn dur="1" fill="hold" display="0" masterRel="nextClick" afterEffect="1"/>
                                        <p:tgtEl>
                                          <p:spTgt spid="282627">
                                            <p:txEl>
                                              <p:pRg st="1" end="1"/>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282628"/>
                                        </p:tgtEl>
                                        <p:attrNameLst>
                                          <p:attrName>style.visibility</p:attrName>
                                        </p:attrNameLst>
                                      </p:cBhvr>
                                      <p:to>
                                        <p:strVal val="visible"/>
                                      </p:to>
                                    </p:set>
                                    <p:anim calcmode="lin" valueType="num">
                                      <p:cBhvr additive="base">
                                        <p:cTn id="19" dur="500"/>
                                        <p:tgtEl>
                                          <p:spTgt spid="282628"/>
                                        </p:tgtEl>
                                        <p:attrNameLst>
                                          <p:attrName>ppt_y</p:attrName>
                                        </p:attrNameLst>
                                      </p:cBhvr>
                                      <p:tavLst>
                                        <p:tav tm="0">
                                          <p:val>
                                            <p:strVal val="#ppt_y+#ppt_h*1.125000"/>
                                          </p:val>
                                        </p:tav>
                                        <p:tav tm="100000">
                                          <p:val>
                                            <p:strVal val="#ppt_y"/>
                                          </p:val>
                                        </p:tav>
                                      </p:tavLst>
                                    </p:anim>
                                    <p:animEffect transition="in" filter="wipe(up)">
                                      <p:cBhvr>
                                        <p:cTn id="20" dur="500"/>
                                        <p:tgtEl>
                                          <p:spTgt spid="282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0" y="44624"/>
            <a:ext cx="9070848" cy="1015663"/>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uk-UA" altLang="uk-UA" sz="2000" b="1" dirty="0" smtClean="0">
                <a:solidFill>
                  <a:srgbClr val="0070C0"/>
                </a:solidFill>
                <a:latin typeface="Times New Roman" panose="02020603050405020304" pitchFamily="18" charset="0"/>
              </a:rPr>
              <a:t>2. Реакції приєднання </a:t>
            </a:r>
            <a:r>
              <a:rPr lang="uk-UA" altLang="uk-UA" sz="2000" b="1" dirty="0" err="1" smtClean="0">
                <a:solidFill>
                  <a:srgbClr val="0070C0"/>
                </a:solidFill>
                <a:latin typeface="Times New Roman" panose="02020603050405020304" pitchFamily="18" charset="0"/>
              </a:rPr>
              <a:t>нуклеофілів</a:t>
            </a:r>
            <a:r>
              <a:rPr lang="uk-UA" altLang="uk-UA" sz="2000" b="1" dirty="0" smtClean="0">
                <a:solidFill>
                  <a:srgbClr val="0070C0"/>
                </a:solidFill>
                <a:latin typeface="Times New Roman" panose="02020603050405020304" pitchFamily="18" charset="0"/>
              </a:rPr>
              <a:t> А</a:t>
            </a:r>
            <a:r>
              <a:rPr lang="uk-UA" altLang="uk-UA" sz="2000" b="1" baseline="-25000" dirty="0" smtClean="0">
                <a:solidFill>
                  <a:srgbClr val="0070C0"/>
                </a:solidFill>
                <a:latin typeface="Times New Roman" panose="02020603050405020304" pitchFamily="18" charset="0"/>
              </a:rPr>
              <a:t>N</a:t>
            </a:r>
          </a:p>
          <a:p>
            <a:pPr eaLnBrk="1" hangingPunct="1"/>
            <a:r>
              <a:rPr lang="uk-UA" altLang="uk-UA" sz="2000" b="1" dirty="0" smtClean="0">
                <a:latin typeface="Times New Roman" panose="02020603050405020304" pitchFamily="18" charset="0"/>
              </a:rPr>
              <a:t>Ці реакції йдуть важче, ніж з </a:t>
            </a:r>
            <a:r>
              <a:rPr lang="uk-UA" altLang="uk-UA" sz="2000" b="1" dirty="0" err="1" smtClean="0">
                <a:latin typeface="Times New Roman" panose="02020603050405020304" pitchFamily="18" charset="0"/>
              </a:rPr>
              <a:t>електрофілами</a:t>
            </a:r>
            <a:r>
              <a:rPr lang="uk-UA" altLang="uk-UA" sz="2000" b="1" dirty="0" smtClean="0">
                <a:latin typeface="Times New Roman" panose="02020603050405020304" pitchFamily="18" charset="0"/>
              </a:rPr>
              <a:t>, тому вимагають застосування каталізаторів.</a:t>
            </a:r>
            <a:endParaRPr lang="uk-UA" altLang="uk-UA" sz="2000" b="1" dirty="0">
              <a:latin typeface="Times New Roman" panose="02020603050405020304" pitchFamily="18" charset="0"/>
            </a:endParaRPr>
          </a:p>
        </p:txBody>
      </p:sp>
      <p:sp>
        <p:nvSpPr>
          <p:cNvPr id="27651" name="Rectangle 6"/>
          <p:cNvSpPr>
            <a:spLocks noChangeArrowheads="1"/>
          </p:cNvSpPr>
          <p:nvPr/>
        </p:nvSpPr>
        <p:spPr bwMode="auto">
          <a:xfrm>
            <a:off x="34783" y="1166084"/>
            <a:ext cx="9036065" cy="584775"/>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uk-UA" altLang="uk-UA" sz="1600" b="1" dirty="0" smtClean="0">
                <a:latin typeface="Times New Roman" panose="02020603050405020304" pitchFamily="18" charset="0"/>
                <a:cs typeface="Times New Roman" panose="02020603050405020304" pitchFamily="18" charset="0"/>
              </a:rPr>
              <a:t>а) Приєднання Н</a:t>
            </a:r>
            <a:r>
              <a:rPr lang="uk-UA" altLang="uk-UA" sz="1600" b="1" baseline="-30000" dirty="0" smtClean="0">
                <a:latin typeface="Times New Roman" panose="02020603050405020304" pitchFamily="18" charset="0"/>
                <a:cs typeface="Times New Roman" panose="02020603050405020304" pitchFamily="18" charset="0"/>
              </a:rPr>
              <a:t>2</a:t>
            </a:r>
            <a:r>
              <a:rPr lang="uk-UA" altLang="uk-UA" sz="1600" b="1" dirty="0" smtClean="0">
                <a:latin typeface="Times New Roman" panose="02020603050405020304" pitchFamily="18" charset="0"/>
                <a:cs typeface="Times New Roman" panose="02020603050405020304" pitchFamily="18" charset="0"/>
              </a:rPr>
              <a:t>О, (</a:t>
            </a:r>
            <a:r>
              <a:rPr lang="uk-UA" altLang="uk-UA" sz="1600" b="1" dirty="0" smtClean="0">
                <a:solidFill>
                  <a:srgbClr val="C00000"/>
                </a:solidFill>
                <a:latin typeface="Times New Roman" panose="02020603050405020304" pitchFamily="18" charset="0"/>
                <a:cs typeface="Times New Roman" panose="02020603050405020304" pitchFamily="18" charset="0"/>
              </a:rPr>
              <a:t>реакція </a:t>
            </a:r>
            <a:r>
              <a:rPr lang="uk-UA" altLang="uk-UA" sz="1600" b="1" dirty="0" err="1" smtClean="0">
                <a:solidFill>
                  <a:srgbClr val="C00000"/>
                </a:solidFill>
                <a:latin typeface="Times New Roman" panose="02020603050405020304" pitchFamily="18" charset="0"/>
                <a:cs typeface="Times New Roman" panose="02020603050405020304" pitchFamily="18" charset="0"/>
              </a:rPr>
              <a:t>Кучерова</a:t>
            </a:r>
            <a:r>
              <a:rPr lang="uk-UA" altLang="uk-UA" sz="1600" b="1" dirty="0" smtClean="0">
                <a:latin typeface="Times New Roman" panose="02020603050405020304" pitchFamily="18" charset="0"/>
                <a:cs typeface="Times New Roman" panose="02020603050405020304" pitchFamily="18" charset="0"/>
              </a:rPr>
              <a:t>) використовують для отримання оцтового альдегіду і кетонів:</a:t>
            </a:r>
            <a:endParaRPr lang="uk-UA" altLang="uk-UA" sz="1600" dirty="0">
              <a:latin typeface="Times New Roman" panose="02020603050405020304" pitchFamily="18" charset="0"/>
            </a:endParaRPr>
          </a:p>
        </p:txBody>
      </p:sp>
      <p:graphicFrame>
        <p:nvGraphicFramePr>
          <p:cNvPr id="27652" name="Объект 1"/>
          <p:cNvGraphicFramePr>
            <a:graphicFrameLocks noChangeAspect="1"/>
          </p:cNvGraphicFramePr>
          <p:nvPr>
            <p:extLst>
              <p:ext uri="{D42A27DB-BD31-4B8C-83A1-F6EECF244321}">
                <p14:modId xmlns:p14="http://schemas.microsoft.com/office/powerpoint/2010/main" val="2841649732"/>
              </p:ext>
            </p:extLst>
          </p:nvPr>
        </p:nvGraphicFramePr>
        <p:xfrm>
          <a:off x="58447" y="3717032"/>
          <a:ext cx="4033161" cy="1149561"/>
        </p:xfrm>
        <a:graphic>
          <a:graphicData uri="http://schemas.openxmlformats.org/presentationml/2006/ole">
            <mc:AlternateContent xmlns:mc="http://schemas.openxmlformats.org/markup-compatibility/2006">
              <mc:Choice xmlns:v="urn:schemas-microsoft-com:vml" Requires="v">
                <p:oleObj spid="_x0000_s13451" name="Document" r:id="rId3" imgW="3257550" imgH="790575" progId="ChemWindow.Document">
                  <p:embed/>
                </p:oleObj>
              </mc:Choice>
              <mc:Fallback>
                <p:oleObj name="Document" r:id="rId3" imgW="3257550" imgH="790575" progId="ChemWindow.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47" y="3717032"/>
                        <a:ext cx="4033161" cy="1149561"/>
                      </a:xfrm>
                      <a:prstGeom prst="rect">
                        <a:avLst/>
                      </a:prstGeom>
                      <a:noFill/>
                      <a:ln>
                        <a:solidFill>
                          <a:srgbClr val="0070C0"/>
                        </a:solidFill>
                      </a:ln>
                      <a:extLst/>
                    </p:spPr>
                  </p:pic>
                </p:oleObj>
              </mc:Fallback>
            </mc:AlternateContent>
          </a:graphicData>
        </a:graphic>
      </p:graphicFrame>
      <p:sp>
        <p:nvSpPr>
          <p:cNvPr id="27653" name="Номер слайда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14D8A4-541A-4C46-8CC2-AA0B286E5A12}" type="slidenum">
              <a:rPr lang="ru-RU" altLang="uk-UA"/>
              <a:pPr eaLnBrk="1" hangingPunct="1"/>
              <a:t>15</a:t>
            </a:fld>
            <a:endParaRPr lang="ru-RU" altLang="uk-UA"/>
          </a:p>
        </p:txBody>
      </p:sp>
      <p:graphicFrame>
        <p:nvGraphicFramePr>
          <p:cNvPr id="6" name="Object 4"/>
          <p:cNvGraphicFramePr>
            <a:graphicFrameLocks noChangeAspect="1"/>
          </p:cNvGraphicFramePr>
          <p:nvPr>
            <p:extLst>
              <p:ext uri="{D42A27DB-BD31-4B8C-83A1-F6EECF244321}">
                <p14:modId xmlns:p14="http://schemas.microsoft.com/office/powerpoint/2010/main" val="1392588978"/>
              </p:ext>
            </p:extLst>
          </p:nvPr>
        </p:nvGraphicFramePr>
        <p:xfrm>
          <a:off x="34782" y="1844824"/>
          <a:ext cx="4056825" cy="1761332"/>
        </p:xfrm>
        <a:graphic>
          <a:graphicData uri="http://schemas.openxmlformats.org/presentationml/2006/ole">
            <mc:AlternateContent xmlns:mc="http://schemas.openxmlformats.org/markup-compatibility/2006">
              <mc:Choice xmlns:v="urn:schemas-microsoft-com:vml" Requires="v">
                <p:oleObj spid="_x0000_s13452" name="Document" r:id="rId5" imgW="3152775" imgH="1447800" progId="ChemWindow.Document">
                  <p:embed/>
                </p:oleObj>
              </mc:Choice>
              <mc:Fallback>
                <p:oleObj name="Document" r:id="rId5" imgW="3152775" imgH="1447800" progId="ChemWindow.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82" y="1844824"/>
                        <a:ext cx="4056825" cy="1761332"/>
                      </a:xfrm>
                      <a:prstGeom prst="rect">
                        <a:avLst/>
                      </a:prstGeom>
                      <a:noFill/>
                      <a:ln>
                        <a:solidFill>
                          <a:schemeClr val="accent1"/>
                        </a:solidFill>
                      </a:ln>
                      <a:extLst/>
                    </p:spPr>
                  </p:pic>
                </p:oleObj>
              </mc:Fallback>
            </mc:AlternateContent>
          </a:graphicData>
        </a:graphic>
      </p:graphicFrame>
      <p:sp>
        <p:nvSpPr>
          <p:cNvPr id="7" name="Rectangle 5"/>
          <p:cNvSpPr>
            <a:spLocks noChangeArrowheads="1"/>
          </p:cNvSpPr>
          <p:nvPr/>
        </p:nvSpPr>
        <p:spPr bwMode="auto">
          <a:xfrm>
            <a:off x="58447" y="5403601"/>
            <a:ext cx="4033161" cy="1323439"/>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uk-UA" altLang="uk-UA" sz="2000" b="1" dirty="0" smtClean="0">
                <a:solidFill>
                  <a:srgbClr val="00B050"/>
                </a:solidFill>
                <a:latin typeface="Times New Roman" panose="02020603050405020304" pitchFamily="18" charset="0"/>
                <a:cs typeface="Times New Roman" panose="02020603050405020304" pitchFamily="18" charset="0"/>
              </a:rPr>
              <a:t>б) Приєднання синильної кислоти </a:t>
            </a:r>
            <a:r>
              <a:rPr lang="uk-UA" altLang="uk-UA" sz="2000" b="1" dirty="0" smtClean="0">
                <a:latin typeface="Times New Roman" panose="02020603050405020304" pitchFamily="18" charset="0"/>
                <a:cs typeface="Times New Roman" panose="02020603050405020304" pitchFamily="18" charset="0"/>
              </a:rPr>
              <a:t>(ціановодню) </a:t>
            </a:r>
            <a:r>
              <a:rPr lang="uk-UA" altLang="uk-UA" sz="2000" b="1" dirty="0" smtClean="0">
                <a:solidFill>
                  <a:srgbClr val="00B050"/>
                </a:solidFill>
                <a:latin typeface="Times New Roman" panose="02020603050405020304" pitchFamily="18" charset="0"/>
                <a:cs typeface="Times New Roman" panose="02020603050405020304" pitchFamily="18" charset="0"/>
              </a:rPr>
              <a:t>HCN</a:t>
            </a:r>
            <a:r>
              <a:rPr lang="uk-UA" altLang="uk-UA" sz="2000" b="1" dirty="0" smtClean="0">
                <a:latin typeface="Times New Roman" panose="02020603050405020304" pitchFamily="18" charset="0"/>
                <a:cs typeface="Times New Roman" panose="02020603050405020304" pitchFamily="18" charset="0"/>
              </a:rPr>
              <a:t> (використовують для</a:t>
            </a:r>
            <a:r>
              <a:rPr lang="uk-UA" altLang="uk-UA" sz="2000" b="1" dirty="0" smtClean="0">
                <a:solidFill>
                  <a:srgbClr val="FF0000"/>
                </a:solidFill>
                <a:latin typeface="Times New Roman" panose="02020603050405020304" pitchFamily="18" charset="0"/>
                <a:cs typeface="Times New Roman" panose="02020603050405020304" pitchFamily="18" charset="0"/>
              </a:rPr>
              <a:t> </a:t>
            </a:r>
            <a:r>
              <a:rPr lang="uk-UA" altLang="uk-UA" sz="2000" b="1" dirty="0" smtClean="0">
                <a:latin typeface="Times New Roman" panose="02020603050405020304" pitchFamily="18" charset="0"/>
                <a:cs typeface="Times New Roman" panose="02020603050405020304" pitchFamily="18" charset="0"/>
              </a:rPr>
              <a:t>отримання </a:t>
            </a:r>
            <a:r>
              <a:rPr lang="uk-UA" altLang="uk-UA" sz="2000" b="1" dirty="0" err="1" smtClean="0">
                <a:latin typeface="Times New Roman" panose="02020603050405020304" pitchFamily="18" charset="0"/>
                <a:cs typeface="Times New Roman" panose="02020603050405020304" pitchFamily="18" charset="0"/>
              </a:rPr>
              <a:t>поліакрилонітрилу</a:t>
            </a:r>
            <a:r>
              <a:rPr lang="uk-UA" altLang="uk-UA" sz="2000" b="1" dirty="0" smtClean="0">
                <a:latin typeface="Times New Roman" panose="02020603050405020304" pitchFamily="18" charset="0"/>
                <a:cs typeface="Times New Roman" panose="02020603050405020304" pitchFamily="18" charset="0"/>
              </a:rPr>
              <a:t> (ПАН)</a:t>
            </a:r>
            <a:endParaRPr lang="uk-UA" altLang="uk-UA" sz="2000" dirty="0">
              <a:latin typeface="Times New Roman" panose="02020603050405020304" pitchFamily="18" charset="0"/>
            </a:endParaRPr>
          </a:p>
        </p:txBody>
      </p:sp>
      <p:graphicFrame>
        <p:nvGraphicFramePr>
          <p:cNvPr id="8" name="Объект 1"/>
          <p:cNvGraphicFramePr>
            <a:graphicFrameLocks noChangeAspect="1"/>
          </p:cNvGraphicFramePr>
          <p:nvPr>
            <p:extLst>
              <p:ext uri="{D42A27DB-BD31-4B8C-83A1-F6EECF244321}">
                <p14:modId xmlns:p14="http://schemas.microsoft.com/office/powerpoint/2010/main" val="524782363"/>
              </p:ext>
            </p:extLst>
          </p:nvPr>
        </p:nvGraphicFramePr>
        <p:xfrm>
          <a:off x="4338500" y="4797152"/>
          <a:ext cx="4195217" cy="2016224"/>
        </p:xfrm>
        <a:graphic>
          <a:graphicData uri="http://schemas.openxmlformats.org/presentationml/2006/ole">
            <mc:AlternateContent xmlns:mc="http://schemas.openxmlformats.org/markup-compatibility/2006">
              <mc:Choice xmlns:v="urn:schemas-microsoft-com:vml" Requires="v">
                <p:oleObj spid="_x0000_s13453" name="Document" r:id="rId7" imgW="3829050" imgH="1981200" progId="ChemWindow.Document">
                  <p:embed/>
                </p:oleObj>
              </mc:Choice>
              <mc:Fallback>
                <p:oleObj name="Document" r:id="rId7" imgW="3829050" imgH="1981200" progId="ChemWindow.Document">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8500" y="4797152"/>
                        <a:ext cx="4195217" cy="2016224"/>
                      </a:xfrm>
                      <a:prstGeom prst="rect">
                        <a:avLst/>
                      </a:prstGeom>
                      <a:noFill/>
                      <a:ln w="19050">
                        <a:solidFill>
                          <a:schemeClr val="accent4"/>
                        </a:solidFill>
                      </a:ln>
                      <a:extLst/>
                    </p:spPr>
                  </p:pic>
                </p:oleObj>
              </mc:Fallback>
            </mc:AlternateContent>
          </a:graphicData>
        </a:graphic>
      </p:graphicFrame>
      <p:sp>
        <p:nvSpPr>
          <p:cNvPr id="9" name="Номер слайда 1"/>
          <p:cNvSpPr txBox="1">
            <a:spLocks/>
          </p:cNvSpPr>
          <p:nvPr/>
        </p:nvSpPr>
        <p:spPr>
          <a:xfrm>
            <a:off x="10116263" y="6561236"/>
            <a:ext cx="457200" cy="476250"/>
          </a:xfrm>
          <a:prstGeom prst="rect">
            <a:avLst/>
          </a:prstGeom>
          <a:noFill/>
        </p:spPr>
        <p:txBody>
          <a:bodyPr anchor="b"/>
          <a:lstStyle>
            <a:defPPr>
              <a:defRPr lang="ru-RU"/>
            </a:defPPr>
            <a:lvl1pPr marL="0" algn="ctr" defTabSz="914400" rtl="0" eaLnBrk="0" latinLnBrk="0" hangingPunct="0">
              <a:defRPr kumimoji="0" sz="1200" kern="1200">
                <a:solidFill>
                  <a:schemeClr val="tx1"/>
                </a:solidFill>
                <a:effectLst/>
                <a:latin typeface="Arial" panose="020B0604020202020204" pitchFamily="34" charset="0"/>
                <a:ea typeface="+mn-ea"/>
                <a:cs typeface="+mn-cs"/>
              </a:defRPr>
            </a:lvl1pPr>
            <a:lvl2pPr marL="742950" indent="-285750" algn="l" defTabSz="914400" rtl="0" eaLnBrk="0" latinLnBrk="0" hangingPunct="0">
              <a:defRPr sz="1800" kern="1200">
                <a:solidFill>
                  <a:schemeClr val="tx1"/>
                </a:solidFill>
                <a:latin typeface="Arial" panose="020B0604020202020204" pitchFamily="34" charset="0"/>
                <a:ea typeface="+mn-ea"/>
                <a:cs typeface="+mn-cs"/>
              </a:defRPr>
            </a:lvl2pPr>
            <a:lvl3pPr marL="1143000" indent="-228600" algn="l" defTabSz="914400" rtl="0" eaLnBrk="0" latinLnBrk="0" hangingPunct="0">
              <a:defRPr sz="1800" kern="1200">
                <a:solidFill>
                  <a:schemeClr val="tx1"/>
                </a:solidFill>
                <a:latin typeface="Arial" panose="020B0604020202020204" pitchFamily="34" charset="0"/>
                <a:ea typeface="+mn-ea"/>
                <a:cs typeface="+mn-cs"/>
              </a:defRPr>
            </a:lvl3pPr>
            <a:lvl4pPr marL="1600200" indent="-228600" algn="l" defTabSz="914400" rtl="0" eaLnBrk="0" latinLnBrk="0" hangingPunct="0">
              <a:defRPr sz="1800" kern="1200">
                <a:solidFill>
                  <a:schemeClr val="tx1"/>
                </a:solidFill>
                <a:latin typeface="Arial" panose="020B0604020202020204" pitchFamily="34" charset="0"/>
                <a:ea typeface="+mn-ea"/>
                <a:cs typeface="+mn-cs"/>
              </a:defRPr>
            </a:lvl4pPr>
            <a:lvl5pPr marL="2057400" indent="-228600" algn="l" defTabSz="914400" rtl="0" eaLnBrk="0" latinLnBrk="0" hangingPunct="0">
              <a:defRPr sz="1800" kern="1200">
                <a:solidFill>
                  <a:schemeClr val="tx1"/>
                </a:solidFill>
                <a:latin typeface="Arial" panose="020B0604020202020204" pitchFamily="34" charset="0"/>
                <a:ea typeface="+mn-ea"/>
                <a:cs typeface="+mn-cs"/>
              </a:defRPr>
            </a:lvl5pPr>
            <a:lvl6pPr marL="2514600" indent="-228600" algn="ctr"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6pPr>
            <a:lvl7pPr marL="2971800" indent="-228600" algn="ctr"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7pPr>
            <a:lvl8pPr marL="3429000" indent="-228600" algn="ctr"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8pPr>
            <a:lvl9pPr marL="3886200" indent="-228600" algn="ctr"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9pPr>
          </a:lstStyle>
          <a:p>
            <a:pPr eaLnBrk="1" hangingPunct="1"/>
            <a:fld id="{77F604CC-008E-4987-BE20-35AB09C882F6}" type="slidenum">
              <a:rPr lang="ru-RU" altLang="uk-UA" smtClean="0"/>
              <a:pPr eaLnBrk="1" hangingPunct="1"/>
              <a:t>15</a:t>
            </a:fld>
            <a:endParaRPr lang="ru-RU" altLang="uk-UA"/>
          </a:p>
        </p:txBody>
      </p:sp>
      <p:sp>
        <p:nvSpPr>
          <p:cNvPr id="2" name="Прямоугольник 1"/>
          <p:cNvSpPr/>
          <p:nvPr/>
        </p:nvSpPr>
        <p:spPr>
          <a:xfrm>
            <a:off x="4186631" y="3068960"/>
            <a:ext cx="4874466" cy="1384995"/>
          </a:xfrm>
          <a:prstGeom prst="rect">
            <a:avLst/>
          </a:prstGeom>
        </p:spPr>
        <p:txBody>
          <a:bodyPr wrap="square">
            <a:spAutoFit/>
          </a:bodyPr>
          <a:lstStyle/>
          <a:p>
            <a:pPr algn="just"/>
            <a:r>
              <a:rPr lang="uk-UA" sz="1400" dirty="0" smtClean="0">
                <a:solidFill>
                  <a:srgbClr val="0070C0"/>
                </a:solidFill>
                <a:latin typeface="Times New Roman" pitchFamily="18" charset="0"/>
                <a:cs typeface="Times New Roman" pitchFamily="18" charset="0"/>
              </a:rPr>
              <a:t>Оцтовий альдегід </a:t>
            </a:r>
            <a:r>
              <a:rPr lang="uk-UA" sz="1400" dirty="0" smtClean="0">
                <a:latin typeface="Times New Roman" pitchFamily="18" charset="0"/>
                <a:cs typeface="Times New Roman" pitchFamily="18" charset="0"/>
              </a:rPr>
              <a:t>– важлива хімічна сировина, з нього виробляють пластмасу, етиловий спирт, оцтову кислоту. Реакцію гідратації ацетилену називають реакцією </a:t>
            </a:r>
            <a:r>
              <a:rPr lang="uk-UA" sz="1400" dirty="0" err="1" smtClean="0">
                <a:latin typeface="Times New Roman" pitchFamily="18" charset="0"/>
                <a:cs typeface="Times New Roman" pitchFamily="18" charset="0"/>
              </a:rPr>
              <a:t>Кучерова</a:t>
            </a:r>
            <a:r>
              <a:rPr lang="uk-UA" sz="1400" dirty="0" smtClean="0">
                <a:latin typeface="Times New Roman" pitchFamily="18" charset="0"/>
                <a:cs typeface="Times New Roman" pitchFamily="18" charset="0"/>
              </a:rPr>
              <a:t> на честь російського вченого </a:t>
            </a:r>
            <a:r>
              <a:rPr lang="uk-UA" sz="1400" dirty="0" err="1" smtClean="0">
                <a:latin typeface="Times New Roman" pitchFamily="18" charset="0"/>
                <a:cs typeface="Times New Roman" pitchFamily="18" charset="0"/>
              </a:rPr>
              <a:t>М.Кучерова</a:t>
            </a:r>
            <a:r>
              <a:rPr lang="uk-UA" sz="1400" dirty="0" smtClean="0">
                <a:latin typeface="Times New Roman" pitchFamily="18" charset="0"/>
                <a:cs typeface="Times New Roman" pitchFamily="18" charset="0"/>
              </a:rPr>
              <a:t>, який відкрив її у 1881 р. </a:t>
            </a:r>
            <a:r>
              <a:rPr lang="uk-UA" sz="1400" b="1" dirty="0">
                <a:solidFill>
                  <a:srgbClr val="00B050"/>
                </a:solidFill>
              </a:rPr>
              <a:t>Вважається, що процес гідратації йде через стадію утворення </a:t>
            </a:r>
            <a:r>
              <a:rPr lang="uk-UA" sz="1400" b="1" dirty="0" err="1">
                <a:solidFill>
                  <a:srgbClr val="00B050"/>
                </a:solidFill>
              </a:rPr>
              <a:t>Енола</a:t>
            </a:r>
            <a:r>
              <a:rPr lang="uk-UA" sz="1400" b="1" dirty="0" smtClean="0">
                <a:solidFill>
                  <a:srgbClr val="00B050"/>
                </a:solidFill>
              </a:rPr>
              <a:t>:</a:t>
            </a:r>
            <a:endParaRPr lang="uk-UA" sz="1400" b="1" dirty="0">
              <a:solidFill>
                <a:srgbClr val="00B050"/>
              </a:solidFill>
            </a:endParaRPr>
          </a:p>
        </p:txBody>
      </p:sp>
      <p:pic>
        <p:nvPicPr>
          <p:cNvPr id="12" name="Picture 4" descr="Реакция Кучерова">
            <a:hlinkClick r:id="rId9" tooltip="&quot;Реакция Кучерова&quo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86631" y="1844824"/>
            <a:ext cx="4874466" cy="132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4355976" y="6021288"/>
            <a:ext cx="888385" cy="584775"/>
          </a:xfrm>
          <a:prstGeom prst="rect">
            <a:avLst/>
          </a:prstGeom>
          <a:solidFill>
            <a:schemeClr val="bg1"/>
          </a:solidFill>
        </p:spPr>
        <p:txBody>
          <a:bodyPr wrap="none">
            <a:spAutoFit/>
          </a:bodyPr>
          <a:lstStyle/>
          <a:p>
            <a:r>
              <a:rPr lang="uk-UA" altLang="uk-UA" sz="1600" b="1" dirty="0" err="1" smtClean="0">
                <a:latin typeface="Times New Roman" panose="02020603050405020304" pitchFamily="18" charset="0"/>
                <a:cs typeface="Times New Roman" panose="02020603050405020304" pitchFamily="18" charset="0"/>
              </a:rPr>
              <a:t>поліме</a:t>
            </a:r>
            <a:r>
              <a:rPr lang="uk-UA" altLang="uk-UA" sz="1600" b="1" dirty="0" smtClean="0">
                <a:latin typeface="Times New Roman" panose="02020603050405020304" pitchFamily="18" charset="0"/>
                <a:cs typeface="Times New Roman" panose="02020603050405020304" pitchFamily="18" charset="0"/>
              </a:rPr>
              <a:t>-</a:t>
            </a:r>
          </a:p>
          <a:p>
            <a:r>
              <a:rPr lang="uk-UA" sz="1600" b="1" dirty="0" err="1" smtClean="0">
                <a:latin typeface="Times New Roman" panose="02020603050405020304" pitchFamily="18" charset="0"/>
                <a:cs typeface="Times New Roman" panose="02020603050405020304" pitchFamily="18" charset="0"/>
              </a:rPr>
              <a:t>ризація</a:t>
            </a:r>
            <a:endParaRPr lang="ru-RU" sz="1600" dirty="0"/>
          </a:p>
        </p:txBody>
      </p:sp>
      <p:cxnSp>
        <p:nvCxnSpPr>
          <p:cNvPr id="5" name="Прямая со стрелкой 4"/>
          <p:cNvCxnSpPr>
            <a:stCxn id="3" idx="1"/>
          </p:cNvCxnSpPr>
          <p:nvPr/>
        </p:nvCxnSpPr>
        <p:spPr>
          <a:xfrm flipV="1">
            <a:off x="4355976" y="6313675"/>
            <a:ext cx="888385"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6676127" y="5507940"/>
            <a:ext cx="1644617" cy="369332"/>
          </a:xfrm>
          <a:prstGeom prst="rect">
            <a:avLst/>
          </a:prstGeom>
          <a:solidFill>
            <a:schemeClr val="bg1"/>
          </a:solidFill>
        </p:spPr>
        <p:txBody>
          <a:bodyPr wrap="none">
            <a:spAutoFit/>
          </a:bodyPr>
          <a:lstStyle/>
          <a:p>
            <a:r>
              <a:rPr lang="uk-UA" altLang="uk-UA" b="1" dirty="0" smtClean="0">
                <a:latin typeface="Times New Roman" panose="02020603050405020304" pitchFamily="18" charset="0"/>
                <a:cs typeface="Times New Roman" panose="02020603050405020304" pitchFamily="18" charset="0"/>
              </a:rPr>
              <a:t>акрилонітрил</a:t>
            </a:r>
            <a:endParaRPr lang="ru-RU" dirty="0"/>
          </a:p>
        </p:txBody>
      </p:sp>
      <p:sp>
        <p:nvSpPr>
          <p:cNvPr id="11" name="Прямоугольник 10"/>
          <p:cNvSpPr/>
          <p:nvPr/>
        </p:nvSpPr>
        <p:spPr>
          <a:xfrm>
            <a:off x="6784733" y="6144398"/>
            <a:ext cx="1603691" cy="584775"/>
          </a:xfrm>
          <a:prstGeom prst="rect">
            <a:avLst/>
          </a:prstGeom>
          <a:solidFill>
            <a:schemeClr val="bg1"/>
          </a:solidFill>
        </p:spPr>
        <p:txBody>
          <a:bodyPr wrap="square">
            <a:spAutoFit/>
          </a:bodyPr>
          <a:lstStyle/>
          <a:p>
            <a:r>
              <a:rPr lang="uk-UA" altLang="uk-UA" sz="1600" b="1" dirty="0" err="1">
                <a:latin typeface="Times New Roman" panose="02020603050405020304" pitchFamily="18" charset="0"/>
                <a:cs typeface="Times New Roman" panose="02020603050405020304" pitchFamily="18" charset="0"/>
              </a:rPr>
              <a:t>п</a:t>
            </a:r>
            <a:r>
              <a:rPr lang="uk-UA" altLang="uk-UA" sz="1600" b="1" dirty="0" err="1" smtClean="0">
                <a:latin typeface="Times New Roman" panose="02020603050405020304" pitchFamily="18" charset="0"/>
                <a:cs typeface="Times New Roman" panose="02020603050405020304" pitchFamily="18" charset="0"/>
              </a:rPr>
              <a:t>оліакрило</a:t>
            </a:r>
            <a:r>
              <a:rPr lang="uk-UA" altLang="uk-UA" sz="1600" b="1" dirty="0" smtClean="0">
                <a:latin typeface="Times New Roman" panose="02020603050405020304" pitchFamily="18" charset="0"/>
                <a:cs typeface="Times New Roman" panose="02020603050405020304" pitchFamily="18" charset="0"/>
              </a:rPr>
              <a:t>-</a:t>
            </a:r>
          </a:p>
          <a:p>
            <a:r>
              <a:rPr lang="uk-UA" altLang="uk-UA" sz="1600" b="1" dirty="0" smtClean="0">
                <a:latin typeface="Times New Roman" panose="02020603050405020304" pitchFamily="18" charset="0"/>
                <a:cs typeface="Times New Roman" panose="02020603050405020304" pitchFamily="18" charset="0"/>
              </a:rPr>
              <a:t>нітрил </a:t>
            </a:r>
            <a:r>
              <a:rPr lang="uk-UA" altLang="uk-UA" sz="1600" b="1" dirty="0" smtClean="0">
                <a:solidFill>
                  <a:srgbClr val="FF0000"/>
                </a:solidFill>
                <a:latin typeface="Times New Roman" panose="02020603050405020304" pitchFamily="18" charset="0"/>
                <a:cs typeface="Times New Roman" panose="02020603050405020304" pitchFamily="18" charset="0"/>
              </a:rPr>
              <a:t>ПАН</a:t>
            </a:r>
            <a:endParaRPr lang="ru-RU" sz="1600" dirty="0">
              <a:solidFill>
                <a:srgbClr val="FF0000"/>
              </a:solidFill>
            </a:endParaRPr>
          </a:p>
        </p:txBody>
      </p:sp>
    </p:spTree>
    <p:extLst>
      <p:ext uri="{BB962C8B-B14F-4D97-AF65-F5344CB8AC3E}">
        <p14:creationId xmlns:p14="http://schemas.microsoft.com/office/powerpoint/2010/main" val="3220065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ChangeArrowheads="1"/>
          </p:cNvSpPr>
          <p:nvPr/>
        </p:nvSpPr>
        <p:spPr bwMode="auto">
          <a:xfrm>
            <a:off x="4017646" y="574371"/>
            <a:ext cx="482352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a:r>
              <a:rPr lang="uk-UA" altLang="uk-UA" b="1" dirty="0" smtClean="0">
                <a:cs typeface="Times New Roman" panose="02020603050405020304" pitchFamily="18" charset="0"/>
              </a:rPr>
              <a:t>Алкіни з кінцевим потрійним зв</a:t>
            </a:r>
            <a:r>
              <a:rPr lang="en-US" altLang="uk-UA" b="1" dirty="0" smtClean="0">
                <a:cs typeface="Times New Roman" panose="02020603050405020304" pitchFamily="18" charset="0"/>
              </a:rPr>
              <a:t>’</a:t>
            </a:r>
            <a:r>
              <a:rPr lang="uk-UA" altLang="uk-UA" b="1" dirty="0" err="1" smtClean="0">
                <a:cs typeface="Times New Roman" panose="02020603050405020304" pitchFamily="18" charset="0"/>
              </a:rPr>
              <a:t>язком</a:t>
            </a:r>
            <a:r>
              <a:rPr lang="uk-UA" altLang="uk-UA" b="1" dirty="0" smtClean="0">
                <a:cs typeface="Times New Roman" panose="02020603050405020304" pitchFamily="18" charset="0"/>
              </a:rPr>
              <a:t> володіють С-Н кислотністю (на відміну від </a:t>
            </a:r>
            <a:r>
              <a:rPr lang="uk-UA" altLang="uk-UA" b="1" dirty="0" err="1" smtClean="0">
                <a:cs typeface="Times New Roman" panose="02020603050405020304" pitchFamily="18" charset="0"/>
              </a:rPr>
              <a:t>алкенів</a:t>
            </a:r>
            <a:r>
              <a:rPr lang="uk-UA" altLang="uk-UA" b="1" dirty="0" smtClean="0">
                <a:cs typeface="Times New Roman" panose="02020603050405020304" pitchFamily="18" charset="0"/>
              </a:rPr>
              <a:t>), тож легко відщеплюють водень, заміщуючи його на активні метали: </a:t>
            </a:r>
            <a:r>
              <a:rPr lang="uk-UA" altLang="uk-UA" b="1" dirty="0" err="1" smtClean="0">
                <a:solidFill>
                  <a:srgbClr val="FF0000"/>
                </a:solidFill>
                <a:cs typeface="Times New Roman" panose="02020603050405020304" pitchFamily="18" charset="0"/>
              </a:rPr>
              <a:t>Na</a:t>
            </a:r>
            <a:r>
              <a:rPr lang="uk-UA" altLang="uk-UA" b="1" dirty="0" smtClean="0">
                <a:solidFill>
                  <a:srgbClr val="FF0000"/>
                </a:solidFill>
                <a:cs typeface="Times New Roman" panose="02020603050405020304" pitchFamily="18" charset="0"/>
              </a:rPr>
              <a:t>, </a:t>
            </a:r>
            <a:r>
              <a:rPr lang="uk-UA" altLang="uk-UA" b="1" dirty="0" err="1" smtClean="0">
                <a:solidFill>
                  <a:srgbClr val="FF0000"/>
                </a:solidFill>
                <a:cs typeface="Times New Roman" panose="02020603050405020304" pitchFamily="18" charset="0"/>
              </a:rPr>
              <a:t>Cu</a:t>
            </a:r>
            <a:r>
              <a:rPr lang="uk-UA" altLang="uk-UA" b="1" dirty="0" smtClean="0">
                <a:solidFill>
                  <a:srgbClr val="FF0000"/>
                </a:solidFill>
                <a:cs typeface="Times New Roman" panose="02020603050405020304" pitchFamily="18" charset="0"/>
              </a:rPr>
              <a:t>, </a:t>
            </a:r>
            <a:r>
              <a:rPr lang="uk-UA" altLang="uk-UA" b="1" dirty="0" err="1" smtClean="0">
                <a:solidFill>
                  <a:srgbClr val="FF0000"/>
                </a:solidFill>
                <a:cs typeface="Times New Roman" panose="02020603050405020304" pitchFamily="18" charset="0"/>
              </a:rPr>
              <a:t>Ag</a:t>
            </a:r>
            <a:r>
              <a:rPr lang="uk-UA" altLang="uk-UA" b="1" dirty="0" smtClean="0">
                <a:cs typeface="Times New Roman" panose="02020603050405020304" pitchFamily="18" charset="0"/>
              </a:rPr>
              <a:t>. </a:t>
            </a:r>
            <a:endParaRPr lang="uk-UA" altLang="uk-UA" b="1" dirty="0"/>
          </a:p>
        </p:txBody>
      </p:sp>
      <p:graphicFrame>
        <p:nvGraphicFramePr>
          <p:cNvPr id="30723" name="Object 4"/>
          <p:cNvGraphicFramePr>
            <a:graphicFrameLocks noChangeAspect="1"/>
          </p:cNvGraphicFramePr>
          <p:nvPr>
            <p:extLst>
              <p:ext uri="{D42A27DB-BD31-4B8C-83A1-F6EECF244321}">
                <p14:modId xmlns:p14="http://schemas.microsoft.com/office/powerpoint/2010/main" val="41779664"/>
              </p:ext>
            </p:extLst>
          </p:nvPr>
        </p:nvGraphicFramePr>
        <p:xfrm>
          <a:off x="5787130" y="2011103"/>
          <a:ext cx="3260392" cy="661843"/>
        </p:xfrm>
        <a:graphic>
          <a:graphicData uri="http://schemas.openxmlformats.org/presentationml/2006/ole">
            <mc:AlternateContent xmlns:mc="http://schemas.openxmlformats.org/markup-compatibility/2006">
              <mc:Choice xmlns:v="urn:schemas-microsoft-com:vml" Requires="v">
                <p:oleObj spid="_x0000_s16552" name="CS ChemDraw Drawing" r:id="rId3" imgW="1232280" imgH="251280" progId="ChemDraw.Document.6.0">
                  <p:embed/>
                </p:oleObj>
              </mc:Choice>
              <mc:Fallback>
                <p:oleObj name="CS ChemDraw Drawing" r:id="rId3" imgW="1232280" imgH="25128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7130" y="2011103"/>
                        <a:ext cx="3260392" cy="661843"/>
                      </a:xfrm>
                      <a:prstGeom prst="rect">
                        <a:avLst/>
                      </a:prstGeom>
                      <a:noFill/>
                      <a:ln>
                        <a:noFill/>
                      </a:ln>
                      <a:extLst/>
                    </p:spPr>
                  </p:pic>
                </p:oleObj>
              </mc:Fallback>
            </mc:AlternateContent>
          </a:graphicData>
        </a:graphic>
      </p:graphicFrame>
      <p:sp>
        <p:nvSpPr>
          <p:cNvPr id="30724" name="Номер слайда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6E6186-4121-40C4-A96E-A9A1C9331395}" type="slidenum">
              <a:rPr lang="ru-RU" altLang="uk-UA"/>
              <a:pPr eaLnBrk="1" hangingPunct="1"/>
              <a:t>16</a:t>
            </a:fld>
            <a:endParaRPr lang="ru-RU" altLang="uk-UA"/>
          </a:p>
        </p:txBody>
      </p:sp>
      <p:sp>
        <p:nvSpPr>
          <p:cNvPr id="2" name="Прямоугольник 1"/>
          <p:cNvSpPr/>
          <p:nvPr/>
        </p:nvSpPr>
        <p:spPr>
          <a:xfrm>
            <a:off x="24002" y="82071"/>
            <a:ext cx="9046846" cy="41549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uk-UA" altLang="uk-UA" sz="21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Реакції алкінів по кінцевому (термінальному) потрійному зв’язку – S</a:t>
            </a:r>
            <a:r>
              <a:rPr lang="uk-UA" altLang="uk-UA" sz="2100" b="1" baseline="-30000"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uk-UA" altLang="uk-UA" sz="2100" dirty="0">
              <a:effectLst>
                <a:outerShdw blurRad="38100" dist="38100" dir="2700000" algn="tl">
                  <a:srgbClr val="000000">
                    <a:alpha val="43137"/>
                  </a:srgbClr>
                </a:outerShdw>
              </a:effectLst>
              <a:latin typeface="Times New Roman" panose="02020603050405020304" pitchFamily="18" charset="0"/>
            </a:endParaRPr>
          </a:p>
        </p:txBody>
      </p:sp>
      <p:graphicFrame>
        <p:nvGraphicFramePr>
          <p:cNvPr id="6" name="Object 4"/>
          <p:cNvGraphicFramePr>
            <a:graphicFrameLocks noChangeAspect="1"/>
          </p:cNvGraphicFramePr>
          <p:nvPr>
            <p:extLst>
              <p:ext uri="{D42A27DB-BD31-4B8C-83A1-F6EECF244321}">
                <p14:modId xmlns:p14="http://schemas.microsoft.com/office/powerpoint/2010/main" val="1236940165"/>
              </p:ext>
            </p:extLst>
          </p:nvPr>
        </p:nvGraphicFramePr>
        <p:xfrm>
          <a:off x="323528" y="685667"/>
          <a:ext cx="3414791" cy="1656358"/>
        </p:xfrm>
        <a:graphic>
          <a:graphicData uri="http://schemas.openxmlformats.org/presentationml/2006/ole">
            <mc:AlternateContent xmlns:mc="http://schemas.openxmlformats.org/markup-compatibility/2006">
              <mc:Choice xmlns:v="urn:schemas-microsoft-com:vml" Requires="v">
                <p:oleObj spid="_x0000_s16553" name="CS ChemDraw Drawing" r:id="rId5" imgW="2940101" imgH="1425245" progId="ChemDraw.Document.6.0">
                  <p:embed/>
                </p:oleObj>
              </mc:Choice>
              <mc:Fallback>
                <p:oleObj name="CS ChemDraw Drawing" r:id="rId5" imgW="2940101" imgH="1425245"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685667"/>
                        <a:ext cx="3414791" cy="1656358"/>
                      </a:xfrm>
                      <a:prstGeom prst="rect">
                        <a:avLst/>
                      </a:prstGeom>
                      <a:solidFill>
                        <a:schemeClr val="bg2"/>
                      </a:solidFill>
                      <a:ln>
                        <a:solidFill>
                          <a:srgbClr val="FF0000"/>
                        </a:solidFill>
                      </a:ln>
                      <a:extLst/>
                    </p:spPr>
                  </p:pic>
                </p:oleObj>
              </mc:Fallback>
            </mc:AlternateContent>
          </a:graphicData>
        </a:graphic>
      </p:graphicFrame>
      <p:graphicFrame>
        <p:nvGraphicFramePr>
          <p:cNvPr id="7" name="Объект 1"/>
          <p:cNvGraphicFramePr>
            <a:graphicFrameLocks noChangeAspect="1"/>
          </p:cNvGraphicFramePr>
          <p:nvPr>
            <p:extLst>
              <p:ext uri="{D42A27DB-BD31-4B8C-83A1-F6EECF244321}">
                <p14:modId xmlns:p14="http://schemas.microsoft.com/office/powerpoint/2010/main" val="1683566836"/>
              </p:ext>
            </p:extLst>
          </p:nvPr>
        </p:nvGraphicFramePr>
        <p:xfrm>
          <a:off x="4716016" y="3100051"/>
          <a:ext cx="3672581" cy="1230671"/>
        </p:xfrm>
        <a:graphic>
          <a:graphicData uri="http://schemas.openxmlformats.org/presentationml/2006/ole">
            <mc:AlternateContent xmlns:mc="http://schemas.openxmlformats.org/markup-compatibility/2006">
              <mc:Choice xmlns:v="urn:schemas-microsoft-com:vml" Requires="v">
                <p:oleObj spid="_x0000_s16554" name="CS ChemDraw Drawing" r:id="rId7" imgW="2380488" imgH="797966" progId="ChemDraw.Document.6.0">
                  <p:embed/>
                </p:oleObj>
              </mc:Choice>
              <mc:Fallback>
                <p:oleObj name="CS ChemDraw Drawing" r:id="rId7" imgW="2380488" imgH="797966"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016" y="3100051"/>
                        <a:ext cx="3672581" cy="1230671"/>
                      </a:xfrm>
                      <a:prstGeom prst="rect">
                        <a:avLst/>
                      </a:prstGeom>
                      <a:noFill/>
                      <a:ln>
                        <a:noFill/>
                      </a:ln>
                      <a:extLst/>
                    </p:spPr>
                  </p:pic>
                </p:oleObj>
              </mc:Fallback>
            </mc:AlternateContent>
          </a:graphicData>
        </a:graphic>
      </p:graphicFrame>
      <p:sp>
        <p:nvSpPr>
          <p:cNvPr id="8" name="Rectangle 5"/>
          <p:cNvSpPr>
            <a:spLocks noChangeArrowheads="1"/>
          </p:cNvSpPr>
          <p:nvPr/>
        </p:nvSpPr>
        <p:spPr bwMode="auto">
          <a:xfrm>
            <a:off x="0" y="3100050"/>
            <a:ext cx="4320480" cy="1015663"/>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uk-UA" sz="2000" b="1" dirty="0" err="1" smtClean="0">
                <a:solidFill>
                  <a:srgbClr val="FF0000"/>
                </a:solidFill>
                <a:latin typeface="Times New Roman" panose="02020603050405020304" pitchFamily="18" charset="0"/>
                <a:cs typeface="Times New Roman" panose="02020603050405020304" pitchFamily="18" charset="0"/>
              </a:rPr>
              <a:t>Ацетиленіди</a:t>
            </a:r>
            <a:r>
              <a:rPr lang="uk-UA" altLang="uk-UA" sz="2000" b="1" dirty="0" smtClean="0">
                <a:latin typeface="Times New Roman" panose="02020603050405020304" pitchFamily="18" charset="0"/>
                <a:cs typeface="Times New Roman" panose="02020603050405020304" pitchFamily="18" charset="0"/>
              </a:rPr>
              <a:t> нестійкі, легко руйнуються водою до вихідних </a:t>
            </a:r>
            <a:r>
              <a:rPr lang="uk-UA" altLang="uk-UA" sz="2000" b="1" dirty="0" smtClean="0">
                <a:solidFill>
                  <a:srgbClr val="0000FF"/>
                </a:solidFill>
                <a:latin typeface="Times New Roman" panose="02020603050405020304" pitchFamily="18" charset="0"/>
                <a:cs typeface="Times New Roman" panose="02020603050405020304" pitchFamily="18" charset="0"/>
              </a:rPr>
              <a:t>алкінів</a:t>
            </a:r>
            <a:r>
              <a:rPr lang="uk-UA" altLang="uk-UA" sz="2000" b="1" dirty="0" smtClean="0">
                <a:latin typeface="Times New Roman" panose="02020603050405020304" pitchFamily="18" charset="0"/>
                <a:cs typeface="Times New Roman" panose="02020603050405020304" pitchFamily="18" charset="0"/>
              </a:rPr>
              <a:t>:</a:t>
            </a:r>
            <a:endParaRPr lang="uk-UA" altLang="uk-UA" sz="2000" dirty="0">
              <a:latin typeface="Times New Roman" panose="02020603050405020304" pitchFamily="18" charset="0"/>
            </a:endParaRPr>
          </a:p>
        </p:txBody>
      </p:sp>
      <p:sp>
        <p:nvSpPr>
          <p:cNvPr id="9" name="Rectangle 5"/>
          <p:cNvSpPr>
            <a:spLocks noChangeArrowheads="1"/>
          </p:cNvSpPr>
          <p:nvPr/>
        </p:nvSpPr>
        <p:spPr bwMode="auto">
          <a:xfrm>
            <a:off x="4692690" y="4922689"/>
            <a:ext cx="4354832" cy="1200329"/>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uk-UA" altLang="uk-UA" sz="2400" b="1" dirty="0" smtClean="0">
                <a:latin typeface="Times New Roman" panose="02020603050405020304" pitchFamily="18" charset="0"/>
                <a:cs typeface="Times New Roman" panose="02020603050405020304" pitchFamily="18" charset="0"/>
              </a:rPr>
              <a:t>Якісні реакції на </a:t>
            </a:r>
            <a:r>
              <a:rPr lang="uk-UA" altLang="uk-UA" sz="2400" b="1" dirty="0" smtClean="0">
                <a:solidFill>
                  <a:srgbClr val="0070C0"/>
                </a:solidFill>
                <a:latin typeface="Times New Roman" panose="02020603050405020304" pitchFamily="18" charset="0"/>
                <a:cs typeface="Times New Roman" panose="02020603050405020304" pitchFamily="18" charset="0"/>
              </a:rPr>
              <a:t>термінальний</a:t>
            </a:r>
            <a:r>
              <a:rPr lang="uk-UA" altLang="uk-UA" sz="2400" b="1" dirty="0" smtClean="0">
                <a:latin typeface="Times New Roman" panose="02020603050405020304" pitchFamily="18" charset="0"/>
                <a:cs typeface="Times New Roman" panose="02020603050405020304" pitchFamily="18" charset="0"/>
              </a:rPr>
              <a:t> (кінцевий) потрійний зв'язок:</a:t>
            </a:r>
            <a:endParaRPr lang="uk-UA" altLang="uk-UA" sz="2400" dirty="0">
              <a:latin typeface="Times New Roman" panose="02020603050405020304" pitchFamily="18" charset="0"/>
            </a:endParaRPr>
          </a:p>
        </p:txBody>
      </p:sp>
      <p:graphicFrame>
        <p:nvGraphicFramePr>
          <p:cNvPr id="10" name="Object 4"/>
          <p:cNvGraphicFramePr>
            <a:graphicFrameLocks noChangeAspect="1"/>
          </p:cNvGraphicFramePr>
          <p:nvPr>
            <p:extLst>
              <p:ext uri="{D42A27DB-BD31-4B8C-83A1-F6EECF244321}">
                <p14:modId xmlns:p14="http://schemas.microsoft.com/office/powerpoint/2010/main" val="3311665474"/>
              </p:ext>
            </p:extLst>
          </p:nvPr>
        </p:nvGraphicFramePr>
        <p:xfrm>
          <a:off x="323528" y="4303812"/>
          <a:ext cx="4207805" cy="2438085"/>
        </p:xfrm>
        <a:graphic>
          <a:graphicData uri="http://schemas.openxmlformats.org/presentationml/2006/ole">
            <mc:AlternateContent xmlns:mc="http://schemas.openxmlformats.org/markup-compatibility/2006">
              <mc:Choice xmlns:v="urn:schemas-microsoft-com:vml" Requires="v">
                <p:oleObj spid="_x0000_s16555" name="Document" r:id="rId9" imgW="3514725" imgH="1714500" progId="ChemWindow.Document">
                  <p:embed/>
                </p:oleObj>
              </mc:Choice>
              <mc:Fallback>
                <p:oleObj name="Document" r:id="rId9" imgW="3514725" imgH="1714500" progId="ChemWindow.Document">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528" y="4303812"/>
                        <a:ext cx="4207805" cy="2438085"/>
                      </a:xfrm>
                      <a:prstGeom prst="rect">
                        <a:avLst/>
                      </a:prstGeom>
                      <a:noFill/>
                      <a:ln w="38100">
                        <a:solidFill>
                          <a:srgbClr val="7030A0"/>
                        </a:solidFill>
                      </a:ln>
                      <a:extLst/>
                    </p:spPr>
                  </p:pic>
                </p:oleObj>
              </mc:Fallback>
            </mc:AlternateContent>
          </a:graphicData>
        </a:graphic>
      </p:graphicFrame>
      <p:sp>
        <p:nvSpPr>
          <p:cNvPr id="3" name="Прямоугольник 2"/>
          <p:cNvSpPr/>
          <p:nvPr/>
        </p:nvSpPr>
        <p:spPr>
          <a:xfrm>
            <a:off x="2814711" y="598423"/>
            <a:ext cx="893193" cy="369332"/>
          </a:xfrm>
          <a:prstGeom prst="rect">
            <a:avLst/>
          </a:prstGeom>
          <a:solidFill>
            <a:schemeClr val="bg1">
              <a:lumMod val="85000"/>
            </a:schemeClr>
          </a:solidFill>
        </p:spPr>
        <p:txBody>
          <a:bodyPr wrap="none">
            <a:spAutoFit/>
          </a:bodyPr>
          <a:lstStyle/>
          <a:p>
            <a:r>
              <a:rPr lang="uk-UA" altLang="uk-UA" b="1" dirty="0" smtClean="0">
                <a:latin typeface="Times New Roman" panose="02020603050405020304" pitchFamily="18" charset="0"/>
                <a:cs typeface="Times New Roman" panose="02020603050405020304" pitchFamily="18" charset="0"/>
              </a:rPr>
              <a:t>рідкий</a:t>
            </a:r>
            <a:endParaRPr lang="ru-RU" dirty="0"/>
          </a:p>
        </p:txBody>
      </p:sp>
      <p:sp>
        <p:nvSpPr>
          <p:cNvPr id="5" name="Прямоугольник 4"/>
          <p:cNvSpPr/>
          <p:nvPr/>
        </p:nvSpPr>
        <p:spPr>
          <a:xfrm>
            <a:off x="827584" y="1628800"/>
            <a:ext cx="1630718" cy="646331"/>
          </a:xfrm>
          <a:prstGeom prst="rect">
            <a:avLst/>
          </a:prstGeom>
          <a:solidFill>
            <a:schemeClr val="bg1">
              <a:lumMod val="85000"/>
            </a:schemeClr>
          </a:solidFill>
        </p:spPr>
        <p:txBody>
          <a:bodyPr wrap="square">
            <a:spAutoFit/>
          </a:bodyPr>
          <a:lstStyle/>
          <a:p>
            <a:r>
              <a:rPr lang="uk-UA" altLang="uk-UA" b="1" dirty="0" err="1" smtClean="0">
                <a:latin typeface="Times New Roman" panose="02020603050405020304" pitchFamily="18" charset="0"/>
                <a:cs typeface="Times New Roman" panose="02020603050405020304" pitchFamily="18" charset="0"/>
              </a:rPr>
              <a:t>ацетеленід</a:t>
            </a:r>
            <a:r>
              <a:rPr lang="uk-UA" altLang="uk-UA" b="1" dirty="0" smtClean="0">
                <a:latin typeface="Times New Roman" panose="02020603050405020304" pitchFamily="18" charset="0"/>
                <a:cs typeface="Times New Roman" panose="02020603050405020304" pitchFamily="18" charset="0"/>
              </a:rPr>
              <a:t> </a:t>
            </a:r>
          </a:p>
          <a:p>
            <a:r>
              <a:rPr lang="uk-UA" altLang="uk-UA" b="1" dirty="0" smtClean="0">
                <a:latin typeface="Times New Roman" panose="02020603050405020304" pitchFamily="18" charset="0"/>
                <a:cs typeface="Times New Roman" panose="02020603050405020304" pitchFamily="18" charset="0"/>
              </a:rPr>
              <a:t>натрію</a:t>
            </a:r>
            <a:endParaRPr lang="ru-RU" dirty="0"/>
          </a:p>
        </p:txBody>
      </p:sp>
    </p:spTree>
    <p:extLst>
      <p:ext uri="{BB962C8B-B14F-4D97-AF65-F5344CB8AC3E}">
        <p14:creationId xmlns:p14="http://schemas.microsoft.com/office/powerpoint/2010/main" val="41976707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ChangeArrowheads="1"/>
          </p:cNvSpPr>
          <p:nvPr/>
        </p:nvSpPr>
        <p:spPr bwMode="auto">
          <a:xfrm>
            <a:off x="72008" y="59140"/>
            <a:ext cx="3923928" cy="1569660"/>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uk-UA" altLang="uk-UA" sz="2400" b="1" dirty="0" err="1" smtClean="0">
                <a:solidFill>
                  <a:srgbClr val="0000FF"/>
                </a:solidFill>
                <a:cs typeface="Arial" panose="020B0604020202020204" pitchFamily="34" charset="0"/>
              </a:rPr>
              <a:t>Ацетиленіди</a:t>
            </a:r>
            <a:r>
              <a:rPr lang="uk-UA" altLang="uk-UA" sz="2400" b="1" dirty="0" smtClean="0">
                <a:solidFill>
                  <a:srgbClr val="0000FF"/>
                </a:solidFill>
                <a:cs typeface="Arial" panose="020B0604020202020204" pitchFamily="34" charset="0"/>
              </a:rPr>
              <a:t> металів</a:t>
            </a:r>
            <a:r>
              <a:rPr lang="uk-UA" altLang="uk-UA" sz="2400" b="1" dirty="0" smtClean="0">
                <a:cs typeface="Arial" panose="020B0604020202020204" pitchFamily="34" charset="0"/>
              </a:rPr>
              <a:t> використовують для </a:t>
            </a:r>
            <a:r>
              <a:rPr lang="uk-UA" altLang="uk-UA" sz="2400" b="1" dirty="0" smtClean="0">
                <a:solidFill>
                  <a:srgbClr val="FF0000"/>
                </a:solidFill>
                <a:cs typeface="Arial" panose="020B0604020202020204" pitchFamily="34" charset="0"/>
              </a:rPr>
              <a:t>подовження карбонового ланцюга: </a:t>
            </a:r>
            <a:endParaRPr lang="uk-UA" altLang="uk-UA" sz="2400" b="1" dirty="0">
              <a:solidFill>
                <a:srgbClr val="FF0000"/>
              </a:solidFill>
              <a:cs typeface="Arial" panose="020B0604020202020204" pitchFamily="34" charset="0"/>
            </a:endParaRPr>
          </a:p>
        </p:txBody>
      </p:sp>
      <p:graphicFrame>
        <p:nvGraphicFramePr>
          <p:cNvPr id="33795" name="Объект 1"/>
          <p:cNvGraphicFramePr>
            <a:graphicFrameLocks noChangeAspect="1"/>
          </p:cNvGraphicFramePr>
          <p:nvPr>
            <p:extLst>
              <p:ext uri="{D42A27DB-BD31-4B8C-83A1-F6EECF244321}">
                <p14:modId xmlns:p14="http://schemas.microsoft.com/office/powerpoint/2010/main" val="1770531326"/>
              </p:ext>
            </p:extLst>
          </p:nvPr>
        </p:nvGraphicFramePr>
        <p:xfrm>
          <a:off x="4121711" y="3975"/>
          <a:ext cx="5022289" cy="1728266"/>
        </p:xfrm>
        <a:graphic>
          <a:graphicData uri="http://schemas.openxmlformats.org/presentationml/2006/ole">
            <mc:AlternateContent xmlns:mc="http://schemas.openxmlformats.org/markup-compatibility/2006">
              <mc:Choice xmlns:v="urn:schemas-microsoft-com:vml" Requires="v">
                <p:oleObj spid="_x0000_s19531" name="CS ChemDraw Drawing" r:id="rId3" imgW="2408225" imgH="829056" progId="ChemDraw.Document.6.0">
                  <p:embed/>
                </p:oleObj>
              </mc:Choice>
              <mc:Fallback>
                <p:oleObj name="CS ChemDraw Drawing" r:id="rId3" imgW="2408225" imgH="829056"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711" y="3975"/>
                        <a:ext cx="5022289" cy="1728266"/>
                      </a:xfrm>
                      <a:prstGeom prst="rect">
                        <a:avLst/>
                      </a:prstGeom>
                      <a:noFill/>
                      <a:ln>
                        <a:noFill/>
                      </a:ln>
                      <a:extLst/>
                    </p:spPr>
                  </p:pic>
                </p:oleObj>
              </mc:Fallback>
            </mc:AlternateContent>
          </a:graphicData>
        </a:graphic>
      </p:graphicFrame>
      <p:sp>
        <p:nvSpPr>
          <p:cNvPr id="33796" name="Номер слайда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7915D6-621D-41E3-93F5-10B81861A6A0}" type="slidenum">
              <a:rPr lang="ru-RU" altLang="uk-UA"/>
              <a:pPr eaLnBrk="1" hangingPunct="1"/>
              <a:t>17</a:t>
            </a:fld>
            <a:endParaRPr lang="ru-RU" altLang="uk-UA"/>
          </a:p>
        </p:txBody>
      </p:sp>
      <p:pic>
        <p:nvPicPr>
          <p:cNvPr id="10" name="Picture 4" descr="\mbox{HC}\!\!\equiv\!\!\mbox{CH}+2\mbox{NaNH}_2\rightarrow\mbox{NaC}\!\!\equiv\!\!\mbox{CNa}+2\mbox{NH}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3851126"/>
            <a:ext cx="75866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2\mbox{HC}\!\!\equiv\!\!\mbox{CH}+2\mbox{K}\rightarrow2\mbox{HC}\!\!\equiv\!\!\mbox{CK}+\mbox{H}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7061" y="4681175"/>
            <a:ext cx="58293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mbox{CH}_3\!\!-\!\!\mbox{C}\!\!\equiv\!\!\mbox{CH}+\mbox{C}_2\mbox{H}_5\mbox{MgBr}\rightarrow\mbox{CH}_3\!\!-\!\!\mbox{C}\!\!\equiv\!\!\mbox{CMgBr}+\mbox{C}_2\mbox{H}_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7061" y="5480198"/>
            <a:ext cx="74485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1418581" y="2111400"/>
            <a:ext cx="6697364"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uk-UA" sz="2000" dirty="0"/>
              <a:t>Алкіни з кінцевими потрійним зв'язком є С-H кислотами (сильніше ніж аміак і алкени, але слабкіше, ніж спирти) які з дуже сильними основами можуть утворювати солі </a:t>
            </a:r>
            <a:r>
              <a:rPr lang="uk-UA" sz="2000" dirty="0" smtClean="0"/>
              <a:t>– </a:t>
            </a:r>
            <a:r>
              <a:rPr lang="uk-UA" sz="2000" dirty="0" err="1" smtClean="0"/>
              <a:t>алкініди</a:t>
            </a:r>
            <a:r>
              <a:rPr lang="uk-UA" sz="2000" dirty="0" smtClean="0"/>
              <a:t>.</a:t>
            </a:r>
            <a:endParaRPr lang="uk-UA" sz="2000" dirty="0"/>
          </a:p>
        </p:txBody>
      </p:sp>
      <p:pic>
        <p:nvPicPr>
          <p:cNvPr id="14" name="Picture 7" descr="\mbox{CH}_3\!\!-\!\!\mbox{C}\!\!\equiv\!\!\mbox{C}\!\!-\!\!\mbox{MgBr}+\mbox{Br}\!\!-\!\!\mbox{CH}_2\!\!-\!\!\mbox{CH}\!\!=\!\!\mbox{CH}_2\rightarrow\mbox{CH}_3\!\!-\!\!\mbox{C}\!\!\equiv\!\!\mbox{C}\!\!-\!\!\mbox{CH}_2\!\!-\!\!\mbox{CH}\!\!=\!\!\mbox{CH}_2+\mbox{MgBr}_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4094" y="6294372"/>
            <a:ext cx="75263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0481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Номер слайда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7915D6-621D-41E3-93F5-10B81861A6A0}" type="slidenum">
              <a:rPr lang="ru-RU" altLang="uk-UA"/>
              <a:pPr eaLnBrk="1" hangingPunct="1"/>
              <a:t>18</a:t>
            </a:fld>
            <a:endParaRPr lang="ru-RU" altLang="uk-UA"/>
          </a:p>
        </p:txBody>
      </p:sp>
      <p:sp>
        <p:nvSpPr>
          <p:cNvPr id="5" name="Rectangle 5"/>
          <p:cNvSpPr>
            <a:spLocks noChangeArrowheads="1"/>
          </p:cNvSpPr>
          <p:nvPr/>
        </p:nvSpPr>
        <p:spPr bwMode="auto">
          <a:xfrm>
            <a:off x="-19135" y="2494051"/>
            <a:ext cx="3137114" cy="1323439"/>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uk-UA" altLang="uk-UA" sz="2000" b="1" dirty="0" smtClean="0">
                <a:latin typeface="Times New Roman" panose="02020603050405020304" pitchFamily="18" charset="0"/>
                <a:cs typeface="Times New Roman" panose="02020603050405020304" pitchFamily="18" charset="0"/>
              </a:rPr>
              <a:t>4.1) </a:t>
            </a:r>
            <a:r>
              <a:rPr lang="uk-UA" altLang="uk-UA" sz="2000" b="1" dirty="0" smtClean="0">
                <a:solidFill>
                  <a:srgbClr val="FF0000"/>
                </a:solidFill>
                <a:latin typeface="Times New Roman" panose="02020603050405020304" pitchFamily="18" charset="0"/>
                <a:cs typeface="Times New Roman" panose="02020603050405020304" pitchFamily="18" charset="0"/>
              </a:rPr>
              <a:t>М'яке окислення</a:t>
            </a:r>
            <a:r>
              <a:rPr lang="uk-UA" altLang="uk-UA" sz="2000" b="1" dirty="0" smtClean="0">
                <a:latin typeface="Times New Roman" panose="02020603050405020304" pitchFamily="18" charset="0"/>
                <a:cs typeface="Times New Roman" panose="02020603050405020304" pitchFamily="18" charset="0"/>
              </a:rPr>
              <a:t> - реакція Вагнера - якісна реакція на кратний зв'язок</a:t>
            </a:r>
            <a:endParaRPr lang="uk-UA" altLang="uk-UA" sz="2000" dirty="0">
              <a:latin typeface="Times New Roman" panose="02020603050405020304" pitchFamily="18" charset="0"/>
            </a:endParaRPr>
          </a:p>
        </p:txBody>
      </p:sp>
      <p:graphicFrame>
        <p:nvGraphicFramePr>
          <p:cNvPr id="6" name="Object 4"/>
          <p:cNvGraphicFramePr>
            <a:graphicFrameLocks noChangeAspect="1"/>
          </p:cNvGraphicFramePr>
          <p:nvPr>
            <p:extLst>
              <p:ext uri="{D42A27DB-BD31-4B8C-83A1-F6EECF244321}">
                <p14:modId xmlns:p14="http://schemas.microsoft.com/office/powerpoint/2010/main" val="2902095121"/>
              </p:ext>
            </p:extLst>
          </p:nvPr>
        </p:nvGraphicFramePr>
        <p:xfrm>
          <a:off x="3358536" y="2028674"/>
          <a:ext cx="5760070" cy="2127163"/>
        </p:xfrm>
        <a:graphic>
          <a:graphicData uri="http://schemas.openxmlformats.org/presentationml/2006/ole">
            <mc:AlternateContent xmlns:mc="http://schemas.openxmlformats.org/markup-compatibility/2006">
              <mc:Choice xmlns:v="urn:schemas-microsoft-com:vml" Requires="v">
                <p:oleObj spid="_x0000_s59444" name="Document" r:id="rId3" imgW="4981575" imgH="1800225" progId="ChemWindow.Document">
                  <p:embed/>
                </p:oleObj>
              </mc:Choice>
              <mc:Fallback>
                <p:oleObj name="Document" r:id="rId3" imgW="4981575" imgH="1800225" progId="ChemWindow.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536" y="2028674"/>
                        <a:ext cx="5760070" cy="2127163"/>
                      </a:xfrm>
                      <a:prstGeom prst="rect">
                        <a:avLst/>
                      </a:prstGeom>
                      <a:noFill/>
                      <a:ln>
                        <a:solidFill>
                          <a:srgbClr val="7030A0"/>
                        </a:solidFill>
                      </a:ln>
                      <a:extLst/>
                    </p:spPr>
                  </p:pic>
                </p:oleObj>
              </mc:Fallback>
            </mc:AlternateContent>
          </a:graphicData>
        </a:graphic>
      </p:graphicFrame>
      <p:sp>
        <p:nvSpPr>
          <p:cNvPr id="7" name="Прямоугольник 6"/>
          <p:cNvSpPr/>
          <p:nvPr/>
        </p:nvSpPr>
        <p:spPr>
          <a:xfrm>
            <a:off x="18390" y="92945"/>
            <a:ext cx="4035977" cy="446276"/>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uk-UA" altLang="uk-UA" sz="2300" b="1" dirty="0" smtClean="0">
                <a:solidFill>
                  <a:srgbClr val="0000FF"/>
                </a:solidFill>
                <a:latin typeface="Times New Roman" panose="02020603050405020304" pitchFamily="18" charset="0"/>
                <a:cs typeface="Times New Roman" panose="02020603050405020304" pitchFamily="18" charset="0"/>
              </a:rPr>
              <a:t>4. Реакції окислення алкінів</a:t>
            </a:r>
            <a:endParaRPr lang="uk-UA" altLang="uk-UA" sz="2300" dirty="0">
              <a:latin typeface="Times New Roman" panose="02020603050405020304" pitchFamily="18" charset="0"/>
            </a:endParaRPr>
          </a:p>
        </p:txBody>
      </p:sp>
      <p:sp>
        <p:nvSpPr>
          <p:cNvPr id="8" name="Rectangle 5"/>
          <p:cNvSpPr>
            <a:spLocks noChangeArrowheads="1"/>
          </p:cNvSpPr>
          <p:nvPr/>
        </p:nvSpPr>
        <p:spPr bwMode="auto">
          <a:xfrm>
            <a:off x="0" y="5301183"/>
            <a:ext cx="3137114" cy="707886"/>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uk-UA" altLang="uk-UA" sz="2000" b="1" dirty="0" smtClean="0">
                <a:latin typeface="Times New Roman" panose="02020603050405020304" pitchFamily="18" charset="0"/>
                <a:cs typeface="Times New Roman" panose="02020603050405020304" pitchFamily="18" charset="0"/>
              </a:rPr>
              <a:t>4.2) Реакції </a:t>
            </a:r>
            <a:r>
              <a:rPr lang="uk-UA" altLang="uk-UA" sz="2000" b="1" dirty="0" smtClean="0">
                <a:solidFill>
                  <a:srgbClr val="FF0000"/>
                </a:solidFill>
                <a:latin typeface="Times New Roman" panose="02020603050405020304" pitchFamily="18" charset="0"/>
                <a:cs typeface="Times New Roman" panose="02020603050405020304" pitchFamily="18" charset="0"/>
              </a:rPr>
              <a:t>жорсткого окислення</a:t>
            </a:r>
            <a:endParaRPr lang="uk-UA" altLang="uk-UA" sz="2000" dirty="0">
              <a:solidFill>
                <a:srgbClr val="FF0000"/>
              </a:solidFill>
              <a:latin typeface="Times New Roman" panose="02020603050405020304" pitchFamily="18" charset="0"/>
            </a:endParaRPr>
          </a:p>
        </p:txBody>
      </p:sp>
      <p:graphicFrame>
        <p:nvGraphicFramePr>
          <p:cNvPr id="9" name="Object 4"/>
          <p:cNvGraphicFramePr>
            <a:graphicFrameLocks noChangeAspect="1"/>
          </p:cNvGraphicFramePr>
          <p:nvPr>
            <p:extLst>
              <p:ext uri="{D42A27DB-BD31-4B8C-83A1-F6EECF244321}">
                <p14:modId xmlns:p14="http://schemas.microsoft.com/office/powerpoint/2010/main" val="328049435"/>
              </p:ext>
            </p:extLst>
          </p:nvPr>
        </p:nvGraphicFramePr>
        <p:xfrm>
          <a:off x="3279473" y="4797127"/>
          <a:ext cx="5131693" cy="2088257"/>
        </p:xfrm>
        <a:graphic>
          <a:graphicData uri="http://schemas.openxmlformats.org/presentationml/2006/ole">
            <mc:AlternateContent xmlns:mc="http://schemas.openxmlformats.org/markup-compatibility/2006">
              <mc:Choice xmlns:v="urn:schemas-microsoft-com:vml" Requires="v">
                <p:oleObj spid="_x0000_s59445" name="Document" r:id="rId5" imgW="3419475" imgH="1314450" progId="ChemWindow.Document">
                  <p:embed/>
                </p:oleObj>
              </mc:Choice>
              <mc:Fallback>
                <p:oleObj name="Document" r:id="rId5" imgW="3419475" imgH="1314450" progId="ChemWindow.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9473" y="4797127"/>
                        <a:ext cx="5131693" cy="2088257"/>
                      </a:xfrm>
                      <a:prstGeom prst="rect">
                        <a:avLst/>
                      </a:prstGeom>
                      <a:noFill/>
                      <a:ln>
                        <a:solidFill>
                          <a:srgbClr val="002060"/>
                        </a:solidFill>
                      </a:ln>
                      <a:extLst/>
                    </p:spPr>
                  </p:pic>
                </p:oleObj>
              </mc:Fallback>
            </mc:AlternateContent>
          </a:graphicData>
        </a:graphic>
      </p:graphicFrame>
      <p:sp>
        <p:nvSpPr>
          <p:cNvPr id="2" name="Прямоугольник 1"/>
          <p:cNvSpPr/>
          <p:nvPr/>
        </p:nvSpPr>
        <p:spPr>
          <a:xfrm>
            <a:off x="0" y="682429"/>
            <a:ext cx="4769295"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uk-UA" dirty="0"/>
              <a:t>Алкіни окислюються важче ніж алкени, однак при контрольованому окисленні можна зберегти C-C зв'язок і отримати в якості продуктів реакції карбонільні сполуки</a:t>
            </a:r>
          </a:p>
        </p:txBody>
      </p:sp>
      <p:sp>
        <p:nvSpPr>
          <p:cNvPr id="3" name="Прямоугольник 2"/>
          <p:cNvSpPr/>
          <p:nvPr/>
        </p:nvSpPr>
        <p:spPr>
          <a:xfrm>
            <a:off x="4860032" y="92945"/>
            <a:ext cx="4210816" cy="13388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spcBef>
                <a:spcPct val="50000"/>
              </a:spcBef>
            </a:pPr>
            <a:r>
              <a:rPr lang="uk-UA" altLang="uk-UA" dirty="0" smtClean="0">
                <a:latin typeface="Bookman Old Style" panose="02050604050505020204" pitchFamily="18" charset="0"/>
              </a:rPr>
              <a:t>Ацетилен горить у кисні з виділенням великої кіл-ті  теплоти:</a:t>
            </a:r>
          </a:p>
          <a:p>
            <a:pPr>
              <a:spcBef>
                <a:spcPct val="50000"/>
              </a:spcBef>
            </a:pPr>
            <a:r>
              <a:rPr lang="ru-RU" altLang="uk-UA" dirty="0" smtClean="0">
                <a:latin typeface="Bookman Old Style" panose="02050604050505020204" pitchFamily="18" charset="0"/>
              </a:rPr>
              <a:t>2С</a:t>
            </a:r>
            <a:r>
              <a:rPr lang="en-US" altLang="uk-UA" baseline="30000" dirty="0" smtClean="0">
                <a:latin typeface="Bookman Old Style" panose="02050604050505020204" pitchFamily="18" charset="0"/>
              </a:rPr>
              <a:t> </a:t>
            </a:r>
            <a:r>
              <a:rPr lang="ru-RU" altLang="uk-UA" baseline="-25000" dirty="0">
                <a:latin typeface="Bookman Old Style" panose="02050604050505020204" pitchFamily="18" charset="0"/>
              </a:rPr>
              <a:t>2</a:t>
            </a:r>
            <a:r>
              <a:rPr lang="ru-RU" altLang="uk-UA" dirty="0">
                <a:latin typeface="Bookman Old Style" panose="02050604050505020204" pitchFamily="18" charset="0"/>
              </a:rPr>
              <a:t>Н</a:t>
            </a:r>
            <a:r>
              <a:rPr lang="ru-RU" altLang="uk-UA" baseline="-25000" dirty="0">
                <a:latin typeface="Bookman Old Style" panose="02050604050505020204" pitchFamily="18" charset="0"/>
              </a:rPr>
              <a:t>2</a:t>
            </a:r>
            <a:r>
              <a:rPr lang="ru-RU" altLang="uk-UA" dirty="0">
                <a:latin typeface="Bookman Old Style" panose="02050604050505020204" pitchFamily="18" charset="0"/>
              </a:rPr>
              <a:t> + 5О</a:t>
            </a:r>
            <a:r>
              <a:rPr lang="ru-RU" altLang="uk-UA" baseline="-25000" dirty="0">
                <a:latin typeface="Bookman Old Style" panose="02050604050505020204" pitchFamily="18" charset="0"/>
              </a:rPr>
              <a:t>2</a:t>
            </a:r>
            <a:r>
              <a:rPr lang="ru-RU" altLang="uk-UA" dirty="0">
                <a:latin typeface="Bookman Old Style" panose="02050604050505020204" pitchFamily="18" charset="0"/>
              </a:rPr>
              <a:t> </a:t>
            </a:r>
            <a:r>
              <a:rPr lang="en-US" altLang="uk-UA" dirty="0" smtClean="0">
                <a:latin typeface="Bookman Old Style" panose="02050604050505020204" pitchFamily="18" charset="0"/>
              </a:rPr>
              <a:t>=</a:t>
            </a:r>
            <a:r>
              <a:rPr lang="ru-RU" altLang="uk-UA" dirty="0" smtClean="0">
                <a:latin typeface="Bookman Old Style" panose="02050604050505020204" pitchFamily="18" charset="0"/>
              </a:rPr>
              <a:t>4СО</a:t>
            </a:r>
            <a:r>
              <a:rPr lang="ru-RU" altLang="uk-UA" baseline="-25000" dirty="0" smtClean="0">
                <a:latin typeface="Bookman Old Style" panose="02050604050505020204" pitchFamily="18" charset="0"/>
              </a:rPr>
              <a:t>2</a:t>
            </a:r>
            <a:r>
              <a:rPr lang="ru-RU" altLang="uk-UA" dirty="0" smtClean="0">
                <a:latin typeface="Bookman Old Style" panose="02050604050505020204" pitchFamily="18" charset="0"/>
              </a:rPr>
              <a:t> </a:t>
            </a:r>
            <a:r>
              <a:rPr lang="ru-RU" altLang="uk-UA" dirty="0">
                <a:latin typeface="Bookman Old Style" panose="02050604050505020204" pitchFamily="18" charset="0"/>
              </a:rPr>
              <a:t>+ 2Н</a:t>
            </a:r>
            <a:r>
              <a:rPr lang="ru-RU" altLang="uk-UA" baseline="-25000" dirty="0">
                <a:latin typeface="Bookman Old Style" panose="02050604050505020204" pitchFamily="18" charset="0"/>
              </a:rPr>
              <a:t>2</a:t>
            </a:r>
            <a:r>
              <a:rPr lang="ru-RU" altLang="uk-UA" dirty="0">
                <a:latin typeface="Bookman Old Style" panose="02050604050505020204" pitchFamily="18" charset="0"/>
              </a:rPr>
              <a:t>О </a:t>
            </a:r>
            <a:r>
              <a:rPr lang="ru-RU" altLang="uk-UA" sz="1100" dirty="0">
                <a:latin typeface="Bookman Old Style" panose="02050604050505020204" pitchFamily="18" charset="0"/>
              </a:rPr>
              <a:t>+ </a:t>
            </a:r>
            <a:r>
              <a:rPr lang="ru-RU" altLang="uk-UA" sz="1100" dirty="0" smtClean="0">
                <a:latin typeface="Bookman Old Style" panose="02050604050505020204" pitchFamily="18" charset="0"/>
              </a:rPr>
              <a:t>2600кДж</a:t>
            </a:r>
            <a:r>
              <a:rPr lang="en-US" altLang="uk-UA" sz="1100" baseline="30000" dirty="0" smtClean="0">
                <a:latin typeface="Bookman Old Style" panose="02050604050505020204" pitchFamily="18" charset="0"/>
              </a:rPr>
              <a:t>  </a:t>
            </a:r>
            <a:endParaRPr lang="ru-RU" altLang="uk-UA" sz="1100" dirty="0">
              <a:latin typeface="Bookman Old Style" panose="02050604050505020204" pitchFamily="18" charset="0"/>
            </a:endParaRPr>
          </a:p>
        </p:txBody>
      </p:sp>
      <p:sp>
        <p:nvSpPr>
          <p:cNvPr id="4" name="Прямоугольник 3"/>
          <p:cNvSpPr/>
          <p:nvPr/>
        </p:nvSpPr>
        <p:spPr>
          <a:xfrm>
            <a:off x="3347864" y="3494324"/>
            <a:ext cx="1049326" cy="646331"/>
          </a:xfrm>
          <a:prstGeom prst="rect">
            <a:avLst/>
          </a:prstGeom>
          <a:solidFill>
            <a:schemeClr val="bg1"/>
          </a:solidFill>
        </p:spPr>
        <p:txBody>
          <a:bodyPr wrap="none">
            <a:spAutoFit/>
          </a:bodyPr>
          <a:lstStyle/>
          <a:p>
            <a:r>
              <a:rPr lang="uk-UA" altLang="uk-UA" b="1" dirty="0" smtClean="0">
                <a:latin typeface="Times New Roman" panose="02020603050405020304" pitchFamily="18" charset="0"/>
                <a:cs typeface="Times New Roman" panose="02020603050405020304" pitchFamily="18" charset="0"/>
              </a:rPr>
              <a:t>ізомери-</a:t>
            </a:r>
          </a:p>
          <a:p>
            <a:r>
              <a:rPr lang="uk-UA" b="1" dirty="0" err="1" smtClean="0">
                <a:latin typeface="Times New Roman" panose="02020603050405020304" pitchFamily="18" charset="0"/>
                <a:cs typeface="Times New Roman" panose="02020603050405020304" pitchFamily="18" charset="0"/>
              </a:rPr>
              <a:t>зація</a:t>
            </a:r>
            <a:endParaRPr lang="ru-RU" dirty="0"/>
          </a:p>
        </p:txBody>
      </p:sp>
      <p:cxnSp>
        <p:nvCxnSpPr>
          <p:cNvPr id="11" name="Прямая со стрелкой 10"/>
          <p:cNvCxnSpPr>
            <a:stCxn id="4" idx="1"/>
          </p:cNvCxnSpPr>
          <p:nvPr/>
        </p:nvCxnSpPr>
        <p:spPr>
          <a:xfrm>
            <a:off x="3347864" y="3817490"/>
            <a:ext cx="104932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1894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0" y="179388"/>
            <a:ext cx="6084168" cy="584200"/>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uk-UA" altLang="uk-UA" sz="3200" b="1" dirty="0" smtClean="0">
                <a:latin typeface="Times New Roman" panose="02020603050405020304" pitchFamily="18" charset="0"/>
                <a:cs typeface="Times New Roman" panose="02020603050405020304" pitchFamily="18" charset="0"/>
              </a:rPr>
              <a:t>4.3 </a:t>
            </a:r>
            <a:r>
              <a:rPr lang="uk-UA" altLang="uk-UA" sz="3200" b="1" dirty="0" smtClean="0">
                <a:latin typeface="Times New Roman" panose="02020603050405020304" pitchFamily="18" charset="0"/>
                <a:cs typeface="Times New Roman" panose="02020603050405020304" pitchFamily="18" charset="0"/>
              </a:rPr>
              <a:t>Реакції </a:t>
            </a:r>
            <a:r>
              <a:rPr lang="uk-UA" altLang="uk-UA" sz="3200" b="1" dirty="0" smtClean="0">
                <a:solidFill>
                  <a:srgbClr val="FF0000"/>
                </a:solidFill>
                <a:latin typeface="Times New Roman" panose="02020603050405020304" pitchFamily="18" charset="0"/>
                <a:cs typeface="Times New Roman" panose="02020603050405020304" pitchFamily="18" charset="0"/>
              </a:rPr>
              <a:t>озонування алкінів</a:t>
            </a:r>
            <a:endParaRPr lang="uk-UA" altLang="uk-UA" sz="3600" dirty="0">
              <a:solidFill>
                <a:srgbClr val="FF0000"/>
              </a:solidFill>
              <a:latin typeface="Times New Roman" panose="02020603050405020304" pitchFamily="18" charset="0"/>
            </a:endParaRPr>
          </a:p>
        </p:txBody>
      </p:sp>
      <p:graphicFrame>
        <p:nvGraphicFramePr>
          <p:cNvPr id="36867" name="Object 4"/>
          <p:cNvGraphicFramePr>
            <a:graphicFrameLocks noChangeAspect="1"/>
          </p:cNvGraphicFramePr>
          <p:nvPr>
            <p:extLst>
              <p:ext uri="{D42A27DB-BD31-4B8C-83A1-F6EECF244321}">
                <p14:modId xmlns:p14="http://schemas.microsoft.com/office/powerpoint/2010/main" val="3515170074"/>
              </p:ext>
            </p:extLst>
          </p:nvPr>
        </p:nvGraphicFramePr>
        <p:xfrm>
          <a:off x="2412578" y="914401"/>
          <a:ext cx="6552035" cy="4242792"/>
        </p:xfrm>
        <a:graphic>
          <a:graphicData uri="http://schemas.openxmlformats.org/presentationml/2006/ole">
            <mc:AlternateContent xmlns:mc="http://schemas.openxmlformats.org/markup-compatibility/2006">
              <mc:Choice xmlns:v="urn:schemas-microsoft-com:vml" Requires="v">
                <p:oleObj spid="_x0000_s22583" name="Document" r:id="rId3" imgW="5124450" imgH="2762250" progId="ChemWindow.Document">
                  <p:embed/>
                </p:oleObj>
              </mc:Choice>
              <mc:Fallback>
                <p:oleObj name="Document" r:id="rId3" imgW="5124450" imgH="2762250" progId="ChemWindow.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2578" y="914401"/>
                        <a:ext cx="6552035" cy="4242792"/>
                      </a:xfrm>
                      <a:prstGeom prst="rect">
                        <a:avLst/>
                      </a:prstGeom>
                      <a:noFill/>
                      <a:ln>
                        <a:noFill/>
                      </a:ln>
                      <a:extLst/>
                    </p:spPr>
                  </p:pic>
                </p:oleObj>
              </mc:Fallback>
            </mc:AlternateContent>
          </a:graphicData>
        </a:graphic>
      </p:graphicFrame>
      <p:sp>
        <p:nvSpPr>
          <p:cNvPr id="36868" name="Номер слайда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D43479-4321-469E-8CD2-8BCBC5A6BFDA}" type="slidenum">
              <a:rPr lang="ru-RU" altLang="uk-UA"/>
              <a:pPr eaLnBrk="1" hangingPunct="1"/>
              <a:t>19</a:t>
            </a:fld>
            <a:endParaRPr lang="ru-RU" altLang="uk-UA"/>
          </a:p>
        </p:txBody>
      </p:sp>
      <p:sp>
        <p:nvSpPr>
          <p:cNvPr id="2" name="Прямоугольник 1"/>
          <p:cNvSpPr/>
          <p:nvPr/>
        </p:nvSpPr>
        <p:spPr>
          <a:xfrm>
            <a:off x="6275842" y="2492896"/>
            <a:ext cx="1032462" cy="461665"/>
          </a:xfrm>
          <a:prstGeom prst="rect">
            <a:avLst/>
          </a:prstGeom>
          <a:solidFill>
            <a:schemeClr val="bg1"/>
          </a:solidFill>
        </p:spPr>
        <p:txBody>
          <a:bodyPr wrap="none">
            <a:spAutoFit/>
          </a:bodyPr>
          <a:lstStyle/>
          <a:p>
            <a:r>
              <a:rPr lang="uk-UA" altLang="uk-UA" sz="2400" b="1" dirty="0" err="1" smtClean="0">
                <a:solidFill>
                  <a:srgbClr val="FF0000"/>
                </a:solidFill>
                <a:latin typeface="Times New Roman" panose="02020603050405020304" pitchFamily="18" charset="0"/>
                <a:cs typeface="Times New Roman" panose="02020603050405020304" pitchFamily="18" charset="0"/>
              </a:rPr>
              <a:t>озонід</a:t>
            </a:r>
            <a:endParaRPr lang="ru-RU" sz="2400" dirty="0">
              <a:solidFill>
                <a:srgbClr val="FF0000"/>
              </a:solidFill>
            </a:endParaRPr>
          </a:p>
        </p:txBody>
      </p:sp>
    </p:spTree>
    <p:extLst>
      <p:ext uri="{BB962C8B-B14F-4D97-AF65-F5344CB8AC3E}">
        <p14:creationId xmlns:p14="http://schemas.microsoft.com/office/powerpoint/2010/main" val="825415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План</a:t>
            </a:r>
            <a:endParaRPr lang="ru-RU"/>
          </a:p>
        </p:txBody>
      </p:sp>
      <p:sp>
        <p:nvSpPr>
          <p:cNvPr id="4" name="Содержимое 3"/>
          <p:cNvSpPr>
            <a:spLocks noGrp="1"/>
          </p:cNvSpPr>
          <p:nvPr>
            <p:ph sz="half" idx="2"/>
          </p:nvPr>
        </p:nvSpPr>
        <p:spPr>
          <a:xfrm>
            <a:off x="1527048" y="1772816"/>
            <a:ext cx="3657600" cy="4663440"/>
          </a:xfrm>
        </p:spPr>
        <p:txBody>
          <a:bodyPr/>
          <a:lstStyle/>
          <a:p>
            <a:pPr marL="457200" indent="-457200">
              <a:buFont typeface="+mj-lt"/>
              <a:buAutoNum type="arabicPeriod"/>
            </a:pPr>
            <a:r>
              <a:rPr lang="uk-UA" sz="2000" b="1" dirty="0" smtClean="0">
                <a:latin typeface="Times New Roman" pitchFamily="18" charset="0"/>
                <a:cs typeface="Times New Roman" pitchFamily="18" charset="0"/>
              </a:rPr>
              <a:t>Алкіни</a:t>
            </a:r>
          </a:p>
          <a:p>
            <a:pPr marL="457200" indent="-457200">
              <a:buFont typeface="+mj-lt"/>
              <a:buAutoNum type="arabicPeriod"/>
            </a:pPr>
            <a:r>
              <a:rPr lang="uk-UA" sz="2000" b="1" dirty="0" smtClean="0">
                <a:latin typeface="Times New Roman" pitchFamily="18" charset="0"/>
                <a:cs typeface="Times New Roman" pitchFamily="18" charset="0"/>
              </a:rPr>
              <a:t>Номенклатура</a:t>
            </a:r>
          </a:p>
          <a:p>
            <a:pPr marL="457200" indent="-457200">
              <a:buFont typeface="+mj-lt"/>
              <a:buAutoNum type="arabicPeriod"/>
            </a:pPr>
            <a:r>
              <a:rPr lang="uk-UA" sz="2000" b="1" dirty="0" smtClean="0">
                <a:latin typeface="Times New Roman" pitchFamily="18" charset="0"/>
                <a:cs typeface="Times New Roman" pitchFamily="18" charset="0"/>
              </a:rPr>
              <a:t>Будова </a:t>
            </a:r>
            <a:r>
              <a:rPr lang="uk-UA" sz="2000" b="1" dirty="0" err="1" smtClean="0">
                <a:latin typeface="Times New Roman" pitchFamily="18" charset="0"/>
                <a:cs typeface="Times New Roman" pitchFamily="18" charset="0"/>
              </a:rPr>
              <a:t>алкiнiв</a:t>
            </a:r>
            <a:endParaRPr lang="uk-UA" sz="2000" b="1" dirty="0" smtClean="0">
              <a:latin typeface="Times New Roman" pitchFamily="18" charset="0"/>
              <a:cs typeface="Times New Roman" pitchFamily="18" charset="0"/>
            </a:endParaRPr>
          </a:p>
          <a:p>
            <a:pPr marL="457200" indent="-457200">
              <a:buFont typeface="+mj-lt"/>
              <a:buAutoNum type="arabicPeriod"/>
            </a:pPr>
            <a:r>
              <a:rPr lang="uk-UA" sz="2000" b="1" dirty="0" smtClean="0">
                <a:latin typeface="Times New Roman" pitchFamily="18" charset="0"/>
                <a:cs typeface="Times New Roman" pitchFamily="18" charset="0"/>
              </a:rPr>
              <a:t>Ізомерія</a:t>
            </a:r>
          </a:p>
          <a:p>
            <a:pPr marL="457200" indent="-457200">
              <a:buFont typeface="+mj-lt"/>
              <a:buAutoNum type="arabicPeriod"/>
            </a:pPr>
            <a:r>
              <a:rPr lang="uk-UA" sz="2000" b="1" dirty="0">
                <a:latin typeface="Times New Roman" pitchFamily="18" charset="0"/>
                <a:cs typeface="Times New Roman" pitchFamily="18" charset="0"/>
              </a:rPr>
              <a:t>Отримання</a:t>
            </a:r>
          </a:p>
          <a:p>
            <a:pPr marL="457200" indent="-457200">
              <a:buFont typeface="+mj-lt"/>
              <a:buAutoNum type="arabicPeriod"/>
            </a:pPr>
            <a:r>
              <a:rPr lang="uk-UA" sz="2000" b="1" dirty="0" smtClean="0">
                <a:latin typeface="Times New Roman" pitchFamily="18" charset="0"/>
                <a:cs typeface="Times New Roman" pitchFamily="18" charset="0"/>
              </a:rPr>
              <a:t>Фізичні </a:t>
            </a:r>
            <a:r>
              <a:rPr lang="uk-UA" sz="2000" b="1" dirty="0" smtClean="0">
                <a:latin typeface="Times New Roman" pitchFamily="18" charset="0"/>
                <a:cs typeface="Times New Roman" pitchFamily="18" charset="0"/>
              </a:rPr>
              <a:t>властивості</a:t>
            </a:r>
          </a:p>
          <a:p>
            <a:pPr marL="457200" indent="-457200">
              <a:buFont typeface="+mj-lt"/>
              <a:buAutoNum type="arabicPeriod"/>
            </a:pPr>
            <a:r>
              <a:rPr lang="uk-UA" sz="2000" b="1" dirty="0" smtClean="0">
                <a:latin typeface="Times New Roman" pitchFamily="18" charset="0"/>
                <a:cs typeface="Times New Roman" pitchFamily="18" charset="0"/>
              </a:rPr>
              <a:t>Хімічні властивості</a:t>
            </a:r>
          </a:p>
          <a:p>
            <a:pPr marL="457200" indent="-457200">
              <a:buFont typeface="+mj-lt"/>
              <a:buAutoNum type="arabicPeriod"/>
            </a:pPr>
            <a:r>
              <a:rPr lang="uk-UA" sz="2000" b="1" dirty="0" smtClean="0">
                <a:latin typeface="Times New Roman" pitchFamily="18" charset="0"/>
                <a:cs typeface="Times New Roman" pitchFamily="18" charset="0"/>
              </a:rPr>
              <a:t>Використання </a:t>
            </a:r>
            <a:r>
              <a:rPr lang="uk-UA" sz="2000" b="1" dirty="0" smtClean="0">
                <a:latin typeface="Times New Roman" pitchFamily="18" charset="0"/>
                <a:cs typeface="Times New Roman" pitchFamily="18" charset="0"/>
              </a:rPr>
              <a:t>ацетилену</a:t>
            </a:r>
          </a:p>
          <a:p>
            <a:endParaRPr lang="uk-UA"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167" y="1408733"/>
            <a:ext cx="4035833" cy="4392488"/>
          </a:xfrm>
          <a:prstGeom prst="ellipse">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11021" y="1041786"/>
            <a:ext cx="5159085" cy="400110"/>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uk-UA" altLang="uk-UA" sz="2000" b="1" dirty="0" smtClean="0">
                <a:solidFill>
                  <a:srgbClr val="FF0000"/>
                </a:solidFill>
                <a:latin typeface="+mj-lt"/>
                <a:cs typeface="Times New Roman" panose="02020603050405020304" pitchFamily="18" charset="0"/>
              </a:rPr>
              <a:t>5.1) </a:t>
            </a:r>
            <a:r>
              <a:rPr lang="uk-UA" altLang="uk-UA" sz="2000" b="1" dirty="0" err="1" smtClean="0">
                <a:solidFill>
                  <a:srgbClr val="FF0000"/>
                </a:solidFill>
                <a:latin typeface="+mj-lt"/>
                <a:cs typeface="Times New Roman" panose="02020603050405020304" pitchFamily="18" charset="0"/>
              </a:rPr>
              <a:t>Димеризація</a:t>
            </a:r>
            <a:r>
              <a:rPr lang="uk-UA" altLang="uk-UA" sz="2000" b="1" dirty="0" smtClean="0">
                <a:solidFill>
                  <a:srgbClr val="FF0000"/>
                </a:solidFill>
                <a:latin typeface="+mj-lt"/>
                <a:cs typeface="Times New Roman" panose="02020603050405020304" pitchFamily="18" charset="0"/>
              </a:rPr>
              <a:t> і </a:t>
            </a:r>
            <a:r>
              <a:rPr lang="uk-UA" altLang="uk-UA" sz="2000" b="1" dirty="0" err="1" smtClean="0">
                <a:solidFill>
                  <a:srgbClr val="FF0000"/>
                </a:solidFill>
                <a:latin typeface="+mj-lt"/>
                <a:cs typeface="Times New Roman" panose="02020603050405020304" pitchFamily="18" charset="0"/>
              </a:rPr>
              <a:t>тримеризация</a:t>
            </a:r>
            <a:r>
              <a:rPr lang="uk-UA" altLang="uk-UA" sz="2000" b="1" dirty="0" smtClean="0">
                <a:solidFill>
                  <a:srgbClr val="FF0000"/>
                </a:solidFill>
                <a:latin typeface="+mj-lt"/>
                <a:cs typeface="Times New Roman" panose="02020603050405020304" pitchFamily="18" charset="0"/>
              </a:rPr>
              <a:t> ацетилену</a:t>
            </a:r>
            <a:endParaRPr lang="uk-UA" altLang="uk-UA" sz="2000" dirty="0">
              <a:latin typeface="+mj-lt"/>
            </a:endParaRPr>
          </a:p>
        </p:txBody>
      </p:sp>
      <p:graphicFrame>
        <p:nvGraphicFramePr>
          <p:cNvPr id="37891" name="Object 4"/>
          <p:cNvGraphicFramePr>
            <a:graphicFrameLocks noChangeAspect="1"/>
          </p:cNvGraphicFramePr>
          <p:nvPr>
            <p:extLst>
              <p:ext uri="{D42A27DB-BD31-4B8C-83A1-F6EECF244321}">
                <p14:modId xmlns:p14="http://schemas.microsoft.com/office/powerpoint/2010/main" val="334287310"/>
              </p:ext>
            </p:extLst>
          </p:nvPr>
        </p:nvGraphicFramePr>
        <p:xfrm>
          <a:off x="129065" y="1577701"/>
          <a:ext cx="5018999" cy="2362963"/>
        </p:xfrm>
        <a:graphic>
          <a:graphicData uri="http://schemas.openxmlformats.org/presentationml/2006/ole">
            <mc:AlternateContent xmlns:mc="http://schemas.openxmlformats.org/markup-compatibility/2006">
              <mc:Choice xmlns:v="urn:schemas-microsoft-com:vml" Requires="v">
                <p:oleObj spid="_x0000_s23644" name="Document" r:id="rId3" imgW="3800475" imgH="1628775" progId="ChemWindow.Document">
                  <p:embed/>
                </p:oleObj>
              </mc:Choice>
              <mc:Fallback>
                <p:oleObj name="Document" r:id="rId3" imgW="3800475" imgH="1628775" progId="ChemWindow.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65" y="1577701"/>
                        <a:ext cx="5018999" cy="2362963"/>
                      </a:xfrm>
                      <a:prstGeom prst="rect">
                        <a:avLst/>
                      </a:prstGeom>
                      <a:noFill/>
                      <a:ln>
                        <a:noFill/>
                      </a:ln>
                      <a:extLst/>
                    </p:spPr>
                  </p:pic>
                </p:oleObj>
              </mc:Fallback>
            </mc:AlternateContent>
          </a:graphicData>
        </a:graphic>
      </p:graphicFrame>
      <p:sp>
        <p:nvSpPr>
          <p:cNvPr id="37892" name="Номер слайда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D34CBE-9271-4512-A9FE-8694C5FC6712}" type="slidenum">
              <a:rPr lang="ru-RU" altLang="uk-UA"/>
              <a:pPr eaLnBrk="1" hangingPunct="1"/>
              <a:t>20</a:t>
            </a:fld>
            <a:endParaRPr lang="ru-RU" altLang="uk-UA"/>
          </a:p>
        </p:txBody>
      </p:sp>
      <p:sp>
        <p:nvSpPr>
          <p:cNvPr id="2" name="Прямоугольник 1"/>
          <p:cNvSpPr/>
          <p:nvPr/>
        </p:nvSpPr>
        <p:spPr>
          <a:xfrm>
            <a:off x="0" y="215528"/>
            <a:ext cx="4431021"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t"/>
            <a:r>
              <a:rPr lang="en-US" sz="2400" b="1" dirty="0" smtClean="0">
                <a:effectLst>
                  <a:outerShdw blurRad="38100" dist="38100" dir="2700000" algn="tl">
                    <a:srgbClr val="000000">
                      <a:alpha val="43137"/>
                    </a:srgbClr>
                  </a:outerShdw>
                </a:effectLst>
                <a:latin typeface="+mj-lt"/>
                <a:cs typeface="Arial" panose="020B0604020202020204" pitchFamily="34" charset="0"/>
              </a:rPr>
              <a:t>5</a:t>
            </a:r>
            <a:r>
              <a:rPr lang="en-US" sz="2400" b="1" dirty="0">
                <a:effectLst>
                  <a:outerShdw blurRad="38100" dist="38100" dir="2700000" algn="tl">
                    <a:srgbClr val="000000">
                      <a:alpha val="43137"/>
                    </a:srgbClr>
                  </a:outerShdw>
                </a:effectLst>
                <a:latin typeface="+mj-lt"/>
                <a:cs typeface="Arial" panose="020B0604020202020204" pitchFamily="34" charset="0"/>
              </a:rPr>
              <a:t>. </a:t>
            </a:r>
            <a:r>
              <a:rPr lang="uk-UA" sz="2400" b="1" dirty="0">
                <a:effectLst>
                  <a:outerShdw blurRad="38100" dist="38100" dir="2700000" algn="tl">
                    <a:srgbClr val="000000">
                      <a:alpha val="43137"/>
                    </a:srgbClr>
                  </a:outerShdw>
                </a:effectLst>
                <a:latin typeface="+mj-lt"/>
                <a:cs typeface="Arial" panose="020B0604020202020204" pitchFamily="34" charset="0"/>
              </a:rPr>
              <a:t>Реакції полімеризації алкінів</a:t>
            </a:r>
          </a:p>
        </p:txBody>
      </p:sp>
      <p:sp>
        <p:nvSpPr>
          <p:cNvPr id="10" name="Rectangle 5"/>
          <p:cNvSpPr>
            <a:spLocks noChangeArrowheads="1"/>
          </p:cNvSpPr>
          <p:nvPr/>
        </p:nvSpPr>
        <p:spPr bwMode="auto">
          <a:xfrm>
            <a:off x="21239" y="4177597"/>
            <a:ext cx="4982809" cy="461665"/>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uk-UA" sz="2400" b="1" dirty="0" smtClean="0">
                <a:solidFill>
                  <a:srgbClr val="FF0000"/>
                </a:solidFill>
                <a:latin typeface="Times New Roman" panose="02020603050405020304" pitchFamily="18" charset="0"/>
                <a:cs typeface="Times New Roman" panose="02020603050405020304" pitchFamily="18" charset="0"/>
              </a:rPr>
              <a:t>5.2</a:t>
            </a:r>
            <a:r>
              <a:rPr lang="ru-RU" altLang="uk-UA" sz="2400" b="1" dirty="0">
                <a:solidFill>
                  <a:srgbClr val="FF0000"/>
                </a:solidFill>
                <a:latin typeface="Times New Roman" panose="02020603050405020304" pitchFamily="18" charset="0"/>
                <a:cs typeface="Times New Roman" panose="02020603050405020304" pitchFamily="18" charset="0"/>
              </a:rPr>
              <a:t>) </a:t>
            </a:r>
            <a:r>
              <a:rPr lang="ru-RU" altLang="uk-UA" sz="2400" b="1" dirty="0" err="1" smtClean="0">
                <a:solidFill>
                  <a:srgbClr val="FF0000"/>
                </a:solidFill>
                <a:latin typeface="Times New Roman" panose="02020603050405020304" pitchFamily="18" charset="0"/>
                <a:cs typeface="Times New Roman" panose="02020603050405020304" pitchFamily="18" charset="0"/>
              </a:rPr>
              <a:t>Циклотримерізація</a:t>
            </a:r>
            <a:r>
              <a:rPr lang="ru-RU" altLang="uk-UA" sz="2400" b="1" dirty="0" smtClean="0">
                <a:solidFill>
                  <a:srgbClr val="FF0000"/>
                </a:solidFill>
                <a:latin typeface="Times New Roman" panose="02020603050405020304" pitchFamily="18" charset="0"/>
                <a:cs typeface="Times New Roman" panose="02020603050405020304" pitchFamily="18" charset="0"/>
              </a:rPr>
              <a:t> </a:t>
            </a:r>
            <a:r>
              <a:rPr lang="ru-RU" altLang="uk-UA" sz="2400" b="1" dirty="0">
                <a:solidFill>
                  <a:srgbClr val="FF0000"/>
                </a:solidFill>
                <a:latin typeface="Times New Roman" panose="02020603050405020304" pitchFamily="18" charset="0"/>
                <a:cs typeface="Times New Roman" panose="02020603050405020304" pitchFamily="18" charset="0"/>
              </a:rPr>
              <a:t>ацетилену</a:t>
            </a:r>
            <a:endParaRPr lang="ru-RU" altLang="uk-UA" sz="2400" dirty="0">
              <a:latin typeface="Times New Roman" panose="02020603050405020304" pitchFamily="18" charset="0"/>
            </a:endParaRPr>
          </a:p>
        </p:txBody>
      </p:sp>
      <p:sp>
        <p:nvSpPr>
          <p:cNvPr id="11" name="Rectangle 6"/>
          <p:cNvSpPr>
            <a:spLocks noChangeArrowheads="1"/>
          </p:cNvSpPr>
          <p:nvPr/>
        </p:nvSpPr>
        <p:spPr bwMode="auto">
          <a:xfrm>
            <a:off x="152400" y="4833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endParaRPr lang="uk-UA" altLang="uk-UA"/>
          </a:p>
        </p:txBody>
      </p:sp>
      <p:graphicFrame>
        <p:nvGraphicFramePr>
          <p:cNvPr id="12" name="Объект 2"/>
          <p:cNvGraphicFramePr>
            <a:graphicFrameLocks noChangeAspect="1"/>
          </p:cNvGraphicFramePr>
          <p:nvPr>
            <p:extLst>
              <p:ext uri="{D42A27DB-BD31-4B8C-83A1-F6EECF244321}">
                <p14:modId xmlns:p14="http://schemas.microsoft.com/office/powerpoint/2010/main" val="3977366455"/>
              </p:ext>
            </p:extLst>
          </p:nvPr>
        </p:nvGraphicFramePr>
        <p:xfrm>
          <a:off x="3560749" y="4500122"/>
          <a:ext cx="5433899" cy="2347788"/>
        </p:xfrm>
        <a:graphic>
          <a:graphicData uri="http://schemas.openxmlformats.org/presentationml/2006/ole">
            <mc:AlternateContent xmlns:mc="http://schemas.openxmlformats.org/markup-compatibility/2006">
              <mc:Choice xmlns:v="urn:schemas-microsoft-com:vml" Requires="v">
                <p:oleObj spid="_x0000_s23645" name="Document" r:id="rId5" imgW="3152775" imgH="1362075" progId="ChemWindow.Document">
                  <p:embed/>
                </p:oleObj>
              </mc:Choice>
              <mc:Fallback>
                <p:oleObj name="Document" r:id="rId5" imgW="3152775" imgH="1362075" progId="ChemWindow.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0749" y="4500122"/>
                        <a:ext cx="5433899" cy="2347788"/>
                      </a:xfrm>
                      <a:prstGeom prst="rect">
                        <a:avLst/>
                      </a:prstGeom>
                      <a:noFill/>
                      <a:ln>
                        <a:noFill/>
                      </a:ln>
                      <a:extLst/>
                    </p:spPr>
                  </p:pic>
                </p:oleObj>
              </mc:Fallback>
            </mc:AlternateContent>
          </a:graphicData>
        </a:graphic>
      </p:graphicFrame>
      <p:sp>
        <p:nvSpPr>
          <p:cNvPr id="13" name="Rectangle 5"/>
          <p:cNvSpPr>
            <a:spLocks noChangeArrowheads="1"/>
          </p:cNvSpPr>
          <p:nvPr/>
        </p:nvSpPr>
        <p:spPr bwMode="auto">
          <a:xfrm>
            <a:off x="16993" y="5612555"/>
            <a:ext cx="3485118" cy="1200329"/>
          </a:xfrm>
          <a:prstGeom prst="rect">
            <a:avLst/>
          </a:prstGeom>
          <a:solidFill>
            <a:schemeClr val="bg2"/>
          </a:solidFill>
          <a:ln>
            <a:noFill/>
          </a:ln>
          <a:effectLs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uk-UA" altLang="uk-UA" dirty="0" smtClean="0">
                <a:solidFill>
                  <a:srgbClr val="00B050"/>
                </a:solidFill>
                <a:latin typeface="Times New Roman" panose="02020603050405020304" pitchFamily="18" charset="0"/>
                <a:cs typeface="Times New Roman" panose="02020603050405020304" pitchFamily="18" charset="0"/>
              </a:rPr>
              <a:t>Застосування ацетилену:</a:t>
            </a:r>
          </a:p>
          <a:p>
            <a:pPr algn="just" eaLnBrk="1" hangingPunct="1"/>
            <a:r>
              <a:rPr lang="uk-UA" altLang="uk-UA" dirty="0" smtClean="0">
                <a:latin typeface="Times New Roman" panose="02020603050405020304" pitchFamily="18" charset="0"/>
                <a:cs typeface="Times New Roman" panose="02020603050405020304" pitchFamily="18" charset="0"/>
              </a:rPr>
              <a:t>отримання ПВХ, ПАН, ПВА, </a:t>
            </a:r>
            <a:r>
              <a:rPr lang="uk-UA" altLang="uk-UA" dirty="0" err="1" smtClean="0">
                <a:latin typeface="Times New Roman" panose="02020603050405020304" pitchFamily="18" charset="0"/>
                <a:cs typeface="Times New Roman" panose="02020603050405020304" pitchFamily="18" charset="0"/>
              </a:rPr>
              <a:t>каучуки</a:t>
            </a:r>
            <a:r>
              <a:rPr lang="uk-UA" altLang="uk-UA" dirty="0" smtClean="0">
                <a:latin typeface="Times New Roman" panose="02020603050405020304" pitchFamily="18" charset="0"/>
                <a:cs typeface="Times New Roman" panose="02020603050405020304" pitchFamily="18" charset="0"/>
              </a:rPr>
              <a:t>, різка і зварювання металів</a:t>
            </a:r>
            <a:endParaRPr lang="uk-UA" altLang="uk-UA" dirty="0">
              <a:latin typeface="Times New Roman" panose="02020603050405020304" pitchFamily="18" charset="0"/>
            </a:endParaRPr>
          </a:p>
        </p:txBody>
      </p:sp>
      <p:sp>
        <p:nvSpPr>
          <p:cNvPr id="14" name="Номер слайда 1"/>
          <p:cNvSpPr txBox="1">
            <a:spLocks/>
          </p:cNvSpPr>
          <p:nvPr/>
        </p:nvSpPr>
        <p:spPr>
          <a:xfrm>
            <a:off x="8766048" y="6457950"/>
            <a:ext cx="457200" cy="476250"/>
          </a:xfrm>
          <a:prstGeom prst="rect">
            <a:avLst/>
          </a:prstGeom>
          <a:noFill/>
        </p:spPr>
        <p:txBody>
          <a:bodyPr anchor="b"/>
          <a:lstStyle>
            <a:defPPr>
              <a:defRPr lang="ru-RU"/>
            </a:defPPr>
            <a:lvl1pPr marL="0" algn="ctr" defTabSz="914400" rtl="0" eaLnBrk="0" latinLnBrk="0" hangingPunct="0">
              <a:defRPr kumimoji="0" sz="1200" kern="1200">
                <a:solidFill>
                  <a:schemeClr val="tx1"/>
                </a:solidFill>
                <a:effectLst/>
                <a:latin typeface="Arial" panose="020B0604020202020204" pitchFamily="34" charset="0"/>
                <a:ea typeface="+mn-ea"/>
                <a:cs typeface="+mn-cs"/>
              </a:defRPr>
            </a:lvl1pPr>
            <a:lvl2pPr marL="742950" indent="-285750" algn="l" defTabSz="914400" rtl="0" eaLnBrk="0" latinLnBrk="0" hangingPunct="0">
              <a:defRPr sz="1800" kern="1200">
                <a:solidFill>
                  <a:schemeClr val="tx1"/>
                </a:solidFill>
                <a:latin typeface="Arial" panose="020B0604020202020204" pitchFamily="34" charset="0"/>
                <a:ea typeface="+mn-ea"/>
                <a:cs typeface="+mn-cs"/>
              </a:defRPr>
            </a:lvl2pPr>
            <a:lvl3pPr marL="1143000" indent="-228600" algn="l" defTabSz="914400" rtl="0" eaLnBrk="0" latinLnBrk="0" hangingPunct="0">
              <a:defRPr sz="1800" kern="1200">
                <a:solidFill>
                  <a:schemeClr val="tx1"/>
                </a:solidFill>
                <a:latin typeface="Arial" panose="020B0604020202020204" pitchFamily="34" charset="0"/>
                <a:ea typeface="+mn-ea"/>
                <a:cs typeface="+mn-cs"/>
              </a:defRPr>
            </a:lvl3pPr>
            <a:lvl4pPr marL="1600200" indent="-228600" algn="l" defTabSz="914400" rtl="0" eaLnBrk="0" latinLnBrk="0" hangingPunct="0">
              <a:defRPr sz="1800" kern="1200">
                <a:solidFill>
                  <a:schemeClr val="tx1"/>
                </a:solidFill>
                <a:latin typeface="Arial" panose="020B0604020202020204" pitchFamily="34" charset="0"/>
                <a:ea typeface="+mn-ea"/>
                <a:cs typeface="+mn-cs"/>
              </a:defRPr>
            </a:lvl4pPr>
            <a:lvl5pPr marL="2057400" indent="-228600" algn="l" defTabSz="914400" rtl="0" eaLnBrk="0" latinLnBrk="0" hangingPunct="0">
              <a:defRPr sz="1800" kern="1200">
                <a:solidFill>
                  <a:schemeClr val="tx1"/>
                </a:solidFill>
                <a:latin typeface="Arial" panose="020B0604020202020204" pitchFamily="34" charset="0"/>
                <a:ea typeface="+mn-ea"/>
                <a:cs typeface="+mn-cs"/>
              </a:defRPr>
            </a:lvl5pPr>
            <a:lvl6pPr marL="2514600" indent="-228600" algn="ctr"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6pPr>
            <a:lvl7pPr marL="2971800" indent="-228600" algn="ctr"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7pPr>
            <a:lvl8pPr marL="3429000" indent="-228600" algn="ctr"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8pPr>
            <a:lvl9pPr marL="3886200" indent="-228600" algn="ctr"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9pPr>
          </a:lstStyle>
          <a:p>
            <a:pPr eaLnBrk="1" hangingPunct="1"/>
            <a:fld id="{E2B526A6-8256-4618-A6A4-4752BB5C9A91}" type="slidenum">
              <a:rPr lang="ru-RU" altLang="uk-UA" smtClean="0"/>
              <a:pPr eaLnBrk="1" hangingPunct="1"/>
              <a:t>20</a:t>
            </a:fld>
            <a:endParaRPr lang="ru-RU" altLang="uk-UA" dirty="0"/>
          </a:p>
        </p:txBody>
      </p:sp>
      <p:sp>
        <p:nvSpPr>
          <p:cNvPr id="3" name="Прямоугольник 2"/>
          <p:cNvSpPr/>
          <p:nvPr/>
        </p:nvSpPr>
        <p:spPr>
          <a:xfrm>
            <a:off x="5394451" y="100373"/>
            <a:ext cx="3456384" cy="178510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uk-UA" sz="1400" dirty="0" smtClean="0"/>
              <a:t>Вперше </a:t>
            </a:r>
            <a:r>
              <a:rPr lang="uk-UA" sz="1400" dirty="0"/>
              <a:t>полімеризацію ацетилену здійснив </a:t>
            </a:r>
            <a:r>
              <a:rPr lang="uk-UA" sz="1400" dirty="0" err="1"/>
              <a:t>Дж</a:t>
            </a:r>
            <a:r>
              <a:rPr lang="uk-UA" sz="1400" dirty="0"/>
              <a:t>. </a:t>
            </a:r>
            <a:r>
              <a:rPr lang="uk-UA" sz="1400" dirty="0" err="1"/>
              <a:t>Натта</a:t>
            </a:r>
            <a:r>
              <a:rPr lang="uk-UA" sz="1400" dirty="0"/>
              <a:t> в 1957 році, пропускаючи газ над розчином </a:t>
            </a:r>
            <a:r>
              <a:rPr lang="uk-UA" sz="1400" dirty="0" smtClean="0"/>
              <a:t>каталізатора </a:t>
            </a:r>
            <a:r>
              <a:rPr lang="ru-RU" altLang="uk-UA" sz="1400" dirty="0" err="1"/>
              <a:t>Al</a:t>
            </a:r>
            <a:r>
              <a:rPr lang="ru-RU" altLang="uk-UA" sz="1400" dirty="0"/>
              <a:t>(C2H5)3-Ti(OC4H9)4:</a:t>
            </a:r>
            <a:endParaRPr lang="uk-UA" sz="1400" dirty="0" smtClean="0"/>
          </a:p>
          <a:p>
            <a:endParaRPr lang="uk-UA" dirty="0"/>
          </a:p>
          <a:p>
            <a:endParaRPr lang="uk-UA" dirty="0" smtClean="0"/>
          </a:p>
          <a:p>
            <a:endParaRPr lang="uk-UA" dirty="0"/>
          </a:p>
        </p:txBody>
      </p:sp>
      <p:pic>
        <p:nvPicPr>
          <p:cNvPr id="16" name="Picture 4" descr="\mbox{n}\ &#10;\mbox{HC}\!\!\equiv\!\!\mbox{CH}\rightarrow(\!-\mbox{CH}\!\!=\!\!\mbox{CH}-)\mbox{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3307" y="1124565"/>
            <a:ext cx="3178671" cy="50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3330" y="4719280"/>
            <a:ext cx="3707930" cy="830997"/>
          </a:xfrm>
          <a:prstGeom prst="rect">
            <a:avLst/>
          </a:prstGeom>
        </p:spPr>
        <p:txBody>
          <a:bodyPr wrap="square">
            <a:spAutoFit/>
          </a:bodyPr>
          <a:lstStyle/>
          <a:p>
            <a:r>
              <a:rPr lang="uk-UA" sz="1600" dirty="0"/>
              <a:t>при пропусканні </a:t>
            </a:r>
            <a:r>
              <a:rPr lang="uk-UA" sz="1600" dirty="0" err="1"/>
              <a:t>етіну</a:t>
            </a:r>
            <a:r>
              <a:rPr lang="uk-UA" sz="1600" dirty="0"/>
              <a:t> над активованим вугіллям утворюється суміш продуктів, одним з яких є </a:t>
            </a:r>
            <a:r>
              <a:rPr lang="uk-UA" sz="1600" dirty="0" smtClean="0"/>
              <a:t>бензол, </a:t>
            </a:r>
            <a:r>
              <a:rPr lang="en-US" sz="1600" dirty="0" smtClean="0"/>
              <a:t>t=400 </a:t>
            </a:r>
            <a:r>
              <a:rPr lang="en-US" sz="1600" baseline="30000" dirty="0" smtClean="0"/>
              <a:t>0</a:t>
            </a:r>
            <a:r>
              <a:rPr lang="en-US" sz="1600" dirty="0" smtClean="0"/>
              <a:t>C</a:t>
            </a:r>
            <a:r>
              <a:rPr lang="uk-UA" sz="1600" dirty="0" smtClean="0"/>
              <a:t>:</a:t>
            </a:r>
            <a:endParaRPr lang="uk-UA" sz="1600" dirty="0"/>
          </a:p>
        </p:txBody>
      </p:sp>
      <p:sp>
        <p:nvSpPr>
          <p:cNvPr id="5" name="Прямоугольник 4"/>
          <p:cNvSpPr/>
          <p:nvPr/>
        </p:nvSpPr>
        <p:spPr>
          <a:xfrm>
            <a:off x="2626420" y="2276872"/>
            <a:ext cx="2156360" cy="461665"/>
          </a:xfrm>
          <a:prstGeom prst="rect">
            <a:avLst/>
          </a:prstGeom>
          <a:solidFill>
            <a:schemeClr val="bg1"/>
          </a:solidFill>
        </p:spPr>
        <p:txBody>
          <a:bodyPr wrap="none">
            <a:spAutoFit/>
          </a:bodyPr>
          <a:lstStyle/>
          <a:p>
            <a:r>
              <a:rPr lang="uk-UA" altLang="uk-UA" sz="2400" b="1" dirty="0" smtClean="0">
                <a:latin typeface="Times New Roman" panose="02020603050405020304" pitchFamily="18" charset="0"/>
                <a:cs typeface="Times New Roman" panose="02020603050405020304" pitchFamily="18" charset="0"/>
              </a:rPr>
              <a:t>вінілацетилен</a:t>
            </a:r>
            <a:endParaRPr lang="ru-RU" sz="2400" dirty="0"/>
          </a:p>
        </p:txBody>
      </p:sp>
      <p:sp>
        <p:nvSpPr>
          <p:cNvPr id="15" name="Прямоугольник 14"/>
          <p:cNvSpPr/>
          <p:nvPr/>
        </p:nvSpPr>
        <p:spPr>
          <a:xfrm>
            <a:off x="1014170" y="3471391"/>
            <a:ext cx="2690429" cy="461665"/>
          </a:xfrm>
          <a:prstGeom prst="rect">
            <a:avLst/>
          </a:prstGeom>
          <a:solidFill>
            <a:schemeClr val="bg1"/>
          </a:solidFill>
        </p:spPr>
        <p:txBody>
          <a:bodyPr wrap="square">
            <a:spAutoFit/>
          </a:bodyPr>
          <a:lstStyle/>
          <a:p>
            <a:r>
              <a:rPr lang="uk-UA" altLang="uk-UA" sz="2400" b="1" dirty="0" err="1" smtClean="0">
                <a:solidFill>
                  <a:srgbClr val="FF0000"/>
                </a:solidFill>
                <a:latin typeface="Times New Roman" panose="02020603050405020304" pitchFamily="18" charset="0"/>
                <a:cs typeface="Times New Roman" panose="02020603050405020304" pitchFamily="18" charset="0"/>
              </a:rPr>
              <a:t>дивінілацетилен</a:t>
            </a:r>
            <a:endParaRPr lang="ru-RU" sz="2400" dirty="0">
              <a:solidFill>
                <a:srgbClr val="FF0000"/>
              </a:solidFill>
            </a:endParaRPr>
          </a:p>
        </p:txBody>
      </p:sp>
      <p:sp>
        <p:nvSpPr>
          <p:cNvPr id="17" name="Прямоугольник 16"/>
          <p:cNvSpPr/>
          <p:nvPr/>
        </p:nvSpPr>
        <p:spPr>
          <a:xfrm>
            <a:off x="5168464" y="4932457"/>
            <a:ext cx="1707792" cy="584775"/>
          </a:xfrm>
          <a:prstGeom prst="rect">
            <a:avLst/>
          </a:prstGeom>
          <a:solidFill>
            <a:schemeClr val="bg1"/>
          </a:solidFill>
        </p:spPr>
        <p:txBody>
          <a:bodyPr wrap="square">
            <a:spAutoFit/>
          </a:bodyPr>
          <a:lstStyle/>
          <a:p>
            <a:r>
              <a:rPr lang="uk-UA" altLang="uk-UA" sz="1600" b="1" dirty="0">
                <a:latin typeface="Times New Roman" panose="02020603050405020304" pitchFamily="18" charset="0"/>
                <a:cs typeface="Times New Roman" panose="02020603050405020304" pitchFamily="18" charset="0"/>
              </a:rPr>
              <a:t>в</a:t>
            </a:r>
            <a:r>
              <a:rPr lang="uk-UA" altLang="uk-UA" sz="1600" b="1" dirty="0" smtClean="0">
                <a:latin typeface="Times New Roman" panose="02020603050405020304" pitchFamily="18" charset="0"/>
                <a:cs typeface="Times New Roman" panose="02020603050405020304" pitchFamily="18" charset="0"/>
              </a:rPr>
              <a:t>угілля </a:t>
            </a:r>
          </a:p>
          <a:p>
            <a:r>
              <a:rPr lang="uk-UA" altLang="uk-UA" sz="1600" b="1" dirty="0" smtClean="0">
                <a:latin typeface="Times New Roman" panose="02020603050405020304" pitchFamily="18" charset="0"/>
                <a:cs typeface="Times New Roman" panose="02020603050405020304" pitchFamily="18" charset="0"/>
              </a:rPr>
              <a:t>активоване</a:t>
            </a:r>
            <a:endParaRPr lang="ru-RU" sz="1600" dirty="0"/>
          </a:p>
        </p:txBody>
      </p:sp>
    </p:spTree>
    <p:extLst>
      <p:ext uri="{BB962C8B-B14F-4D97-AF65-F5344CB8AC3E}">
        <p14:creationId xmlns:p14="http://schemas.microsoft.com/office/powerpoint/2010/main" val="3014520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1038374" y="858551"/>
            <a:ext cx="7283152" cy="986273"/>
          </a:xfrm>
        </p:spPr>
        <p:txBody>
          <a:bodyPr>
            <a:normAutofit/>
          </a:bodyPr>
          <a:lstStyle/>
          <a:p>
            <a:pPr algn="just"/>
            <a:r>
              <a:rPr lang="uk-UA" altLang="uk-UA" sz="2800" b="1" i="1" dirty="0" smtClean="0"/>
              <a:t>Реакція </a:t>
            </a:r>
            <a:r>
              <a:rPr lang="uk-UA" altLang="uk-UA" sz="2800" b="1" i="1" dirty="0" err="1" smtClean="0"/>
              <a:t>карбонилювання</a:t>
            </a:r>
            <a:r>
              <a:rPr lang="uk-UA" altLang="uk-UA" sz="2800" b="1" i="1" dirty="0" smtClean="0"/>
              <a:t> була відкрита в лабораторії </a:t>
            </a:r>
            <a:r>
              <a:rPr lang="uk-UA" altLang="uk-UA" sz="2800" b="1" i="1" dirty="0" err="1" smtClean="0"/>
              <a:t>Реппе</a:t>
            </a:r>
            <a:r>
              <a:rPr lang="uk-UA" altLang="uk-UA" sz="2800" b="1" i="1" dirty="0" smtClean="0"/>
              <a:t> в 1939 році.</a:t>
            </a:r>
            <a:endParaRPr lang="uk-UA" altLang="uk-UA" sz="2800" dirty="0" smtClean="0"/>
          </a:p>
        </p:txBody>
      </p:sp>
      <p:pic>
        <p:nvPicPr>
          <p:cNvPr id="21508" name="Picture 5" descr="\mbox{HC}\!\!\equiv\!\!\mbox{CH}+\mbox{CO}+\mbox{H}_2\mbox{O}\rightarrow\mbox{CH}_2\!\!=\!\!\mbox{CH}\!\!-\!\!\mbox{COO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357" y="1861321"/>
            <a:ext cx="5761037" cy="54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mbox{HC}\!\!\equiv\!\!\mbox{CH}+\mbox{CO}+\mbox{NH}_3\rightarrow\mbox{CH}_2\!\!=\!\!\mbox{CH}\!\!-\!\!\mbox{CONH}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126" y="2564904"/>
            <a:ext cx="5543550" cy="44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1348" y="267679"/>
            <a:ext cx="3936527" cy="46166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ru-RU" altLang="uk-UA" sz="2400" b="1" i="1" dirty="0" smtClean="0">
                <a:solidFill>
                  <a:srgbClr val="0070C0"/>
                </a:solidFill>
              </a:rPr>
              <a:t>6. </a:t>
            </a:r>
            <a:r>
              <a:rPr lang="ru-RU" altLang="uk-UA" sz="2400" b="1" i="1" dirty="0" err="1" smtClean="0">
                <a:solidFill>
                  <a:srgbClr val="0070C0"/>
                </a:solidFill>
              </a:rPr>
              <a:t>Реакції</a:t>
            </a:r>
            <a:r>
              <a:rPr lang="ru-RU" altLang="uk-UA" sz="2400" b="1" i="1" dirty="0" smtClean="0">
                <a:solidFill>
                  <a:srgbClr val="0070C0"/>
                </a:solidFill>
              </a:rPr>
              <a:t> </a:t>
            </a:r>
            <a:r>
              <a:rPr lang="ru-RU" altLang="uk-UA" sz="2400" b="1" i="1" dirty="0" err="1">
                <a:solidFill>
                  <a:srgbClr val="0070C0"/>
                </a:solidFill>
              </a:rPr>
              <a:t>карбонилювання</a:t>
            </a:r>
            <a:r>
              <a:rPr lang="ru-RU" altLang="uk-UA" sz="2400" b="1" i="1" dirty="0">
                <a:solidFill>
                  <a:srgbClr val="0070C0"/>
                </a:solidFill>
              </a:rPr>
              <a:t> </a:t>
            </a:r>
          </a:p>
        </p:txBody>
      </p:sp>
      <p:sp>
        <p:nvSpPr>
          <p:cNvPr id="7" name="Rectangle 3"/>
          <p:cNvSpPr txBox="1">
            <a:spLocks noChangeArrowheads="1"/>
          </p:cNvSpPr>
          <p:nvPr/>
        </p:nvSpPr>
        <p:spPr>
          <a:xfrm>
            <a:off x="899592" y="4099515"/>
            <a:ext cx="8077602" cy="144016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just">
              <a:lnSpc>
                <a:spcPct val="90000"/>
              </a:lnSpc>
            </a:pPr>
            <a:r>
              <a:rPr lang="uk-UA" altLang="uk-UA" sz="2400" dirty="0" smtClean="0"/>
              <a:t>У </a:t>
            </a:r>
            <a:r>
              <a:rPr lang="uk-UA" altLang="uk-UA" sz="2400" dirty="0" smtClean="0">
                <a:solidFill>
                  <a:srgbClr val="00B050"/>
                </a:solidFill>
              </a:rPr>
              <a:t>1887 році </a:t>
            </a:r>
            <a:r>
              <a:rPr lang="uk-UA" altLang="uk-UA" sz="2400" dirty="0" smtClean="0"/>
              <a:t>А. Е. </a:t>
            </a:r>
            <a:r>
              <a:rPr lang="uk-UA" altLang="uk-UA" sz="2400" dirty="0" err="1" smtClean="0"/>
              <a:t>Фаворским</a:t>
            </a:r>
            <a:r>
              <a:rPr lang="uk-UA" altLang="uk-UA" sz="2400" dirty="0" smtClean="0"/>
              <a:t> була відкрита ізомеризація алкінів під дією сильних основ (</a:t>
            </a:r>
            <a:r>
              <a:rPr lang="uk-UA" altLang="uk-UA" sz="2400" dirty="0" err="1" smtClean="0"/>
              <a:t>нуклеофільна</a:t>
            </a:r>
            <a:r>
              <a:rPr lang="uk-UA" altLang="uk-UA" sz="2400" dirty="0" smtClean="0"/>
              <a:t> атака). </a:t>
            </a:r>
            <a:br>
              <a:rPr lang="uk-UA" altLang="uk-UA" sz="2400" dirty="0" smtClean="0"/>
            </a:br>
            <a:r>
              <a:rPr lang="uk-UA" altLang="uk-UA" sz="2400" dirty="0" smtClean="0"/>
              <a:t>Ця реакція носить назву </a:t>
            </a:r>
            <a:r>
              <a:rPr lang="uk-UA" altLang="uk-UA" sz="2400" dirty="0" smtClean="0">
                <a:solidFill>
                  <a:srgbClr val="00B050"/>
                </a:solidFill>
              </a:rPr>
              <a:t>Реакція </a:t>
            </a:r>
            <a:r>
              <a:rPr lang="uk-UA" altLang="uk-UA" sz="2400" dirty="0" err="1" smtClean="0">
                <a:solidFill>
                  <a:srgbClr val="00B050"/>
                </a:solidFill>
              </a:rPr>
              <a:t>Фаворського</a:t>
            </a:r>
            <a:r>
              <a:rPr lang="uk-UA" altLang="uk-UA" sz="2400" dirty="0" smtClean="0">
                <a:solidFill>
                  <a:srgbClr val="00B050"/>
                </a:solidFill>
              </a:rPr>
              <a:t> </a:t>
            </a:r>
            <a:r>
              <a:rPr lang="uk-UA" altLang="uk-UA" sz="2400" dirty="0" smtClean="0"/>
              <a:t>або ацетилен-</a:t>
            </a:r>
            <a:r>
              <a:rPr lang="uk-UA" altLang="uk-UA" sz="2400" dirty="0" err="1" smtClean="0"/>
              <a:t>алленове</a:t>
            </a:r>
            <a:r>
              <a:rPr lang="uk-UA" altLang="uk-UA" sz="2400" dirty="0" smtClean="0"/>
              <a:t> перегрупування: </a:t>
            </a:r>
          </a:p>
        </p:txBody>
      </p:sp>
      <p:pic>
        <p:nvPicPr>
          <p:cNvPr id="8" name="Picture 4" descr="\mbox{CH}_3\!\!-\!\!\mbox{CH}_2\!\!-\!\!\mbox{C}\!\!\equiv\!\!\mbox{CH}\rightleftarrows[\mbox{CH}_3\!\!-\!\!\mbox{CH}\!\!=\!\!\mbox{C}\!\!=\!\!\mbox{CH}_2]\rightleftarrows\mbox{CH}_3\!\!-\!\!\mbox{C}\!\!\equiv\!\!\mbox{C}\!\!-\!\!\mbox{CH}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6050409"/>
            <a:ext cx="689715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45560" y="3331171"/>
            <a:ext cx="3225498" cy="4247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nSpc>
                <a:spcPct val="90000"/>
              </a:lnSpc>
            </a:pPr>
            <a:r>
              <a:rPr lang="uk-UA" altLang="uk-UA" sz="2400" b="1" dirty="0" smtClean="0">
                <a:solidFill>
                  <a:srgbClr val="00CC00"/>
                </a:solidFill>
              </a:rPr>
              <a:t>7. Реакції ізомеризації</a:t>
            </a:r>
            <a:endParaRPr lang="uk-UA" altLang="uk-UA" sz="2400" b="1" dirty="0">
              <a:solidFill>
                <a:srgbClr val="00CC00"/>
              </a:solidFill>
            </a:endParaRPr>
          </a:p>
        </p:txBody>
      </p:sp>
    </p:spTree>
    <p:extLst>
      <p:ext uri="{BB962C8B-B14F-4D97-AF65-F5344CB8AC3E}">
        <p14:creationId xmlns:p14="http://schemas.microsoft.com/office/powerpoint/2010/main" val="3525732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1" y="661848"/>
            <a:ext cx="9144000" cy="1656882"/>
          </a:xfrm>
          <a:solidFill>
            <a:schemeClr val="accent3">
              <a:lumMod val="20000"/>
              <a:lumOff val="80000"/>
            </a:schemeClr>
          </a:solidFill>
        </p:spPr>
        <p:txBody>
          <a:bodyPr>
            <a:normAutofit fontScale="92500" lnSpcReduction="20000"/>
          </a:bodyPr>
          <a:lstStyle/>
          <a:p>
            <a:pPr algn="just"/>
            <a:r>
              <a:rPr lang="uk-UA" sz="1700" dirty="0" smtClean="0">
                <a:cs typeface="Times New Roman" pitchFamily="18" charset="0"/>
              </a:rPr>
              <a:t>Ацетилен є вихідною речовиною для виробництва багатьох хімічних сполук: етилового спирту, оцтової кислоти, синтетичного каучуку, хлорвінілових і поліхлорвінілових пластмас.</a:t>
            </a:r>
          </a:p>
          <a:p>
            <a:pPr marL="82296" indent="0" algn="just">
              <a:buNone/>
            </a:pPr>
            <a:r>
              <a:rPr lang="uk-UA" sz="1700" dirty="0" smtClean="0">
                <a:cs typeface="Times New Roman" pitchFamily="18" charset="0"/>
              </a:rPr>
              <a:t>1. Хлоруванням ацетилену отримують </a:t>
            </a:r>
            <a:r>
              <a:rPr lang="uk-UA" sz="1700" dirty="0" err="1" smtClean="0">
                <a:cs typeface="Times New Roman" pitchFamily="18" charset="0"/>
              </a:rPr>
              <a:t>діхлоретілен</a:t>
            </a:r>
            <a:r>
              <a:rPr lang="uk-UA" sz="1700" dirty="0" smtClean="0">
                <a:cs typeface="Times New Roman" pitchFamily="18" charset="0"/>
              </a:rPr>
              <a:t> і </a:t>
            </a:r>
            <a:r>
              <a:rPr lang="uk-UA" sz="1700" dirty="0" err="1" smtClean="0">
                <a:cs typeface="Times New Roman" pitchFamily="18" charset="0"/>
              </a:rPr>
              <a:t>трихлоретилен</a:t>
            </a:r>
            <a:r>
              <a:rPr lang="uk-UA" sz="1700" dirty="0" smtClean="0">
                <a:cs typeface="Times New Roman" pitchFamily="18" charset="0"/>
              </a:rPr>
              <a:t>, що застосовуються як розчинники. А також отримують тетрахлоретан, який застосовується як розчинник (жирів, смол, каучуку та ін.), Для отримання </a:t>
            </a:r>
            <a:r>
              <a:rPr lang="uk-UA" sz="1700" dirty="0" err="1" smtClean="0">
                <a:cs typeface="Times New Roman" pitchFamily="18" charset="0"/>
              </a:rPr>
              <a:t>фреонів</a:t>
            </a:r>
            <a:r>
              <a:rPr lang="uk-UA" sz="1700" dirty="0" smtClean="0">
                <a:cs typeface="Times New Roman" pitchFamily="18" charset="0"/>
              </a:rPr>
              <a:t>, як екстрагент, в медицині.</a:t>
            </a:r>
          </a:p>
          <a:p>
            <a:pPr marL="82296" indent="0" algn="just">
              <a:buNone/>
            </a:pPr>
            <a:r>
              <a:rPr lang="uk-UA" sz="1700" dirty="0">
                <a:cs typeface="Times New Roman" pitchFamily="18" charset="0"/>
              </a:rPr>
              <a:t>2. </a:t>
            </a:r>
            <a:r>
              <a:rPr lang="uk-UA" sz="1700" dirty="0" err="1">
                <a:cs typeface="Times New Roman" pitchFamily="18" charset="0"/>
              </a:rPr>
              <a:t>Димеризація</a:t>
            </a:r>
            <a:r>
              <a:rPr lang="uk-UA" sz="1700" dirty="0">
                <a:cs typeface="Times New Roman" pitchFamily="18" charset="0"/>
              </a:rPr>
              <a:t> ацетилену з подальшим </a:t>
            </a:r>
            <a:r>
              <a:rPr lang="uk-UA" sz="1700" dirty="0" err="1">
                <a:cs typeface="Times New Roman" pitchFamily="18" charset="0"/>
              </a:rPr>
              <a:t>гідрохлоруванням</a:t>
            </a:r>
            <a:r>
              <a:rPr lang="uk-UA" sz="1700" dirty="0">
                <a:cs typeface="Times New Roman" pitchFamily="18" charset="0"/>
              </a:rPr>
              <a:t> отримують хлоропрен - мономер для хлоропренового каучуку. </a:t>
            </a:r>
          </a:p>
          <a:p>
            <a:pPr algn="just"/>
            <a:endParaRPr lang="uk-UA" sz="1600" dirty="0" smtClean="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p:txBody>
      </p:sp>
      <p:pic>
        <p:nvPicPr>
          <p:cNvPr id="6" name="Рисунок 5" descr="применение.jpg"/>
          <p:cNvPicPr>
            <a:picLocks noChangeAspect="1"/>
          </p:cNvPicPr>
          <p:nvPr/>
        </p:nvPicPr>
        <p:blipFill>
          <a:blip r:embed="rId2"/>
          <a:stretch>
            <a:fillRect/>
          </a:stretch>
        </p:blipFill>
        <p:spPr>
          <a:xfrm>
            <a:off x="0" y="2390228"/>
            <a:ext cx="5960634" cy="4349012"/>
          </a:xfrm>
          <a:prstGeom prst="rect">
            <a:avLst/>
          </a:prstGeom>
        </p:spPr>
      </p:pic>
      <p:sp>
        <p:nvSpPr>
          <p:cNvPr id="2" name="Прямоугольник 1"/>
          <p:cNvSpPr/>
          <p:nvPr/>
        </p:nvSpPr>
        <p:spPr>
          <a:xfrm>
            <a:off x="27789" y="44624"/>
            <a:ext cx="4307846"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uk-UA" sz="2800" b="1" dirty="0" smtClean="0"/>
              <a:t>Використання ацетилену:</a:t>
            </a:r>
            <a:endParaRPr lang="uk-UA" sz="2800" dirty="0"/>
          </a:p>
        </p:txBody>
      </p:sp>
      <p:sp>
        <p:nvSpPr>
          <p:cNvPr id="3" name="Прямоугольник 2"/>
          <p:cNvSpPr/>
          <p:nvPr/>
        </p:nvSpPr>
        <p:spPr>
          <a:xfrm>
            <a:off x="5980716" y="2390228"/>
            <a:ext cx="3163285" cy="1815882"/>
          </a:xfrm>
          <a:prstGeom prst="rect">
            <a:avLst/>
          </a:prstGeom>
          <a:solidFill>
            <a:schemeClr val="tx2">
              <a:lumMod val="20000"/>
              <a:lumOff val="80000"/>
            </a:schemeClr>
          </a:solidFill>
        </p:spPr>
        <p:txBody>
          <a:bodyPr wrap="square">
            <a:spAutoFit/>
          </a:bodyPr>
          <a:lstStyle/>
          <a:p>
            <a:pPr algn="just"/>
            <a:r>
              <a:rPr lang="uk-UA" sz="1400" dirty="0" smtClean="0">
                <a:latin typeface="Times New Roman" pitchFamily="18" charset="0"/>
                <a:cs typeface="Times New Roman" pitchFamily="18" charset="0"/>
              </a:rPr>
              <a:t>3</a:t>
            </a:r>
            <a:r>
              <a:rPr lang="uk-UA" sz="1400" dirty="0">
                <a:latin typeface="Times New Roman" pitchFamily="18" charset="0"/>
                <a:cs typeface="Times New Roman" pitchFamily="18" charset="0"/>
              </a:rPr>
              <a:t>. </a:t>
            </a:r>
            <a:r>
              <a:rPr lang="uk-UA" sz="1400" dirty="0" err="1">
                <a:latin typeface="Times New Roman" pitchFamily="18" charset="0"/>
                <a:cs typeface="Times New Roman" pitchFamily="18" charset="0"/>
              </a:rPr>
              <a:t>Гідрохлоруванням</a:t>
            </a:r>
            <a:r>
              <a:rPr lang="uk-UA" sz="1400" dirty="0">
                <a:latin typeface="Times New Roman" pitchFamily="18" charset="0"/>
                <a:cs typeface="Times New Roman" pitchFamily="18" charset="0"/>
              </a:rPr>
              <a:t> ацетилену отримують вінілхлорид - мономер для отримання полівінілхлориду (основа лінолеуму, різноманітної упаковки, труб та ін.).</a:t>
            </a:r>
          </a:p>
          <a:p>
            <a:pPr algn="just"/>
            <a:r>
              <a:rPr lang="uk-UA" sz="1400" dirty="0">
                <a:latin typeface="Times New Roman" pitchFamily="18" charset="0"/>
                <a:cs typeface="Times New Roman" pitchFamily="18" charset="0"/>
              </a:rPr>
              <a:t> 4. Гідратація ацетилену - отримують оцтовий альдегід, що йде на отримання оцтової кислоти</a:t>
            </a:r>
            <a:r>
              <a:rPr lang="uk-UA" sz="1400" dirty="0" smtClean="0">
                <a:latin typeface="Times New Roman" pitchFamily="18" charset="0"/>
                <a:cs typeface="Times New Roman" pitchFamily="18" charset="0"/>
              </a:rPr>
              <a:t>.</a:t>
            </a:r>
          </a:p>
        </p:txBody>
      </p:sp>
      <p:sp>
        <p:nvSpPr>
          <p:cNvPr id="7" name="Прямоугольник 6"/>
          <p:cNvSpPr/>
          <p:nvPr/>
        </p:nvSpPr>
        <p:spPr>
          <a:xfrm>
            <a:off x="5960633" y="4258831"/>
            <a:ext cx="3193441" cy="2554545"/>
          </a:xfrm>
          <a:prstGeom prst="rect">
            <a:avLst/>
          </a:prstGeom>
          <a:solidFill>
            <a:schemeClr val="accent6">
              <a:lumMod val="20000"/>
              <a:lumOff val="80000"/>
            </a:schemeClr>
          </a:solidFill>
        </p:spPr>
        <p:txBody>
          <a:bodyPr wrap="square">
            <a:spAutoFit/>
          </a:bodyPr>
          <a:lstStyle/>
          <a:p>
            <a:pPr algn="just"/>
            <a:r>
              <a:rPr lang="uk-UA" sz="1600" dirty="0"/>
              <a:t>В природою алкіни практично не зустрічаються. У деяких видах грибів були виявлені у вкрай малій кількості сполуки, які містять </a:t>
            </a:r>
            <a:r>
              <a:rPr lang="uk-UA" sz="1600" dirty="0" err="1"/>
              <a:t>поліацетиленові</a:t>
            </a:r>
            <a:r>
              <a:rPr lang="uk-UA" sz="1600" dirty="0"/>
              <a:t> структури. Ацетилен виявлений в атмосфері </a:t>
            </a:r>
            <a:r>
              <a:rPr lang="uk-UA" sz="1600" dirty="0">
                <a:solidFill>
                  <a:srgbClr val="7030A0"/>
                </a:solidFill>
              </a:rPr>
              <a:t>Урана, Юпітера та Сатурна</a:t>
            </a:r>
            <a:r>
              <a:rPr lang="uk-UA" sz="1600" dirty="0"/>
              <a:t>. Алкіни володіють </a:t>
            </a:r>
            <a:r>
              <a:rPr lang="uk-UA" sz="1600" dirty="0">
                <a:solidFill>
                  <a:srgbClr val="FF0000"/>
                </a:solidFill>
              </a:rPr>
              <a:t>слабким наркозних ефектом</a:t>
            </a:r>
            <a:r>
              <a:rPr lang="uk-UA" sz="1600" dirty="0"/>
              <a:t>. </a:t>
            </a:r>
            <a:r>
              <a:rPr lang="uk-UA" sz="1600" dirty="0">
                <a:solidFill>
                  <a:srgbClr val="FF0000"/>
                </a:solidFill>
              </a:rPr>
              <a:t>Рідкі алкіни викликають судоми</a:t>
            </a:r>
            <a:r>
              <a:rPr lang="uk-UA" sz="1600" dirty="0"/>
              <a:t>.</a:t>
            </a:r>
          </a:p>
        </p:txBody>
      </p:sp>
    </p:spTree>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3106737" cy="2225675"/>
          </a:xfrm>
        </p:spPr>
      </p:pic>
      <p:sp>
        <p:nvSpPr>
          <p:cNvPr id="26628" name="Rectangle 4"/>
          <p:cNvSpPr>
            <a:spLocks noChangeArrowheads="1"/>
          </p:cNvSpPr>
          <p:nvPr/>
        </p:nvSpPr>
        <p:spPr bwMode="auto">
          <a:xfrm>
            <a:off x="3106737" y="164578"/>
            <a:ext cx="3333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ru-RU" altLang="uk-UA" dirty="0" err="1" smtClean="0"/>
              <a:t>Автомобільні</a:t>
            </a:r>
            <a:r>
              <a:rPr lang="ru-RU" altLang="uk-UA" dirty="0" smtClean="0"/>
              <a:t> </a:t>
            </a:r>
            <a:r>
              <a:rPr lang="ru-RU" altLang="uk-UA" dirty="0" err="1" smtClean="0"/>
              <a:t>шини</a:t>
            </a:r>
            <a:r>
              <a:rPr lang="ru-RU" altLang="uk-UA" dirty="0" smtClean="0"/>
              <a:t> з </a:t>
            </a:r>
            <a:r>
              <a:rPr lang="ru-RU" altLang="uk-UA" b="1" dirty="0" smtClean="0"/>
              <a:t>синтетичного</a:t>
            </a:r>
            <a:r>
              <a:rPr lang="ru-RU" altLang="uk-UA" dirty="0" smtClean="0"/>
              <a:t> </a:t>
            </a:r>
            <a:r>
              <a:rPr lang="ru-RU" altLang="uk-UA" b="1" dirty="0"/>
              <a:t>каучука</a:t>
            </a:r>
            <a:r>
              <a:rPr lang="ru-RU" altLang="uk-UA" dirty="0"/>
              <a:t> </a:t>
            </a:r>
          </a:p>
        </p:txBody>
      </p:sp>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737" y="1011173"/>
            <a:ext cx="3214687"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6"/>
          <p:cNvSpPr>
            <a:spLocks noChangeArrowheads="1"/>
          </p:cNvSpPr>
          <p:nvPr/>
        </p:nvSpPr>
        <p:spPr bwMode="auto">
          <a:xfrm>
            <a:off x="5796136" y="1584325"/>
            <a:ext cx="4135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ru-RU" altLang="uk-UA" dirty="0"/>
              <a:t>Ластик </a:t>
            </a:r>
            <a:r>
              <a:rPr lang="ru-RU" altLang="uk-UA" dirty="0" smtClean="0"/>
              <a:t>з </a:t>
            </a:r>
            <a:r>
              <a:rPr lang="ru-RU" altLang="uk-UA" b="1" dirty="0" smtClean="0"/>
              <a:t>синтетичного</a:t>
            </a:r>
            <a:r>
              <a:rPr lang="ru-RU" altLang="uk-UA" dirty="0" smtClean="0"/>
              <a:t> </a:t>
            </a:r>
            <a:r>
              <a:rPr lang="ru-RU" altLang="uk-UA" b="1" dirty="0"/>
              <a:t>каучука</a:t>
            </a:r>
            <a:r>
              <a:rPr lang="ru-RU" altLang="uk-UA" dirty="0"/>
              <a:t>. </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3980" y="2709243"/>
            <a:ext cx="4082783" cy="2698660"/>
          </a:xfrm>
          <a:prstGeom prst="rect">
            <a:avLst/>
          </a:prstGeom>
        </p:spPr>
      </p:pic>
      <p:sp>
        <p:nvSpPr>
          <p:cNvPr id="8" name="Rectangle 4"/>
          <p:cNvSpPr>
            <a:spLocks noChangeArrowheads="1"/>
          </p:cNvSpPr>
          <p:nvPr/>
        </p:nvSpPr>
        <p:spPr bwMode="auto">
          <a:xfrm>
            <a:off x="3628854" y="5981055"/>
            <a:ext cx="26556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ru-RU" altLang="uk-UA" b="1" dirty="0" err="1" smtClean="0"/>
              <a:t>Синтетичний</a:t>
            </a:r>
            <a:r>
              <a:rPr lang="ru-RU" altLang="uk-UA" dirty="0" smtClean="0"/>
              <a:t> </a:t>
            </a:r>
            <a:r>
              <a:rPr lang="ru-RU" altLang="uk-UA" b="1" dirty="0"/>
              <a:t>каучук</a:t>
            </a:r>
            <a:r>
              <a:rPr lang="ru-RU" altLang="uk-UA" dirty="0"/>
              <a:t>. </a:t>
            </a:r>
          </a:p>
        </p:txBody>
      </p:sp>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8698" y="3495675"/>
            <a:ext cx="2831505" cy="21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9832" y="4230625"/>
            <a:ext cx="2811262" cy="194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359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endParaRPr lang="ru-RU" smtClean="0"/>
          </a:p>
        </p:txBody>
      </p:sp>
      <p:pic>
        <p:nvPicPr>
          <p:cNvPr id="2867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 y="-29817"/>
            <a:ext cx="6948264" cy="3763293"/>
          </a:xfrm>
        </p:spPr>
      </p:pic>
      <p:sp>
        <p:nvSpPr>
          <p:cNvPr id="28676" name="Rectangle 4"/>
          <p:cNvSpPr>
            <a:spLocks noChangeArrowheads="1"/>
          </p:cNvSpPr>
          <p:nvPr/>
        </p:nvSpPr>
        <p:spPr bwMode="auto">
          <a:xfrm>
            <a:off x="1435608" y="4653136"/>
            <a:ext cx="2938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ru-RU" altLang="uk-UA" dirty="0" err="1" smtClean="0"/>
              <a:t>Автогенне</a:t>
            </a:r>
            <a:r>
              <a:rPr lang="ru-RU" altLang="uk-UA" dirty="0" smtClean="0"/>
              <a:t> </a:t>
            </a:r>
            <a:r>
              <a:rPr lang="ru-RU" altLang="uk-UA" dirty="0" err="1" smtClean="0"/>
              <a:t>зварювання</a:t>
            </a:r>
            <a:endParaRPr lang="ru-RU" altLang="uk-UA"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39940" y="3855912"/>
            <a:ext cx="4104060" cy="3002088"/>
          </a:xfrm>
          <a:prstGeom prst="rect">
            <a:avLst/>
          </a:prstGeom>
        </p:spPr>
      </p:pic>
    </p:spTree>
    <p:extLst>
      <p:ext uri="{BB962C8B-B14F-4D97-AF65-F5344CB8AC3E}">
        <p14:creationId xmlns:p14="http://schemas.microsoft.com/office/powerpoint/2010/main" val="3497620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5627688"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499992" y="4056"/>
            <a:ext cx="3897312" cy="3008313"/>
          </a:xfrm>
        </p:spPr>
      </p:pic>
      <p:sp>
        <p:nvSpPr>
          <p:cNvPr id="30725" name="Rectangle 5"/>
          <p:cNvSpPr>
            <a:spLocks noChangeArrowheads="1"/>
          </p:cNvSpPr>
          <p:nvPr/>
        </p:nvSpPr>
        <p:spPr bwMode="auto">
          <a:xfrm>
            <a:off x="4964335" y="313099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ru-RU" altLang="uk-UA" sz="2400" dirty="0" err="1" smtClean="0"/>
              <a:t>оцтова</a:t>
            </a:r>
            <a:r>
              <a:rPr lang="ru-RU" altLang="uk-UA" sz="2400" dirty="0" smtClean="0"/>
              <a:t> </a:t>
            </a:r>
            <a:r>
              <a:rPr lang="ru-RU" altLang="uk-UA" sz="2400" dirty="0"/>
              <a:t>кислота</a:t>
            </a:r>
          </a:p>
        </p:txBody>
      </p:sp>
      <p:sp>
        <p:nvSpPr>
          <p:cNvPr id="6" name="Rectangle 3"/>
          <p:cNvSpPr txBox="1">
            <a:spLocks noChangeArrowheads="1"/>
          </p:cNvSpPr>
          <p:nvPr/>
        </p:nvSpPr>
        <p:spPr>
          <a:xfrm>
            <a:off x="6300192" y="3529495"/>
            <a:ext cx="2641160" cy="1323975"/>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FontTx/>
              <a:buNone/>
            </a:pPr>
            <a:r>
              <a:rPr lang="ru-RU" altLang="uk-UA" dirty="0" err="1" smtClean="0"/>
              <a:t>синтетичне</a:t>
            </a:r>
            <a:r>
              <a:rPr lang="ru-RU" altLang="uk-UA" dirty="0" smtClean="0"/>
              <a:t> волокно</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4214" y="5014913"/>
            <a:ext cx="2454275"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086225"/>
            <a:ext cx="33845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2545" y="3779809"/>
            <a:ext cx="2391624" cy="29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1463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515882" y="2334418"/>
            <a:ext cx="2819400" cy="2189163"/>
          </a:xfrm>
        </p:spPr>
      </p:pic>
      <p:sp>
        <p:nvSpPr>
          <p:cNvPr id="32772" name="Text Box 4"/>
          <p:cNvSpPr txBox="1">
            <a:spLocks noChangeArrowheads="1"/>
          </p:cNvSpPr>
          <p:nvPr/>
        </p:nvSpPr>
        <p:spPr bwMode="auto">
          <a:xfrm>
            <a:off x="1043608" y="332656"/>
            <a:ext cx="788436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eaLnBrk="1" hangingPunct="1">
              <a:spcBef>
                <a:spcPct val="50000"/>
              </a:spcBef>
            </a:pPr>
            <a:r>
              <a:rPr lang="uk-UA" altLang="uk-UA" b="1" dirty="0" smtClean="0"/>
              <a:t>Полівінілхлорид </a:t>
            </a:r>
            <a:r>
              <a:rPr lang="uk-UA" altLang="uk-UA" dirty="0" smtClean="0"/>
              <a:t>- застосовується для електроізоляції проводів і кабелів, виробництва листів, труб, плівок, плівок для натяжних стель, штучних шкір, </a:t>
            </a:r>
            <a:r>
              <a:rPr lang="uk-UA" altLang="uk-UA" dirty="0" err="1" smtClean="0"/>
              <a:t>полівінілхлоридного</a:t>
            </a:r>
            <a:r>
              <a:rPr lang="uk-UA" altLang="uk-UA" dirty="0" smtClean="0"/>
              <a:t> волокна, віконних профілів, лінолеуму, взуттєвих пластикатів, меблевої кромки і </a:t>
            </a:r>
            <a:r>
              <a:rPr lang="uk-UA" altLang="uk-UA" dirty="0" err="1" smtClean="0"/>
              <a:t>т.д</a:t>
            </a:r>
            <a:r>
              <a:rPr lang="uk-UA" altLang="uk-UA" dirty="0" smtClean="0"/>
              <a:t>.</a:t>
            </a:r>
            <a:endParaRPr lang="uk-UA" altLang="uk-UA"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34025" y="4240212"/>
            <a:ext cx="3609975" cy="2617788"/>
          </a:xfrm>
          <a:prstGeom prst="rect">
            <a:avLst/>
          </a:prstGeom>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4290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0682" y="5013176"/>
            <a:ext cx="3179762"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0440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Результат пошуку зображень за запитом alky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697"/>
            <a:ext cx="6534150" cy="671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779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Text Box 4"/>
          <p:cNvSpPr txBox="1">
            <a:spLocks noChangeArrowheads="1"/>
          </p:cNvSpPr>
          <p:nvPr/>
        </p:nvSpPr>
        <p:spPr bwMode="auto">
          <a:xfrm>
            <a:off x="900113" y="549275"/>
            <a:ext cx="88566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uk-UA" altLang="uk-UA" sz="4000" b="1" dirty="0" smtClean="0">
                <a:solidFill>
                  <a:schemeClr val="tx2"/>
                </a:solidFill>
                <a:latin typeface="Comic Sans MS" panose="030F0702030302020204" pitchFamily="66" charset="0"/>
              </a:rPr>
              <a:t>Якісні реакції алкінів</a:t>
            </a:r>
            <a:endParaRPr lang="uk-UA" altLang="uk-UA" sz="4000" b="1" dirty="0">
              <a:solidFill>
                <a:schemeClr val="tx2"/>
              </a:solidFill>
              <a:latin typeface="Comic Sans MS" panose="030F0702030302020204" pitchFamily="66" charset="0"/>
            </a:endParaRPr>
          </a:p>
        </p:txBody>
      </p:sp>
      <p:sp>
        <p:nvSpPr>
          <p:cNvPr id="161798" name="Text Box 6"/>
          <p:cNvSpPr txBox="1">
            <a:spLocks noChangeArrowheads="1"/>
          </p:cNvSpPr>
          <p:nvPr/>
        </p:nvSpPr>
        <p:spPr bwMode="auto">
          <a:xfrm>
            <a:off x="1116013" y="2349500"/>
            <a:ext cx="7632700"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buFontTx/>
              <a:buAutoNum type="arabicParenR"/>
            </a:pPr>
            <a:r>
              <a:rPr lang="uk-UA" altLang="uk-UA" sz="2000" dirty="0" smtClean="0">
                <a:latin typeface="Bookman Old Style" panose="02050604050505020204" pitchFamily="18" charset="0"/>
              </a:rPr>
              <a:t>На алкіни будь-якої будови – знебарвлення розчину КМnO</a:t>
            </a:r>
            <a:r>
              <a:rPr lang="uk-UA" altLang="uk-UA" sz="2000" baseline="-25000" dirty="0" smtClean="0">
                <a:latin typeface="Bookman Old Style" panose="02050604050505020204" pitchFamily="18" charset="0"/>
              </a:rPr>
              <a:t>4</a:t>
            </a:r>
            <a:endParaRPr lang="uk-UA" altLang="uk-UA" sz="2000" dirty="0" smtClean="0">
              <a:latin typeface="Bookman Old Style" panose="02050604050505020204" pitchFamily="18" charset="0"/>
            </a:endParaRPr>
          </a:p>
          <a:p>
            <a:pPr>
              <a:spcBef>
                <a:spcPct val="50000"/>
              </a:spcBef>
              <a:buFontTx/>
              <a:buAutoNum type="arabicParenR"/>
            </a:pPr>
            <a:r>
              <a:rPr lang="uk-UA" altLang="uk-UA" sz="2000" dirty="0" smtClean="0">
                <a:latin typeface="Bookman Old Style" panose="02050604050505020204" pitchFamily="18" charset="0"/>
              </a:rPr>
              <a:t>На алкіни з кінцевим потрійним зв</a:t>
            </a:r>
            <a:r>
              <a:rPr lang="en-US" altLang="uk-UA" sz="2000" dirty="0" smtClean="0">
                <a:latin typeface="Bookman Old Style" panose="02050604050505020204" pitchFamily="18" charset="0"/>
              </a:rPr>
              <a:t>’</a:t>
            </a:r>
            <a:r>
              <a:rPr lang="uk-UA" altLang="uk-UA" sz="2000" dirty="0" err="1" smtClean="0">
                <a:latin typeface="Bookman Old Style" panose="02050604050505020204" pitchFamily="18" charset="0"/>
              </a:rPr>
              <a:t>язком</a:t>
            </a:r>
            <a:r>
              <a:rPr lang="uk-UA" altLang="uk-UA" sz="2000" dirty="0" smtClean="0">
                <a:latin typeface="Bookman Old Style" panose="02050604050505020204" pitchFamily="18" charset="0"/>
              </a:rPr>
              <a:t> – заміщення  кінцевого атома водню на мідь (I) з утворенням яскраво-червоного осаду </a:t>
            </a:r>
          </a:p>
          <a:p>
            <a:pPr>
              <a:spcBef>
                <a:spcPct val="50000"/>
              </a:spcBef>
            </a:pPr>
            <a:r>
              <a:rPr lang="uk-UA" altLang="uk-UA" sz="2000" dirty="0" smtClean="0">
                <a:latin typeface="Bookman Old Style" panose="02050604050505020204" pitchFamily="18" charset="0"/>
              </a:rPr>
              <a:t>СН</a:t>
            </a:r>
            <a:r>
              <a:rPr lang="uk-UA" altLang="uk-UA" sz="2000" baseline="-25000" dirty="0" smtClean="0">
                <a:latin typeface="Bookman Old Style" panose="02050604050505020204" pitchFamily="18" charset="0"/>
              </a:rPr>
              <a:t>3 </a:t>
            </a:r>
            <a:r>
              <a:rPr lang="uk-UA" altLang="uk-UA" sz="2000" dirty="0" smtClean="0">
                <a:latin typeface="Bookman Old Style" panose="02050604050505020204" pitchFamily="18" charset="0"/>
              </a:rPr>
              <a:t>– С    СН         (СН</a:t>
            </a:r>
            <a:r>
              <a:rPr lang="uk-UA" altLang="uk-UA" sz="2000" baseline="-25000" dirty="0" smtClean="0">
                <a:latin typeface="Bookman Old Style" panose="02050604050505020204" pitchFamily="18" charset="0"/>
              </a:rPr>
              <a:t>3</a:t>
            </a:r>
            <a:r>
              <a:rPr lang="uk-UA" altLang="uk-UA" sz="2000" dirty="0" smtClean="0">
                <a:latin typeface="Bookman Old Style" panose="02050604050505020204" pitchFamily="18" charset="0"/>
              </a:rPr>
              <a:t> – С    </a:t>
            </a:r>
            <a:r>
              <a:rPr lang="uk-UA" altLang="uk-UA" sz="2000" dirty="0" err="1" smtClean="0">
                <a:latin typeface="Bookman Old Style" panose="02050604050505020204" pitchFamily="18" charset="0"/>
              </a:rPr>
              <a:t>С</a:t>
            </a:r>
            <a:r>
              <a:rPr lang="uk-UA" altLang="uk-UA" sz="2000" dirty="0" smtClean="0">
                <a:latin typeface="Bookman Old Style" panose="02050604050505020204" pitchFamily="18" charset="0"/>
              </a:rPr>
              <a:t> – </a:t>
            </a:r>
            <a:r>
              <a:rPr lang="uk-UA" altLang="uk-UA" sz="2000" dirty="0" err="1" smtClean="0">
                <a:latin typeface="Bookman Old Style" panose="02050604050505020204" pitchFamily="18" charset="0"/>
              </a:rPr>
              <a:t>Сu</a:t>
            </a:r>
            <a:r>
              <a:rPr lang="uk-UA" altLang="uk-UA" sz="2000" dirty="0" smtClean="0">
                <a:latin typeface="Bookman Old Style" panose="02050604050505020204" pitchFamily="18" charset="0"/>
              </a:rPr>
              <a:t>)   </a:t>
            </a:r>
          </a:p>
          <a:p>
            <a:pPr>
              <a:spcBef>
                <a:spcPct val="50000"/>
              </a:spcBef>
            </a:pPr>
            <a:r>
              <a:rPr lang="uk-UA" altLang="uk-UA" sz="2000" dirty="0" smtClean="0">
                <a:latin typeface="Bookman Old Style" panose="02050604050505020204" pitchFamily="18" charset="0"/>
              </a:rPr>
              <a:t> </a:t>
            </a:r>
            <a:r>
              <a:rPr lang="uk-UA" altLang="uk-UA" sz="2000" dirty="0" err="1" smtClean="0">
                <a:latin typeface="Bookman Old Style" panose="02050604050505020204" pitchFamily="18" charset="0"/>
              </a:rPr>
              <a:t>пропін</a:t>
            </a:r>
            <a:r>
              <a:rPr lang="uk-UA" altLang="uk-UA" sz="2000" dirty="0" smtClean="0">
                <a:latin typeface="Bookman Old Style" panose="02050604050505020204" pitchFamily="18" charset="0"/>
              </a:rPr>
              <a:t>                 </a:t>
            </a:r>
            <a:r>
              <a:rPr lang="uk-UA" altLang="uk-UA" sz="2000" dirty="0" err="1" smtClean="0">
                <a:latin typeface="Bookman Old Style" panose="02050604050505020204" pitchFamily="18" charset="0"/>
              </a:rPr>
              <a:t>метилацетиленід</a:t>
            </a:r>
            <a:r>
              <a:rPr lang="uk-UA" altLang="uk-UA" sz="2000" dirty="0" smtClean="0">
                <a:latin typeface="Bookman Old Style" panose="02050604050505020204" pitchFamily="18" charset="0"/>
              </a:rPr>
              <a:t> міді (I)</a:t>
            </a:r>
          </a:p>
          <a:p>
            <a:pPr>
              <a:spcBef>
                <a:spcPct val="50000"/>
              </a:spcBef>
            </a:pPr>
            <a:r>
              <a:rPr lang="uk-UA" altLang="uk-UA" sz="2000" dirty="0" smtClean="0">
                <a:latin typeface="Bookman Old Style" panose="02050604050505020204" pitchFamily="18" charset="0"/>
              </a:rPr>
              <a:t>Проходить у присутності Cu</a:t>
            </a:r>
            <a:r>
              <a:rPr lang="uk-UA" altLang="uk-UA" sz="2000" baseline="-25000" dirty="0" smtClean="0">
                <a:latin typeface="Bookman Old Style" panose="02050604050505020204" pitchFamily="18" charset="0"/>
              </a:rPr>
              <a:t>2</a:t>
            </a:r>
            <a:r>
              <a:rPr lang="uk-UA" altLang="uk-UA" sz="2000" dirty="0" smtClean="0">
                <a:latin typeface="Bookman Old Style" panose="02050604050505020204" pitchFamily="18" charset="0"/>
              </a:rPr>
              <a:t>O,   NH</a:t>
            </a:r>
            <a:r>
              <a:rPr lang="uk-UA" altLang="uk-UA" sz="2000" baseline="-25000" dirty="0" smtClean="0">
                <a:latin typeface="Bookman Old Style" panose="02050604050505020204" pitchFamily="18" charset="0"/>
              </a:rPr>
              <a:t>3 </a:t>
            </a:r>
            <a:r>
              <a:rPr lang="uk-UA" altLang="uk-UA" sz="2000" dirty="0" smtClean="0">
                <a:latin typeface="Bookman Old Style" panose="02050604050505020204" pitchFamily="18" charset="0"/>
              </a:rPr>
              <a:t>*H</a:t>
            </a:r>
            <a:r>
              <a:rPr lang="uk-UA" altLang="uk-UA" sz="2000" baseline="-25000" dirty="0" smtClean="0">
                <a:latin typeface="Bookman Old Style" panose="02050604050505020204" pitchFamily="18" charset="0"/>
              </a:rPr>
              <a:t>2</a:t>
            </a:r>
            <a:r>
              <a:rPr lang="uk-UA" altLang="uk-UA" sz="2000" dirty="0" smtClean="0">
                <a:latin typeface="Bookman Old Style" panose="02050604050505020204" pitchFamily="18" charset="0"/>
              </a:rPr>
              <a:t> O</a:t>
            </a:r>
          </a:p>
          <a:p>
            <a:pPr>
              <a:spcBef>
                <a:spcPct val="50000"/>
              </a:spcBef>
            </a:pPr>
            <a:endParaRPr lang="uk-UA" altLang="uk-UA" sz="2000" dirty="0">
              <a:latin typeface="Bookman Old Style" panose="02050604050505020204" pitchFamily="18" charset="0"/>
            </a:endParaRPr>
          </a:p>
        </p:txBody>
      </p:sp>
      <p:sp>
        <p:nvSpPr>
          <p:cNvPr id="161799" name="Line 7"/>
          <p:cNvSpPr>
            <a:spLocks noChangeShapeType="1"/>
          </p:cNvSpPr>
          <p:nvPr/>
        </p:nvSpPr>
        <p:spPr bwMode="auto">
          <a:xfrm>
            <a:off x="2195513" y="42926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uk-UA" dirty="0"/>
          </a:p>
        </p:txBody>
      </p:sp>
      <p:sp>
        <p:nvSpPr>
          <p:cNvPr id="161800" name="Line 8"/>
          <p:cNvSpPr>
            <a:spLocks noChangeShapeType="1"/>
          </p:cNvSpPr>
          <p:nvPr/>
        </p:nvSpPr>
        <p:spPr bwMode="auto">
          <a:xfrm>
            <a:off x="2195513" y="436562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uk-UA" dirty="0"/>
          </a:p>
        </p:txBody>
      </p:sp>
      <p:sp>
        <p:nvSpPr>
          <p:cNvPr id="161801" name="Line 9"/>
          <p:cNvSpPr>
            <a:spLocks noChangeShapeType="1"/>
          </p:cNvSpPr>
          <p:nvPr/>
        </p:nvSpPr>
        <p:spPr bwMode="auto">
          <a:xfrm>
            <a:off x="2195513" y="443706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uk-UA" dirty="0"/>
          </a:p>
        </p:txBody>
      </p:sp>
      <p:sp>
        <p:nvSpPr>
          <p:cNvPr id="161802" name="Line 10"/>
          <p:cNvSpPr>
            <a:spLocks noChangeShapeType="1"/>
          </p:cNvSpPr>
          <p:nvPr/>
        </p:nvSpPr>
        <p:spPr bwMode="auto">
          <a:xfrm>
            <a:off x="2987675" y="4365625"/>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uk-UA" dirty="0"/>
          </a:p>
        </p:txBody>
      </p:sp>
      <p:sp>
        <p:nvSpPr>
          <p:cNvPr id="161803" name="Line 11"/>
          <p:cNvSpPr>
            <a:spLocks noChangeShapeType="1"/>
          </p:cNvSpPr>
          <p:nvPr/>
        </p:nvSpPr>
        <p:spPr bwMode="auto">
          <a:xfrm>
            <a:off x="6011863" y="4292600"/>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uk-UA" dirty="0"/>
          </a:p>
        </p:txBody>
      </p:sp>
      <p:sp>
        <p:nvSpPr>
          <p:cNvPr id="161804" name="Line 12"/>
          <p:cNvSpPr>
            <a:spLocks noChangeShapeType="1"/>
          </p:cNvSpPr>
          <p:nvPr/>
        </p:nvSpPr>
        <p:spPr bwMode="auto">
          <a:xfrm>
            <a:off x="4716463" y="43656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uk-UA" dirty="0"/>
          </a:p>
        </p:txBody>
      </p:sp>
      <p:sp>
        <p:nvSpPr>
          <p:cNvPr id="161805" name="Line 13"/>
          <p:cNvSpPr>
            <a:spLocks noChangeShapeType="1"/>
          </p:cNvSpPr>
          <p:nvPr/>
        </p:nvSpPr>
        <p:spPr bwMode="auto">
          <a:xfrm>
            <a:off x="4716463" y="429260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uk-UA" dirty="0"/>
          </a:p>
        </p:txBody>
      </p:sp>
      <p:sp>
        <p:nvSpPr>
          <p:cNvPr id="161806" name="Line 14"/>
          <p:cNvSpPr>
            <a:spLocks noChangeShapeType="1"/>
          </p:cNvSpPr>
          <p:nvPr/>
        </p:nvSpPr>
        <p:spPr bwMode="auto">
          <a:xfrm>
            <a:off x="4716463" y="4437063"/>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uk-UA" dirty="0"/>
          </a:p>
        </p:txBody>
      </p:sp>
    </p:spTree>
    <p:extLst>
      <p:ext uri="{BB962C8B-B14F-4D97-AF65-F5344CB8AC3E}">
        <p14:creationId xmlns:p14="http://schemas.microsoft.com/office/powerpoint/2010/main" val="11551434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61796"/>
                                        </p:tgtEl>
                                        <p:attrNameLst>
                                          <p:attrName>style.visibility</p:attrName>
                                        </p:attrNameLst>
                                      </p:cBhvr>
                                      <p:to>
                                        <p:strVal val="visible"/>
                                      </p:to>
                                    </p:set>
                                    <p:anim calcmode="lin" valueType="num">
                                      <p:cBhvr>
                                        <p:cTn id="7" dur="1000" fill="hold"/>
                                        <p:tgtEl>
                                          <p:spTgt spid="161796"/>
                                        </p:tgtEl>
                                        <p:attrNameLst>
                                          <p:attrName>ppt_x</p:attrName>
                                        </p:attrNameLst>
                                      </p:cBhvr>
                                      <p:tavLst>
                                        <p:tav tm="0">
                                          <p:val>
                                            <p:strVal val="#ppt_x-.2"/>
                                          </p:val>
                                        </p:tav>
                                        <p:tav tm="100000">
                                          <p:val>
                                            <p:strVal val="#ppt_x"/>
                                          </p:val>
                                        </p:tav>
                                      </p:tavLst>
                                    </p:anim>
                                    <p:anim calcmode="lin" valueType="num">
                                      <p:cBhvr>
                                        <p:cTn id="8" dur="1000" fill="hold"/>
                                        <p:tgtEl>
                                          <p:spTgt spid="16179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1796"/>
                                        </p:tgtEl>
                                      </p:cBhvr>
                                    </p:animEffect>
                                  </p:childTnLst>
                                </p:cTn>
                              </p:par>
                            </p:childTnLst>
                          </p:cTn>
                        </p:par>
                        <p:par>
                          <p:cTn id="10" fill="hold" nodeType="afterGroup">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61798"/>
                                        </p:tgtEl>
                                        <p:attrNameLst>
                                          <p:attrName>style.visibility</p:attrName>
                                        </p:attrNameLst>
                                      </p:cBhvr>
                                      <p:to>
                                        <p:strVal val="visible"/>
                                      </p:to>
                                    </p:set>
                                    <p:anim calcmode="discrete" valueType="clr">
                                      <p:cBhvr override="childStyle">
                                        <p:cTn id="13" dur="80"/>
                                        <p:tgtEl>
                                          <p:spTgt spid="16179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61798"/>
                                        </p:tgtEl>
                                        <p:attrNameLst>
                                          <p:attrName>fillcolor</p:attrName>
                                        </p:attrNameLst>
                                      </p:cBhvr>
                                      <p:tavLst>
                                        <p:tav tm="0">
                                          <p:val>
                                            <p:clrVal>
                                              <a:schemeClr val="accent2"/>
                                            </p:clrVal>
                                          </p:val>
                                        </p:tav>
                                        <p:tav tm="50000">
                                          <p:val>
                                            <p:clrVal>
                                              <a:schemeClr val="hlink"/>
                                            </p:clrVal>
                                          </p:val>
                                        </p:tav>
                                      </p:tavLst>
                                    </p:anim>
                                    <p:set>
                                      <p:cBhvr>
                                        <p:cTn id="15" dur="80"/>
                                        <p:tgtEl>
                                          <p:spTgt spid="1617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p:bldP spid="1617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smtClean="0"/>
              <a:t>Л</a:t>
            </a:r>
            <a:r>
              <a:rPr lang="en-US" b="1" smtClean="0"/>
              <a:t>i</a:t>
            </a:r>
            <a:r>
              <a:rPr lang="ru-RU" b="1" smtClean="0"/>
              <a:t>тература:</a:t>
            </a:r>
            <a:r>
              <a:rPr lang="ru-RU" smtClean="0"/>
              <a:t/>
            </a:r>
            <a:br>
              <a:rPr lang="ru-RU" smtClean="0"/>
            </a:br>
            <a:endParaRPr lang="ru-RU"/>
          </a:p>
        </p:txBody>
      </p:sp>
      <p:sp>
        <p:nvSpPr>
          <p:cNvPr id="3" name="Содержимое 2"/>
          <p:cNvSpPr>
            <a:spLocks noGrp="1"/>
          </p:cNvSpPr>
          <p:nvPr>
            <p:ph idx="1"/>
          </p:nvPr>
        </p:nvSpPr>
        <p:spPr/>
        <p:txBody>
          <a:bodyPr>
            <a:normAutofit lnSpcReduction="10000"/>
          </a:bodyPr>
          <a:lstStyle/>
          <a:p>
            <a:r>
              <a:rPr lang="ru-RU" sz="1700" dirty="0" smtClean="0">
                <a:latin typeface="Times New Roman" pitchFamily="18" charset="0"/>
                <a:cs typeface="Times New Roman" pitchFamily="18" charset="0"/>
              </a:rPr>
              <a:t>Степаненко Б.Н. Курс органической химии. (в 2-х частях), ч. 2. </a:t>
            </a:r>
          </a:p>
          <a:p>
            <a:r>
              <a:rPr lang="ru-RU" sz="1700" dirty="0" smtClean="0">
                <a:latin typeface="Times New Roman" pitchFamily="18" charset="0"/>
                <a:cs typeface="Times New Roman" pitchFamily="18" charset="0"/>
              </a:rPr>
              <a:t>Карбоциклические и гетероциклические соединения. </a:t>
            </a:r>
            <a:r>
              <a:rPr lang="ru-RU" sz="1700" dirty="0" err="1" smtClean="0">
                <a:latin typeface="Times New Roman" pitchFamily="18" charset="0"/>
                <a:cs typeface="Times New Roman" pitchFamily="18" charset="0"/>
              </a:rPr>
              <a:t>Учеб.для</a:t>
            </a:r>
            <a:r>
              <a:rPr lang="ru-RU" sz="1700" dirty="0" smtClean="0">
                <a:latin typeface="Times New Roman" pitchFamily="18" charset="0"/>
                <a:cs typeface="Times New Roman" pitchFamily="18" charset="0"/>
              </a:rPr>
              <a:t> вузов. 6-е </a:t>
            </a:r>
            <a:r>
              <a:rPr lang="ru-RU" sz="1700" dirty="0" err="1" smtClean="0">
                <a:latin typeface="Times New Roman" pitchFamily="18" charset="0"/>
                <a:cs typeface="Times New Roman" pitchFamily="18" charset="0"/>
              </a:rPr>
              <a:t>перер</a:t>
            </a:r>
            <a:r>
              <a:rPr lang="ru-RU" sz="1700" dirty="0" smtClean="0">
                <a:latin typeface="Times New Roman" pitchFamily="18" charset="0"/>
                <a:cs typeface="Times New Roman" pitchFamily="18" charset="0"/>
              </a:rPr>
              <a:t>. и доп. М.: Высшая школа. 1981. </a:t>
            </a:r>
          </a:p>
          <a:p>
            <a:r>
              <a:rPr lang="ru-RU" sz="1700" dirty="0" smtClean="0">
                <a:latin typeface="Times New Roman" pitchFamily="18" charset="0"/>
                <a:cs typeface="Times New Roman" pitchFamily="18" charset="0"/>
              </a:rPr>
              <a:t> Тейлор Г. Основы органической химии для студентов нехимических специальностей./ пер. с англ. Е.Д./ М.: Мир. 1989. </a:t>
            </a:r>
          </a:p>
          <a:p>
            <a:r>
              <a:rPr lang="ru-RU" sz="1700" dirty="0" smtClean="0">
                <a:latin typeface="Times New Roman" pitchFamily="18" charset="0"/>
                <a:cs typeface="Times New Roman" pitchFamily="18" charset="0"/>
              </a:rPr>
              <a:t> Черных В.П., </a:t>
            </a:r>
            <a:r>
              <a:rPr lang="ru-RU" sz="1700" dirty="0" err="1" smtClean="0">
                <a:latin typeface="Times New Roman" pitchFamily="18" charset="0"/>
                <a:cs typeface="Times New Roman" pitchFamily="18" charset="0"/>
              </a:rPr>
              <a:t>Зименковский</a:t>
            </a:r>
            <a:r>
              <a:rPr lang="ru-RU" sz="1700" dirty="0" smtClean="0">
                <a:latin typeface="Times New Roman" pitchFamily="18" charset="0"/>
                <a:cs typeface="Times New Roman" pitchFamily="18" charset="0"/>
              </a:rPr>
              <a:t> Б.С., Гриценко И.С. Органическая химия. В 3-х томах. Харьков: Основа. 1993, 1995, 1998.</a:t>
            </a:r>
          </a:p>
          <a:p>
            <a:r>
              <a:rPr lang="ru-RU" sz="1700" dirty="0" smtClean="0">
                <a:latin typeface="Times New Roman" pitchFamily="18" charset="0"/>
                <a:cs typeface="Times New Roman" pitchFamily="18" charset="0"/>
              </a:rPr>
              <a:t> </a:t>
            </a:r>
            <a:r>
              <a:rPr lang="ru-RU" sz="1700" dirty="0" err="1" smtClean="0">
                <a:latin typeface="Times New Roman" pitchFamily="18" charset="0"/>
                <a:cs typeface="Times New Roman" pitchFamily="18" charset="0"/>
              </a:rPr>
              <a:t>Домбровський</a:t>
            </a:r>
            <a:r>
              <a:rPr lang="ru-RU" sz="1700" dirty="0" smtClean="0">
                <a:latin typeface="Times New Roman" pitchFamily="18" charset="0"/>
                <a:cs typeface="Times New Roman" pitchFamily="18" charset="0"/>
              </a:rPr>
              <a:t> А.В. </a:t>
            </a:r>
            <a:r>
              <a:rPr lang="ru-RU" sz="1700" dirty="0" err="1" smtClean="0">
                <a:latin typeface="Times New Roman" pitchFamily="18" charset="0"/>
                <a:cs typeface="Times New Roman" pitchFamily="18" charset="0"/>
              </a:rPr>
              <a:t>Органічнахімія</a:t>
            </a:r>
            <a:r>
              <a:rPr lang="ru-RU" sz="1700" dirty="0" smtClean="0">
                <a:latin typeface="Times New Roman" pitchFamily="18" charset="0"/>
                <a:cs typeface="Times New Roman" pitchFamily="18" charset="0"/>
              </a:rPr>
              <a:t>. </a:t>
            </a:r>
            <a:r>
              <a:rPr lang="ru-RU" sz="1700" dirty="0" err="1" smtClean="0">
                <a:latin typeface="Times New Roman" pitchFamily="18" charset="0"/>
                <a:cs typeface="Times New Roman" pitchFamily="18" charset="0"/>
              </a:rPr>
              <a:t>Навч</a:t>
            </a:r>
            <a:r>
              <a:rPr lang="ru-RU" sz="1700" dirty="0" smtClean="0">
                <a:latin typeface="Times New Roman" pitchFamily="18" charset="0"/>
                <a:cs typeface="Times New Roman" pitchFamily="18" charset="0"/>
              </a:rPr>
              <a:t>. </a:t>
            </a:r>
            <a:r>
              <a:rPr lang="ru-RU" sz="1700" dirty="0" err="1" smtClean="0">
                <a:latin typeface="Times New Roman" pitchFamily="18" charset="0"/>
                <a:cs typeface="Times New Roman" pitchFamily="18" charset="0"/>
              </a:rPr>
              <a:t>посіб</a:t>
            </a:r>
            <a:r>
              <a:rPr lang="ru-RU" sz="1700" dirty="0" smtClean="0">
                <a:latin typeface="Times New Roman" pitchFamily="18" charset="0"/>
                <a:cs typeface="Times New Roman" pitchFamily="18" charset="0"/>
              </a:rPr>
              <a:t>. – К.: </a:t>
            </a:r>
            <a:r>
              <a:rPr lang="ru-RU" sz="1700" dirty="0" err="1" smtClean="0">
                <a:latin typeface="Times New Roman" pitchFamily="18" charset="0"/>
                <a:cs typeface="Times New Roman" pitchFamily="18" charset="0"/>
              </a:rPr>
              <a:t>Вища</a:t>
            </a:r>
            <a:r>
              <a:rPr lang="ru-RU" sz="1700" dirty="0" smtClean="0">
                <a:latin typeface="Times New Roman" pitchFamily="18" charset="0"/>
                <a:cs typeface="Times New Roman" pitchFamily="18" charset="0"/>
              </a:rPr>
              <a:t> школа. 1991</a:t>
            </a:r>
          </a:p>
          <a:p>
            <a:r>
              <a:rPr lang="uk-UA" sz="1700" dirty="0" smtClean="0">
                <a:latin typeface="Times New Roman" pitchFamily="18" charset="0"/>
                <a:cs typeface="Times New Roman" pitchFamily="18" charset="0"/>
              </a:rPr>
              <a:t> </a:t>
            </a:r>
            <a:r>
              <a:rPr lang="uk-UA" sz="1700" dirty="0" err="1" smtClean="0">
                <a:latin typeface="Times New Roman" pitchFamily="18" charset="0"/>
                <a:cs typeface="Times New Roman" pitchFamily="18" charset="0"/>
              </a:rPr>
              <a:t>Б.С.Зіменковський</a:t>
            </a:r>
            <a:r>
              <a:rPr lang="uk-UA" sz="1700" dirty="0" smtClean="0">
                <a:latin typeface="Times New Roman" pitchFamily="18" charset="0"/>
                <a:cs typeface="Times New Roman" pitchFamily="18" charset="0"/>
              </a:rPr>
              <a:t>, </a:t>
            </a:r>
            <a:r>
              <a:rPr lang="uk-UA" sz="1700" dirty="0" err="1" smtClean="0">
                <a:latin typeface="Times New Roman" pitchFamily="18" charset="0"/>
                <a:cs typeface="Times New Roman" pitchFamily="18" charset="0"/>
              </a:rPr>
              <a:t>В.А.Музиченко</a:t>
            </a:r>
            <a:r>
              <a:rPr lang="uk-UA" sz="1700" dirty="0" smtClean="0">
                <a:latin typeface="Times New Roman" pitchFamily="18" charset="0"/>
                <a:cs typeface="Times New Roman" pitchFamily="18" charset="0"/>
              </a:rPr>
              <a:t>. Біоорганічна хімія. Львів. Вид-во «Кварт»,2009</a:t>
            </a:r>
            <a:endParaRPr lang="ru-RU" sz="1700" dirty="0" smtClean="0">
              <a:latin typeface="Times New Roman" pitchFamily="18" charset="0"/>
              <a:cs typeface="Times New Roman" pitchFamily="18" charset="0"/>
            </a:endParaRPr>
          </a:p>
          <a:p>
            <a:r>
              <a:rPr lang="uk-UA" sz="1700" dirty="0" smtClean="0">
                <a:latin typeface="Times New Roman" pitchFamily="18" charset="0"/>
                <a:cs typeface="Times New Roman" pitchFamily="18" charset="0"/>
              </a:rPr>
              <a:t>Хімія органічних сполук : підручник для вищих навчальних закладів / С. А. </a:t>
            </a:r>
            <a:r>
              <a:rPr lang="uk-UA" sz="1700" dirty="0" err="1" smtClean="0">
                <a:latin typeface="Times New Roman" pitchFamily="18" charset="0"/>
                <a:cs typeface="Times New Roman" pitchFamily="18" charset="0"/>
              </a:rPr>
              <a:t>Курта</a:t>
            </a:r>
            <a:r>
              <a:rPr lang="uk-UA" sz="1700" dirty="0" smtClean="0">
                <a:latin typeface="Times New Roman" pitchFamily="18" charset="0"/>
                <a:cs typeface="Times New Roman" pitchFamily="18" charset="0"/>
              </a:rPr>
              <a:t>, Є. Р. </a:t>
            </a:r>
            <a:r>
              <a:rPr lang="uk-UA" sz="1700" dirty="0" err="1" smtClean="0">
                <a:latin typeface="Times New Roman" pitchFamily="18" charset="0"/>
                <a:cs typeface="Times New Roman" pitchFamily="18" charset="0"/>
              </a:rPr>
              <a:t>Лучкевич</a:t>
            </a:r>
            <a:r>
              <a:rPr lang="uk-UA" sz="1700" dirty="0" smtClean="0">
                <a:latin typeface="Times New Roman" pitchFamily="18" charset="0"/>
                <a:cs typeface="Times New Roman" pitchFamily="18" charset="0"/>
              </a:rPr>
              <a:t>, М. П.2012</a:t>
            </a:r>
            <a:r>
              <a:rPr lang="en-US" sz="1700" dirty="0" smtClean="0">
                <a:latin typeface="Times New Roman" pitchFamily="18" charset="0"/>
                <a:cs typeface="Times New Roman" pitchFamily="18" charset="0"/>
              </a:rPr>
              <a:t> </a:t>
            </a:r>
          </a:p>
          <a:p>
            <a:r>
              <a:rPr lang="uk-UA" sz="1700" dirty="0" err="1" smtClean="0">
                <a:latin typeface="Times New Roman" pitchFamily="18" charset="0"/>
                <a:cs typeface="Times New Roman" pitchFamily="18" charset="0"/>
              </a:rPr>
              <a:t>Ерстенюк</a:t>
            </a:r>
            <a:r>
              <a:rPr lang="uk-UA" sz="1700" dirty="0" smtClean="0">
                <a:latin typeface="Times New Roman" pitchFamily="18" charset="0"/>
                <a:cs typeface="Times New Roman" pitchFamily="18" charset="0"/>
              </a:rPr>
              <a:t> А.М. Навчально-методичний посібник з хімії. - Івано- Франківськ, 2012.</a:t>
            </a:r>
            <a:endParaRPr lang="ru-RU" sz="1700" dirty="0" smtClean="0">
              <a:latin typeface="Times New Roman" pitchFamily="18" charset="0"/>
              <a:cs typeface="Times New Roman" pitchFamily="18" charset="0"/>
            </a:endParaRPr>
          </a:p>
          <a:p>
            <a:r>
              <a:rPr lang="ru-RU" sz="1700" dirty="0" smtClean="0">
                <a:latin typeface="Times New Roman" pitchFamily="18" charset="0"/>
                <a:cs typeface="Times New Roman" pitchFamily="18" charset="0"/>
              </a:rPr>
              <a:t> </a:t>
            </a:r>
            <a:r>
              <a:rPr lang="ru-RU" sz="1700" dirty="0" err="1" smtClean="0">
                <a:latin typeface="Times New Roman" pitchFamily="18" charset="0"/>
                <a:cs typeface="Times New Roman" pitchFamily="18" charset="0"/>
              </a:rPr>
              <a:t>Боровлев</a:t>
            </a:r>
            <a:r>
              <a:rPr lang="ru-RU" sz="1700" dirty="0" smtClean="0">
                <a:latin typeface="Times New Roman" pitchFamily="18" charset="0"/>
                <a:cs typeface="Times New Roman" pitchFamily="18" charset="0"/>
              </a:rPr>
              <a:t>, И.В. Органическая химия: термины и основные реакции / И.В. </a:t>
            </a:r>
            <a:r>
              <a:rPr lang="ru-RU" sz="1700" dirty="0" err="1" smtClean="0">
                <a:latin typeface="Times New Roman" pitchFamily="18" charset="0"/>
                <a:cs typeface="Times New Roman" pitchFamily="18" charset="0"/>
              </a:rPr>
              <a:t>Боровлев</a:t>
            </a:r>
            <a:r>
              <a:rPr lang="ru-RU" sz="1700" dirty="0" smtClean="0">
                <a:latin typeface="Times New Roman" pitchFamily="18" charset="0"/>
                <a:cs typeface="Times New Roman" pitchFamily="18" charset="0"/>
              </a:rPr>
              <a:t>. - М.: БИНОМ. ЛЗ, 2012.</a:t>
            </a:r>
          </a:p>
          <a:p>
            <a:endParaRPr lang="ru-RU" dirty="0"/>
          </a:p>
        </p:txBody>
      </p:sp>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1331640" y="1084730"/>
            <a:ext cx="72008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uk-UA" altLang="uk-UA" sz="4000" b="1" dirty="0" smtClean="0">
                <a:solidFill>
                  <a:srgbClr val="0000FF"/>
                </a:solidFill>
                <a:cs typeface="Times New Roman" panose="02020603050405020304" pitchFamily="18" charset="0"/>
              </a:rPr>
              <a:t>Алкіни</a:t>
            </a:r>
            <a:r>
              <a:rPr lang="uk-UA" altLang="uk-UA" sz="4000" b="1" dirty="0" smtClean="0">
                <a:cs typeface="Times New Roman" panose="02020603050405020304" pitchFamily="18" charset="0"/>
              </a:rPr>
              <a:t> – вуглеводні, які містять потрійний С≡С зв’язок. </a:t>
            </a:r>
          </a:p>
          <a:p>
            <a:pPr algn="ctr" eaLnBrk="1" hangingPunct="1"/>
            <a:endParaRPr lang="uk-UA" altLang="uk-UA" sz="4000" b="1" dirty="0">
              <a:cs typeface="Times New Roman" panose="02020603050405020304" pitchFamily="18" charset="0"/>
            </a:endParaRPr>
          </a:p>
          <a:p>
            <a:pPr algn="ctr" eaLnBrk="1" hangingPunct="1"/>
            <a:r>
              <a:rPr lang="uk-UA" altLang="uk-UA" sz="4000" b="1" dirty="0" smtClean="0">
                <a:cs typeface="Times New Roman" panose="02020603050405020304" pitchFamily="18" charset="0"/>
              </a:rPr>
              <a:t>Загальна  формула </a:t>
            </a:r>
            <a:r>
              <a:rPr lang="uk-UA" altLang="uk-UA" sz="4000" b="1" dirty="0" smtClean="0">
                <a:solidFill>
                  <a:srgbClr val="FF0000"/>
                </a:solidFill>
                <a:cs typeface="Times New Roman" panose="02020603050405020304" pitchFamily="18" charset="0"/>
              </a:rPr>
              <a:t>С</a:t>
            </a:r>
            <a:r>
              <a:rPr lang="uk-UA" altLang="uk-UA" sz="4000" b="1" baseline="-30000" dirty="0" smtClean="0">
                <a:solidFill>
                  <a:srgbClr val="FF0000"/>
                </a:solidFill>
                <a:cs typeface="Times New Roman" panose="02020603050405020304" pitchFamily="18" charset="0"/>
              </a:rPr>
              <a:t>n</a:t>
            </a:r>
            <a:r>
              <a:rPr lang="uk-UA" altLang="uk-UA" sz="4000" b="1" dirty="0" smtClean="0">
                <a:solidFill>
                  <a:srgbClr val="FF0000"/>
                </a:solidFill>
                <a:cs typeface="Times New Roman" panose="02020603050405020304" pitchFamily="18" charset="0"/>
              </a:rPr>
              <a:t>Н</a:t>
            </a:r>
            <a:r>
              <a:rPr lang="uk-UA" altLang="uk-UA" sz="4000" b="1" baseline="-30000" dirty="0" smtClean="0">
                <a:solidFill>
                  <a:srgbClr val="FF0000"/>
                </a:solidFill>
                <a:cs typeface="Times New Roman" panose="02020603050405020304" pitchFamily="18" charset="0"/>
              </a:rPr>
              <a:t>2n-2</a:t>
            </a:r>
            <a:r>
              <a:rPr lang="uk-UA" altLang="uk-UA" sz="4000" b="1" dirty="0" smtClean="0">
                <a:cs typeface="Times New Roman" panose="02020603050405020304" pitchFamily="18" charset="0"/>
              </a:rPr>
              <a:t>, </a:t>
            </a:r>
            <a:r>
              <a:rPr lang="uk-UA" altLang="uk-UA" sz="4000" b="1" dirty="0" smtClean="0">
                <a:solidFill>
                  <a:srgbClr val="000000"/>
                </a:solidFill>
              </a:rPr>
              <a:t>де </a:t>
            </a:r>
            <a:r>
              <a:rPr lang="uk-UA" altLang="uk-UA" sz="4000" b="1" dirty="0" smtClean="0">
                <a:solidFill>
                  <a:srgbClr val="C00000"/>
                </a:solidFill>
              </a:rPr>
              <a:t>n = 2,3,4</a:t>
            </a:r>
            <a:r>
              <a:rPr lang="uk-UA" altLang="uk-UA" sz="4000" b="1" dirty="0" smtClean="0">
                <a:solidFill>
                  <a:srgbClr val="000000"/>
                </a:solidFill>
              </a:rPr>
              <a:t> і </a:t>
            </a:r>
            <a:r>
              <a:rPr lang="uk-UA" altLang="uk-UA" sz="4000" b="1" dirty="0" err="1" smtClean="0">
                <a:solidFill>
                  <a:srgbClr val="000000"/>
                </a:solidFill>
              </a:rPr>
              <a:t>т.д</a:t>
            </a:r>
            <a:r>
              <a:rPr lang="uk-UA" altLang="uk-UA" sz="4000" b="1" dirty="0" smtClean="0">
                <a:solidFill>
                  <a:srgbClr val="000000"/>
                </a:solidFill>
              </a:rPr>
              <a:t>. </a:t>
            </a:r>
          </a:p>
          <a:p>
            <a:pPr algn="ctr"/>
            <a:endParaRPr lang="ru-RU" altLang="uk-UA" sz="4000" dirty="0"/>
          </a:p>
        </p:txBody>
      </p:sp>
      <p:sp>
        <p:nvSpPr>
          <p:cNvPr id="14339" name="Номер слайда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C55CE1-76B1-4F5E-BC36-41C3E8033FB4}" type="slidenum">
              <a:rPr lang="ru-RU" altLang="uk-UA"/>
              <a:pPr eaLnBrk="1" hangingPunct="1"/>
              <a:t>3</a:t>
            </a:fld>
            <a:endParaRPr lang="ru-RU" altLang="uk-UA"/>
          </a:p>
        </p:txBody>
      </p:sp>
    </p:spTree>
    <p:extLst>
      <p:ext uri="{BB962C8B-B14F-4D97-AF65-F5344CB8AC3E}">
        <p14:creationId xmlns:p14="http://schemas.microsoft.com/office/powerpoint/2010/main" val="11126356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1520" y="1196752"/>
            <a:ext cx="3744416" cy="5801588"/>
          </a:xfrm>
          <a:prstGeom prst="rect">
            <a:avLst/>
          </a:prstGeom>
        </p:spPr>
        <p:txBody>
          <a:bodyPr wrap="square">
            <a:spAutoFit/>
          </a:bodyPr>
          <a:lstStyle/>
          <a:p>
            <a:pPr>
              <a:spcAft>
                <a:spcPts val="0"/>
              </a:spcAft>
            </a:pPr>
            <a:r>
              <a:rPr lang="uk-UA" sz="1100" dirty="0">
                <a:latin typeface="Arial" panose="020B0604020202020204" pitchFamily="34" charset="0"/>
                <a:ea typeface="Times New Roman" panose="02020603050405020304" pitchFamily="18" charset="0"/>
              </a:rPr>
              <a:t>1</a:t>
            </a:r>
            <a:r>
              <a:rPr lang="ru-RU" sz="1100" dirty="0">
                <a:latin typeface="Arial" panose="020B0604020202020204" pitchFamily="34" charset="0"/>
                <a:ea typeface="Times New Roman" panose="02020603050405020304" pitchFamily="18" charset="0"/>
              </a:rPr>
              <a:t>.</a:t>
            </a:r>
            <a:r>
              <a:rPr lang="uk-UA" sz="1100" dirty="0">
                <a:latin typeface="Arial" panose="020B0604020202020204" pitchFamily="34" charset="0"/>
                <a:ea typeface="Times New Roman" panose="02020603050405020304" pitchFamily="18" charset="0"/>
              </a:rPr>
              <a:t> </a:t>
            </a:r>
            <a:r>
              <a:rPr lang="uk-UA" sz="1100" dirty="0" err="1">
                <a:latin typeface="Arial" panose="020B0604020202020204" pitchFamily="34" charset="0"/>
                <a:ea typeface="Times New Roman" panose="02020603050405020304" pitchFamily="18" charset="0"/>
              </a:rPr>
              <a:t>Дієнові</a:t>
            </a:r>
            <a:r>
              <a:rPr lang="uk-UA" sz="1100" dirty="0">
                <a:latin typeface="Arial" panose="020B0604020202020204" pitchFamily="34" charset="0"/>
                <a:ea typeface="Times New Roman" panose="02020603050405020304" pitchFamily="18" charset="0"/>
              </a:rPr>
              <a:t> вуглеводні мають загальну формулу</a:t>
            </a:r>
            <a:r>
              <a:rPr lang="uk-UA" sz="1000" dirty="0">
                <a:latin typeface="Arial" panose="020B0604020202020204" pitchFamily="34" charset="0"/>
                <a:ea typeface="Times New Roman" panose="02020603050405020304" pitchFamily="18" charset="0"/>
              </a:rPr>
              <a:t> :</a:t>
            </a:r>
            <a:endParaRPr lang="ru-RU" sz="1000" dirty="0">
              <a:latin typeface="Times New Roman" panose="02020603050405020304" pitchFamily="18" charset="0"/>
              <a:ea typeface="Times New Roman" panose="02020603050405020304" pitchFamily="18" charset="0"/>
            </a:endParaRPr>
          </a:p>
          <a:p>
            <a:pPr>
              <a:spcAft>
                <a:spcPts val="0"/>
              </a:spcAft>
            </a:pPr>
            <a:r>
              <a:rPr lang="uk-UA" sz="1100" dirty="0">
                <a:latin typeface="Verdana" panose="020B0604030504040204" pitchFamily="34" charset="0"/>
                <a:ea typeface="Times New Roman" panose="02020603050405020304" pitchFamily="18" charset="0"/>
              </a:rPr>
              <a:t> </a:t>
            </a:r>
            <a:r>
              <a:rPr lang="uk-UA" sz="1400" dirty="0">
                <a:latin typeface="Verdana" panose="020B0604030504040204" pitchFamily="34" charset="0"/>
                <a:ea typeface="Times New Roman" panose="02020603050405020304" pitchFamily="18" charset="0"/>
              </a:rPr>
              <a:t> </a:t>
            </a:r>
            <a:r>
              <a:rPr lang="uk-UA" sz="1200" dirty="0">
                <a:latin typeface="Verdana" panose="020B0604030504040204" pitchFamily="34" charset="0"/>
                <a:ea typeface="Times New Roman" panose="02020603050405020304" pitchFamily="18" charset="0"/>
              </a:rPr>
              <a:t>а)C nH2n+2</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Verdana" panose="020B0604030504040204" pitchFamily="34" charset="0"/>
                <a:ea typeface="Times New Roman" panose="02020603050405020304" pitchFamily="18" charset="0"/>
              </a:rPr>
              <a:t>  б) CnH2n</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Verdana" panose="020B0604030504040204" pitchFamily="34" charset="0"/>
                <a:ea typeface="Times New Roman" panose="02020603050405020304" pitchFamily="18" charset="0"/>
              </a:rPr>
              <a:t>  в) CnH2n-2</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Verdana" panose="020B0604030504040204" pitchFamily="34" charset="0"/>
                <a:ea typeface="Times New Roman" panose="02020603050405020304" pitchFamily="18" charset="0"/>
              </a:rPr>
              <a:t>  г) </a:t>
            </a:r>
            <a:r>
              <a:rPr lang="uk-UA" sz="1200" dirty="0" err="1">
                <a:latin typeface="Verdana" panose="020B0604030504040204" pitchFamily="34" charset="0"/>
                <a:ea typeface="Times New Roman" panose="02020603050405020304" pitchFamily="18" charset="0"/>
              </a:rPr>
              <a:t>CnHn</a:t>
            </a:r>
            <a:r>
              <a:rPr lang="uk-UA" sz="1200" dirty="0">
                <a:latin typeface="Verdana" panose="020B0604030504040204" pitchFamily="34" charset="0"/>
                <a:ea typeface="Times New Roman" panose="02020603050405020304" pitchFamily="18" charset="0"/>
              </a:rPr>
              <a:t/>
            </a:r>
            <a:br>
              <a:rPr lang="uk-UA" sz="1200" dirty="0">
                <a:latin typeface="Verdana" panose="020B0604030504040204" pitchFamily="34" charset="0"/>
                <a:ea typeface="Times New Roman" panose="02020603050405020304" pitchFamily="18" charset="0"/>
              </a:rPr>
            </a:br>
            <a:r>
              <a:rPr lang="uk-UA" sz="1100" dirty="0">
                <a:latin typeface="Arial" panose="020B0604020202020204" pitchFamily="34" charset="0"/>
                <a:ea typeface="Times New Roman" panose="02020603050405020304" pitchFamily="18" charset="0"/>
              </a:rPr>
              <a:t>2. Отримання бутадієну-1,3 етилового спирту називається реакцією</a:t>
            </a:r>
            <a:r>
              <a:rPr lang="uk-UA" sz="1000" dirty="0">
                <a:latin typeface="Arial" panose="020B0604020202020204" pitchFamily="34" charset="0"/>
                <a:ea typeface="Times New Roman" panose="02020603050405020304" pitchFamily="18" charset="0"/>
              </a:rPr>
              <a:t>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а) Лебедєва</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б) Зелінського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в) </a:t>
            </a:r>
            <a:r>
              <a:rPr lang="uk-UA" sz="1200" dirty="0" err="1">
                <a:latin typeface="Times New Roman" panose="02020603050405020304" pitchFamily="18" charset="0"/>
                <a:ea typeface="Times New Roman" panose="02020603050405020304" pitchFamily="18" charset="0"/>
              </a:rPr>
              <a:t>Вюрца</a:t>
            </a:r>
            <a:r>
              <a:rPr lang="uk-UA" sz="1200" dirty="0">
                <a:latin typeface="Times New Roman" panose="02020603050405020304" pitchFamily="18" charset="0"/>
                <a:ea typeface="Times New Roman" panose="02020603050405020304" pitchFamily="18" charset="0"/>
              </a:rPr>
              <a:t>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г) </a:t>
            </a:r>
            <a:r>
              <a:rPr lang="uk-UA" sz="1200" dirty="0" err="1">
                <a:latin typeface="Times New Roman" panose="02020603050405020304" pitchFamily="18" charset="0"/>
                <a:ea typeface="Times New Roman" panose="02020603050405020304" pitchFamily="18" charset="0"/>
              </a:rPr>
              <a:t>Кучерова</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3. </a:t>
            </a:r>
            <a:r>
              <a:rPr lang="uk-UA" sz="1000" dirty="0">
                <a:latin typeface="Arial" panose="020B0604020202020204" pitchFamily="34" charset="0"/>
                <a:ea typeface="Times New Roman" panose="02020603050405020304" pitchFamily="18" charset="0"/>
              </a:rPr>
              <a:t>Для </a:t>
            </a:r>
            <a:r>
              <a:rPr lang="uk-UA" sz="1000" dirty="0" err="1">
                <a:latin typeface="Arial" panose="020B0604020202020204" pitchFamily="34" charset="0"/>
                <a:ea typeface="Times New Roman" panose="02020603050405020304" pitchFamily="18" charset="0"/>
              </a:rPr>
              <a:t>алкадієнов</a:t>
            </a:r>
            <a:r>
              <a:rPr lang="uk-UA" sz="1000" dirty="0">
                <a:latin typeface="Arial" panose="020B0604020202020204" pitchFamily="34" charset="0"/>
                <a:ea typeface="Times New Roman" panose="02020603050405020304" pitchFamily="18" charset="0"/>
              </a:rPr>
              <a:t> найбільш характерні реакції:</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а) заміщення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б) приєднання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в) обмін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г) ізомеризація</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4.</a:t>
            </a:r>
            <a:r>
              <a:rPr lang="uk-UA" sz="1000" dirty="0">
                <a:latin typeface="Times New Roman" panose="02020603050405020304" pitchFamily="18" charset="0"/>
                <a:ea typeface="Times New Roman" panose="02020603050405020304" pitchFamily="18" charset="0"/>
              </a:rPr>
              <a:t> </a:t>
            </a:r>
            <a:r>
              <a:rPr lang="uk-UA" sz="1200" dirty="0">
                <a:latin typeface="Times New Roman" panose="02020603050405020304" pitchFamily="18" charset="0"/>
                <a:ea typeface="Times New Roman" panose="02020603050405020304" pitchFamily="18" charset="0"/>
              </a:rPr>
              <a:t>Кратні зв'язки у вуглеводні H3C – CH=CH – CH = CH2 називаються:</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а) </a:t>
            </a:r>
            <a:r>
              <a:rPr lang="uk-UA" sz="1200" dirty="0" err="1">
                <a:latin typeface="Times New Roman" panose="02020603050405020304" pitchFamily="18" charset="0"/>
                <a:ea typeface="Times New Roman" panose="02020603050405020304" pitchFamily="18" charset="0"/>
              </a:rPr>
              <a:t>Кумуліровані</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б) </a:t>
            </a:r>
            <a:r>
              <a:rPr lang="uk-UA" sz="1200" dirty="0" err="1">
                <a:latin typeface="Times New Roman" panose="02020603050405020304" pitchFamily="18" charset="0"/>
                <a:ea typeface="Times New Roman" panose="02020603050405020304" pitchFamily="18" charset="0"/>
              </a:rPr>
              <a:t>Сопряжені</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в) Ізольовані</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5.</a:t>
            </a:r>
            <a:r>
              <a:rPr lang="uk-UA" sz="1000" dirty="0">
                <a:latin typeface="Times New Roman" panose="02020603050405020304" pitchFamily="18" charset="0"/>
                <a:ea typeface="Times New Roman" panose="02020603050405020304" pitchFamily="18" charset="0"/>
              </a:rPr>
              <a:t> </a:t>
            </a:r>
            <a:r>
              <a:rPr lang="uk-UA" sz="1200" dirty="0">
                <a:latin typeface="Times New Roman" panose="02020603050405020304" pitchFamily="18" charset="0"/>
                <a:ea typeface="Times New Roman" panose="02020603050405020304" pitchFamily="18" charset="0"/>
              </a:rPr>
              <a:t>Назва вуглеводню з формулою CH2 = CH - C(CH3) = CH - CH(CH3) - C2H5:</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а) 3-метил-5-этилгексадієн-1,3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б) 2-этил-4-метилгексадієн-3,5</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в) 3,5-диметилгептадієн-4,6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г) 3,5-диметилгептадієн-1,3</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a:t>
            </a:r>
            <a:endParaRPr lang="ru-RU" sz="1000" dirty="0">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4551794" y="1199286"/>
            <a:ext cx="4572000" cy="5601533"/>
          </a:xfrm>
          <a:prstGeom prst="rect">
            <a:avLst/>
          </a:prstGeom>
        </p:spPr>
        <p:txBody>
          <a:bodyPr>
            <a:spAutoFit/>
          </a:bodyPr>
          <a:lstStyle/>
          <a:p>
            <a:pPr>
              <a:spcAft>
                <a:spcPts val="0"/>
              </a:spcAft>
            </a:pPr>
            <a:r>
              <a:rPr lang="uk-UA" sz="1200" dirty="0">
                <a:latin typeface="Times New Roman" panose="02020603050405020304" pitchFamily="18" charset="0"/>
                <a:ea typeface="Times New Roman" panose="02020603050405020304" pitchFamily="18" charset="0"/>
              </a:rPr>
              <a:t>6.</a:t>
            </a:r>
            <a:r>
              <a:rPr lang="uk-UA" sz="1000" dirty="0">
                <a:latin typeface="Times New Roman" panose="02020603050405020304" pitchFamily="18" charset="0"/>
                <a:ea typeface="Times New Roman" panose="02020603050405020304" pitchFamily="18" charset="0"/>
              </a:rPr>
              <a:t> </a:t>
            </a:r>
            <a:r>
              <a:rPr lang="uk-UA" sz="1200" dirty="0" err="1">
                <a:latin typeface="Times New Roman" panose="02020603050405020304" pitchFamily="18" charset="0"/>
                <a:ea typeface="Times New Roman" panose="02020603050405020304" pitchFamily="18" charset="0"/>
              </a:rPr>
              <a:t>Загальн</a:t>
            </a:r>
            <a:r>
              <a:rPr lang="ru-RU" sz="1200" dirty="0">
                <a:latin typeface="Times New Roman" panose="02020603050405020304" pitchFamily="18" charset="0"/>
                <a:ea typeface="Times New Roman" panose="02020603050405020304" pitchFamily="18" charset="0"/>
              </a:rPr>
              <a:t>а</a:t>
            </a:r>
            <a:r>
              <a:rPr lang="uk-UA" sz="1200" dirty="0">
                <a:latin typeface="Times New Roman" panose="02020603050405020304" pitchFamily="18" charset="0"/>
                <a:ea typeface="Times New Roman" panose="02020603050405020304" pitchFamily="18" charset="0"/>
              </a:rPr>
              <a:t> формула алкінів:</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а) СnНn+2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б) СnН2n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в) СnН2n-2</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г) СnН2n - 6</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a:t>
            </a:r>
            <a:endParaRPr lang="uk-UA" sz="1200" dirty="0" smtClean="0">
              <a:latin typeface="Times New Roman" panose="02020603050405020304" pitchFamily="18" charset="0"/>
              <a:ea typeface="Times New Roman" panose="02020603050405020304" pitchFamily="18" charset="0"/>
            </a:endParaRPr>
          </a:p>
          <a:p>
            <a:pPr>
              <a:spcAft>
                <a:spcPts val="0"/>
              </a:spcAft>
            </a:pPr>
            <a:r>
              <a:rPr lang="uk-UA" sz="1200" dirty="0" smtClean="0">
                <a:latin typeface="Times New Roman" panose="02020603050405020304" pitchFamily="18" charset="0"/>
                <a:ea typeface="Times New Roman" panose="02020603050405020304" pitchFamily="18" charset="0"/>
              </a:rPr>
              <a:t>7</a:t>
            </a:r>
            <a:r>
              <a:rPr lang="ru-RU" sz="1200" dirty="0">
                <a:latin typeface="Times New Roman" panose="02020603050405020304" pitchFamily="18" charset="0"/>
                <a:ea typeface="Times New Roman" panose="02020603050405020304" pitchFamily="18" charset="0"/>
              </a:rPr>
              <a:t>.</a:t>
            </a:r>
            <a:r>
              <a:rPr lang="ru-RU" sz="1000" dirty="0">
                <a:latin typeface="Times New Roman" panose="02020603050405020304" pitchFamily="18" charset="0"/>
                <a:ea typeface="Times New Roman" panose="02020603050405020304" pitchFamily="18" charset="0"/>
              </a:rPr>
              <a:t> </a:t>
            </a:r>
            <a:r>
              <a:rPr lang="uk-UA" sz="1200" dirty="0">
                <a:latin typeface="Times New Roman" panose="02020603050405020304" pitchFamily="18" charset="0"/>
                <a:ea typeface="Times New Roman" panose="02020603050405020304" pitchFamily="18" charset="0"/>
              </a:rPr>
              <a:t>Алкінам не властива ізомерія:</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а) вуглецевого ланцюга;</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б) положення потрійний зв'язку;</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в) </a:t>
            </a:r>
            <a:r>
              <a:rPr lang="uk-UA" sz="1200" dirty="0" err="1">
                <a:latin typeface="Times New Roman" panose="02020603050405020304" pitchFamily="18" charset="0"/>
                <a:ea typeface="Times New Roman" panose="02020603050405020304" pitchFamily="18" charset="0"/>
              </a:rPr>
              <a:t>міжкласова</a:t>
            </a:r>
            <a:r>
              <a:rPr lang="uk-UA" sz="1200" dirty="0">
                <a:latin typeface="Times New Roman" panose="02020603050405020304" pitchFamily="18" charset="0"/>
                <a:ea typeface="Times New Roman" panose="02020603050405020304" pitchFamily="18" charset="0"/>
              </a:rPr>
              <a:t>»</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г) просторова ( </a:t>
            </a:r>
            <a:r>
              <a:rPr lang="uk-UA" sz="1200" dirty="0" err="1" smtClean="0">
                <a:latin typeface="Times New Roman" panose="02020603050405020304" pitchFamily="18" charset="0"/>
                <a:ea typeface="Times New Roman" panose="02020603050405020304" pitchFamily="18" charset="0"/>
              </a:rPr>
              <a:t>цис</a:t>
            </a:r>
            <a:r>
              <a:rPr lang="uk-UA" sz="1200" dirty="0">
                <a:latin typeface="Times New Roman" panose="02020603050405020304" pitchFamily="18" charset="0"/>
                <a:ea typeface="Times New Roman" panose="02020603050405020304" pitchFamily="18" charset="0"/>
              </a:rPr>
              <a:t>-</a:t>
            </a:r>
            <a:r>
              <a:rPr lang="uk-UA" sz="1200" dirty="0" smtClean="0">
                <a:latin typeface="Times New Roman" panose="02020603050405020304" pitchFamily="18" charset="0"/>
                <a:ea typeface="Times New Roman" panose="02020603050405020304" pitchFamily="18" charset="0"/>
              </a:rPr>
              <a:t>транс </a:t>
            </a:r>
            <a:r>
              <a:rPr lang="uk-UA" sz="1200" dirty="0">
                <a:latin typeface="Times New Roman" panose="02020603050405020304" pitchFamily="18" charset="0"/>
                <a:ea typeface="Times New Roman" panose="02020603050405020304" pitchFamily="18" charset="0"/>
              </a:rPr>
              <a:t>- ізомерія)</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8</a:t>
            </a:r>
            <a:r>
              <a:rPr lang="ru-RU" sz="1200" dirty="0">
                <a:latin typeface="Times New Roman" panose="02020603050405020304" pitchFamily="18" charset="0"/>
                <a:ea typeface="Times New Roman" panose="02020603050405020304" pitchFamily="18" charset="0"/>
              </a:rPr>
              <a:t>.</a:t>
            </a:r>
            <a:r>
              <a:rPr lang="ru-RU" sz="1000" dirty="0">
                <a:latin typeface="Times New Roman" panose="02020603050405020304" pitchFamily="18" charset="0"/>
                <a:ea typeface="Times New Roman" panose="02020603050405020304" pitchFamily="18" charset="0"/>
              </a:rPr>
              <a:t> </a:t>
            </a:r>
            <a:r>
              <a:rPr lang="uk-UA" sz="1200" dirty="0">
                <a:latin typeface="Times New Roman" panose="02020603050405020304" pitchFamily="18" charset="0"/>
                <a:ea typeface="Times New Roman" panose="02020603050405020304" pitchFamily="18" charset="0"/>
              </a:rPr>
              <a:t>Наявністю потрійний зв'язку обумовлена можливість алкінів вступати в реакції:</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а) горіння;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б) заміщення;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в) дегідрування;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г) полімеризації.</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 </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9</a:t>
            </a:r>
            <a:r>
              <a:rPr lang="ru-RU" sz="1200" dirty="0">
                <a:latin typeface="Times New Roman" panose="02020603050405020304" pitchFamily="18" charset="0"/>
                <a:ea typeface="Times New Roman" panose="02020603050405020304" pitchFamily="18" charset="0"/>
              </a:rPr>
              <a:t>.</a:t>
            </a:r>
            <a:r>
              <a:rPr lang="ru-RU" sz="1000" dirty="0">
                <a:latin typeface="Times New Roman" panose="02020603050405020304" pitchFamily="18" charset="0"/>
                <a:ea typeface="Times New Roman" panose="02020603050405020304" pitchFamily="18" charset="0"/>
              </a:rPr>
              <a:t> </a:t>
            </a:r>
            <a:r>
              <a:rPr lang="uk-UA" sz="1200" dirty="0">
                <a:latin typeface="Times New Roman" panose="02020603050405020304" pitchFamily="18" charset="0"/>
                <a:ea typeface="Times New Roman" panose="02020603050405020304" pitchFamily="18" charset="0"/>
              </a:rPr>
              <a:t>Продуктом гідратації ацетилену є</a:t>
            </a:r>
            <a:r>
              <a:rPr lang="uk-UA" sz="1000" dirty="0">
                <a:latin typeface="Times New Roman" panose="02020603050405020304" pitchFamily="18" charset="0"/>
                <a:ea typeface="Times New Roman" panose="02020603050405020304" pitchFamily="18" charset="0"/>
              </a:rPr>
              <a:t> </a:t>
            </a:r>
            <a:r>
              <a:rPr lang="uk-UA" sz="1200" dirty="0">
                <a:latin typeface="Times New Roman" panose="02020603050405020304" pitchFamily="18" charset="0"/>
                <a:ea typeface="Times New Roman" panose="02020603050405020304" pitchFamily="18" charset="0"/>
              </a:rPr>
              <a:t>:</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а</a:t>
            </a:r>
            <a:r>
              <a:rPr lang="ru-RU" sz="1200" dirty="0">
                <a:latin typeface="Times New Roman" panose="02020603050405020304" pitchFamily="18" charset="0"/>
                <a:ea typeface="Times New Roman" panose="02020603050405020304" pitchFamily="18" charset="0"/>
              </a:rPr>
              <a:t>)</a:t>
            </a:r>
            <a:r>
              <a:rPr lang="uk-UA" sz="1200" dirty="0">
                <a:latin typeface="Times New Roman" panose="02020603050405020304" pitchFamily="18" charset="0"/>
                <a:ea typeface="Times New Roman" panose="02020603050405020304" pitchFamily="18" charset="0"/>
              </a:rPr>
              <a:t>мурашиний альдегід</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б</a:t>
            </a:r>
            <a:r>
              <a:rPr lang="ru-RU" sz="1200" dirty="0">
                <a:latin typeface="Times New Roman" panose="02020603050405020304" pitchFamily="18" charset="0"/>
                <a:ea typeface="Times New Roman" panose="02020603050405020304" pitchFamily="18" charset="0"/>
              </a:rPr>
              <a:t>)</a:t>
            </a:r>
            <a:r>
              <a:rPr lang="uk-UA" sz="1200" dirty="0">
                <a:latin typeface="Times New Roman" panose="02020603050405020304" pitchFamily="18" charset="0"/>
                <a:ea typeface="Times New Roman" panose="02020603050405020304" pitchFamily="18" charset="0"/>
              </a:rPr>
              <a:t>оцтовий альдегід</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в </a:t>
            </a:r>
            <a:r>
              <a:rPr lang="ru-RU" sz="1200" dirty="0">
                <a:latin typeface="Times New Roman" panose="02020603050405020304" pitchFamily="18" charset="0"/>
                <a:ea typeface="Times New Roman" panose="02020603050405020304" pitchFamily="18" charset="0"/>
              </a:rPr>
              <a:t>)</a:t>
            </a:r>
            <a:r>
              <a:rPr lang="uk-UA" sz="1200" dirty="0">
                <a:latin typeface="Times New Roman" panose="02020603050405020304" pitchFamily="18" charset="0"/>
                <a:ea typeface="Times New Roman" panose="02020603050405020304" pitchFamily="18" charset="0"/>
              </a:rPr>
              <a:t>мурашина кислота</a:t>
            </a:r>
            <a:endParaRPr lang="ru-RU" sz="1000" dirty="0">
              <a:latin typeface="Times New Roman" panose="02020603050405020304" pitchFamily="18" charset="0"/>
              <a:ea typeface="Times New Roman" panose="02020603050405020304" pitchFamily="18" charset="0"/>
            </a:endParaRPr>
          </a:p>
          <a:p>
            <a:pPr>
              <a:spcAft>
                <a:spcPts val="0"/>
              </a:spcAft>
            </a:pPr>
            <a:r>
              <a:rPr lang="uk-UA" sz="1200" dirty="0">
                <a:latin typeface="Times New Roman" panose="02020603050405020304" pitchFamily="18" charset="0"/>
                <a:ea typeface="Times New Roman" panose="02020603050405020304" pitchFamily="18" charset="0"/>
              </a:rPr>
              <a:t>г</a:t>
            </a:r>
            <a:r>
              <a:rPr lang="ru-RU" sz="1200" dirty="0">
                <a:latin typeface="Times New Roman" panose="02020603050405020304" pitchFamily="18" charset="0"/>
                <a:ea typeface="Times New Roman" panose="02020603050405020304" pitchFamily="18" charset="0"/>
              </a:rPr>
              <a:t>) </a:t>
            </a:r>
            <a:r>
              <a:rPr lang="uk-UA" sz="1200" dirty="0">
                <a:latin typeface="Times New Roman" panose="02020603050405020304" pitchFamily="18" charset="0"/>
                <a:ea typeface="Times New Roman" panose="02020603050405020304" pitchFamily="18" charset="0"/>
              </a:rPr>
              <a:t>етиловий спирт </a:t>
            </a:r>
            <a:endParaRPr lang="uk-UA" sz="1200" dirty="0" smtClean="0">
              <a:latin typeface="Times New Roman" panose="02020603050405020304" pitchFamily="18" charset="0"/>
              <a:ea typeface="Times New Roman" panose="02020603050405020304" pitchFamily="18" charset="0"/>
            </a:endParaRPr>
          </a:p>
          <a:p>
            <a:pPr>
              <a:spcAft>
                <a:spcPts val="0"/>
              </a:spcAft>
            </a:pPr>
            <a:endParaRPr lang="ru-RU" sz="1000" dirty="0">
              <a:latin typeface="Times New Roman" panose="02020603050405020304" pitchFamily="18" charset="0"/>
              <a:ea typeface="Times New Roman" panose="02020603050405020304" pitchFamily="18" charset="0"/>
            </a:endParaRPr>
          </a:p>
          <a:p>
            <a:pPr>
              <a:spcAft>
                <a:spcPts val="0"/>
              </a:spcAft>
            </a:pPr>
            <a:r>
              <a:rPr lang="ru-RU" sz="1200" dirty="0">
                <a:latin typeface="Times New Roman" panose="02020603050405020304" pitchFamily="18" charset="0"/>
                <a:ea typeface="Times New Roman" panose="02020603050405020304" pitchFamily="18" charset="0"/>
              </a:rPr>
              <a:t>10. І ацетилен, і </a:t>
            </a:r>
            <a:r>
              <a:rPr lang="ru-RU" sz="1200" dirty="0" err="1">
                <a:latin typeface="Times New Roman" panose="02020603050405020304" pitchFamily="18" charset="0"/>
                <a:ea typeface="Times New Roman" panose="02020603050405020304" pitchFamily="18" charset="0"/>
              </a:rPr>
              <a:t>етилен</a:t>
            </a:r>
            <a:r>
              <a:rPr lang="ru-RU" sz="1200" dirty="0">
                <a:latin typeface="Times New Roman" panose="02020603050405020304" pitchFamily="18" charset="0"/>
                <a:ea typeface="Times New Roman" panose="02020603050405020304" pitchFamily="18" charset="0"/>
              </a:rPr>
              <a:t> при </a:t>
            </a:r>
            <a:r>
              <a:rPr lang="ru-RU" sz="1200" dirty="0" err="1">
                <a:latin typeface="Times New Roman" panose="02020603050405020304" pitchFamily="18" charset="0"/>
                <a:ea typeface="Times New Roman" panose="02020603050405020304" pitchFamily="18" charset="0"/>
              </a:rPr>
              <a:t>звичайних</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умовах</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реагують</a:t>
            </a:r>
            <a:r>
              <a:rPr lang="ru-RU" sz="1200" dirty="0">
                <a:latin typeface="Times New Roman" panose="02020603050405020304" pitchFamily="18" charset="0"/>
                <a:ea typeface="Times New Roman" panose="02020603050405020304" pitchFamily="18" charset="0"/>
              </a:rPr>
              <a:t> з </a:t>
            </a:r>
            <a:r>
              <a:rPr lang="ru-RU" sz="1200" dirty="0" smtClean="0">
                <a:latin typeface="Times New Roman" panose="02020603050405020304" pitchFamily="18" charset="0"/>
                <a:ea typeface="Times New Roman" panose="02020603050405020304" pitchFamily="18" charset="0"/>
              </a:rPr>
              <a:t>:</a:t>
            </a:r>
            <a:endParaRPr lang="ru-RU" sz="1000" dirty="0" smtClean="0">
              <a:latin typeface="Times New Roman" panose="02020603050405020304" pitchFamily="18" charset="0"/>
              <a:ea typeface="Times New Roman" panose="02020603050405020304" pitchFamily="18" charset="0"/>
            </a:endParaRPr>
          </a:p>
          <a:p>
            <a:pPr>
              <a:spcAft>
                <a:spcPts val="0"/>
              </a:spcAft>
            </a:pPr>
            <a:r>
              <a:rPr lang="ru-RU" sz="1200" dirty="0" smtClean="0">
                <a:latin typeface="Times New Roman" panose="02020603050405020304" pitchFamily="18" charset="0"/>
                <a:ea typeface="Times New Roman" panose="02020603050405020304" pitchFamily="18" charset="0"/>
              </a:rPr>
              <a:t>а)оксидом </a:t>
            </a:r>
            <a:r>
              <a:rPr lang="ru-RU" sz="1200" dirty="0" err="1">
                <a:latin typeface="Times New Roman" panose="02020603050405020304" pitchFamily="18" charset="0"/>
                <a:ea typeface="Times New Roman" panose="02020603050405020304" pitchFamily="18" charset="0"/>
              </a:rPr>
              <a:t>натрію</a:t>
            </a:r>
            <a:endParaRPr lang="ru-RU" sz="1000" dirty="0">
              <a:latin typeface="Times New Roman" panose="02020603050405020304" pitchFamily="18" charset="0"/>
              <a:ea typeface="Times New Roman" panose="02020603050405020304" pitchFamily="18" charset="0"/>
            </a:endParaRPr>
          </a:p>
          <a:p>
            <a:pPr>
              <a:spcAft>
                <a:spcPts val="0"/>
              </a:spcAft>
            </a:pPr>
            <a:r>
              <a:rPr lang="ru-RU" sz="1200" dirty="0">
                <a:latin typeface="Times New Roman" panose="02020603050405020304" pitchFamily="18" charset="0"/>
                <a:ea typeface="Times New Roman" panose="02020603050405020304" pitchFamily="18" charset="0"/>
              </a:rPr>
              <a:t>б)</a:t>
            </a:r>
            <a:r>
              <a:rPr lang="ru-RU" sz="1200" dirty="0" err="1">
                <a:latin typeface="Times New Roman" panose="02020603050405020304" pitchFamily="18" charset="0"/>
                <a:ea typeface="Times New Roman" panose="02020603050405020304" pitchFamily="18" charset="0"/>
              </a:rPr>
              <a:t>хлорним</a:t>
            </a:r>
            <a:r>
              <a:rPr lang="ru-RU" sz="1200" dirty="0">
                <a:latin typeface="Times New Roman" panose="02020603050405020304" pitchFamily="18" charset="0"/>
                <a:ea typeface="Times New Roman" panose="02020603050405020304" pitchFamily="18" charset="0"/>
              </a:rPr>
              <a:t> водою</a:t>
            </a:r>
            <a:endParaRPr lang="ru-RU" sz="1000" dirty="0">
              <a:latin typeface="Times New Roman" panose="02020603050405020304" pitchFamily="18" charset="0"/>
              <a:ea typeface="Times New Roman" panose="02020603050405020304" pitchFamily="18" charset="0"/>
            </a:endParaRPr>
          </a:p>
          <a:p>
            <a:pPr>
              <a:spcAft>
                <a:spcPts val="0"/>
              </a:spcAft>
            </a:pPr>
            <a:r>
              <a:rPr lang="ru-RU" sz="1200" dirty="0">
                <a:latin typeface="Times New Roman" panose="02020603050405020304" pitchFamily="18" charset="0"/>
                <a:ea typeface="Times New Roman" panose="02020603050405020304" pitchFamily="18" charset="0"/>
              </a:rPr>
              <a:t>в )</a:t>
            </a:r>
            <a:r>
              <a:rPr lang="ru-RU" sz="1200" dirty="0" err="1">
                <a:latin typeface="Times New Roman" panose="02020603050405020304" pitchFamily="18" charset="0"/>
                <a:ea typeface="Times New Roman" panose="02020603050405020304" pitchFamily="18" charset="0"/>
              </a:rPr>
              <a:t>розчином</a:t>
            </a:r>
            <a:r>
              <a:rPr lang="ru-RU" sz="1200" dirty="0">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Ag</a:t>
            </a:r>
            <a:r>
              <a:rPr lang="ru-RU" sz="1200" dirty="0">
                <a:latin typeface="Times New Roman" panose="02020603050405020304" pitchFamily="18" charset="0"/>
                <a:ea typeface="Times New Roman" panose="02020603050405020304" pitchFamily="18" charset="0"/>
              </a:rPr>
              <a:t>2</a:t>
            </a:r>
            <a:r>
              <a:rPr lang="en-US" sz="1200" dirty="0">
                <a:latin typeface="Times New Roman" panose="02020603050405020304" pitchFamily="18" charset="0"/>
                <a:ea typeface="Times New Roman" panose="02020603050405020304" pitchFamily="18" charset="0"/>
              </a:rPr>
              <a:t>O</a:t>
            </a:r>
            <a:endParaRPr lang="ru-RU" sz="1000" dirty="0">
              <a:latin typeface="Times New Roman" panose="02020603050405020304" pitchFamily="18" charset="0"/>
              <a:ea typeface="Times New Roman" panose="02020603050405020304" pitchFamily="18" charset="0"/>
            </a:endParaRPr>
          </a:p>
          <a:p>
            <a:pPr>
              <a:spcAft>
                <a:spcPts val="0"/>
              </a:spcAft>
            </a:pPr>
            <a:r>
              <a:rPr lang="ru-RU" sz="1200" dirty="0">
                <a:latin typeface="Times New Roman" panose="02020603050405020304" pitchFamily="18" charset="0"/>
                <a:ea typeface="Times New Roman" panose="02020603050405020304" pitchFamily="18" charset="0"/>
              </a:rPr>
              <a:t>г)</a:t>
            </a:r>
            <a:r>
              <a:rPr lang="en-US" sz="1200" dirty="0" err="1">
                <a:latin typeface="Times New Roman" panose="02020603050405020304" pitchFamily="18" charset="0"/>
                <a:ea typeface="Times New Roman" panose="02020603050405020304" pitchFamily="18" charset="0"/>
              </a:rPr>
              <a:t>калієм</a:t>
            </a:r>
            <a:endParaRPr lang="ru-RU" sz="1000" dirty="0">
              <a:effectLst/>
              <a:latin typeface="Times New Roman" panose="02020603050405020304" pitchFamily="18" charset="0"/>
              <a:ea typeface="Times New Roman" panose="02020603050405020304" pitchFamily="18" charset="0"/>
            </a:endParaRPr>
          </a:p>
        </p:txBody>
      </p:sp>
      <p:sp>
        <p:nvSpPr>
          <p:cNvPr id="7" name="Текст 2"/>
          <p:cNvSpPr>
            <a:spLocks noGrp="1"/>
          </p:cNvSpPr>
          <p:nvPr>
            <p:ph type="body" idx="1"/>
          </p:nvPr>
        </p:nvSpPr>
        <p:spPr>
          <a:xfrm>
            <a:off x="251520" y="260648"/>
            <a:ext cx="8892480" cy="640080"/>
          </a:xfrm>
          <a:solidFill>
            <a:schemeClr val="accent2">
              <a:lumMod val="60000"/>
              <a:lumOff val="40000"/>
            </a:schemeClr>
          </a:solidFill>
        </p:spPr>
        <p:txBody>
          <a:bodyPr>
            <a:normAutofit fontScale="85000" lnSpcReduction="10000"/>
          </a:bodyPr>
          <a:lstStyle/>
          <a:p>
            <a:pPr marL="82296" indent="0">
              <a:buNone/>
            </a:pPr>
            <a:r>
              <a:rPr lang="uk-UA" dirty="0" smtClean="0"/>
              <a:t>Тести</a:t>
            </a:r>
            <a:r>
              <a:rPr lang="en-US" dirty="0" smtClean="0"/>
              <a:t>                        </a:t>
            </a:r>
            <a:r>
              <a:rPr lang="uk-UA" dirty="0" smtClean="0">
                <a:solidFill>
                  <a:schemeClr val="bg2"/>
                </a:solidFill>
              </a:rPr>
              <a:t>1в; 2а; 3 а; 4б; 5г; 6в; 7г; 8б; 9б; 10б.</a:t>
            </a:r>
            <a:r>
              <a:rPr lang="uk-UA" dirty="0" smtClean="0"/>
              <a:t> </a:t>
            </a:r>
            <a:endParaRPr lang="ru-RU" dirty="0"/>
          </a:p>
        </p:txBody>
      </p:sp>
    </p:spTree>
    <p:extLst>
      <p:ext uri="{BB962C8B-B14F-4D97-AF65-F5344CB8AC3E}">
        <p14:creationId xmlns:p14="http://schemas.microsoft.com/office/powerpoint/2010/main" val="22116926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3549" y="2919025"/>
            <a:ext cx="8572924" cy="553998"/>
          </a:xfrm>
          <a:prstGeom prst="rect">
            <a:avLst/>
          </a:prstGeom>
        </p:spPr>
        <p:txBody>
          <a:bodyPr wrap="none">
            <a:spAutoFit/>
          </a:bodyPr>
          <a:lstStyle/>
          <a:p>
            <a:r>
              <a:rPr lang="uk-UA" sz="3000" b="1" dirty="0"/>
              <a:t>Наступні слайди, для тих хто хоче знати більше;)</a:t>
            </a:r>
          </a:p>
        </p:txBody>
      </p:sp>
    </p:spTree>
    <p:extLst>
      <p:ext uri="{BB962C8B-B14F-4D97-AF65-F5344CB8AC3E}">
        <p14:creationId xmlns:p14="http://schemas.microsoft.com/office/powerpoint/2010/main" val="2930260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6165850"/>
            <a:ext cx="112553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66366" y="1756671"/>
            <a:ext cx="8986838"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buFont typeface="Wingdings" panose="05000000000000000000" pitchFamily="2" charset="2"/>
              <a:buNone/>
              <a:defRPr/>
            </a:pPr>
            <a:r>
              <a:rPr lang="en-US" sz="2400" b="1" kern="0" dirty="0" smtClean="0">
                <a:solidFill>
                  <a:srgbClr val="4F4F4F"/>
                </a:solidFill>
                <a:cs typeface="Times New Roman" panose="02020603050405020304" pitchFamily="18" charset="0"/>
              </a:rPr>
              <a:t>   </a:t>
            </a: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1-Decomposition of calcium carbide (CaC</a:t>
            </a:r>
            <a:r>
              <a:rPr lang="en-US"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2</a:t>
            </a: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a:t>
            </a:r>
          </a:p>
          <a:p>
            <a:pPr algn="justLow">
              <a:buFont typeface="Wingdings" panose="05000000000000000000" pitchFamily="2" charset="2"/>
              <a:buNone/>
              <a:defRPr/>
            </a:pPr>
            <a:endParaRPr lang="en-US" sz="1600" kern="0" dirty="0" smtClean="0">
              <a:cs typeface="Times New Roman" panose="02020603050405020304" pitchFamily="18" charset="0"/>
            </a:endParaRPr>
          </a:p>
        </p:txBody>
      </p:sp>
      <p:sp>
        <p:nvSpPr>
          <p:cNvPr id="11" name="Rectangle 10"/>
          <p:cNvSpPr/>
          <p:nvPr/>
        </p:nvSpPr>
        <p:spPr>
          <a:xfrm>
            <a:off x="35496" y="-197534"/>
            <a:ext cx="9108504" cy="1754326"/>
          </a:xfrm>
          <a:prstGeom prst="rect">
            <a:avLst/>
          </a:prstGeom>
          <a:noFill/>
        </p:spPr>
        <p:txBody>
          <a:bodyPr>
            <a:spAutoFit/>
          </a:bodyPr>
          <a:lstStyle/>
          <a:p>
            <a:pPr algn="ctr" eaLnBrk="1" hangingPunct="1">
              <a:defRPr/>
            </a:pPr>
            <a:r>
              <a:rPr lang="en-US" sz="54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General methods for the </a:t>
            </a:r>
          </a:p>
          <a:p>
            <a:pPr algn="ctr" eaLnBrk="1" hangingPunct="1">
              <a:defRPr/>
            </a:pPr>
            <a:r>
              <a:rPr lang="en-US" sz="54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Preparation of Alkynes</a:t>
            </a:r>
          </a:p>
        </p:txBody>
      </p:sp>
      <p:sp>
        <p:nvSpPr>
          <p:cNvPr id="2" name="Rectangle 1"/>
          <p:cNvSpPr/>
          <p:nvPr/>
        </p:nvSpPr>
        <p:spPr>
          <a:xfrm>
            <a:off x="0" y="2476500"/>
            <a:ext cx="9144000" cy="1384300"/>
          </a:xfrm>
          <a:prstGeom prst="rect">
            <a:avLst/>
          </a:prstGeom>
        </p:spPr>
        <p:txBody>
          <a:bodyPr>
            <a:spAutoFit/>
          </a:bodyPr>
          <a:lstStyle/>
          <a:p>
            <a:pPr marL="342900" indent="-342900">
              <a:spcBef>
                <a:spcPct val="20000"/>
              </a:spcBef>
              <a:buClr>
                <a:srgbClr val="3333CC"/>
              </a:buClr>
              <a:buSzPct val="60000"/>
              <a:defRPr/>
            </a:pPr>
            <a:r>
              <a:rPr lang="en-US" sz="2800" kern="0" dirty="0">
                <a:solidFill>
                  <a:srgbClr val="000000"/>
                </a:solidFill>
                <a:latin typeface="Arial"/>
              </a:rPr>
              <a:t>Calcium carbide is first obtained by heating limestone with coke. Calcium carbide is then reacted with water and ethyne (acetylene) is obtained.</a:t>
            </a:r>
          </a:p>
        </p:txBody>
      </p:sp>
      <p:graphicFrame>
        <p:nvGraphicFramePr>
          <p:cNvPr id="5126" name="Object 9"/>
          <p:cNvGraphicFramePr>
            <a:graphicFrameLocks noChangeAspect="1"/>
          </p:cNvGraphicFramePr>
          <p:nvPr/>
        </p:nvGraphicFramePr>
        <p:xfrm>
          <a:off x="34925" y="4516438"/>
          <a:ext cx="9001125" cy="931862"/>
        </p:xfrm>
        <a:graphic>
          <a:graphicData uri="http://schemas.openxmlformats.org/presentationml/2006/ole">
            <mc:AlternateContent xmlns:mc="http://schemas.openxmlformats.org/markup-compatibility/2006">
              <mc:Choice xmlns:v="urn:schemas-microsoft-com:vml" Requires="v">
                <p:oleObj spid="_x0000_s25652" name="CS ChemDraw Drawing" r:id="rId5" imgW="5264948" imgH="555828" progId="ChemDraw.Document.6.0">
                  <p:embed/>
                </p:oleObj>
              </mc:Choice>
              <mc:Fallback>
                <p:oleObj name="CS ChemDraw Drawing" r:id="rId5" imgW="5264948" imgH="555828"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4516438"/>
                        <a:ext cx="9001125"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85298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6165850"/>
            <a:ext cx="112553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3"/>
          <p:cNvSpPr>
            <a:spLocks noChangeArrowheads="1"/>
          </p:cNvSpPr>
          <p:nvPr/>
        </p:nvSpPr>
        <p:spPr bwMode="auto">
          <a:xfrm>
            <a:off x="323528" y="302206"/>
            <a:ext cx="70551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5146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9718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429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8862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2-Dehydrohalogenation of </a:t>
            </a:r>
            <a:r>
              <a:rPr lang="en-US"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dihalide</a:t>
            </a: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a:t>
            </a:r>
          </a:p>
        </p:txBody>
      </p:sp>
      <p:sp>
        <p:nvSpPr>
          <p:cNvPr id="7" name="Rectangle 16"/>
          <p:cNvSpPr>
            <a:spLocks noChangeArrowheads="1"/>
          </p:cNvSpPr>
          <p:nvPr/>
        </p:nvSpPr>
        <p:spPr bwMode="auto">
          <a:xfrm>
            <a:off x="0" y="1268413"/>
            <a:ext cx="9144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5146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9718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429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8862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algn="justLow" eaLnBrk="1" fontAlgn="auto" hangingPunct="1">
              <a:spcBef>
                <a:spcPct val="0"/>
              </a:spcBef>
              <a:spcAft>
                <a:spcPts val="0"/>
              </a:spcAft>
              <a:buClrTx/>
              <a:buSzTx/>
              <a:buFontTx/>
              <a:buNone/>
              <a:defRPr/>
            </a:pPr>
            <a:r>
              <a:rPr lang="en-US" sz="2400" kern="0" smtClean="0">
                <a:solidFill>
                  <a:srgbClr val="000000"/>
                </a:solidFill>
                <a:cs typeface="Times New Roman" panose="02020603050405020304" pitchFamily="18" charset="0"/>
              </a:rPr>
              <a:t>Dihalides has two halogen atoms, When boiled with alcoholic potash, the molecule loses 2 molecules of hydrogen halide and the corresponding alkyne is obtained.</a:t>
            </a:r>
            <a:endParaRPr lang="en-US" sz="4000" kern="0" smtClean="0">
              <a:solidFill>
                <a:srgbClr val="000000"/>
              </a:solidFill>
            </a:endParaRPr>
          </a:p>
        </p:txBody>
      </p:sp>
      <p:graphicFrame>
        <p:nvGraphicFramePr>
          <p:cNvPr id="7173" name="Object 1"/>
          <p:cNvGraphicFramePr>
            <a:graphicFrameLocks noChangeAspect="1"/>
          </p:cNvGraphicFramePr>
          <p:nvPr/>
        </p:nvGraphicFramePr>
        <p:xfrm>
          <a:off x="107950" y="2781300"/>
          <a:ext cx="9001125" cy="1228725"/>
        </p:xfrm>
        <a:graphic>
          <a:graphicData uri="http://schemas.openxmlformats.org/presentationml/2006/ole">
            <mc:AlternateContent xmlns:mc="http://schemas.openxmlformats.org/markup-compatibility/2006">
              <mc:Choice xmlns:v="urn:schemas-microsoft-com:vml" Requires="v">
                <p:oleObj spid="_x0000_s26726" name="CS ChemDraw Drawing" r:id="rId5" imgW="6496556" imgH="1228117" progId="ChemDraw.Document.6.0">
                  <p:embed/>
                </p:oleObj>
              </mc:Choice>
              <mc:Fallback>
                <p:oleObj name="CS ChemDraw Drawing" r:id="rId5" imgW="6496556" imgH="1228117"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2781300"/>
                        <a:ext cx="9001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4" name="Object 1"/>
          <p:cNvGraphicFramePr>
            <a:graphicFrameLocks noChangeAspect="1"/>
          </p:cNvGraphicFramePr>
          <p:nvPr/>
        </p:nvGraphicFramePr>
        <p:xfrm>
          <a:off x="-34925" y="4581525"/>
          <a:ext cx="8783638" cy="968375"/>
        </p:xfrm>
        <a:graphic>
          <a:graphicData uri="http://schemas.openxmlformats.org/presentationml/2006/ole">
            <mc:AlternateContent xmlns:mc="http://schemas.openxmlformats.org/markup-compatibility/2006">
              <mc:Choice xmlns:v="urn:schemas-microsoft-com:vml" Requires="v">
                <p:oleObj spid="_x0000_s26727" name="CS ChemDraw Drawing" r:id="rId7" imgW="3335537" imgH="706606" progId="ChemDraw.Document.6.0">
                  <p:embed/>
                </p:oleObj>
              </mc:Choice>
              <mc:Fallback>
                <p:oleObj name="CS ChemDraw Drawing" r:id="rId7" imgW="3335537" imgH="706606"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 y="4581525"/>
                        <a:ext cx="87836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33933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094" y="44624"/>
            <a:ext cx="9116906" cy="646331"/>
          </a:xfrm>
          <a:prstGeom prst="rect">
            <a:avLst/>
          </a:prstGeom>
          <a:noFill/>
        </p:spPr>
        <p:txBody>
          <a:bodyPr>
            <a:spAutoFit/>
          </a:bodyPr>
          <a:lstStyle/>
          <a:p>
            <a:pPr eaLnBrk="1" hangingPunct="1">
              <a:defRPr/>
            </a:pP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3. From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Tetrahaloalkanes</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endParaRPr>
          </a:p>
        </p:txBody>
      </p:sp>
      <p:sp>
        <p:nvSpPr>
          <p:cNvPr id="7" name="Rectangle 10"/>
          <p:cNvSpPr>
            <a:spLocks noChangeArrowheads="1"/>
          </p:cNvSpPr>
          <p:nvPr/>
        </p:nvSpPr>
        <p:spPr bwMode="auto">
          <a:xfrm>
            <a:off x="0" y="836613"/>
            <a:ext cx="9144000" cy="1154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5146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9718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429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8862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r>
              <a:rPr lang="en-US" sz="2400" kern="0" dirty="0" smtClean="0">
                <a:solidFill>
                  <a:srgbClr val="000000"/>
                </a:solidFill>
                <a:cs typeface="Times New Roman" panose="02020603050405020304" pitchFamily="18" charset="0"/>
              </a:rPr>
              <a:t>Alkynes can be obtained from </a:t>
            </a:r>
            <a:r>
              <a:rPr lang="en-US" sz="2400" kern="0" dirty="0" err="1" smtClean="0">
                <a:solidFill>
                  <a:srgbClr val="000000"/>
                </a:solidFill>
                <a:cs typeface="Times New Roman" panose="02020603050405020304" pitchFamily="18" charset="0"/>
              </a:rPr>
              <a:t>tetrahaloalkanes</a:t>
            </a:r>
            <a:r>
              <a:rPr lang="en-US" sz="2400" kern="0" dirty="0" smtClean="0">
                <a:solidFill>
                  <a:srgbClr val="000000"/>
                </a:solidFill>
                <a:cs typeface="Times New Roman" panose="02020603050405020304" pitchFamily="18" charset="0"/>
              </a:rPr>
              <a:t> by heating with zinc.</a:t>
            </a:r>
            <a:endParaRPr lang="en-US" sz="1400" b="1" kern="0" dirty="0" smtClean="0">
              <a:solidFill>
                <a:srgbClr val="000000"/>
              </a:solidFill>
              <a:cs typeface="Times New Roman" panose="02020603050405020304" pitchFamily="18" charset="0"/>
            </a:endParaRPr>
          </a:p>
          <a:p>
            <a:pPr eaLnBrk="1" fontAlgn="auto" hangingPunct="1">
              <a:spcBef>
                <a:spcPct val="0"/>
              </a:spcBef>
              <a:spcAft>
                <a:spcPts val="0"/>
              </a:spcAft>
              <a:buClrTx/>
              <a:buSzTx/>
              <a:buFontTx/>
              <a:buNone/>
              <a:defRPr/>
            </a:pPr>
            <a:endParaRPr lang="en-US" sz="2400" kern="0" dirty="0" smtClean="0">
              <a:solidFill>
                <a:srgbClr val="000000"/>
              </a:solidFill>
            </a:endParaRPr>
          </a:p>
        </p:txBody>
      </p:sp>
      <p:pic>
        <p:nvPicPr>
          <p:cNvPr id="92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349500"/>
            <a:ext cx="856932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686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6165850"/>
            <a:ext cx="112553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35496" y="-16782"/>
            <a:ext cx="53823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5146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9718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429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8862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4- By Kolbe’s electrolysis :</a:t>
            </a:r>
            <a:endPar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endParaRPr>
          </a:p>
        </p:txBody>
      </p:sp>
      <p:sp>
        <p:nvSpPr>
          <p:cNvPr id="11268" name="Rectangle 5"/>
          <p:cNvSpPr>
            <a:spLocks noChangeArrowheads="1"/>
          </p:cNvSpPr>
          <p:nvPr/>
        </p:nvSpPr>
        <p:spPr bwMode="auto">
          <a:xfrm>
            <a:off x="0" y="765175"/>
            <a:ext cx="88582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Low" eaLnBrk="1" hangingPunct="1">
              <a:spcBef>
                <a:spcPct val="0"/>
              </a:spcBef>
              <a:buFontTx/>
              <a:buNone/>
            </a:pPr>
            <a:r>
              <a:rPr lang="en-US" altLang="uk-UA"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Electrolysis of aqueous solutions of sodium or potassium salts of dicarboxylic acids gives alkyne.</a:t>
            </a:r>
            <a:endParaRPr lang="en-US" altLang="uk-UA" sz="44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11269" name="Object 12"/>
          <p:cNvGraphicFramePr>
            <a:graphicFrameLocks noChangeAspect="1"/>
          </p:cNvGraphicFramePr>
          <p:nvPr/>
        </p:nvGraphicFramePr>
        <p:xfrm>
          <a:off x="71438" y="2133600"/>
          <a:ext cx="8929687" cy="938213"/>
        </p:xfrm>
        <a:graphic>
          <a:graphicData uri="http://schemas.openxmlformats.org/presentationml/2006/ole">
            <mc:AlternateContent xmlns:mc="http://schemas.openxmlformats.org/markup-compatibility/2006">
              <mc:Choice xmlns:v="urn:schemas-microsoft-com:vml" Requires="v">
                <p:oleObj spid="_x0000_s27700" r:id="rId5" imgW="7645680" imgH="770760" progId="ChemDraw.Document.6.0">
                  <p:embed/>
                </p:oleObj>
              </mc:Choice>
              <mc:Fallback>
                <p:oleObj r:id="rId5" imgW="7645680" imgH="770760"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8" y="2133600"/>
                        <a:ext cx="892968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1"/>
          <p:cNvSpPr>
            <a:spLocks noChangeArrowheads="1"/>
          </p:cNvSpPr>
          <p:nvPr/>
        </p:nvSpPr>
        <p:spPr bwMode="auto">
          <a:xfrm>
            <a:off x="-20638" y="3213100"/>
            <a:ext cx="2360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algn="l" rtl="0" eaLnBrk="0" fontAlgn="base" hangingPunct="0">
              <a:spcBef>
                <a:spcPct val="0"/>
              </a:spcBef>
              <a:spcAft>
                <a:spcPct val="0"/>
              </a:spcAft>
              <a:defRPr sz="2400">
                <a:solidFill>
                  <a:schemeClr val="tx1"/>
                </a:solidFill>
                <a:latin typeface="Arial" panose="020B0604020202020204" pitchFamily="34" charset="0"/>
              </a:defRPr>
            </a:lvl6pPr>
            <a:lvl7pPr marL="2971800" indent="-228600" algn="l" rtl="0" eaLnBrk="0" fontAlgn="base" hangingPunct="0">
              <a:spcBef>
                <a:spcPct val="0"/>
              </a:spcBef>
              <a:spcAft>
                <a:spcPct val="0"/>
              </a:spcAft>
              <a:defRPr sz="2400">
                <a:solidFill>
                  <a:schemeClr val="tx1"/>
                </a:solidFill>
                <a:latin typeface="Arial" panose="020B0604020202020204" pitchFamily="34" charset="0"/>
              </a:defRPr>
            </a:lvl7pPr>
            <a:lvl8pPr marL="3429000" indent="-228600" algn="l" rtl="0" eaLnBrk="0" fontAlgn="base" hangingPunct="0">
              <a:spcBef>
                <a:spcPct val="0"/>
              </a:spcBef>
              <a:spcAft>
                <a:spcPct val="0"/>
              </a:spcAft>
              <a:defRPr sz="2400">
                <a:solidFill>
                  <a:schemeClr val="tx1"/>
                </a:solidFill>
                <a:latin typeface="Arial" panose="020B0604020202020204" pitchFamily="34" charset="0"/>
              </a:defRPr>
            </a:lvl8pPr>
            <a:lvl9pPr marL="3886200" indent="-228600" algn="l" rtl="0" eaLnBrk="0" fontAlgn="base" hangingPunct="0">
              <a:spcBef>
                <a:spcPct val="0"/>
              </a:spcBef>
              <a:spcAft>
                <a:spcPct val="0"/>
              </a:spcAft>
              <a:defRPr sz="2400">
                <a:solidFill>
                  <a:schemeClr val="tx1"/>
                </a:solidFill>
                <a:latin typeface="Arial" panose="020B0604020202020204" pitchFamily="34" charset="0"/>
              </a:defRPr>
            </a:lvl9pPr>
          </a:lstStyle>
          <a:p>
            <a:pPr eaLnBrk="1" fontAlgn="auto" hangingPunct="1">
              <a:spcBef>
                <a:spcPts val="0"/>
              </a:spcBef>
              <a:spcAft>
                <a:spcPts val="0"/>
              </a:spcAft>
              <a:defRPr/>
            </a:pPr>
            <a:r>
              <a:rPr lang="en-US" kern="0" dirty="0" smtClean="0">
                <a:solidFill>
                  <a:srgbClr val="000000"/>
                </a:solidFill>
              </a:rPr>
              <a:t>sodium maleate</a:t>
            </a:r>
            <a:endParaRPr lang="ar-EG" kern="0" dirty="0" smtClean="0">
              <a:solidFill>
                <a:srgbClr val="000000"/>
              </a:solidFill>
            </a:endParaRPr>
          </a:p>
        </p:txBody>
      </p:sp>
    </p:spTree>
    <p:extLst>
      <p:ext uri="{BB962C8B-B14F-4D97-AF65-F5344CB8AC3E}">
        <p14:creationId xmlns:p14="http://schemas.microsoft.com/office/powerpoint/2010/main" val="2397702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6165850"/>
            <a:ext cx="112553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44624"/>
            <a:ext cx="9144000" cy="1077218"/>
          </a:xfrm>
          <a:prstGeom prst="rect">
            <a:avLst/>
          </a:prstGeom>
          <a:noFill/>
        </p:spPr>
        <p:txBody>
          <a:bodyPr>
            <a:spAutoFit/>
          </a:bodyPr>
          <a:lstStyle/>
          <a:p>
            <a:pPr eaLnBrk="1" hangingPunct="1">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5-Reaction of Sodium </a:t>
            </a: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acetylide</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 with primary alkyl halides:</a:t>
            </a:r>
          </a:p>
        </p:txBody>
      </p:sp>
      <p:sp>
        <p:nvSpPr>
          <p:cNvPr id="13316" name="Rectangle 6"/>
          <p:cNvSpPr>
            <a:spLocks noChangeArrowheads="1"/>
          </p:cNvSpPr>
          <p:nvPr/>
        </p:nvSpPr>
        <p:spPr bwMode="auto">
          <a:xfrm>
            <a:off x="0" y="1412875"/>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Low" eaLnBrk="1" hangingPunct="1">
              <a:spcBef>
                <a:spcPct val="0"/>
              </a:spcBef>
              <a:buFontTx/>
              <a:buNone/>
            </a:pPr>
            <a:r>
              <a:rPr lang="en-US" altLang="uk-UA"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method is used for the preparation of higher alkyne from lower one. </a:t>
            </a:r>
            <a:r>
              <a:rPr lang="en-US" altLang="uk-UA" sz="140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altLang="uk-UA"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 increase the alkyne chain).</a:t>
            </a:r>
            <a:endParaRPr lang="en-US" altLang="uk-UA" sz="44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13317" name="Object 7"/>
          <p:cNvGraphicFramePr>
            <a:graphicFrameLocks noChangeAspect="1"/>
          </p:cNvGraphicFramePr>
          <p:nvPr/>
        </p:nvGraphicFramePr>
        <p:xfrm>
          <a:off x="71438" y="2636838"/>
          <a:ext cx="8929687" cy="3024187"/>
        </p:xfrm>
        <a:graphic>
          <a:graphicData uri="http://schemas.openxmlformats.org/presentationml/2006/ole">
            <mc:AlternateContent xmlns:mc="http://schemas.openxmlformats.org/markup-compatibility/2006">
              <mc:Choice xmlns:v="urn:schemas-microsoft-com:vml" Requires="v">
                <p:oleObj spid="_x0000_s28724" r:id="rId5" imgW="7619400" imgH="2409120" progId="ChemDraw.Document.6.0">
                  <p:embed/>
                </p:oleObj>
              </mc:Choice>
              <mc:Fallback>
                <p:oleObj r:id="rId5" imgW="7619400" imgH="2409120"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8" y="2636838"/>
                        <a:ext cx="89296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9719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bject 188"/>
          <p:cNvSpPr>
            <a:spLocks noChangeArrowheads="1"/>
          </p:cNvSpPr>
          <p:nvPr/>
        </p:nvSpPr>
        <p:spPr bwMode="auto">
          <a:xfrm>
            <a:off x="800100" y="1098550"/>
            <a:ext cx="328613" cy="47466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5363" name="object 190"/>
          <p:cNvSpPr>
            <a:spLocks noChangeArrowheads="1"/>
          </p:cNvSpPr>
          <p:nvPr/>
        </p:nvSpPr>
        <p:spPr bwMode="auto">
          <a:xfrm>
            <a:off x="911225" y="1520825"/>
            <a:ext cx="368300" cy="47466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5364" name="object 193"/>
          <p:cNvSpPr>
            <a:spLocks noChangeArrowheads="1"/>
          </p:cNvSpPr>
          <p:nvPr/>
        </p:nvSpPr>
        <p:spPr bwMode="auto">
          <a:xfrm>
            <a:off x="442913" y="1781175"/>
            <a:ext cx="8226425" cy="31750"/>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5365" name="object 38"/>
          <p:cNvSpPr>
            <a:spLocks/>
          </p:cNvSpPr>
          <p:nvPr/>
        </p:nvSpPr>
        <p:spPr bwMode="auto">
          <a:xfrm>
            <a:off x="8956675" y="5627688"/>
            <a:ext cx="9525" cy="19050"/>
          </a:xfrm>
          <a:custGeom>
            <a:avLst/>
            <a:gdLst>
              <a:gd name="T0" fmla="*/ 0 w 10640"/>
              <a:gd name="T1" fmla="*/ 7259 h 18624"/>
              <a:gd name="T2" fmla="*/ 838 w 10640"/>
              <a:gd name="T3" fmla="*/ 21819 h 18624"/>
              <a:gd name="T4" fmla="*/ 1174 w 10640"/>
              <a:gd name="T5" fmla="*/ 15734 h 18624"/>
              <a:gd name="T6" fmla="*/ 2181 w 10640"/>
              <a:gd name="T7" fmla="*/ 10995 h 18624"/>
              <a:gd name="T8" fmla="*/ 4902 w 10640"/>
              <a:gd name="T9" fmla="*/ 0 h 18624"/>
              <a:gd name="T10" fmla="*/ 0 w 10640"/>
              <a:gd name="T11" fmla="*/ 7259 h 186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40" h="18624">
                <a:moveTo>
                  <a:pt x="0" y="6196"/>
                </a:moveTo>
                <a:lnTo>
                  <a:pt x="1821" y="18624"/>
                </a:lnTo>
                <a:lnTo>
                  <a:pt x="2549" y="13431"/>
                </a:lnTo>
                <a:lnTo>
                  <a:pt x="4734" y="9384"/>
                </a:lnTo>
                <a:lnTo>
                  <a:pt x="10640" y="0"/>
                </a:lnTo>
                <a:lnTo>
                  <a:pt x="0" y="61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uk-UA"/>
          </a:p>
        </p:txBody>
      </p:sp>
      <p:sp>
        <p:nvSpPr>
          <p:cNvPr id="14510" name="object 21"/>
          <p:cNvSpPr txBox="1">
            <a:spLocks noChangeArrowheads="1"/>
          </p:cNvSpPr>
          <p:nvPr/>
        </p:nvSpPr>
        <p:spPr bwMode="auto">
          <a:xfrm>
            <a:off x="1331640" y="452438"/>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ts val="4600"/>
              </a:lnSpc>
              <a:spcBef>
                <a:spcPts val="225"/>
              </a:spcBef>
              <a:defRPr/>
            </a:pPr>
            <a:r>
              <a:rPr lang="ar-EG"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Reactions</a:t>
            </a:r>
          </a:p>
        </p:txBody>
      </p:sp>
      <p:sp>
        <p:nvSpPr>
          <p:cNvPr id="14511" name="object 20"/>
          <p:cNvSpPr txBox="1">
            <a:spLocks noChangeArrowheads="1"/>
          </p:cNvSpPr>
          <p:nvPr/>
        </p:nvSpPr>
        <p:spPr bwMode="auto">
          <a:xfrm>
            <a:off x="3697288" y="452438"/>
            <a:ext cx="574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ts val="4600"/>
              </a:lnSpc>
              <a:spcBef>
                <a:spcPts val="225"/>
              </a:spcBef>
              <a:defRPr/>
            </a:pPr>
            <a:r>
              <a:rPr lang="ar-EG"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of</a:t>
            </a:r>
          </a:p>
        </p:txBody>
      </p:sp>
      <p:sp>
        <p:nvSpPr>
          <p:cNvPr id="14512" name="object 19"/>
          <p:cNvSpPr txBox="1">
            <a:spLocks noChangeArrowheads="1"/>
          </p:cNvSpPr>
          <p:nvPr/>
        </p:nvSpPr>
        <p:spPr bwMode="auto">
          <a:xfrm>
            <a:off x="4309219" y="452438"/>
            <a:ext cx="1558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ts val="4600"/>
              </a:lnSpc>
              <a:spcBef>
                <a:spcPts val="225"/>
              </a:spcBef>
              <a:defRPr/>
            </a:pPr>
            <a:r>
              <a:rPr lang="ar-EG"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alk</a:t>
            </a: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y</a:t>
            </a:r>
            <a:r>
              <a:rPr lang="ar-EG"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cs typeface="Arial" charset="0"/>
              </a:rPr>
              <a:t>nes</a:t>
            </a:r>
          </a:p>
        </p:txBody>
      </p:sp>
      <p:sp>
        <p:nvSpPr>
          <p:cNvPr id="15369" name="object 18"/>
          <p:cNvSpPr txBox="1">
            <a:spLocks noChangeArrowheads="1"/>
          </p:cNvSpPr>
          <p:nvPr/>
        </p:nvSpPr>
        <p:spPr bwMode="auto">
          <a:xfrm>
            <a:off x="34925" y="1412875"/>
            <a:ext cx="91090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uk-UA" sz="3600" b="1" u="sng">
                <a:solidFill>
                  <a:srgbClr val="20AC6F"/>
                </a:solidFill>
                <a:latin typeface="Script MT Bold" panose="03040602040607080904" pitchFamily="66" charset="0"/>
              </a:rPr>
              <a:t>(i) Hydration of alkynes (reaction with water):</a:t>
            </a:r>
          </a:p>
        </p:txBody>
      </p:sp>
      <p:sp>
        <p:nvSpPr>
          <p:cNvPr id="15" name="object 15"/>
          <p:cNvSpPr txBox="1"/>
          <p:nvPr/>
        </p:nvSpPr>
        <p:spPr>
          <a:xfrm>
            <a:off x="417513" y="990600"/>
            <a:ext cx="360362" cy="107950"/>
          </a:xfrm>
          <a:prstGeom prst="rect">
            <a:avLst/>
          </a:prstGeom>
        </p:spPr>
        <p:txBody>
          <a:bodyPr lIns="0" tIns="0" rIns="0" bIns="0"/>
          <a:lstStyle/>
          <a:p>
            <a:pPr marL="25400" algn="r" rtl="1" eaLnBrk="1" fontAlgn="auto" hangingPunct="1">
              <a:lnSpc>
                <a:spcPts val="850"/>
              </a:lnSpc>
              <a:spcBef>
                <a:spcPts val="1"/>
              </a:spcBef>
              <a:spcAft>
                <a:spcPts val="0"/>
              </a:spcAft>
              <a:defRPr/>
            </a:pPr>
            <a:endParaRPr sz="850">
              <a:solidFill>
                <a:prstClr val="black"/>
              </a:solidFill>
              <a:latin typeface="Calibri"/>
            </a:endParaRPr>
          </a:p>
        </p:txBody>
      </p:sp>
      <p:sp>
        <p:nvSpPr>
          <p:cNvPr id="14" name="object 14"/>
          <p:cNvSpPr txBox="1"/>
          <p:nvPr/>
        </p:nvSpPr>
        <p:spPr>
          <a:xfrm>
            <a:off x="777875" y="990600"/>
            <a:ext cx="185738" cy="107950"/>
          </a:xfrm>
          <a:prstGeom prst="rect">
            <a:avLst/>
          </a:prstGeom>
        </p:spPr>
        <p:txBody>
          <a:bodyPr lIns="0" tIns="0" rIns="0" bIns="0"/>
          <a:lstStyle/>
          <a:p>
            <a:pPr marL="25400" algn="r" rtl="1" eaLnBrk="1" fontAlgn="auto" hangingPunct="1">
              <a:lnSpc>
                <a:spcPts val="850"/>
              </a:lnSpc>
              <a:spcBef>
                <a:spcPts val="1"/>
              </a:spcBef>
              <a:spcAft>
                <a:spcPts val="0"/>
              </a:spcAft>
              <a:defRPr/>
            </a:pPr>
            <a:endParaRPr sz="850">
              <a:solidFill>
                <a:prstClr val="black"/>
              </a:solidFill>
              <a:latin typeface="Calibri"/>
            </a:endParaRPr>
          </a:p>
        </p:txBody>
      </p:sp>
      <p:sp>
        <p:nvSpPr>
          <p:cNvPr id="15372" name="object 12"/>
          <p:cNvSpPr txBox="1">
            <a:spLocks noChangeArrowheads="1"/>
          </p:cNvSpPr>
          <p:nvPr/>
        </p:nvSpPr>
        <p:spPr bwMode="auto">
          <a:xfrm>
            <a:off x="777875" y="1098550"/>
            <a:ext cx="777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ts val="1000"/>
              </a:lnSpc>
            </a:pPr>
            <a:endParaRPr lang="ar-EG" altLang="uk-UA" sz="1000">
              <a:solidFill>
                <a:srgbClr val="000000"/>
              </a:solidFill>
              <a:latin typeface="Calibri" panose="020F0502020204030204" pitchFamily="34" charset="0"/>
            </a:endParaRPr>
          </a:p>
        </p:txBody>
      </p:sp>
      <p:sp>
        <p:nvSpPr>
          <p:cNvPr id="15373" name="object 11"/>
          <p:cNvSpPr txBox="1">
            <a:spLocks noChangeArrowheads="1"/>
          </p:cNvSpPr>
          <p:nvPr/>
        </p:nvSpPr>
        <p:spPr bwMode="auto">
          <a:xfrm>
            <a:off x="855663" y="1098550"/>
            <a:ext cx="1079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ts val="1000"/>
              </a:lnSpc>
            </a:pPr>
            <a:endParaRPr lang="ar-EG" altLang="uk-UA" sz="1000">
              <a:solidFill>
                <a:srgbClr val="000000"/>
              </a:solidFill>
              <a:latin typeface="Calibri" panose="020F0502020204030204" pitchFamily="34" charset="0"/>
            </a:endParaRPr>
          </a:p>
        </p:txBody>
      </p:sp>
      <p:sp>
        <p:nvSpPr>
          <p:cNvPr id="15374" name="object 10"/>
          <p:cNvSpPr txBox="1">
            <a:spLocks noChangeArrowheads="1"/>
          </p:cNvSpPr>
          <p:nvPr/>
        </p:nvSpPr>
        <p:spPr bwMode="auto">
          <a:xfrm>
            <a:off x="417513" y="1520825"/>
            <a:ext cx="123825"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5375" name="object 9"/>
          <p:cNvSpPr txBox="1">
            <a:spLocks noChangeArrowheads="1"/>
          </p:cNvSpPr>
          <p:nvPr/>
        </p:nvSpPr>
        <p:spPr bwMode="auto">
          <a:xfrm>
            <a:off x="541338" y="1520825"/>
            <a:ext cx="236537"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5376" name="object 8"/>
          <p:cNvSpPr txBox="1">
            <a:spLocks noChangeArrowheads="1"/>
          </p:cNvSpPr>
          <p:nvPr/>
        </p:nvSpPr>
        <p:spPr bwMode="auto">
          <a:xfrm>
            <a:off x="777875" y="1520825"/>
            <a:ext cx="77788"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5377" name="object 7"/>
          <p:cNvSpPr txBox="1">
            <a:spLocks noChangeArrowheads="1"/>
          </p:cNvSpPr>
          <p:nvPr/>
        </p:nvSpPr>
        <p:spPr bwMode="auto">
          <a:xfrm>
            <a:off x="855663" y="1520825"/>
            <a:ext cx="10795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5378" name="object 3"/>
          <p:cNvSpPr txBox="1">
            <a:spLocks noChangeArrowheads="1"/>
          </p:cNvSpPr>
          <p:nvPr/>
        </p:nvSpPr>
        <p:spPr bwMode="auto">
          <a:xfrm>
            <a:off x="541338" y="1995488"/>
            <a:ext cx="236537"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5379" name="object 2"/>
          <p:cNvSpPr txBox="1">
            <a:spLocks noChangeArrowheads="1"/>
          </p:cNvSpPr>
          <p:nvPr/>
        </p:nvSpPr>
        <p:spPr bwMode="auto">
          <a:xfrm>
            <a:off x="777875" y="1995488"/>
            <a:ext cx="185738"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3" name="Rectangle 2"/>
          <p:cNvSpPr/>
          <p:nvPr/>
        </p:nvSpPr>
        <p:spPr>
          <a:xfrm>
            <a:off x="34925" y="2090738"/>
            <a:ext cx="9109075" cy="1568450"/>
          </a:xfrm>
          <a:prstGeom prst="rect">
            <a:avLst/>
          </a:prstGeom>
        </p:spPr>
        <p:txBody>
          <a:bodyPr>
            <a:spAutoFit/>
          </a:bodyPr>
          <a:lstStyle/>
          <a:p>
            <a:pPr eaLnBrk="1" fontAlgn="auto" hangingPunct="1">
              <a:spcBef>
                <a:spcPts val="0"/>
              </a:spcBef>
              <a:spcAft>
                <a:spcPts val="0"/>
              </a:spcAft>
              <a:defRPr/>
            </a:pPr>
            <a:r>
              <a:rPr lang="en-US" sz="2400" kern="0" dirty="0">
                <a:solidFill>
                  <a:srgbClr val="000000"/>
                </a:solidFill>
              </a:rPr>
              <a:t>Alkynes on hydration in the presence of dilute acids and mercuric </a:t>
            </a:r>
            <a:r>
              <a:rPr lang="en-US" sz="2400" kern="0" dirty="0" err="1">
                <a:solidFill>
                  <a:srgbClr val="000000"/>
                </a:solidFill>
              </a:rPr>
              <a:t>sulphate</a:t>
            </a:r>
            <a:r>
              <a:rPr lang="en-US" sz="2400" kern="0" dirty="0">
                <a:solidFill>
                  <a:srgbClr val="000000"/>
                </a:solidFill>
              </a:rPr>
              <a:t> gives </a:t>
            </a:r>
            <a:r>
              <a:rPr lang="en-US" sz="2400" kern="0" dirty="0" err="1">
                <a:solidFill>
                  <a:srgbClr val="000000"/>
                </a:solidFill>
              </a:rPr>
              <a:t>enols</a:t>
            </a:r>
            <a:r>
              <a:rPr lang="en-US" sz="2400" kern="0" dirty="0">
                <a:solidFill>
                  <a:srgbClr val="000000"/>
                </a:solidFill>
              </a:rPr>
              <a:t> (a compound containing double bond and alcohol). For example acetylene on hydration gives an </a:t>
            </a:r>
            <a:r>
              <a:rPr lang="en-US" sz="2400" kern="0" dirty="0" err="1">
                <a:solidFill>
                  <a:srgbClr val="000000"/>
                </a:solidFill>
              </a:rPr>
              <a:t>enol</a:t>
            </a:r>
            <a:r>
              <a:rPr lang="en-US" sz="2400" kern="0" dirty="0">
                <a:solidFill>
                  <a:srgbClr val="000000"/>
                </a:solidFill>
              </a:rPr>
              <a:t> with the following structure.</a:t>
            </a:r>
          </a:p>
        </p:txBody>
      </p:sp>
      <p:graphicFrame>
        <p:nvGraphicFramePr>
          <p:cNvPr id="15381" name="Object 5"/>
          <p:cNvGraphicFramePr>
            <a:graphicFrameLocks noChangeAspect="1"/>
          </p:cNvGraphicFramePr>
          <p:nvPr/>
        </p:nvGraphicFramePr>
        <p:xfrm>
          <a:off x="1598613" y="3659188"/>
          <a:ext cx="6429375" cy="777875"/>
        </p:xfrm>
        <a:graphic>
          <a:graphicData uri="http://schemas.openxmlformats.org/presentationml/2006/ole">
            <mc:AlternateContent xmlns:mc="http://schemas.openxmlformats.org/markup-compatibility/2006">
              <mc:Choice xmlns:v="urn:schemas-microsoft-com:vml" Requires="v">
                <p:oleObj spid="_x0000_s29798" name="CS ChemDraw Drawing" r:id="rId7" imgW="2896949" imgH="523672" progId="ChemDraw.Document.6.0">
                  <p:embed/>
                </p:oleObj>
              </mc:Choice>
              <mc:Fallback>
                <p:oleObj name="CS ChemDraw Drawing" r:id="rId7" imgW="2896949" imgH="523672"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8613" y="3659188"/>
                        <a:ext cx="64293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tangle 6"/>
          <p:cNvSpPr>
            <a:spLocks noChangeArrowheads="1"/>
          </p:cNvSpPr>
          <p:nvPr/>
        </p:nvSpPr>
        <p:spPr bwMode="auto">
          <a:xfrm>
            <a:off x="0" y="44704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5146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9718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429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8862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r>
              <a:rPr lang="en-US" sz="2400" kern="0" dirty="0" smtClean="0">
                <a:solidFill>
                  <a:srgbClr val="000000"/>
                </a:solidFill>
              </a:rPr>
              <a:t>These </a:t>
            </a:r>
            <a:r>
              <a:rPr lang="en-US" sz="2400" kern="0" dirty="0" err="1" smtClean="0">
                <a:solidFill>
                  <a:srgbClr val="000000"/>
                </a:solidFill>
              </a:rPr>
              <a:t>enols</a:t>
            </a:r>
            <a:r>
              <a:rPr lang="en-US" sz="2400" kern="0" dirty="0" smtClean="0">
                <a:solidFill>
                  <a:srgbClr val="000000"/>
                </a:solidFill>
              </a:rPr>
              <a:t> are unstable compounds. They undergo rearrangement to give carbonyl compounds (ketones/ aldehyde).</a:t>
            </a:r>
            <a:endParaRPr lang="ar-EG" sz="2400" kern="0" dirty="0" smtClean="0">
              <a:solidFill>
                <a:srgbClr val="000000"/>
              </a:solidFill>
            </a:endParaRPr>
          </a:p>
        </p:txBody>
      </p:sp>
      <p:graphicFrame>
        <p:nvGraphicFramePr>
          <p:cNvPr id="15383" name="Object 6"/>
          <p:cNvGraphicFramePr>
            <a:graphicFrameLocks noChangeAspect="1"/>
          </p:cNvGraphicFramePr>
          <p:nvPr/>
        </p:nvGraphicFramePr>
        <p:xfrm>
          <a:off x="1500188" y="5657850"/>
          <a:ext cx="6072187" cy="557213"/>
        </p:xfrm>
        <a:graphic>
          <a:graphicData uri="http://schemas.openxmlformats.org/presentationml/2006/ole">
            <mc:AlternateContent xmlns:mc="http://schemas.openxmlformats.org/markup-compatibility/2006">
              <mc:Choice xmlns:v="urn:schemas-microsoft-com:vml" Requires="v">
                <p:oleObj spid="_x0000_s29799" name="CS ChemDraw Drawing" r:id="rId9" imgW="2630181" imgH="557449" progId="ChemDraw.Document.6.0">
                  <p:embed/>
                </p:oleObj>
              </mc:Choice>
              <mc:Fallback>
                <p:oleObj name="CS ChemDraw Drawing" r:id="rId9" imgW="2630181" imgH="557449" progId="ChemDraw.Document.6.0">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0188" y="5657850"/>
                        <a:ext cx="6072187"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762039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bject 136"/>
          <p:cNvSpPr>
            <a:spLocks noChangeArrowheads="1"/>
          </p:cNvSpPr>
          <p:nvPr/>
        </p:nvSpPr>
        <p:spPr bwMode="auto">
          <a:xfrm>
            <a:off x="800100" y="1098550"/>
            <a:ext cx="328613" cy="47466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8" name="object 18"/>
          <p:cNvSpPr txBox="1"/>
          <p:nvPr/>
        </p:nvSpPr>
        <p:spPr>
          <a:xfrm>
            <a:off x="79375" y="44450"/>
            <a:ext cx="4297363" cy="330200"/>
          </a:xfrm>
          <a:prstGeom prst="rect">
            <a:avLst/>
          </a:prstGeom>
        </p:spPr>
        <p:txBody>
          <a:bodyPr lIns="0" tIns="0" rIns="0" bIns="0"/>
          <a:lstStyle/>
          <a:p>
            <a:pPr marL="12700" eaLnBrk="1" fontAlgn="auto" hangingPunct="1">
              <a:lnSpc>
                <a:spcPts val="2550"/>
              </a:lnSpc>
              <a:spcBef>
                <a:spcPts val="127"/>
              </a:spcBef>
              <a:spcAft>
                <a:spcPts val="0"/>
              </a:spcAft>
              <a:defRPr/>
            </a:pPr>
            <a:r>
              <a:rPr lang="en-US" sz="2400" b="1" u="heavy" dirty="0">
                <a:solidFill>
                  <a:prstClr val="black"/>
                </a:solidFill>
                <a:latin typeface="Times New Roman"/>
                <a:cs typeface="Times New Roman"/>
              </a:rPr>
              <a:t>Examples:</a:t>
            </a:r>
          </a:p>
          <a:p>
            <a:pPr marL="12700" eaLnBrk="1" fontAlgn="auto" hangingPunct="1">
              <a:lnSpc>
                <a:spcPts val="2550"/>
              </a:lnSpc>
              <a:spcBef>
                <a:spcPts val="127"/>
              </a:spcBef>
              <a:spcAft>
                <a:spcPts val="0"/>
              </a:spcAft>
              <a:defRPr/>
            </a:pPr>
            <a:endParaRPr sz="2400" dirty="0">
              <a:solidFill>
                <a:prstClr val="black"/>
              </a:solidFill>
              <a:latin typeface="Times New Roman"/>
              <a:cs typeface="Times New Roman"/>
            </a:endParaRPr>
          </a:p>
        </p:txBody>
      </p:sp>
      <p:sp>
        <p:nvSpPr>
          <p:cNvPr id="15" name="object 15"/>
          <p:cNvSpPr txBox="1"/>
          <p:nvPr/>
        </p:nvSpPr>
        <p:spPr>
          <a:xfrm>
            <a:off x="777875" y="990600"/>
            <a:ext cx="185738" cy="107950"/>
          </a:xfrm>
          <a:prstGeom prst="rect">
            <a:avLst/>
          </a:prstGeom>
        </p:spPr>
        <p:txBody>
          <a:bodyPr lIns="0" tIns="0" rIns="0" bIns="0"/>
          <a:lstStyle/>
          <a:p>
            <a:pPr marL="25400" algn="r" rtl="1" eaLnBrk="1" fontAlgn="auto" hangingPunct="1">
              <a:lnSpc>
                <a:spcPts val="850"/>
              </a:lnSpc>
              <a:spcBef>
                <a:spcPts val="1"/>
              </a:spcBef>
              <a:spcAft>
                <a:spcPts val="0"/>
              </a:spcAft>
              <a:defRPr/>
            </a:pPr>
            <a:endParaRPr sz="850">
              <a:solidFill>
                <a:prstClr val="black"/>
              </a:solidFill>
              <a:latin typeface="Calibri"/>
            </a:endParaRPr>
          </a:p>
        </p:txBody>
      </p:sp>
      <p:sp>
        <p:nvSpPr>
          <p:cNvPr id="17413" name="object 13"/>
          <p:cNvSpPr txBox="1">
            <a:spLocks noChangeArrowheads="1"/>
          </p:cNvSpPr>
          <p:nvPr/>
        </p:nvSpPr>
        <p:spPr bwMode="auto">
          <a:xfrm>
            <a:off x="777875" y="1098550"/>
            <a:ext cx="777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ts val="1000"/>
              </a:lnSpc>
            </a:pPr>
            <a:endParaRPr lang="ar-EG" altLang="uk-UA" sz="1000">
              <a:solidFill>
                <a:srgbClr val="000000"/>
              </a:solidFill>
              <a:latin typeface="Calibri" panose="020F0502020204030204" pitchFamily="34" charset="0"/>
            </a:endParaRPr>
          </a:p>
        </p:txBody>
      </p:sp>
      <p:sp>
        <p:nvSpPr>
          <p:cNvPr id="17414" name="object 12"/>
          <p:cNvSpPr txBox="1">
            <a:spLocks noChangeArrowheads="1"/>
          </p:cNvSpPr>
          <p:nvPr/>
        </p:nvSpPr>
        <p:spPr bwMode="auto">
          <a:xfrm>
            <a:off x="855663" y="1098550"/>
            <a:ext cx="1079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ts val="1000"/>
              </a:lnSpc>
            </a:pPr>
            <a:endParaRPr lang="ar-EG" altLang="uk-UA" sz="1000">
              <a:solidFill>
                <a:srgbClr val="000000"/>
              </a:solidFill>
              <a:latin typeface="Calibri" panose="020F0502020204030204" pitchFamily="34" charset="0"/>
            </a:endParaRPr>
          </a:p>
        </p:txBody>
      </p:sp>
      <p:sp>
        <p:nvSpPr>
          <p:cNvPr id="17415" name="object 10"/>
          <p:cNvSpPr txBox="1">
            <a:spLocks noChangeArrowheads="1"/>
          </p:cNvSpPr>
          <p:nvPr/>
        </p:nvSpPr>
        <p:spPr bwMode="auto">
          <a:xfrm>
            <a:off x="541338" y="1520825"/>
            <a:ext cx="236537"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7416" name="object 9"/>
          <p:cNvSpPr txBox="1">
            <a:spLocks noChangeArrowheads="1"/>
          </p:cNvSpPr>
          <p:nvPr/>
        </p:nvSpPr>
        <p:spPr bwMode="auto">
          <a:xfrm>
            <a:off x="777875" y="1520825"/>
            <a:ext cx="77788"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7417" name="object 8"/>
          <p:cNvSpPr txBox="1">
            <a:spLocks noChangeArrowheads="1"/>
          </p:cNvSpPr>
          <p:nvPr/>
        </p:nvSpPr>
        <p:spPr bwMode="auto">
          <a:xfrm>
            <a:off x="855663" y="1520825"/>
            <a:ext cx="10795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7418" name="object 5"/>
          <p:cNvSpPr txBox="1">
            <a:spLocks noChangeArrowheads="1"/>
          </p:cNvSpPr>
          <p:nvPr/>
        </p:nvSpPr>
        <p:spPr bwMode="auto">
          <a:xfrm>
            <a:off x="777875" y="1573213"/>
            <a:ext cx="1857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ts val="1000"/>
              </a:lnSpc>
            </a:pPr>
            <a:endParaRPr lang="ar-EG" altLang="uk-UA" sz="1000">
              <a:solidFill>
                <a:srgbClr val="000000"/>
              </a:solidFill>
              <a:latin typeface="Calibri" panose="020F0502020204030204" pitchFamily="34" charset="0"/>
            </a:endParaRPr>
          </a:p>
        </p:txBody>
      </p:sp>
      <p:sp>
        <p:nvSpPr>
          <p:cNvPr id="17419" name="object 3"/>
          <p:cNvSpPr txBox="1">
            <a:spLocks noChangeArrowheads="1"/>
          </p:cNvSpPr>
          <p:nvPr/>
        </p:nvSpPr>
        <p:spPr bwMode="auto">
          <a:xfrm>
            <a:off x="777875" y="1995488"/>
            <a:ext cx="185738"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graphicFrame>
        <p:nvGraphicFramePr>
          <p:cNvPr id="17420" name="Object 8"/>
          <p:cNvGraphicFramePr>
            <a:graphicFrameLocks noChangeAspect="1"/>
          </p:cNvGraphicFramePr>
          <p:nvPr/>
        </p:nvGraphicFramePr>
        <p:xfrm>
          <a:off x="928688" y="836613"/>
          <a:ext cx="7604125" cy="1785937"/>
        </p:xfrm>
        <a:graphic>
          <a:graphicData uri="http://schemas.openxmlformats.org/presentationml/2006/ole">
            <mc:AlternateContent xmlns:mc="http://schemas.openxmlformats.org/markup-compatibility/2006">
              <mc:Choice xmlns:v="urn:schemas-microsoft-com:vml" Requires="v">
                <p:oleObj spid="_x0000_s30872" name="CS ChemDraw Drawing" r:id="rId5" imgW="4062472" imgH="953581" progId="ChemDraw.Document.6.0">
                  <p:embed/>
                </p:oleObj>
              </mc:Choice>
              <mc:Fallback>
                <p:oleObj name="CS ChemDraw Drawing" r:id="rId5" imgW="4062472" imgH="953581"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688" y="836613"/>
                        <a:ext cx="760412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1" name="Object 10"/>
          <p:cNvGraphicFramePr>
            <a:graphicFrameLocks noChangeAspect="1"/>
          </p:cNvGraphicFramePr>
          <p:nvPr/>
        </p:nvGraphicFramePr>
        <p:xfrm>
          <a:off x="752475" y="2852738"/>
          <a:ext cx="7891463" cy="1143000"/>
        </p:xfrm>
        <a:graphic>
          <a:graphicData uri="http://schemas.openxmlformats.org/presentationml/2006/ole">
            <mc:AlternateContent xmlns:mc="http://schemas.openxmlformats.org/markup-compatibility/2006">
              <mc:Choice xmlns:v="urn:schemas-microsoft-com:vml" Requires="v">
                <p:oleObj spid="_x0000_s30873" r:id="rId7" imgW="7278120" imgH="1070280" progId="ChemDraw.Document.6.0">
                  <p:embed/>
                </p:oleObj>
              </mc:Choice>
              <mc:Fallback>
                <p:oleObj r:id="rId7" imgW="7278120" imgH="1070280"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75" y="2852738"/>
                        <a:ext cx="78914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22" name="Object 9"/>
          <p:cNvGraphicFramePr>
            <a:graphicFrameLocks noChangeAspect="1"/>
          </p:cNvGraphicFramePr>
          <p:nvPr/>
        </p:nvGraphicFramePr>
        <p:xfrm>
          <a:off x="795338" y="4437063"/>
          <a:ext cx="7848600" cy="1090612"/>
        </p:xfrm>
        <a:graphic>
          <a:graphicData uri="http://schemas.openxmlformats.org/presentationml/2006/ole">
            <mc:AlternateContent xmlns:mc="http://schemas.openxmlformats.org/markup-compatibility/2006">
              <mc:Choice xmlns:v="urn:schemas-microsoft-com:vml" Requires="v">
                <p:oleObj spid="_x0000_s30874" r:id="rId9" imgW="6784560" imgH="974520" progId="ChemDraw.Document.6.0">
                  <p:embed/>
                </p:oleObj>
              </mc:Choice>
              <mc:Fallback>
                <p:oleObj r:id="rId9" imgW="6784560" imgH="974520" progId="ChemDraw.Document.6.0">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338" y="4437063"/>
                        <a:ext cx="78486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057464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bject 68"/>
          <p:cNvSpPr>
            <a:spLocks noChangeArrowheads="1"/>
          </p:cNvSpPr>
          <p:nvPr/>
        </p:nvSpPr>
        <p:spPr bwMode="auto">
          <a:xfrm>
            <a:off x="911225" y="1520825"/>
            <a:ext cx="368300" cy="47466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8" name="object 18"/>
          <p:cNvSpPr txBox="1"/>
          <p:nvPr/>
        </p:nvSpPr>
        <p:spPr>
          <a:xfrm>
            <a:off x="417513" y="990600"/>
            <a:ext cx="360362" cy="107950"/>
          </a:xfrm>
          <a:prstGeom prst="rect">
            <a:avLst/>
          </a:prstGeom>
        </p:spPr>
        <p:txBody>
          <a:bodyPr lIns="0" tIns="0" rIns="0" bIns="0"/>
          <a:lstStyle/>
          <a:p>
            <a:pPr marL="25400" algn="r" rtl="1" eaLnBrk="1" fontAlgn="auto" hangingPunct="1">
              <a:lnSpc>
                <a:spcPts val="850"/>
              </a:lnSpc>
              <a:spcBef>
                <a:spcPts val="1"/>
              </a:spcBef>
              <a:spcAft>
                <a:spcPts val="0"/>
              </a:spcAft>
              <a:defRPr/>
            </a:pPr>
            <a:endParaRPr sz="850">
              <a:solidFill>
                <a:prstClr val="black"/>
              </a:solidFill>
              <a:latin typeface="Calibri"/>
            </a:endParaRPr>
          </a:p>
        </p:txBody>
      </p:sp>
      <p:sp>
        <p:nvSpPr>
          <p:cNvPr id="17" name="object 17"/>
          <p:cNvSpPr txBox="1"/>
          <p:nvPr/>
        </p:nvSpPr>
        <p:spPr>
          <a:xfrm>
            <a:off x="777875" y="990600"/>
            <a:ext cx="185738" cy="107950"/>
          </a:xfrm>
          <a:prstGeom prst="rect">
            <a:avLst/>
          </a:prstGeom>
        </p:spPr>
        <p:txBody>
          <a:bodyPr lIns="0" tIns="0" rIns="0" bIns="0"/>
          <a:lstStyle/>
          <a:p>
            <a:pPr marL="25400" algn="r" rtl="1" eaLnBrk="1" fontAlgn="auto" hangingPunct="1">
              <a:lnSpc>
                <a:spcPts val="850"/>
              </a:lnSpc>
              <a:spcBef>
                <a:spcPts val="1"/>
              </a:spcBef>
              <a:spcAft>
                <a:spcPts val="0"/>
              </a:spcAft>
              <a:defRPr/>
            </a:pPr>
            <a:endParaRPr sz="850">
              <a:solidFill>
                <a:prstClr val="black"/>
              </a:solidFill>
              <a:latin typeface="Calibri"/>
            </a:endParaRPr>
          </a:p>
        </p:txBody>
      </p:sp>
      <p:sp>
        <p:nvSpPr>
          <p:cNvPr id="19461" name="object 15"/>
          <p:cNvSpPr txBox="1">
            <a:spLocks noChangeArrowheads="1"/>
          </p:cNvSpPr>
          <p:nvPr/>
        </p:nvSpPr>
        <p:spPr bwMode="auto">
          <a:xfrm>
            <a:off x="777875" y="1098550"/>
            <a:ext cx="777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ts val="1000"/>
              </a:lnSpc>
            </a:pPr>
            <a:endParaRPr lang="ar-EG" altLang="uk-UA" sz="1000">
              <a:solidFill>
                <a:srgbClr val="000000"/>
              </a:solidFill>
              <a:latin typeface="Calibri" panose="020F0502020204030204" pitchFamily="34" charset="0"/>
            </a:endParaRPr>
          </a:p>
        </p:txBody>
      </p:sp>
      <p:sp>
        <p:nvSpPr>
          <p:cNvPr id="19462" name="object 14"/>
          <p:cNvSpPr txBox="1">
            <a:spLocks noChangeArrowheads="1"/>
          </p:cNvSpPr>
          <p:nvPr/>
        </p:nvSpPr>
        <p:spPr bwMode="auto">
          <a:xfrm>
            <a:off x="855663" y="1098550"/>
            <a:ext cx="1079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ts val="1000"/>
              </a:lnSpc>
            </a:pPr>
            <a:endParaRPr lang="ar-EG" altLang="uk-UA" sz="1000">
              <a:solidFill>
                <a:srgbClr val="000000"/>
              </a:solidFill>
              <a:latin typeface="Calibri" panose="020F0502020204030204" pitchFamily="34" charset="0"/>
            </a:endParaRPr>
          </a:p>
        </p:txBody>
      </p:sp>
      <p:sp>
        <p:nvSpPr>
          <p:cNvPr id="19463" name="object 13"/>
          <p:cNvSpPr txBox="1">
            <a:spLocks noChangeArrowheads="1"/>
          </p:cNvSpPr>
          <p:nvPr/>
        </p:nvSpPr>
        <p:spPr bwMode="auto">
          <a:xfrm>
            <a:off x="417513" y="1520825"/>
            <a:ext cx="123825"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9464" name="object 12"/>
          <p:cNvSpPr txBox="1">
            <a:spLocks noChangeArrowheads="1"/>
          </p:cNvSpPr>
          <p:nvPr/>
        </p:nvSpPr>
        <p:spPr bwMode="auto">
          <a:xfrm>
            <a:off x="541338" y="1520825"/>
            <a:ext cx="236537"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9465" name="object 11"/>
          <p:cNvSpPr txBox="1">
            <a:spLocks noChangeArrowheads="1"/>
          </p:cNvSpPr>
          <p:nvPr/>
        </p:nvSpPr>
        <p:spPr bwMode="auto">
          <a:xfrm>
            <a:off x="777875" y="1520825"/>
            <a:ext cx="77788"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9466" name="object 10"/>
          <p:cNvSpPr txBox="1">
            <a:spLocks noChangeArrowheads="1"/>
          </p:cNvSpPr>
          <p:nvPr/>
        </p:nvSpPr>
        <p:spPr bwMode="auto">
          <a:xfrm>
            <a:off x="855663" y="1520825"/>
            <a:ext cx="10795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9467" name="object 7"/>
          <p:cNvSpPr txBox="1">
            <a:spLocks noChangeArrowheads="1"/>
          </p:cNvSpPr>
          <p:nvPr/>
        </p:nvSpPr>
        <p:spPr bwMode="auto">
          <a:xfrm>
            <a:off x="777875" y="1573213"/>
            <a:ext cx="1857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ts val="1000"/>
              </a:lnSpc>
            </a:pPr>
            <a:endParaRPr lang="ar-EG" altLang="uk-UA" sz="1000">
              <a:solidFill>
                <a:srgbClr val="000000"/>
              </a:solidFill>
              <a:latin typeface="Calibri" panose="020F0502020204030204" pitchFamily="34" charset="0"/>
            </a:endParaRPr>
          </a:p>
        </p:txBody>
      </p:sp>
      <p:sp>
        <p:nvSpPr>
          <p:cNvPr id="19468" name="object 6"/>
          <p:cNvSpPr txBox="1">
            <a:spLocks noChangeArrowheads="1"/>
          </p:cNvSpPr>
          <p:nvPr/>
        </p:nvSpPr>
        <p:spPr bwMode="auto">
          <a:xfrm>
            <a:off x="541338" y="1995488"/>
            <a:ext cx="236537"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9469" name="object 5"/>
          <p:cNvSpPr txBox="1">
            <a:spLocks noChangeArrowheads="1"/>
          </p:cNvSpPr>
          <p:nvPr/>
        </p:nvSpPr>
        <p:spPr bwMode="auto">
          <a:xfrm>
            <a:off x="777875" y="1995488"/>
            <a:ext cx="185738"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EG" altLang="uk-UA">
              <a:solidFill>
                <a:srgbClr val="000000"/>
              </a:solidFill>
              <a:latin typeface="Calibri" panose="020F0502020204030204" pitchFamily="34" charset="0"/>
            </a:endParaRPr>
          </a:p>
        </p:txBody>
      </p:sp>
      <p:sp>
        <p:nvSpPr>
          <p:cNvPr id="19470" name="object 2"/>
          <p:cNvSpPr txBox="1">
            <a:spLocks noChangeArrowheads="1"/>
          </p:cNvSpPr>
          <p:nvPr/>
        </p:nvSpPr>
        <p:spPr bwMode="auto">
          <a:xfrm>
            <a:off x="3803650" y="3757613"/>
            <a:ext cx="88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4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lnSpc>
                <a:spcPts val="1000"/>
              </a:lnSpc>
            </a:pPr>
            <a:endParaRPr lang="ar-EG" altLang="uk-UA" sz="1000">
              <a:solidFill>
                <a:srgbClr val="000000"/>
              </a:solidFill>
              <a:latin typeface="Calibri" panose="020F0502020204030204" pitchFamily="34" charset="0"/>
            </a:endParaRPr>
          </a:p>
        </p:txBody>
      </p:sp>
      <p:sp>
        <p:nvSpPr>
          <p:cNvPr id="22" name="Rectangle 13"/>
          <p:cNvSpPr>
            <a:spLocks noChangeArrowheads="1"/>
          </p:cNvSpPr>
          <p:nvPr/>
        </p:nvSpPr>
        <p:spPr bwMode="auto">
          <a:xfrm>
            <a:off x="0" y="44450"/>
            <a:ext cx="9144000" cy="2078038"/>
          </a:xfrm>
          <a:prstGeom prst="rect">
            <a:avLst/>
          </a:prstGeom>
          <a:solidFill>
            <a:srgbClr val="FFFFFF"/>
          </a:solidFill>
          <a:ln w="9525">
            <a:noFill/>
            <a:miter lim="800000"/>
            <a:headEnd/>
            <a:tailEnd/>
          </a:ln>
        </p:spPr>
        <p:txBody>
          <a:bodyPr bIns="0" anchor="ctr">
            <a:spAutoFit/>
          </a:bodyPr>
          <a:lstStyle/>
          <a:p>
            <a:pPr indent="457200" algn="justLow" eaLnBrk="1" fontAlgn="auto" hangingPunct="1">
              <a:spcBef>
                <a:spcPts val="0"/>
              </a:spcBef>
              <a:spcAft>
                <a:spcPts val="0"/>
              </a:spcAft>
              <a:defRPr/>
            </a:pPr>
            <a:r>
              <a:rPr lang="en-US" sz="3600" b="1" u="sng" kern="0" dirty="0">
                <a:solidFill>
                  <a:srgbClr val="AAEFD1">
                    <a:lumMod val="50000"/>
                  </a:srgbClr>
                </a:solidFill>
                <a:latin typeface="Script MT Bold" pitchFamily="66" charset="0"/>
              </a:rPr>
              <a:t>(ii) -</a:t>
            </a:r>
            <a:r>
              <a:rPr lang="en-US" sz="3600" b="1" u="sng" kern="0" dirty="0" err="1">
                <a:solidFill>
                  <a:srgbClr val="AAEFD1">
                    <a:lumMod val="50000"/>
                  </a:srgbClr>
                </a:solidFill>
                <a:latin typeface="Script MT Bold" pitchFamily="66" charset="0"/>
              </a:rPr>
              <a:t>Halogenation</a:t>
            </a:r>
            <a:r>
              <a:rPr lang="en-US" sz="3600" b="1" u="sng" kern="0" dirty="0">
                <a:solidFill>
                  <a:srgbClr val="AAEFD1">
                    <a:lumMod val="50000"/>
                  </a:srgbClr>
                </a:solidFill>
                <a:latin typeface="Script MT Bold" pitchFamily="66" charset="0"/>
              </a:rPr>
              <a:t> of alkynes:</a:t>
            </a:r>
          </a:p>
          <a:p>
            <a:pPr indent="457200" algn="justLow" eaLnBrk="1" fontAlgn="auto" hangingPunct="1">
              <a:spcBef>
                <a:spcPts val="0"/>
              </a:spcBef>
              <a:spcAft>
                <a:spcPts val="0"/>
              </a:spcAft>
              <a:defRPr/>
            </a:pPr>
            <a:r>
              <a:rPr lang="en-US" sz="2400" kern="0" dirty="0">
                <a:solidFill>
                  <a:srgbClr val="000000"/>
                </a:solidFill>
                <a:latin typeface="Times New Roman" pitchFamily="18" charset="0"/>
                <a:ea typeface="Calibri" pitchFamily="34" charset="0"/>
                <a:cs typeface="Times New Roman" pitchFamily="18" charset="0"/>
              </a:rPr>
              <a:t>Alkynes on halogenations give 1,2 </a:t>
            </a:r>
            <a:r>
              <a:rPr lang="en-US" sz="2400" kern="0" dirty="0" err="1">
                <a:solidFill>
                  <a:srgbClr val="000000"/>
                </a:solidFill>
                <a:latin typeface="Times New Roman" pitchFamily="18" charset="0"/>
                <a:ea typeface="Calibri" pitchFamily="34" charset="0"/>
                <a:cs typeface="Times New Roman" pitchFamily="18" charset="0"/>
              </a:rPr>
              <a:t>dihalo</a:t>
            </a:r>
            <a:r>
              <a:rPr lang="en-US" sz="2400" kern="0" dirty="0">
                <a:solidFill>
                  <a:srgbClr val="000000"/>
                </a:solidFill>
                <a:latin typeface="Times New Roman" pitchFamily="18" charset="0"/>
                <a:ea typeface="Calibri" pitchFamily="34" charset="0"/>
                <a:cs typeface="Times New Roman" pitchFamily="18" charset="0"/>
              </a:rPr>
              <a:t> substituted alkenes and 1,1,2,2 tetra substituted </a:t>
            </a:r>
            <a:r>
              <a:rPr lang="en-US" sz="2400" kern="0" dirty="0" err="1">
                <a:solidFill>
                  <a:srgbClr val="000000"/>
                </a:solidFill>
                <a:latin typeface="Times New Roman" pitchFamily="18" charset="0"/>
                <a:ea typeface="Calibri" pitchFamily="34" charset="0"/>
                <a:cs typeface="Times New Roman" pitchFamily="18" charset="0"/>
              </a:rPr>
              <a:t>alkanes</a:t>
            </a:r>
            <a:r>
              <a:rPr lang="en-US" sz="2400" kern="0" dirty="0">
                <a:solidFill>
                  <a:srgbClr val="000000"/>
                </a:solidFill>
                <a:latin typeface="Times New Roman" pitchFamily="18" charset="0"/>
                <a:ea typeface="Calibri" pitchFamily="34" charset="0"/>
                <a:cs typeface="Times New Roman" pitchFamily="18" charset="0"/>
              </a:rPr>
              <a:t>. </a:t>
            </a:r>
          </a:p>
          <a:p>
            <a:pPr indent="457200" algn="justLow" eaLnBrk="1" fontAlgn="auto" hangingPunct="1">
              <a:spcBef>
                <a:spcPts val="0"/>
              </a:spcBef>
              <a:spcAft>
                <a:spcPts val="0"/>
              </a:spcAft>
              <a:defRPr/>
            </a:pPr>
            <a:r>
              <a:rPr lang="en-US" sz="2400" kern="0" dirty="0">
                <a:solidFill>
                  <a:srgbClr val="000000"/>
                </a:solidFill>
                <a:latin typeface="Times New Roman" pitchFamily="18" charset="0"/>
                <a:ea typeface="Calibri" pitchFamily="34" charset="0"/>
                <a:cs typeface="Times New Roman" pitchFamily="18" charset="0"/>
              </a:rPr>
              <a:t>For example acetylene on reaction with give 1,2 </a:t>
            </a:r>
            <a:r>
              <a:rPr lang="en-US" sz="2400" kern="0" dirty="0" err="1">
                <a:solidFill>
                  <a:srgbClr val="000000"/>
                </a:solidFill>
                <a:latin typeface="Times New Roman" pitchFamily="18" charset="0"/>
                <a:ea typeface="Calibri" pitchFamily="34" charset="0"/>
                <a:cs typeface="Times New Roman" pitchFamily="18" charset="0"/>
              </a:rPr>
              <a:t>dibromoethene</a:t>
            </a:r>
            <a:r>
              <a:rPr lang="en-US" sz="2400" kern="0" dirty="0">
                <a:solidFill>
                  <a:srgbClr val="000000"/>
                </a:solidFill>
                <a:latin typeface="Times New Roman" pitchFamily="18" charset="0"/>
                <a:ea typeface="Calibri" pitchFamily="34" charset="0"/>
                <a:cs typeface="Times New Roman" pitchFamily="18" charset="0"/>
              </a:rPr>
              <a:t> and 1,1,2,2-tetrabromoethane.</a:t>
            </a:r>
            <a:endParaRPr lang="en-US" sz="4000" kern="0" dirty="0">
              <a:solidFill>
                <a:srgbClr val="000000"/>
              </a:solidFill>
            </a:endParaRPr>
          </a:p>
        </p:txBody>
      </p:sp>
      <p:graphicFrame>
        <p:nvGraphicFramePr>
          <p:cNvPr id="19472" name="Object 14"/>
          <p:cNvGraphicFramePr>
            <a:graphicFrameLocks noChangeAspect="1"/>
          </p:cNvGraphicFramePr>
          <p:nvPr/>
        </p:nvGraphicFramePr>
        <p:xfrm>
          <a:off x="1000125" y="2420938"/>
          <a:ext cx="7500938" cy="973137"/>
        </p:xfrm>
        <a:graphic>
          <a:graphicData uri="http://schemas.openxmlformats.org/presentationml/2006/ole">
            <mc:AlternateContent xmlns:mc="http://schemas.openxmlformats.org/markup-compatibility/2006">
              <mc:Choice xmlns:v="urn:schemas-microsoft-com:vml" Requires="v">
                <p:oleObj spid="_x0000_s31796" r:id="rId5" imgW="7115760" imgH="919440" progId="ChemDraw.Document.6.0">
                  <p:embed/>
                </p:oleObj>
              </mc:Choice>
              <mc:Fallback>
                <p:oleObj r:id="rId5" imgW="7115760" imgH="919440"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125" y="2420938"/>
                        <a:ext cx="7500938"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73" name="Rectangle 9"/>
          <p:cNvSpPr>
            <a:spLocks noChangeArrowheads="1"/>
          </p:cNvSpPr>
          <p:nvPr/>
        </p:nvSpPr>
        <p:spPr bwMode="auto">
          <a:xfrm>
            <a:off x="0" y="3429000"/>
            <a:ext cx="914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tabLst>
                <a:tab pos="2971800" algn="ctr"/>
              </a:tabLst>
              <a:defRPr>
                <a:solidFill>
                  <a:schemeClr val="tx1"/>
                </a:solidFill>
                <a:latin typeface="Arial" panose="020B0604020202020204" pitchFamily="34" charset="0"/>
                <a:cs typeface="Arial" panose="020B0604020202020204" pitchFamily="34" charset="0"/>
              </a:defRPr>
            </a:lvl1pPr>
            <a:lvl2pPr marL="742950" indent="-285750">
              <a:tabLst>
                <a:tab pos="2971800" algn="ctr"/>
              </a:tabLst>
              <a:defRPr>
                <a:solidFill>
                  <a:schemeClr val="tx1"/>
                </a:solidFill>
                <a:latin typeface="Arial" panose="020B0604020202020204" pitchFamily="34" charset="0"/>
                <a:cs typeface="Arial" panose="020B0604020202020204" pitchFamily="34" charset="0"/>
              </a:defRPr>
            </a:lvl2pPr>
            <a:lvl3pPr marL="1143000" indent="-228600">
              <a:tabLst>
                <a:tab pos="2971800" algn="ctr"/>
              </a:tabLst>
              <a:defRPr>
                <a:solidFill>
                  <a:schemeClr val="tx1"/>
                </a:solidFill>
                <a:latin typeface="Arial" panose="020B0604020202020204" pitchFamily="34" charset="0"/>
                <a:cs typeface="Arial" panose="020B0604020202020204" pitchFamily="34" charset="0"/>
              </a:defRPr>
            </a:lvl3pPr>
            <a:lvl4pPr marL="1600200" indent="-228600">
              <a:tabLst>
                <a:tab pos="2971800" algn="ctr"/>
              </a:tabLst>
              <a:defRPr>
                <a:solidFill>
                  <a:schemeClr val="tx1"/>
                </a:solidFill>
                <a:latin typeface="Arial" panose="020B0604020202020204" pitchFamily="34" charset="0"/>
                <a:cs typeface="Arial" panose="020B0604020202020204" pitchFamily="34" charset="0"/>
              </a:defRPr>
            </a:lvl4pPr>
            <a:lvl5pPr marL="2057400" indent="-228600">
              <a:tabLst>
                <a:tab pos="2971800" algn="ct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971800" algn="ct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971800" algn="ct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971800" algn="ct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971800" algn="ctr"/>
              </a:tabLst>
              <a:defRPr>
                <a:solidFill>
                  <a:schemeClr val="tx1"/>
                </a:solidFill>
                <a:latin typeface="Arial" panose="020B0604020202020204" pitchFamily="34" charset="0"/>
                <a:cs typeface="Arial" panose="020B0604020202020204" pitchFamily="34" charset="0"/>
              </a:defRPr>
            </a:lvl9pPr>
          </a:lstStyle>
          <a:p>
            <a:pPr algn="justLow" eaLnBrk="1" hangingPunct="1"/>
            <a:r>
              <a:rPr lang="en-US" altLang="uk-UA" sz="3600" b="1" u="sng">
                <a:solidFill>
                  <a:srgbClr val="20AC6F"/>
                </a:solidFill>
                <a:latin typeface="Script MT Bold" panose="03040602040607080904" pitchFamily="66" charset="0"/>
              </a:rPr>
              <a:t>(iii) -Addition of hydrogen halide (HX):</a:t>
            </a:r>
          </a:p>
          <a:p>
            <a:pPr eaLnBrk="1" hangingPunct="1"/>
            <a:r>
              <a:rPr lang="en-US" altLang="uk-UA"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Alkynes add with hydrogen halides to give addition products. For example acetylene adds with 2 moles of hydrogen bromide to give 1,1 dibromo ethane.</a:t>
            </a:r>
            <a:endParaRPr lang="en-US" altLang="uk-UA" sz="1200">
              <a:solidFill>
                <a:srgbClr val="000000"/>
              </a:solidFill>
              <a:ea typeface="Calibri" panose="020F0502020204030204" pitchFamily="34" charset="0"/>
              <a:cs typeface="Times New Roman" panose="02020603050405020304" pitchFamily="18" charset="0"/>
            </a:endParaRPr>
          </a:p>
          <a:p>
            <a:pPr algn="ctr" eaLnBrk="1" hangingPunct="1"/>
            <a:r>
              <a:rPr lang="en-US" altLang="uk-UA"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CHΞCH + 2HBr →CH</a:t>
            </a:r>
            <a:r>
              <a:rPr lang="en-US" altLang="uk-UA" sz="2400" b="1"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altLang="uk-UA"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-CH(Br)</a:t>
            </a:r>
            <a:r>
              <a:rPr lang="en-US" altLang="uk-UA" sz="2400" b="1"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endParaRPr lang="en-US" altLang="uk-UA" sz="4000">
              <a:solidFill>
                <a:srgbClr val="000000"/>
              </a:solidFill>
              <a:ea typeface="Calibri" panose="020F0502020204030204" pitchFamily="34" charset="0"/>
              <a:cs typeface="Times New Roman" panose="02020603050405020304" pitchFamily="18" charset="0"/>
            </a:endParaRPr>
          </a:p>
        </p:txBody>
      </p:sp>
      <p:sp>
        <p:nvSpPr>
          <p:cNvPr id="19474" name="Rectangle 10"/>
          <p:cNvSpPr>
            <a:spLocks noChangeArrowheads="1"/>
          </p:cNvSpPr>
          <p:nvPr/>
        </p:nvSpPr>
        <p:spPr bwMode="auto">
          <a:xfrm>
            <a:off x="1962150" y="5775325"/>
            <a:ext cx="611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uk-UA"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CHΞCH + HCl → CH</a:t>
            </a:r>
            <a:r>
              <a:rPr lang="en-US" altLang="uk-UA" sz="2400" b="1"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altLang="uk-UA"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=CH-Cl→H</a:t>
            </a:r>
            <a:r>
              <a:rPr lang="en-US" altLang="uk-UA" sz="2400" b="1"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altLang="uk-UA"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C-CHCl</a:t>
            </a:r>
            <a:r>
              <a:rPr lang="en-US" altLang="uk-UA" sz="2400" b="1"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endParaRPr lang="en-US" altLang="uk-UA" sz="4000">
              <a:solidFill>
                <a:srgbClr val="0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8858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28" y="285728"/>
            <a:ext cx="7498080" cy="796908"/>
          </a:xfrm>
        </p:spPr>
        <p:txBody>
          <a:bodyPr>
            <a:normAutofit fontScale="90000"/>
          </a:bodyPr>
          <a:lstStyle/>
          <a:p>
            <a:r>
              <a:rPr lang="ru-RU" b="1" dirty="0" err="1" smtClean="0"/>
              <a:t>Алкіни</a:t>
            </a:r>
            <a:r>
              <a:rPr lang="ru-RU" dirty="0" smtClean="0"/>
              <a:t/>
            </a:r>
            <a:br>
              <a:rPr lang="ru-RU" dirty="0" smtClean="0"/>
            </a:br>
            <a:endParaRPr lang="ru-RU" dirty="0"/>
          </a:p>
        </p:txBody>
      </p:sp>
      <p:sp>
        <p:nvSpPr>
          <p:cNvPr id="3" name="Содержимое 2"/>
          <p:cNvSpPr>
            <a:spLocks noGrp="1"/>
          </p:cNvSpPr>
          <p:nvPr>
            <p:ph idx="1"/>
          </p:nvPr>
        </p:nvSpPr>
        <p:spPr>
          <a:xfrm>
            <a:off x="1428728" y="1000108"/>
            <a:ext cx="7498080" cy="5572164"/>
          </a:xfrm>
        </p:spPr>
        <p:txBody>
          <a:bodyPr>
            <a:normAutofit/>
          </a:bodyPr>
          <a:lstStyle/>
          <a:p>
            <a:pPr algn="just"/>
            <a:r>
              <a:rPr lang="uk-UA" sz="1600" b="1" dirty="0" smtClean="0">
                <a:latin typeface="Times New Roman" pitchFamily="18" charset="0"/>
                <a:cs typeface="Times New Roman" pitchFamily="18" charset="0"/>
              </a:rPr>
              <a:t>Ацетиленові вуглеводні </a:t>
            </a:r>
            <a:r>
              <a:rPr lang="uk-UA" sz="1600" dirty="0" smtClean="0">
                <a:latin typeface="Times New Roman" pitchFamily="18" charset="0"/>
                <a:cs typeface="Times New Roman" pitchFamily="18" charset="0"/>
              </a:rPr>
              <a:t>– це ненасичені аліфатичні вуглеводні, що мають один потрійний зв’язок. Вони утворюють гомологічний ряд з загальною формулою С</a:t>
            </a:r>
            <a:r>
              <a:rPr lang="uk-UA" sz="1600" baseline="-25000" dirty="0" smtClean="0">
                <a:latin typeface="Times New Roman" pitchFamily="18" charset="0"/>
                <a:cs typeface="Times New Roman" pitchFamily="18" charset="0"/>
              </a:rPr>
              <a:t>n</a:t>
            </a:r>
            <a:r>
              <a:rPr lang="uk-UA" sz="1600" dirty="0" smtClean="0">
                <a:latin typeface="Times New Roman" pitchFamily="18" charset="0"/>
                <a:cs typeface="Times New Roman" pitchFamily="18" charset="0"/>
              </a:rPr>
              <a:t>Н</a:t>
            </a:r>
            <a:r>
              <a:rPr lang="uk-UA" sz="1600" baseline="-25000" dirty="0" smtClean="0">
                <a:latin typeface="Times New Roman" pitchFamily="18" charset="0"/>
                <a:cs typeface="Times New Roman" pitchFamily="18" charset="0"/>
              </a:rPr>
              <a:t>2n–1</a:t>
            </a:r>
            <a:r>
              <a:rPr lang="uk-UA" sz="1600" dirty="0" smtClean="0">
                <a:latin typeface="Times New Roman" pitchFamily="18" charset="0"/>
                <a:cs typeface="Times New Roman" pitchFamily="18" charset="0"/>
              </a:rPr>
              <a:t>, де n &gt; 2.</a:t>
            </a:r>
          </a:p>
          <a:p>
            <a:pPr algn="just">
              <a:buNone/>
            </a:pPr>
            <a:r>
              <a:rPr lang="uk-UA" sz="1600" dirty="0" smtClean="0">
                <a:latin typeface="Times New Roman" pitchFamily="18" charset="0"/>
                <a:cs typeface="Times New Roman" pitchFamily="18" charset="0"/>
              </a:rPr>
              <a:t>      Ацетиленовими вуглеводнями (алкінами) називаються ненасичені вуглеводні, що містять в молекулі один потрійний зв'язок і мають загальну формулу CnH2n-2. Перший представник цього класу - </a:t>
            </a:r>
            <a:r>
              <a:rPr lang="uk-UA" sz="1600" b="1" dirty="0" smtClean="0">
                <a:latin typeface="Times New Roman" pitchFamily="18" charset="0"/>
                <a:cs typeface="Times New Roman" pitchFamily="18" charset="0"/>
              </a:rPr>
              <a:t>ацетилен НС≡СН</a:t>
            </a:r>
            <a:r>
              <a:rPr lang="uk-UA" sz="1600" dirty="0" smtClean="0">
                <a:latin typeface="Times New Roman" pitchFamily="18" charset="0"/>
                <a:cs typeface="Times New Roman" pitchFamily="18" charset="0"/>
              </a:rPr>
              <a:t>, в зв'язку з цим Алкіни називають ацетиленовими вуглеводнями. Загальна формула гомологічного ряду CnH2n-2 збігається із загальною формулою</a:t>
            </a:r>
            <a:r>
              <a:rPr lang="uk-UA" sz="1600" b="1" dirty="0" smtClean="0">
                <a:latin typeface="Times New Roman" pitchFamily="18" charset="0"/>
                <a:cs typeface="Times New Roman" pitchFamily="18" charset="0"/>
              </a:rPr>
              <a:t> </a:t>
            </a:r>
            <a:r>
              <a:rPr lang="uk-UA" sz="1600" b="1" dirty="0" err="1" smtClean="0">
                <a:latin typeface="Times New Roman" pitchFamily="18" charset="0"/>
                <a:cs typeface="Times New Roman" pitchFamily="18" charset="0"/>
              </a:rPr>
              <a:t>алкадієнів</a:t>
            </a:r>
            <a:r>
              <a:rPr lang="uk-UA" sz="1600" dirty="0" smtClean="0">
                <a:latin typeface="Times New Roman" pitchFamily="18" charset="0"/>
                <a:cs typeface="Times New Roman" pitchFamily="18" charset="0"/>
              </a:rPr>
              <a:t>, тому Алкіни і </a:t>
            </a:r>
            <a:r>
              <a:rPr lang="uk-UA" sz="1600" dirty="0" err="1" smtClean="0">
                <a:latin typeface="Times New Roman" pitchFamily="18" charset="0"/>
                <a:cs typeface="Times New Roman" pitchFamily="18" charset="0"/>
              </a:rPr>
              <a:t>Алкаді</a:t>
            </a:r>
            <a:r>
              <a:rPr lang="uk-UA" sz="1600" b="1" dirty="0" err="1" smtClean="0">
                <a:latin typeface="Times New Roman" pitchFamily="18" charset="0"/>
                <a:cs typeface="Times New Roman" pitchFamily="18" charset="0"/>
              </a:rPr>
              <a:t>є</a:t>
            </a:r>
            <a:r>
              <a:rPr lang="uk-UA" sz="1600" dirty="0" err="1" smtClean="0">
                <a:latin typeface="Times New Roman" pitchFamily="18" charset="0"/>
                <a:cs typeface="Times New Roman" pitchFamily="18" charset="0"/>
              </a:rPr>
              <a:t>ни</a:t>
            </a:r>
            <a:r>
              <a:rPr lang="uk-UA" sz="1600" dirty="0" smtClean="0">
                <a:latin typeface="Times New Roman" pitchFamily="18" charset="0"/>
                <a:cs typeface="Times New Roman" pitchFamily="18" charset="0"/>
              </a:rPr>
              <a:t> є </a:t>
            </a:r>
            <a:r>
              <a:rPr lang="uk-UA" sz="1600" dirty="0" err="1" smtClean="0">
                <a:latin typeface="Times New Roman" pitchFamily="18" charset="0"/>
                <a:cs typeface="Times New Roman" pitchFamily="18" charset="0"/>
              </a:rPr>
              <a:t>мiжкласовими</a:t>
            </a:r>
            <a:r>
              <a:rPr lang="uk-UA" sz="1600" dirty="0" smtClean="0">
                <a:latin typeface="Times New Roman" pitchFamily="18" charset="0"/>
                <a:cs typeface="Times New Roman" pitchFamily="18" charset="0"/>
              </a:rPr>
              <a:t> </a:t>
            </a:r>
            <a:r>
              <a:rPr lang="uk-UA" sz="1600" dirty="0" err="1" smtClean="0">
                <a:latin typeface="Times New Roman" pitchFamily="18" charset="0"/>
                <a:cs typeface="Times New Roman" pitchFamily="18" charset="0"/>
              </a:rPr>
              <a:t>iзомерами</a:t>
            </a:r>
            <a:r>
              <a:rPr lang="uk-UA" sz="1600" dirty="0" smtClean="0">
                <a:latin typeface="Times New Roman" pitchFamily="18" charset="0"/>
                <a:cs typeface="Times New Roman" pitchFamily="18" charset="0"/>
              </a:rPr>
              <a:t>. </a:t>
            </a:r>
          </a:p>
          <a:p>
            <a:r>
              <a:rPr lang="uk-UA" sz="1600" b="1" dirty="0" smtClean="0">
                <a:latin typeface="Times New Roman" pitchFamily="18" charset="0"/>
                <a:cs typeface="Times New Roman" pitchFamily="18" charset="0"/>
              </a:rPr>
              <a:t>Номенклатура:</a:t>
            </a:r>
            <a:endParaRPr lang="uk-UA" sz="1600" dirty="0" smtClean="0">
              <a:latin typeface="Times New Roman" pitchFamily="18" charset="0"/>
              <a:cs typeface="Times New Roman" pitchFamily="18" charset="0"/>
            </a:endParaRPr>
          </a:p>
          <a:p>
            <a:pPr>
              <a:buNone/>
            </a:pPr>
            <a:r>
              <a:rPr lang="uk-UA" sz="1600" dirty="0" smtClean="0">
                <a:latin typeface="Times New Roman" pitchFamily="18" charset="0"/>
                <a:cs typeface="Times New Roman" pitchFamily="18" charset="0"/>
              </a:rPr>
              <a:t>      Вживають таку назву ацетиленових вуглеводнів: алкіни. Назви окремих речовин утворюють з назв алканів заміною суфікса -</a:t>
            </a:r>
            <a:r>
              <a:rPr lang="uk-UA" sz="1600" dirty="0" err="1" smtClean="0">
                <a:latin typeface="Times New Roman" pitchFamily="18" charset="0"/>
                <a:cs typeface="Times New Roman" pitchFamily="18" charset="0"/>
              </a:rPr>
              <a:t>ан</a:t>
            </a:r>
            <a:r>
              <a:rPr lang="uk-UA" sz="1600" dirty="0" smtClean="0">
                <a:latin typeface="Times New Roman" pitchFamily="18" charset="0"/>
                <a:cs typeface="Times New Roman" pitchFamily="18" charset="0"/>
              </a:rPr>
              <a:t> на -</a:t>
            </a:r>
            <a:r>
              <a:rPr lang="uk-UA" sz="1600" dirty="0" err="1" smtClean="0">
                <a:latin typeface="Times New Roman" pitchFamily="18" charset="0"/>
                <a:cs typeface="Times New Roman" pitchFamily="18" charset="0"/>
              </a:rPr>
              <a:t>ин</a:t>
            </a:r>
            <a:r>
              <a:rPr lang="uk-UA" sz="1600" dirty="0" smtClean="0">
                <a:latin typeface="Times New Roman" pitchFamily="18" charset="0"/>
                <a:cs typeface="Times New Roman" pitchFamily="18" charset="0"/>
              </a:rPr>
              <a:t> чи ін.</a:t>
            </a:r>
          </a:p>
          <a:p>
            <a:pPr>
              <a:buNone/>
            </a:pPr>
            <a:r>
              <a:rPr lang="uk-UA" sz="1600" dirty="0" smtClean="0">
                <a:latin typeface="Times New Roman" pitchFamily="18" charset="0"/>
                <a:cs typeface="Times New Roman" pitchFamily="18" charset="0"/>
              </a:rPr>
              <a:t> Використовують номенклатури: </a:t>
            </a:r>
            <a:endParaRPr lang="uk-UA" sz="1600" b="1" dirty="0" smtClean="0">
              <a:latin typeface="Times New Roman" pitchFamily="18" charset="0"/>
              <a:cs typeface="Times New Roman" pitchFamily="18" charset="0"/>
            </a:endParaRPr>
          </a:p>
          <a:p>
            <a:pPr>
              <a:buNone/>
            </a:pPr>
            <a:r>
              <a:rPr lang="uk-UA" sz="1600" dirty="0" smtClean="0">
                <a:latin typeface="Times New Roman" pitchFamily="18" charset="0"/>
                <a:cs typeface="Times New Roman" pitchFamily="18" charset="0"/>
              </a:rPr>
              <a:t>- Систематична номенклатура</a:t>
            </a:r>
            <a:endParaRPr lang="uk-UA" sz="1600" b="1" dirty="0" smtClean="0">
              <a:latin typeface="Times New Roman" pitchFamily="18" charset="0"/>
              <a:cs typeface="Times New Roman" pitchFamily="18" charset="0"/>
            </a:endParaRPr>
          </a:p>
          <a:p>
            <a:pPr>
              <a:buNone/>
            </a:pPr>
            <a:r>
              <a:rPr lang="uk-UA" sz="1600" dirty="0" smtClean="0">
                <a:latin typeface="Times New Roman" pitchFamily="18" charset="0"/>
                <a:cs typeface="Times New Roman" pitchFamily="18" charset="0"/>
              </a:rPr>
              <a:t>- Раціональна номенклатура</a:t>
            </a:r>
            <a:endParaRPr lang="uk-UA" sz="1600" b="1" dirty="0" smtClean="0">
              <a:latin typeface="Times New Roman" pitchFamily="18" charset="0"/>
              <a:cs typeface="Times New Roman" pitchFamily="18" charset="0"/>
            </a:endParaRPr>
          </a:p>
          <a:p>
            <a:pPr>
              <a:buNone/>
            </a:pPr>
            <a:r>
              <a:rPr lang="uk-UA" sz="1600" dirty="0" smtClean="0">
                <a:latin typeface="Times New Roman" pitchFamily="18" charset="0"/>
                <a:cs typeface="Times New Roman" pitchFamily="18" charset="0"/>
              </a:rPr>
              <a:t>- Тривіальна номенклатура </a:t>
            </a:r>
            <a:endParaRPr lang="uk-UA" sz="1600" dirty="0">
              <a:latin typeface="Times New Roman" pitchFamily="18" charset="0"/>
              <a:cs typeface="Times New Roman" pitchFamily="18" charset="0"/>
            </a:endParaRPr>
          </a:p>
        </p:txBody>
      </p:sp>
    </p:spTree>
    <p:extLst>
      <p:ext uri="{BB962C8B-B14F-4D97-AF65-F5344CB8AC3E}">
        <p14:creationId xmlns:p14="http://schemas.microsoft.com/office/powerpoint/2010/main" val="401753205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2"/>
          <p:cNvSpPr>
            <a:spLocks noChangeArrowheads="1"/>
          </p:cNvSpPr>
          <p:nvPr/>
        </p:nvSpPr>
        <p:spPr bwMode="auto">
          <a:xfrm>
            <a:off x="0" y="115888"/>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uk-UA" sz="3600" b="1" u="sng">
                <a:solidFill>
                  <a:srgbClr val="20AC6F"/>
                </a:solidFill>
                <a:latin typeface="Script MT Bold" panose="03040602040607080904" pitchFamily="66" charset="0"/>
              </a:rPr>
              <a:t>Iv -Addition of HCN:</a:t>
            </a:r>
          </a:p>
          <a:p>
            <a:pPr eaLnBrk="1" hangingPunct="1"/>
            <a:r>
              <a:rPr lang="en-US" altLang="uk-UA"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Alkynes reacted with HCN one time only so in the presence of excess of HCN in the reaction it give only one product.</a:t>
            </a:r>
          </a:p>
        </p:txBody>
      </p:sp>
      <p:graphicFrame>
        <p:nvGraphicFramePr>
          <p:cNvPr id="21507" name="Object 11"/>
          <p:cNvGraphicFramePr>
            <a:graphicFrameLocks noChangeAspect="1"/>
          </p:cNvGraphicFramePr>
          <p:nvPr/>
        </p:nvGraphicFramePr>
        <p:xfrm>
          <a:off x="0" y="1628775"/>
          <a:ext cx="9072563" cy="571500"/>
        </p:xfrm>
        <a:graphic>
          <a:graphicData uri="http://schemas.openxmlformats.org/presentationml/2006/ole">
            <mc:AlternateContent xmlns:mc="http://schemas.openxmlformats.org/markup-compatibility/2006">
              <mc:Choice xmlns:v="urn:schemas-microsoft-com:vml" Requires="v">
                <p:oleObj spid="_x0000_s32820" r:id="rId3" imgW="5575320" imgH="320760" progId="ChemDraw.Document.6.0">
                  <p:embed/>
                </p:oleObj>
              </mc:Choice>
              <mc:Fallback>
                <p:oleObj r:id="rId3" imgW="5575320" imgH="32076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28775"/>
                        <a:ext cx="90725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8" name="Rectangle 1"/>
          <p:cNvSpPr>
            <a:spLocks noChangeArrowheads="1"/>
          </p:cNvSpPr>
          <p:nvPr/>
        </p:nvSpPr>
        <p:spPr bwMode="auto">
          <a:xfrm>
            <a:off x="0" y="24209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uk-UA" sz="3600" b="1" u="sng">
                <a:solidFill>
                  <a:srgbClr val="20AC6F"/>
                </a:solidFill>
                <a:latin typeface="Script MT Bold" panose="03040602040607080904" pitchFamily="66" charset="0"/>
              </a:rPr>
              <a:t>V -Linear and cyclic polymerization:</a:t>
            </a:r>
          </a:p>
        </p:txBody>
      </p:sp>
      <p:sp>
        <p:nvSpPr>
          <p:cNvPr id="10" name="Rectangle 6"/>
          <p:cNvSpPr>
            <a:spLocks noChangeArrowheads="1"/>
          </p:cNvSpPr>
          <p:nvPr/>
        </p:nvSpPr>
        <p:spPr bwMode="auto">
          <a:xfrm>
            <a:off x="0" y="307498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5146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9718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429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8862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r>
              <a:rPr lang="en-US" sz="2400" kern="0" dirty="0" smtClean="0">
                <a:solidFill>
                  <a:srgbClr val="000000"/>
                </a:solidFill>
              </a:rPr>
              <a:t>Polymerization of alkynes can be done in linear or cyclic way. Linear polymerization of alkynes gives vinyl acetylenes and substituted vinyl acetylenes. For example acetylene on treating with zinc in ammonium chloride is polymerized to vinyl acetylene. This monomer can combine so many times to give a polymer.</a:t>
            </a:r>
          </a:p>
        </p:txBody>
      </p:sp>
      <p:sp>
        <p:nvSpPr>
          <p:cNvPr id="21510" name="Rectangle 7"/>
          <p:cNvSpPr>
            <a:spLocks noChangeArrowheads="1"/>
          </p:cNvSpPr>
          <p:nvPr/>
        </p:nvSpPr>
        <p:spPr bwMode="auto">
          <a:xfrm>
            <a:off x="357188" y="5487988"/>
            <a:ext cx="8286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uk-UA"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CHΞCH + CHΞCH → CH</a:t>
            </a:r>
            <a:r>
              <a:rPr lang="en-US" altLang="uk-UA" sz="2400" b="1"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altLang="uk-UA"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=CH-CΞCH (vinyl acetylene)</a:t>
            </a:r>
            <a:endParaRPr lang="en-US" altLang="uk-UA" sz="4000">
              <a:solidFill>
                <a:srgbClr val="0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9328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188913"/>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5146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9718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429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8862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r>
              <a:rPr lang="en-US" sz="2400" kern="0" dirty="0" smtClean="0">
                <a:solidFill>
                  <a:srgbClr val="000000"/>
                </a:solidFill>
              </a:rPr>
              <a:t>Similarly, cyclic polymerization of alkynes gives aromatic compounds. For example acetylene when passed through red hot tube gives benzene. </a:t>
            </a:r>
            <a:endParaRPr lang="ar-EG" sz="2400" kern="0" dirty="0" smtClean="0">
              <a:solidFill>
                <a:srgbClr val="000000"/>
              </a:solidFill>
            </a:endParaRPr>
          </a:p>
        </p:txBody>
      </p:sp>
      <p:graphicFrame>
        <p:nvGraphicFramePr>
          <p:cNvPr id="22531" name="Object 5"/>
          <p:cNvGraphicFramePr>
            <a:graphicFrameLocks noChangeAspect="1"/>
          </p:cNvGraphicFramePr>
          <p:nvPr/>
        </p:nvGraphicFramePr>
        <p:xfrm>
          <a:off x="1028700" y="1844675"/>
          <a:ext cx="7143750" cy="1128713"/>
        </p:xfrm>
        <a:graphic>
          <a:graphicData uri="http://schemas.openxmlformats.org/presentationml/2006/ole">
            <mc:AlternateContent xmlns:mc="http://schemas.openxmlformats.org/markup-compatibility/2006">
              <mc:Choice xmlns:v="urn:schemas-microsoft-com:vml" Requires="v">
                <p:oleObj spid="_x0000_s33894" name="CS ChemDraw Drawing" r:id="rId3" imgW="3555101" imgH="1128949" progId="ChemDraw.Document.6.0">
                  <p:embed/>
                </p:oleObj>
              </mc:Choice>
              <mc:Fallback>
                <p:oleObj name="CS ChemDraw Drawing" r:id="rId3" imgW="3555101" imgH="1128949"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1844675"/>
                        <a:ext cx="7143750"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32" name="Object 5"/>
          <p:cNvGraphicFramePr>
            <a:graphicFrameLocks noChangeAspect="1"/>
          </p:cNvGraphicFramePr>
          <p:nvPr/>
        </p:nvGraphicFramePr>
        <p:xfrm>
          <a:off x="458788" y="3213100"/>
          <a:ext cx="8399462" cy="1090613"/>
        </p:xfrm>
        <a:graphic>
          <a:graphicData uri="http://schemas.openxmlformats.org/presentationml/2006/ole">
            <mc:AlternateContent xmlns:mc="http://schemas.openxmlformats.org/markup-compatibility/2006">
              <mc:Choice xmlns:v="urn:schemas-microsoft-com:vml" Requires="v">
                <p:oleObj spid="_x0000_s33895" r:id="rId5" imgW="4086000" imgH="947880" progId="ChemDraw.Document.6.0">
                  <p:embed/>
                </p:oleObj>
              </mc:Choice>
              <mc:Fallback>
                <p:oleObj r:id="rId5" imgW="4086000" imgH="947880"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788" y="3213100"/>
                        <a:ext cx="8399462"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13080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07950" y="485775"/>
            <a:ext cx="77930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34" charset="0"/>
              </a:defRPr>
            </a:lvl2pPr>
            <a:lvl3pPr algn="l" rtl="0" eaLnBrk="0" fontAlgn="base" hangingPunct="0">
              <a:spcBef>
                <a:spcPct val="0"/>
              </a:spcBef>
              <a:spcAft>
                <a:spcPct val="0"/>
              </a:spcAft>
              <a:defRPr sz="4400">
                <a:solidFill>
                  <a:schemeClr val="tx2"/>
                </a:solidFill>
                <a:latin typeface="Arial" pitchFamily="34" charset="0"/>
              </a:defRPr>
            </a:lvl3pPr>
            <a:lvl4pPr algn="l" rtl="0" eaLnBrk="0" fontAlgn="base" hangingPunct="0">
              <a:spcBef>
                <a:spcPct val="0"/>
              </a:spcBef>
              <a:spcAft>
                <a:spcPct val="0"/>
              </a:spcAft>
              <a:defRPr sz="4400">
                <a:solidFill>
                  <a:schemeClr val="tx2"/>
                </a:solidFill>
                <a:latin typeface="Arial" pitchFamily="34" charset="0"/>
              </a:defRPr>
            </a:lvl4pPr>
            <a:lvl5pPr algn="l" rtl="0" eaLnBrk="0" fontAlgn="base" hangingPunct="0">
              <a:spcBef>
                <a:spcPct val="0"/>
              </a:spcBef>
              <a:spcAft>
                <a:spcPct val="0"/>
              </a:spcAft>
              <a:defRPr sz="4400">
                <a:solidFill>
                  <a:schemeClr val="tx2"/>
                </a:solidFill>
                <a:latin typeface="Arial" pitchFamily="34" charset="0"/>
              </a:defRPr>
            </a:lvl5pPr>
            <a:lvl6pPr marL="457200" algn="l" rtl="0" fontAlgn="base">
              <a:spcBef>
                <a:spcPct val="0"/>
              </a:spcBef>
              <a:spcAft>
                <a:spcPct val="0"/>
              </a:spcAft>
              <a:defRPr sz="4400">
                <a:solidFill>
                  <a:schemeClr val="tx2"/>
                </a:solidFill>
                <a:latin typeface="Arial" pitchFamily="34" charset="0"/>
              </a:defRPr>
            </a:lvl6pPr>
            <a:lvl7pPr marL="914400" algn="l" rtl="0" fontAlgn="base">
              <a:spcBef>
                <a:spcPct val="0"/>
              </a:spcBef>
              <a:spcAft>
                <a:spcPct val="0"/>
              </a:spcAft>
              <a:defRPr sz="4400">
                <a:solidFill>
                  <a:schemeClr val="tx2"/>
                </a:solidFill>
                <a:latin typeface="Arial" pitchFamily="34" charset="0"/>
              </a:defRPr>
            </a:lvl7pPr>
            <a:lvl8pPr marL="1371600" algn="l" rtl="0" fontAlgn="base">
              <a:spcBef>
                <a:spcPct val="0"/>
              </a:spcBef>
              <a:spcAft>
                <a:spcPct val="0"/>
              </a:spcAft>
              <a:defRPr sz="4400">
                <a:solidFill>
                  <a:schemeClr val="tx2"/>
                </a:solidFill>
                <a:latin typeface="Arial" pitchFamily="34" charset="0"/>
              </a:defRPr>
            </a:lvl8pPr>
            <a:lvl9pPr marL="1828800" algn="l" rtl="0" fontAlgn="base">
              <a:spcBef>
                <a:spcPct val="0"/>
              </a:spcBef>
              <a:spcAft>
                <a:spcPct val="0"/>
              </a:spcAft>
              <a:defRPr sz="4400">
                <a:solidFill>
                  <a:schemeClr val="tx2"/>
                </a:solidFill>
                <a:latin typeface="Arial" pitchFamily="34" charset="0"/>
              </a:defRPr>
            </a:lvl9pPr>
          </a:lstStyle>
          <a:p>
            <a:pPr>
              <a:lnSpc>
                <a:spcPct val="115000"/>
              </a:lnSpc>
              <a:spcAft>
                <a:spcPts val="1000"/>
              </a:spcAft>
              <a:defRPr/>
            </a:pPr>
            <a:r>
              <a:rPr lang="en-US" b="1" kern="0" smtClean="0">
                <a:ea typeface="Calibri" panose="020F0502020204030204" pitchFamily="34" charset="0"/>
                <a:cs typeface="Arial" panose="020B0604020202020204" pitchFamily="34" charset="0"/>
              </a:rPr>
              <a:t>Convert the following:</a:t>
            </a:r>
            <a:r>
              <a:rPr lang="en-US" sz="3600" kern="0" smtClean="0">
                <a:ea typeface="Calibri" panose="020F0502020204030204" pitchFamily="34" charset="0"/>
                <a:cs typeface="Arial" panose="020B0604020202020204" pitchFamily="34" charset="0"/>
              </a:rPr>
              <a:t/>
            </a:r>
            <a:br>
              <a:rPr lang="en-US" sz="3600" kern="0" smtClean="0">
                <a:ea typeface="Calibri" panose="020F0502020204030204" pitchFamily="34" charset="0"/>
                <a:cs typeface="Arial" panose="020B0604020202020204" pitchFamily="34" charset="0"/>
              </a:rPr>
            </a:br>
            <a:endParaRPr lang="ar-EG" kern="0" dirty="0" smtClean="0">
              <a:ea typeface="Calibri" panose="020F0502020204030204" pitchFamily="34" charset="0"/>
              <a:cs typeface="Arial" panose="020B0604020202020204" pitchFamily="34" charset="0"/>
            </a:endParaRPr>
          </a:p>
        </p:txBody>
      </p:sp>
      <p:graphicFrame>
        <p:nvGraphicFramePr>
          <p:cNvPr id="23555" name="Object 27"/>
          <p:cNvGraphicFramePr>
            <a:graphicFrameLocks noChangeAspect="1"/>
          </p:cNvGraphicFramePr>
          <p:nvPr/>
        </p:nvGraphicFramePr>
        <p:xfrm>
          <a:off x="14288" y="981075"/>
          <a:ext cx="7669212" cy="2193925"/>
        </p:xfrm>
        <a:graphic>
          <a:graphicData uri="http://schemas.openxmlformats.org/presentationml/2006/ole">
            <mc:AlternateContent xmlns:mc="http://schemas.openxmlformats.org/markup-compatibility/2006">
              <mc:Choice xmlns:v="urn:schemas-microsoft-com:vml" Requires="v">
                <p:oleObj spid="_x0000_s34968" name="CS ChemDraw Drawing" r:id="rId3" imgW="5860875" imgH="1808555" progId="ChemDraw.Document.6.0">
                  <p:embed/>
                </p:oleObj>
              </mc:Choice>
              <mc:Fallback>
                <p:oleObj name="CS ChemDraw Drawing" r:id="rId3" imgW="5860875" imgH="1808555"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981075"/>
                        <a:ext cx="766921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556" name="Object 28"/>
          <p:cNvGraphicFramePr>
            <a:graphicFrameLocks noChangeAspect="1"/>
          </p:cNvGraphicFramePr>
          <p:nvPr/>
        </p:nvGraphicFramePr>
        <p:xfrm>
          <a:off x="31750" y="3355975"/>
          <a:ext cx="6380163" cy="866775"/>
        </p:xfrm>
        <a:graphic>
          <a:graphicData uri="http://schemas.openxmlformats.org/presentationml/2006/ole">
            <mc:AlternateContent xmlns:mc="http://schemas.openxmlformats.org/markup-compatibility/2006">
              <mc:Choice xmlns:v="urn:schemas-microsoft-com:vml" Requires="v">
                <p:oleObj spid="_x0000_s34969" name="CS ChemDraw Drawing" r:id="rId5" imgW="5213445" imgH="755544" progId="ChemDraw.Document.6.0">
                  <p:embed/>
                </p:oleObj>
              </mc:Choice>
              <mc:Fallback>
                <p:oleObj name="CS ChemDraw Drawing" r:id="rId5" imgW="5213445" imgH="755544"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 y="3355975"/>
                        <a:ext cx="638016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7" name="Rectangle 8"/>
          <p:cNvSpPr>
            <a:spLocks noChangeArrowheads="1"/>
          </p:cNvSpPr>
          <p:nvPr/>
        </p:nvSpPr>
        <p:spPr bwMode="auto">
          <a:xfrm>
            <a:off x="34925" y="4371975"/>
            <a:ext cx="31257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5000"/>
              </a:lnSpc>
              <a:spcAft>
                <a:spcPts val="1000"/>
              </a:spcAft>
            </a:pPr>
            <a:r>
              <a:rPr lang="en-US" altLang="uk-UA" sz="2000">
                <a:solidFill>
                  <a:srgbClr val="000000"/>
                </a:solidFill>
                <a:latin typeface="Calibri" panose="020F0502020204030204" pitchFamily="34" charset="0"/>
              </a:rPr>
              <a:t>3. CH</a:t>
            </a:r>
            <a:r>
              <a:rPr lang="en-US" altLang="uk-UA" sz="2000" baseline="-25000">
                <a:solidFill>
                  <a:srgbClr val="000000"/>
                </a:solidFill>
                <a:latin typeface="Calibri" panose="020F0502020204030204" pitchFamily="34" charset="0"/>
              </a:rPr>
              <a:t>3</a:t>
            </a:r>
            <a:r>
              <a:rPr lang="en-US" altLang="uk-UA" sz="2000">
                <a:solidFill>
                  <a:srgbClr val="000000"/>
                </a:solidFill>
                <a:latin typeface="Calibri" panose="020F0502020204030204" pitchFamily="34" charset="0"/>
              </a:rPr>
              <a:t>CH</a:t>
            </a:r>
            <a:r>
              <a:rPr lang="en-US" altLang="uk-UA" sz="2000" baseline="-25000">
                <a:solidFill>
                  <a:srgbClr val="000000"/>
                </a:solidFill>
                <a:latin typeface="Calibri" panose="020F0502020204030204" pitchFamily="34" charset="0"/>
              </a:rPr>
              <a:t>2</a:t>
            </a:r>
            <a:r>
              <a:rPr lang="en-US" altLang="uk-UA" sz="2000">
                <a:solidFill>
                  <a:srgbClr val="000000"/>
                </a:solidFill>
                <a:latin typeface="Calibri" panose="020F0502020204030204" pitchFamily="34" charset="0"/>
              </a:rPr>
              <a:t>CH</a:t>
            </a:r>
            <a:r>
              <a:rPr lang="en-US" altLang="uk-UA" sz="2000" baseline="-25000">
                <a:solidFill>
                  <a:srgbClr val="000000"/>
                </a:solidFill>
                <a:latin typeface="Calibri" panose="020F0502020204030204" pitchFamily="34" charset="0"/>
              </a:rPr>
              <a:t>3</a:t>
            </a:r>
            <a:r>
              <a:rPr lang="en-US" altLang="uk-UA" sz="2000">
                <a:solidFill>
                  <a:srgbClr val="000000"/>
                </a:solidFill>
                <a:latin typeface="Calibri" panose="020F0502020204030204" pitchFamily="34" charset="0"/>
              </a:rPr>
              <a:t> → CH</a:t>
            </a:r>
            <a:r>
              <a:rPr lang="en-US" altLang="uk-UA" sz="2000" baseline="-25000">
                <a:solidFill>
                  <a:srgbClr val="000000"/>
                </a:solidFill>
                <a:latin typeface="Calibri" panose="020F0502020204030204" pitchFamily="34" charset="0"/>
              </a:rPr>
              <a:t>3</a:t>
            </a:r>
            <a:r>
              <a:rPr lang="en-US" altLang="uk-UA" sz="2000">
                <a:solidFill>
                  <a:srgbClr val="000000"/>
                </a:solidFill>
                <a:latin typeface="Calibri" panose="020F0502020204030204" pitchFamily="34" charset="0"/>
              </a:rPr>
              <a:t>CH=CH</a:t>
            </a:r>
            <a:r>
              <a:rPr lang="en-US" altLang="uk-UA" sz="2000" baseline="-25000">
                <a:solidFill>
                  <a:srgbClr val="000000"/>
                </a:solidFill>
                <a:latin typeface="Calibri" panose="020F0502020204030204" pitchFamily="34" charset="0"/>
              </a:rPr>
              <a:t>2</a:t>
            </a:r>
            <a:endParaRPr lang="en-US" altLang="uk-UA" sz="1600">
              <a:solidFill>
                <a:srgbClr val="000000"/>
              </a:solidFill>
              <a:latin typeface="Calibri" panose="020F0502020204030204" pitchFamily="34" charset="0"/>
            </a:endParaRPr>
          </a:p>
        </p:txBody>
      </p:sp>
      <p:graphicFrame>
        <p:nvGraphicFramePr>
          <p:cNvPr id="23558" name="Object 10"/>
          <p:cNvGraphicFramePr>
            <a:graphicFrameLocks noChangeAspect="1"/>
          </p:cNvGraphicFramePr>
          <p:nvPr/>
        </p:nvGraphicFramePr>
        <p:xfrm>
          <a:off x="1547813" y="5089525"/>
          <a:ext cx="6135687" cy="1219200"/>
        </p:xfrm>
        <a:graphic>
          <a:graphicData uri="http://schemas.openxmlformats.org/presentationml/2006/ole">
            <mc:AlternateContent xmlns:mc="http://schemas.openxmlformats.org/markup-compatibility/2006">
              <mc:Choice xmlns:v="urn:schemas-microsoft-com:vml" Requires="v">
                <p:oleObj spid="_x0000_s34970" name="CS ChemDraw Drawing" r:id="rId7" imgW="4611112" imgH="776862" progId="ChemDraw.Document.6.0">
                  <p:embed/>
                </p:oleObj>
              </mc:Choice>
              <mc:Fallback>
                <p:oleObj name="CS ChemDraw Drawing" r:id="rId7" imgW="4611112" imgH="776862"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813" y="5089525"/>
                        <a:ext cx="61356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84976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6"/>
          <p:cNvGraphicFramePr>
            <a:graphicFrameLocks noChangeAspect="1"/>
          </p:cNvGraphicFramePr>
          <p:nvPr/>
        </p:nvGraphicFramePr>
        <p:xfrm>
          <a:off x="153988" y="20638"/>
          <a:ext cx="8809037" cy="3792537"/>
        </p:xfrm>
        <a:graphic>
          <a:graphicData uri="http://schemas.openxmlformats.org/presentationml/2006/ole">
            <mc:AlternateContent xmlns:mc="http://schemas.openxmlformats.org/markup-compatibility/2006">
              <mc:Choice xmlns:v="urn:schemas-microsoft-com:vml" Requires="v">
                <p:oleObj spid="_x0000_s36042" name="CS ChemDraw Drawing" r:id="rId3" imgW="5422059" imgH="2672612" progId="ChemDraw.Document.6.0">
                  <p:embed/>
                </p:oleObj>
              </mc:Choice>
              <mc:Fallback>
                <p:oleObj name="CS ChemDraw Drawing" r:id="rId3" imgW="5422059" imgH="2672612"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20638"/>
                        <a:ext cx="8809037"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79" name="Rectangle 5"/>
          <p:cNvSpPr>
            <a:spLocks noChangeArrowheads="1"/>
          </p:cNvSpPr>
          <p:nvPr/>
        </p:nvSpPr>
        <p:spPr bwMode="auto">
          <a:xfrm>
            <a:off x="273050" y="3795713"/>
            <a:ext cx="35782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5000"/>
              </a:lnSpc>
              <a:spcAft>
                <a:spcPts val="1000"/>
              </a:spcAft>
            </a:pPr>
            <a:r>
              <a:rPr lang="en-US" altLang="uk-UA" sz="2000">
                <a:solidFill>
                  <a:srgbClr val="000000"/>
                </a:solidFill>
                <a:latin typeface="Calibri" panose="020F0502020204030204" pitchFamily="34" charset="0"/>
              </a:rPr>
              <a:t>5. CH</a:t>
            </a:r>
            <a:r>
              <a:rPr lang="en-US" altLang="uk-UA" sz="2000" baseline="-25000">
                <a:solidFill>
                  <a:srgbClr val="000000"/>
                </a:solidFill>
                <a:latin typeface="Calibri" panose="020F0502020204030204" pitchFamily="34" charset="0"/>
              </a:rPr>
              <a:t>3</a:t>
            </a:r>
            <a:r>
              <a:rPr lang="en-US" altLang="uk-UA" sz="2000">
                <a:solidFill>
                  <a:srgbClr val="000000"/>
                </a:solidFill>
                <a:latin typeface="Calibri" panose="020F0502020204030204" pitchFamily="34" charset="0"/>
              </a:rPr>
              <a:t>CH</a:t>
            </a:r>
            <a:r>
              <a:rPr lang="en-US" altLang="uk-UA" sz="2000" baseline="-25000">
                <a:solidFill>
                  <a:srgbClr val="000000"/>
                </a:solidFill>
                <a:latin typeface="Calibri" panose="020F0502020204030204" pitchFamily="34" charset="0"/>
              </a:rPr>
              <a:t>2</a:t>
            </a:r>
            <a:r>
              <a:rPr lang="en-US" altLang="uk-UA" sz="2000">
                <a:solidFill>
                  <a:srgbClr val="000000"/>
                </a:solidFill>
                <a:latin typeface="Calibri" panose="020F0502020204030204" pitchFamily="34" charset="0"/>
              </a:rPr>
              <a:t>CH</a:t>
            </a:r>
            <a:r>
              <a:rPr lang="en-US" altLang="uk-UA" sz="2000" baseline="-25000">
                <a:solidFill>
                  <a:srgbClr val="000000"/>
                </a:solidFill>
                <a:latin typeface="Calibri" panose="020F0502020204030204" pitchFamily="34" charset="0"/>
              </a:rPr>
              <a:t>2</a:t>
            </a:r>
            <a:r>
              <a:rPr lang="en-US" altLang="uk-UA" sz="2000">
                <a:solidFill>
                  <a:srgbClr val="000000"/>
                </a:solidFill>
                <a:latin typeface="Calibri" panose="020F0502020204030204" pitchFamily="34" charset="0"/>
              </a:rPr>
              <a:t>Br → CH</a:t>
            </a:r>
            <a:r>
              <a:rPr lang="en-US" altLang="uk-UA" sz="2000" baseline="-25000">
                <a:solidFill>
                  <a:srgbClr val="000000"/>
                </a:solidFill>
                <a:latin typeface="Calibri" panose="020F0502020204030204" pitchFamily="34" charset="0"/>
              </a:rPr>
              <a:t>3</a:t>
            </a:r>
            <a:r>
              <a:rPr lang="en-US" altLang="uk-UA" sz="2000">
                <a:solidFill>
                  <a:srgbClr val="000000"/>
                </a:solidFill>
                <a:latin typeface="Calibri" panose="020F0502020204030204" pitchFamily="34" charset="0"/>
              </a:rPr>
              <a:t>CHBrCH</a:t>
            </a:r>
            <a:r>
              <a:rPr lang="en-US" altLang="uk-UA" sz="2000" baseline="-25000">
                <a:solidFill>
                  <a:srgbClr val="000000"/>
                </a:solidFill>
                <a:latin typeface="Calibri" panose="020F0502020204030204" pitchFamily="34" charset="0"/>
              </a:rPr>
              <a:t>3</a:t>
            </a:r>
            <a:endParaRPr lang="en-US" altLang="uk-UA" sz="1600">
              <a:solidFill>
                <a:srgbClr val="000000"/>
              </a:solidFill>
              <a:latin typeface="Calibri" panose="020F0502020204030204" pitchFamily="34" charset="0"/>
            </a:endParaRPr>
          </a:p>
        </p:txBody>
      </p:sp>
      <p:graphicFrame>
        <p:nvGraphicFramePr>
          <p:cNvPr id="24580" name="Object 7"/>
          <p:cNvGraphicFramePr>
            <a:graphicFrameLocks noChangeAspect="1"/>
          </p:cNvGraphicFramePr>
          <p:nvPr/>
        </p:nvGraphicFramePr>
        <p:xfrm>
          <a:off x="1619250" y="4300538"/>
          <a:ext cx="5329238" cy="1000125"/>
        </p:xfrm>
        <a:graphic>
          <a:graphicData uri="http://schemas.openxmlformats.org/presentationml/2006/ole">
            <mc:AlternateContent xmlns:mc="http://schemas.openxmlformats.org/markup-compatibility/2006">
              <mc:Choice xmlns:v="urn:schemas-microsoft-com:vml" Requires="v">
                <p:oleObj spid="_x0000_s36043" name="CS ChemDraw Drawing" r:id="rId5" imgW="3449904" imgH="996274" progId="ChemDraw.Document.6.0">
                  <p:embed/>
                </p:oleObj>
              </mc:Choice>
              <mc:Fallback>
                <p:oleObj name="CS ChemDraw Drawing" r:id="rId5" imgW="3449904" imgH="996274"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4300538"/>
                        <a:ext cx="53292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1" name="Rectangle 11"/>
          <p:cNvSpPr>
            <a:spLocks noChangeArrowheads="1"/>
          </p:cNvSpPr>
          <p:nvPr/>
        </p:nvSpPr>
        <p:spPr bwMode="auto">
          <a:xfrm>
            <a:off x="395288" y="5091113"/>
            <a:ext cx="19335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5000"/>
              </a:lnSpc>
              <a:spcAft>
                <a:spcPts val="1000"/>
              </a:spcAft>
            </a:pPr>
            <a:r>
              <a:rPr lang="en-US" altLang="uk-UA" sz="2000">
                <a:solidFill>
                  <a:srgbClr val="000000"/>
                </a:solidFill>
                <a:latin typeface="Calibri" panose="020F0502020204030204" pitchFamily="34" charset="0"/>
              </a:rPr>
              <a:t>6. CH</a:t>
            </a:r>
            <a:r>
              <a:rPr lang="en-US" altLang="uk-UA" sz="2000" baseline="-25000">
                <a:solidFill>
                  <a:srgbClr val="000000"/>
                </a:solidFill>
                <a:latin typeface="Calibri" panose="020F0502020204030204" pitchFamily="34" charset="0"/>
              </a:rPr>
              <a:t>4</a:t>
            </a:r>
            <a:r>
              <a:rPr lang="en-US" altLang="uk-UA" sz="2000">
                <a:solidFill>
                  <a:srgbClr val="000000"/>
                </a:solidFill>
                <a:latin typeface="Calibri" panose="020F0502020204030204" pitchFamily="34" charset="0"/>
              </a:rPr>
              <a:t> → CH</a:t>
            </a:r>
            <a:r>
              <a:rPr lang="en-US" altLang="uk-UA" sz="2000" baseline="-25000">
                <a:solidFill>
                  <a:srgbClr val="000000"/>
                </a:solidFill>
                <a:latin typeface="Calibri" panose="020F0502020204030204" pitchFamily="34" charset="0"/>
              </a:rPr>
              <a:t>3</a:t>
            </a:r>
            <a:r>
              <a:rPr lang="en-US" altLang="uk-UA" sz="2000">
                <a:solidFill>
                  <a:srgbClr val="000000"/>
                </a:solidFill>
                <a:latin typeface="Calibri" panose="020F0502020204030204" pitchFamily="34" charset="0"/>
              </a:rPr>
              <a:t>CH</a:t>
            </a:r>
            <a:r>
              <a:rPr lang="en-US" altLang="uk-UA" sz="2000" baseline="-25000">
                <a:solidFill>
                  <a:srgbClr val="000000"/>
                </a:solidFill>
                <a:latin typeface="Calibri" panose="020F0502020204030204" pitchFamily="34" charset="0"/>
              </a:rPr>
              <a:t>3</a:t>
            </a:r>
            <a:endParaRPr lang="en-US" altLang="uk-UA" sz="1600">
              <a:solidFill>
                <a:srgbClr val="000000"/>
              </a:solidFill>
              <a:latin typeface="Calibri" panose="020F0502020204030204" pitchFamily="34" charset="0"/>
            </a:endParaRPr>
          </a:p>
        </p:txBody>
      </p:sp>
      <p:graphicFrame>
        <p:nvGraphicFramePr>
          <p:cNvPr id="24582" name="Object 13"/>
          <p:cNvGraphicFramePr>
            <a:graphicFrameLocks noChangeAspect="1"/>
          </p:cNvGraphicFramePr>
          <p:nvPr/>
        </p:nvGraphicFramePr>
        <p:xfrm>
          <a:off x="2268538" y="5678488"/>
          <a:ext cx="4608512" cy="200025"/>
        </p:xfrm>
        <a:graphic>
          <a:graphicData uri="http://schemas.openxmlformats.org/presentationml/2006/ole">
            <mc:AlternateContent xmlns:mc="http://schemas.openxmlformats.org/markup-compatibility/2006">
              <mc:Choice xmlns:v="urn:schemas-microsoft-com:vml" Requires="v">
                <p:oleObj spid="_x0000_s36044" name="CS ChemDraw Drawing" r:id="rId7" imgW="2419788" imgH="199147" progId="ChemDraw.Document.6.0">
                  <p:embed/>
                </p:oleObj>
              </mc:Choice>
              <mc:Fallback>
                <p:oleObj name="CS ChemDraw Drawing" r:id="rId7" imgW="2419788" imgH="199147"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8538" y="5678488"/>
                        <a:ext cx="46085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583" name="Object 15"/>
          <p:cNvGraphicFramePr>
            <a:graphicFrameLocks noChangeAspect="1"/>
          </p:cNvGraphicFramePr>
          <p:nvPr/>
        </p:nvGraphicFramePr>
        <p:xfrm>
          <a:off x="2195513" y="6038850"/>
          <a:ext cx="4679950" cy="742950"/>
        </p:xfrm>
        <a:graphic>
          <a:graphicData uri="http://schemas.openxmlformats.org/presentationml/2006/ole">
            <mc:AlternateContent xmlns:mc="http://schemas.openxmlformats.org/markup-compatibility/2006">
              <mc:Choice xmlns:v="urn:schemas-microsoft-com:vml" Requires="v">
                <p:oleObj spid="_x0000_s36045" name="CS ChemDraw Drawing" r:id="rId9" imgW="3093315" imgH="572851" progId="ChemDraw.Document.6.0">
                  <p:embed/>
                </p:oleObj>
              </mc:Choice>
              <mc:Fallback>
                <p:oleObj name="CS ChemDraw Drawing" r:id="rId9" imgW="3093315" imgH="572851" progId="ChemDraw.Document.6.0">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5513" y="6038850"/>
                        <a:ext cx="4679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50429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07950" y="333375"/>
            <a:ext cx="2316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uk-UA" sz="2000">
                <a:solidFill>
                  <a:srgbClr val="000000"/>
                </a:solidFill>
                <a:latin typeface="Calibri" panose="020F0502020204030204" pitchFamily="34" charset="0"/>
              </a:rPr>
              <a:t>7. CH</a:t>
            </a:r>
            <a:r>
              <a:rPr lang="en-US" altLang="uk-UA" sz="2000" baseline="-25000">
                <a:solidFill>
                  <a:srgbClr val="000000"/>
                </a:solidFill>
                <a:latin typeface="Calibri" panose="020F0502020204030204" pitchFamily="34" charset="0"/>
              </a:rPr>
              <a:t>4</a:t>
            </a:r>
            <a:r>
              <a:rPr lang="en-US" altLang="uk-UA" sz="2000">
                <a:solidFill>
                  <a:srgbClr val="000000"/>
                </a:solidFill>
                <a:latin typeface="Calibri" panose="020F0502020204030204" pitchFamily="34" charset="0"/>
              </a:rPr>
              <a:t> → CH</a:t>
            </a:r>
            <a:r>
              <a:rPr lang="en-US" altLang="uk-UA" sz="2000" baseline="-25000">
                <a:solidFill>
                  <a:srgbClr val="000000"/>
                </a:solidFill>
                <a:latin typeface="Calibri" panose="020F0502020204030204" pitchFamily="34" charset="0"/>
              </a:rPr>
              <a:t>3</a:t>
            </a:r>
            <a:r>
              <a:rPr lang="en-US" altLang="uk-UA" sz="2000">
                <a:solidFill>
                  <a:srgbClr val="000000"/>
                </a:solidFill>
                <a:latin typeface="Calibri" panose="020F0502020204030204" pitchFamily="34" charset="0"/>
              </a:rPr>
              <a:t>CH</a:t>
            </a:r>
            <a:r>
              <a:rPr lang="en-US" altLang="uk-UA" sz="2000" baseline="-25000">
                <a:solidFill>
                  <a:srgbClr val="000000"/>
                </a:solidFill>
                <a:latin typeface="Calibri" panose="020F0502020204030204" pitchFamily="34" charset="0"/>
              </a:rPr>
              <a:t>2</a:t>
            </a:r>
            <a:r>
              <a:rPr lang="en-US" altLang="uk-UA" sz="2000">
                <a:solidFill>
                  <a:srgbClr val="000000"/>
                </a:solidFill>
                <a:latin typeface="Calibri" panose="020F0502020204030204" pitchFamily="34" charset="0"/>
              </a:rPr>
              <a:t>CH</a:t>
            </a:r>
            <a:r>
              <a:rPr lang="en-US" altLang="uk-UA" sz="2000" baseline="-25000">
                <a:solidFill>
                  <a:srgbClr val="000000"/>
                </a:solidFill>
                <a:latin typeface="Calibri" panose="020F0502020204030204" pitchFamily="34" charset="0"/>
              </a:rPr>
              <a:t>3</a:t>
            </a:r>
            <a:endParaRPr lang="ar-EG" altLang="uk-UA" sz="3600">
              <a:solidFill>
                <a:srgbClr val="000000"/>
              </a:solidFill>
            </a:endParaRPr>
          </a:p>
        </p:txBody>
      </p:sp>
      <p:graphicFrame>
        <p:nvGraphicFramePr>
          <p:cNvPr id="25603" name="Object 7"/>
          <p:cNvGraphicFramePr>
            <a:graphicFrameLocks noChangeAspect="1"/>
          </p:cNvGraphicFramePr>
          <p:nvPr/>
        </p:nvGraphicFramePr>
        <p:xfrm>
          <a:off x="2484438" y="836613"/>
          <a:ext cx="3427412" cy="341312"/>
        </p:xfrm>
        <a:graphic>
          <a:graphicData uri="http://schemas.openxmlformats.org/presentationml/2006/ole">
            <mc:AlternateContent xmlns:mc="http://schemas.openxmlformats.org/markup-compatibility/2006">
              <mc:Choice xmlns:v="urn:schemas-microsoft-com:vml" Requires="v">
                <p:oleObj spid="_x0000_s37116" name="CS ChemDraw Drawing" r:id="rId3" imgW="2419788" imgH="199147" progId="ChemDraw.Document.6.0">
                  <p:embed/>
                </p:oleObj>
              </mc:Choice>
              <mc:Fallback>
                <p:oleObj name="CS ChemDraw Drawing" r:id="rId3" imgW="2419788" imgH="199147"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836613"/>
                        <a:ext cx="34274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04" name="Object 9"/>
          <p:cNvGraphicFramePr>
            <a:graphicFrameLocks noChangeAspect="1"/>
          </p:cNvGraphicFramePr>
          <p:nvPr/>
        </p:nvGraphicFramePr>
        <p:xfrm>
          <a:off x="2411413" y="1268413"/>
          <a:ext cx="3662362" cy="366712"/>
        </p:xfrm>
        <a:graphic>
          <a:graphicData uri="http://schemas.openxmlformats.org/presentationml/2006/ole">
            <mc:AlternateContent xmlns:mc="http://schemas.openxmlformats.org/markup-compatibility/2006">
              <mc:Choice xmlns:v="urn:schemas-microsoft-com:vml" Requires="v">
                <p:oleObj spid="_x0000_s37117" name="CS ChemDraw Drawing" r:id="rId5" imgW="2943882" imgH="206983" progId="ChemDraw.Document.6.0">
                  <p:embed/>
                </p:oleObj>
              </mc:Choice>
              <mc:Fallback>
                <p:oleObj name="CS ChemDraw Drawing" r:id="rId5" imgW="2943882" imgH="206983"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1268413"/>
                        <a:ext cx="3662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05" name="Object 11"/>
          <p:cNvGraphicFramePr>
            <a:graphicFrameLocks noChangeAspect="1"/>
          </p:cNvGraphicFramePr>
          <p:nvPr/>
        </p:nvGraphicFramePr>
        <p:xfrm>
          <a:off x="179388" y="1773238"/>
          <a:ext cx="7129462" cy="1150937"/>
        </p:xfrm>
        <a:graphic>
          <a:graphicData uri="http://schemas.openxmlformats.org/presentationml/2006/ole">
            <mc:AlternateContent xmlns:mc="http://schemas.openxmlformats.org/markup-compatibility/2006">
              <mc:Choice xmlns:v="urn:schemas-microsoft-com:vml" Requires="v">
                <p:oleObj spid="_x0000_s37118" name="CS ChemDraw Drawing" r:id="rId7" imgW="5185646" imgH="991951" progId="ChemDraw.Document.6.0">
                  <p:embed/>
                </p:oleObj>
              </mc:Choice>
              <mc:Fallback>
                <p:oleObj name="CS ChemDraw Drawing" r:id="rId7" imgW="5185646" imgH="991951"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1773238"/>
                        <a:ext cx="7129462"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12"/>
          <p:cNvSpPr>
            <a:spLocks noChangeArrowheads="1"/>
          </p:cNvSpPr>
          <p:nvPr/>
        </p:nvSpPr>
        <p:spPr bwMode="auto">
          <a:xfrm>
            <a:off x="34925" y="3141663"/>
            <a:ext cx="2400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uk-UA" sz="2000">
                <a:solidFill>
                  <a:srgbClr val="000000"/>
                </a:solidFill>
                <a:latin typeface="Calibri" panose="020F0502020204030204" pitchFamily="34" charset="0"/>
              </a:rPr>
              <a:t>8. CH</a:t>
            </a:r>
            <a:r>
              <a:rPr lang="en-US" altLang="uk-UA" sz="2000" baseline="-25000">
                <a:solidFill>
                  <a:srgbClr val="000000"/>
                </a:solidFill>
                <a:latin typeface="Calibri" panose="020F0502020204030204" pitchFamily="34" charset="0"/>
              </a:rPr>
              <a:t>3</a:t>
            </a:r>
            <a:r>
              <a:rPr lang="en-US" altLang="uk-UA" sz="2000">
                <a:solidFill>
                  <a:srgbClr val="000000"/>
                </a:solidFill>
                <a:latin typeface="Calibri" panose="020F0502020204030204" pitchFamily="34" charset="0"/>
              </a:rPr>
              <a:t>CHO → CH</a:t>
            </a:r>
            <a:r>
              <a:rPr lang="en-US" altLang="uk-UA" sz="2000" baseline="-25000">
                <a:solidFill>
                  <a:srgbClr val="000000"/>
                </a:solidFill>
                <a:latin typeface="Calibri" panose="020F0502020204030204" pitchFamily="34" charset="0"/>
              </a:rPr>
              <a:t>3</a:t>
            </a:r>
            <a:r>
              <a:rPr lang="en-US" altLang="uk-UA" sz="2000">
                <a:solidFill>
                  <a:srgbClr val="000000"/>
                </a:solidFill>
                <a:latin typeface="Calibri" panose="020F0502020204030204" pitchFamily="34" charset="0"/>
              </a:rPr>
              <a:t>CH</a:t>
            </a:r>
            <a:r>
              <a:rPr lang="en-US" altLang="uk-UA" sz="2000" baseline="-25000">
                <a:solidFill>
                  <a:srgbClr val="000000"/>
                </a:solidFill>
                <a:latin typeface="Calibri" panose="020F0502020204030204" pitchFamily="34" charset="0"/>
              </a:rPr>
              <a:t>3</a:t>
            </a:r>
            <a:endParaRPr lang="ar-EG" altLang="uk-UA" sz="3600">
              <a:solidFill>
                <a:srgbClr val="000000"/>
              </a:solidFill>
            </a:endParaRPr>
          </a:p>
        </p:txBody>
      </p:sp>
      <p:graphicFrame>
        <p:nvGraphicFramePr>
          <p:cNvPr id="25607" name="Object 14"/>
          <p:cNvGraphicFramePr>
            <a:graphicFrameLocks noChangeAspect="1"/>
          </p:cNvGraphicFramePr>
          <p:nvPr/>
        </p:nvGraphicFramePr>
        <p:xfrm>
          <a:off x="1619250" y="3644900"/>
          <a:ext cx="5616575" cy="473075"/>
        </p:xfrm>
        <a:graphic>
          <a:graphicData uri="http://schemas.openxmlformats.org/presentationml/2006/ole">
            <mc:AlternateContent xmlns:mc="http://schemas.openxmlformats.org/markup-compatibility/2006">
              <mc:Choice xmlns:v="urn:schemas-microsoft-com:vml" Requires="v">
                <p:oleObj spid="_x0000_s37119" name="CS ChemDraw Drawing" r:id="rId9" imgW="3753356" imgH="312096" progId="ChemDraw.Document.6.0">
                  <p:embed/>
                </p:oleObj>
              </mc:Choice>
              <mc:Fallback>
                <p:oleObj name="CS ChemDraw Drawing" r:id="rId9" imgW="3753356" imgH="312096" progId="ChemDraw.Document.6.0">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9250" y="3644900"/>
                        <a:ext cx="56165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8" name="Rectangle 15"/>
          <p:cNvSpPr>
            <a:spLocks noChangeArrowheads="1"/>
          </p:cNvSpPr>
          <p:nvPr/>
        </p:nvSpPr>
        <p:spPr bwMode="auto">
          <a:xfrm>
            <a:off x="103188" y="4437063"/>
            <a:ext cx="3208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uk-UA" sz="2000">
                <a:solidFill>
                  <a:srgbClr val="000000"/>
                </a:solidFill>
                <a:latin typeface="Calibri" panose="020F0502020204030204" pitchFamily="34" charset="0"/>
              </a:rPr>
              <a:t>9. 2-iodopropane → propane</a:t>
            </a:r>
            <a:endParaRPr lang="ar-EG" altLang="uk-UA" sz="3600">
              <a:solidFill>
                <a:srgbClr val="000000"/>
              </a:solidFill>
            </a:endParaRPr>
          </a:p>
        </p:txBody>
      </p:sp>
      <p:graphicFrame>
        <p:nvGraphicFramePr>
          <p:cNvPr id="25609" name="Object 17"/>
          <p:cNvGraphicFramePr>
            <a:graphicFrameLocks noChangeAspect="1"/>
          </p:cNvGraphicFramePr>
          <p:nvPr/>
        </p:nvGraphicFramePr>
        <p:xfrm>
          <a:off x="1835150" y="5013325"/>
          <a:ext cx="4824413" cy="776288"/>
        </p:xfrm>
        <a:graphic>
          <a:graphicData uri="http://schemas.openxmlformats.org/presentationml/2006/ole">
            <mc:AlternateContent xmlns:mc="http://schemas.openxmlformats.org/markup-compatibility/2006">
              <mc:Choice xmlns:v="urn:schemas-microsoft-com:vml" Requires="v">
                <p:oleObj spid="_x0000_s37120" name="CS ChemDraw Drawing" r:id="rId11" imgW="3373839" imgH="709849" progId="ChemDraw.Document.6.0">
                  <p:embed/>
                </p:oleObj>
              </mc:Choice>
              <mc:Fallback>
                <p:oleObj name="CS ChemDraw Drawing" r:id="rId11" imgW="3373839" imgH="709849" progId="ChemDraw.Document.6.0">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5150" y="5013325"/>
                        <a:ext cx="4824413"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64772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r>
              <a:rPr lang="en-US" altLang="uk-UA" smtClean="0"/>
              <a:t>Structure</a:t>
            </a:r>
          </a:p>
        </p:txBody>
      </p:sp>
      <p:pic>
        <p:nvPicPr>
          <p:cNvPr id="9219" name="Picture 3" descr="07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828800"/>
            <a:ext cx="914400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2133600" y="32004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sp hybridization</a:t>
            </a:r>
          </a:p>
        </p:txBody>
      </p:sp>
      <p:sp>
        <p:nvSpPr>
          <p:cNvPr id="9221" name="Line 5"/>
          <p:cNvSpPr>
            <a:spLocks noChangeShapeType="1"/>
          </p:cNvSpPr>
          <p:nvPr/>
        </p:nvSpPr>
        <p:spPr bwMode="auto">
          <a:xfrm flipV="1">
            <a:off x="3505200" y="2514600"/>
            <a:ext cx="838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9222" name="Line 6"/>
          <p:cNvSpPr>
            <a:spLocks noChangeShapeType="1"/>
          </p:cNvSpPr>
          <p:nvPr/>
        </p:nvSpPr>
        <p:spPr bwMode="auto">
          <a:xfrm flipV="1">
            <a:off x="3962400" y="2743200"/>
            <a:ext cx="1066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7" name="Rectangle 2"/>
          <p:cNvSpPr txBox="1">
            <a:spLocks noChangeArrowheads="1"/>
          </p:cNvSpPr>
          <p:nvPr/>
        </p:nvSpPr>
        <p:spPr>
          <a:xfrm>
            <a:off x="3977748" y="274638"/>
            <a:ext cx="7772400" cy="506487"/>
          </a:xfrm>
          <a:prstGeom prst="rect">
            <a:avLst/>
          </a:prstGeom>
        </p:spPr>
        <p:txBody>
          <a:bodyPr anchor="ctr">
            <a:normAutofit fontScale="750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altLang="uk-UA" smtClean="0">
                <a:solidFill>
                  <a:srgbClr val="FF0000"/>
                </a:solidFill>
              </a:rPr>
              <a:t>Alkynes</a:t>
            </a:r>
            <a:endParaRPr lang="en-US" altLang="uk-UA" dirty="0" smtClean="0">
              <a:solidFill>
                <a:srgbClr val="FF0000"/>
              </a:solidFill>
            </a:endParaRPr>
          </a:p>
        </p:txBody>
      </p:sp>
    </p:spTree>
    <p:extLst>
      <p:ext uri="{BB962C8B-B14F-4D97-AF65-F5344CB8AC3E}">
        <p14:creationId xmlns:p14="http://schemas.microsoft.com/office/powerpoint/2010/main" val="8441633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img023"/>
          <p:cNvPicPr>
            <a:picLocks noChangeAspect="1" noChangeArrowheads="1"/>
          </p:cNvPicPr>
          <p:nvPr/>
        </p:nvPicPr>
        <p:blipFill>
          <a:blip r:embed="rId3">
            <a:extLst>
              <a:ext uri="{28A0092B-C50C-407E-A947-70E740481C1C}">
                <a14:useLocalDpi xmlns:a14="http://schemas.microsoft.com/office/drawing/2010/main" val="0"/>
              </a:ext>
            </a:extLst>
          </a:blip>
          <a:srcRect b="7576"/>
          <a:stretch>
            <a:fillRect/>
          </a:stretch>
        </p:blipFill>
        <p:spPr bwMode="auto">
          <a:xfrm>
            <a:off x="381000" y="285750"/>
            <a:ext cx="83820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5604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p:txBody>
          <a:bodyPr/>
          <a:lstStyle/>
          <a:p>
            <a:pPr eaLnBrk="1" hangingPunct="1"/>
            <a:r>
              <a:rPr lang="en-US" altLang="uk-UA" smtClean="0"/>
              <a:t>Acidity of Terminal Alkynes</a:t>
            </a:r>
          </a:p>
        </p:txBody>
      </p:sp>
      <p:pic>
        <p:nvPicPr>
          <p:cNvPr id="12291" name="Picture 3" descr="07p268a"/>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2312988"/>
            <a:ext cx="91440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p:cNvSpPr txBox="1">
            <a:spLocks noChangeArrowheads="1"/>
          </p:cNvSpPr>
          <p:nvPr/>
        </p:nvSpPr>
        <p:spPr bwMode="auto">
          <a:xfrm>
            <a:off x="990600" y="4800600"/>
            <a:ext cx="2895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Other strong bases that will ionize the terminal alkyne:</a:t>
            </a:r>
          </a:p>
        </p:txBody>
      </p:sp>
      <p:pic>
        <p:nvPicPr>
          <p:cNvPr id="55301" name="Picture 5" descr="07p268b"/>
          <p:cNvPicPr preferRelativeResize="0">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886200" y="4724400"/>
            <a:ext cx="48006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6"/>
          <p:cNvSpPr txBox="1">
            <a:spLocks noChangeArrowheads="1"/>
          </p:cNvSpPr>
          <p:nvPr/>
        </p:nvSpPr>
        <p:spPr bwMode="auto">
          <a:xfrm>
            <a:off x="4572000" y="5867400"/>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sz="2000" b="1">
                <a:solidFill>
                  <a:srgbClr val="FF9900"/>
                </a:solidFill>
              </a:rPr>
              <a:t>Not KOH</a:t>
            </a:r>
          </a:p>
        </p:txBody>
      </p:sp>
      <p:sp>
        <p:nvSpPr>
          <p:cNvPr id="12295" name="Text Box 7"/>
          <p:cNvSpPr txBox="1">
            <a:spLocks noChangeArrowheads="1"/>
          </p:cNvSpPr>
          <p:nvPr/>
        </p:nvSpPr>
        <p:spPr bwMode="auto">
          <a:xfrm>
            <a:off x="2667000" y="2971800"/>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solidFill>
                  <a:srgbClr val="CC3300"/>
                </a:solidFill>
              </a:rPr>
              <a:t>Stronger base</a:t>
            </a:r>
          </a:p>
        </p:txBody>
      </p:sp>
      <p:sp>
        <p:nvSpPr>
          <p:cNvPr id="12296" name="Text Box 8"/>
          <p:cNvSpPr txBox="1">
            <a:spLocks noChangeArrowheads="1"/>
          </p:cNvSpPr>
          <p:nvPr/>
        </p:nvSpPr>
        <p:spPr bwMode="auto">
          <a:xfrm>
            <a:off x="4191000" y="3048000"/>
            <a:ext cx="152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solidFill>
                  <a:srgbClr val="CC3300"/>
                </a:solidFill>
              </a:rPr>
              <a:t>Weaker base</a:t>
            </a:r>
          </a:p>
        </p:txBody>
      </p:sp>
    </p:spTree>
    <p:extLst>
      <p:ext uri="{BB962C8B-B14F-4D97-AF65-F5344CB8AC3E}">
        <p14:creationId xmlns:p14="http://schemas.microsoft.com/office/powerpoint/2010/main" val="2563155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3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P spid="5530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0" y="0"/>
            <a:ext cx="9144000" cy="1143000"/>
          </a:xfrm>
          <a:solidFill>
            <a:srgbClr val="FFC000"/>
          </a:solidFill>
          <a:ln>
            <a:solidFill>
              <a:srgbClr val="00B050"/>
            </a:solidFill>
            <a:miter lim="800000"/>
            <a:headEnd/>
            <a:tailEnd/>
          </a:ln>
        </p:spPr>
        <p:txBody>
          <a:bodyPr/>
          <a:lstStyle/>
          <a:p>
            <a:pPr eaLnBrk="1" hangingPunct="1"/>
            <a:r>
              <a:rPr lang="en-US" altLang="uk-UA" sz="2800" smtClean="0"/>
              <a:t>Important Synthetic Method:  </a:t>
            </a:r>
            <a:r>
              <a:rPr lang="en-US" altLang="uk-UA" sz="2800" smtClean="0">
                <a:solidFill>
                  <a:srgbClr val="00B050"/>
                </a:solidFill>
              </a:rPr>
              <a:t>Dehydrohalogenation</a:t>
            </a:r>
          </a:p>
        </p:txBody>
      </p:sp>
      <p:sp>
        <p:nvSpPr>
          <p:cNvPr id="13315" name="Rectangle 3"/>
          <p:cNvSpPr>
            <a:spLocks noGrp="1" noChangeArrowheads="1"/>
          </p:cNvSpPr>
          <p:nvPr>
            <p:ph type="body" idx="4294967295"/>
          </p:nvPr>
        </p:nvSpPr>
        <p:spPr>
          <a:xfrm>
            <a:off x="457200" y="1143000"/>
            <a:ext cx="8686800" cy="609600"/>
          </a:xfrm>
        </p:spPr>
        <p:txBody>
          <a:bodyPr>
            <a:normAutofit fontScale="92500" lnSpcReduction="20000"/>
          </a:bodyPr>
          <a:lstStyle/>
          <a:p>
            <a:pPr marL="609600" indent="-609600" eaLnBrk="1" hangingPunct="1">
              <a:buFontTx/>
              <a:buNone/>
            </a:pPr>
            <a:r>
              <a:rPr lang="en-US" altLang="uk-UA" sz="1800" smtClean="0"/>
              <a:t>1.  </a:t>
            </a:r>
            <a:r>
              <a:rPr lang="en-US" altLang="uk-UA" sz="1800" smtClean="0">
                <a:solidFill>
                  <a:srgbClr val="FF9900"/>
                </a:solidFill>
              </a:rPr>
              <a:t>Dehydrohalogenation…</a:t>
            </a:r>
          </a:p>
          <a:p>
            <a:pPr marL="609600" indent="-609600" eaLnBrk="1" hangingPunct="1">
              <a:buFontTx/>
              <a:buNone/>
            </a:pPr>
            <a:r>
              <a:rPr lang="en-US" altLang="uk-UA" sz="1800" smtClean="0"/>
              <a:t>An alkyl halide can eliminate a hydrogen halide molecule, HX, to produce a pi bond.</a:t>
            </a:r>
          </a:p>
          <a:p>
            <a:pPr marL="609600" indent="-609600" eaLnBrk="1" hangingPunct="1">
              <a:buFontTx/>
              <a:buNone/>
            </a:pPr>
            <a:endParaRPr lang="en-US" altLang="uk-UA" sz="1800" smtClean="0"/>
          </a:p>
        </p:txBody>
      </p:sp>
      <p:sp>
        <p:nvSpPr>
          <p:cNvPr id="13316" name="Text Box 4"/>
          <p:cNvSpPr txBox="1">
            <a:spLocks noChangeArrowheads="1"/>
          </p:cNvSpPr>
          <p:nvPr/>
        </p:nvSpPr>
        <p:spPr bwMode="auto">
          <a:xfrm>
            <a:off x="1828800" y="2895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RCH=CHR</a:t>
            </a:r>
            <a:r>
              <a:rPr lang="en-US" altLang="uk-UA" baseline="-25000"/>
              <a:t>  </a:t>
            </a:r>
            <a:r>
              <a:rPr lang="en-US" altLang="uk-UA"/>
              <a:t>+  HX           RCHXCH</a:t>
            </a:r>
            <a:r>
              <a:rPr lang="en-US" altLang="uk-UA" baseline="-25000"/>
              <a:t>2</a:t>
            </a:r>
            <a:r>
              <a:rPr lang="en-US" altLang="uk-UA"/>
              <a:t>R</a:t>
            </a:r>
          </a:p>
        </p:txBody>
      </p:sp>
      <p:sp>
        <p:nvSpPr>
          <p:cNvPr id="57349" name="Line 5"/>
          <p:cNvSpPr>
            <a:spLocks noChangeShapeType="1"/>
          </p:cNvSpPr>
          <p:nvPr/>
        </p:nvSpPr>
        <p:spPr bwMode="auto">
          <a:xfrm>
            <a:off x="3810000" y="30480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13318" name="Line 6"/>
          <p:cNvSpPr>
            <a:spLocks noChangeShapeType="1"/>
          </p:cNvSpPr>
          <p:nvPr/>
        </p:nvSpPr>
        <p:spPr bwMode="auto">
          <a:xfrm flipH="1">
            <a:off x="3733800" y="31242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57351" name="Text Box 7"/>
          <p:cNvSpPr txBox="1">
            <a:spLocks noChangeArrowheads="1"/>
          </p:cNvSpPr>
          <p:nvPr/>
        </p:nvSpPr>
        <p:spPr bwMode="auto">
          <a:xfrm>
            <a:off x="3429000" y="25908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Strong base</a:t>
            </a:r>
          </a:p>
        </p:txBody>
      </p:sp>
      <p:sp>
        <p:nvSpPr>
          <p:cNvPr id="57352" name="Text Box 8"/>
          <p:cNvSpPr txBox="1">
            <a:spLocks noChangeArrowheads="1"/>
          </p:cNvSpPr>
          <p:nvPr/>
        </p:nvSpPr>
        <p:spPr bwMode="auto">
          <a:xfrm>
            <a:off x="685800" y="4495800"/>
            <a:ext cx="525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Also, if we start with a vinyl halide and a very strong base (vinyl halides are not very reactive).</a:t>
            </a:r>
          </a:p>
        </p:txBody>
      </p:sp>
      <p:sp>
        <p:nvSpPr>
          <p:cNvPr id="57353" name="Text Box 9"/>
          <p:cNvSpPr txBox="1">
            <a:spLocks noChangeArrowheads="1"/>
          </p:cNvSpPr>
          <p:nvPr/>
        </p:nvSpPr>
        <p:spPr bwMode="auto">
          <a:xfrm>
            <a:off x="1905000" y="5638800"/>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RCH=CHBr                             RCCH</a:t>
            </a:r>
          </a:p>
        </p:txBody>
      </p:sp>
      <p:sp>
        <p:nvSpPr>
          <p:cNvPr id="57354" name="Line 10"/>
          <p:cNvSpPr>
            <a:spLocks noChangeShapeType="1"/>
          </p:cNvSpPr>
          <p:nvPr/>
        </p:nvSpPr>
        <p:spPr bwMode="auto">
          <a:xfrm>
            <a:off x="3276600" y="5791200"/>
            <a:ext cx="1524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57355" name="Text Box 11"/>
          <p:cNvSpPr txBox="1">
            <a:spLocks noChangeArrowheads="1"/>
          </p:cNvSpPr>
          <p:nvPr/>
        </p:nvSpPr>
        <p:spPr bwMode="auto">
          <a:xfrm>
            <a:off x="3657600" y="53340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NaH</a:t>
            </a:r>
          </a:p>
        </p:txBody>
      </p:sp>
      <p:sp>
        <p:nvSpPr>
          <p:cNvPr id="57356" name="Text Box 12"/>
          <p:cNvSpPr txBox="1">
            <a:spLocks noChangeArrowheads="1"/>
          </p:cNvSpPr>
          <p:nvPr/>
        </p:nvSpPr>
        <p:spPr bwMode="auto">
          <a:xfrm>
            <a:off x="3352800" y="3276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Or rewriting</a:t>
            </a:r>
          </a:p>
        </p:txBody>
      </p:sp>
      <p:sp>
        <p:nvSpPr>
          <p:cNvPr id="57357" name="Text Box 13"/>
          <p:cNvSpPr txBox="1">
            <a:spLocks noChangeArrowheads="1"/>
          </p:cNvSpPr>
          <p:nvPr/>
        </p:nvSpPr>
        <p:spPr bwMode="auto">
          <a:xfrm>
            <a:off x="1371600" y="3810000"/>
            <a:ext cx="777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RCHBrCH</a:t>
            </a:r>
            <a:r>
              <a:rPr lang="en-US" altLang="uk-UA" baseline="-25000"/>
              <a:t>2</a:t>
            </a:r>
            <a:r>
              <a:rPr lang="en-US" altLang="uk-UA"/>
              <a:t>R                        RCH=CHR</a:t>
            </a:r>
          </a:p>
        </p:txBody>
      </p:sp>
      <p:sp>
        <p:nvSpPr>
          <p:cNvPr id="57358" name="Line 14"/>
          <p:cNvSpPr>
            <a:spLocks noChangeShapeType="1"/>
          </p:cNvSpPr>
          <p:nvPr/>
        </p:nvSpPr>
        <p:spPr bwMode="auto">
          <a:xfrm>
            <a:off x="3048000" y="40386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57359" name="Text Box 15"/>
          <p:cNvSpPr txBox="1">
            <a:spLocks noChangeArrowheads="1"/>
          </p:cNvSpPr>
          <p:nvPr/>
        </p:nvSpPr>
        <p:spPr bwMode="auto">
          <a:xfrm>
            <a:off x="3048000" y="36576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base</a:t>
            </a:r>
          </a:p>
        </p:txBody>
      </p:sp>
      <p:sp>
        <p:nvSpPr>
          <p:cNvPr id="13328" name="Rectangle 16"/>
          <p:cNvSpPr>
            <a:spLocks noChangeArrowheads="1"/>
          </p:cNvSpPr>
          <p:nvPr/>
        </p:nvSpPr>
        <p:spPr bwMode="auto">
          <a:xfrm>
            <a:off x="1066800" y="1873250"/>
            <a:ext cx="746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uk-UA"/>
              <a:t>Recall that HX can be added to a double bond to make an alkyl halide.  </a:t>
            </a:r>
          </a:p>
          <a:p>
            <a:pPr eaLnBrk="1" hangingPunct="1"/>
            <a:r>
              <a:rPr lang="en-US" altLang="uk-UA"/>
              <a:t>HX can also be removed by strong base, called </a:t>
            </a:r>
            <a:r>
              <a:rPr lang="en-US" altLang="uk-UA" u="sng">
                <a:solidFill>
                  <a:srgbClr val="CC3300"/>
                </a:solidFill>
              </a:rPr>
              <a:t>dehydrohalogenation</a:t>
            </a:r>
            <a:r>
              <a:rPr lang="en-US" altLang="uk-UA"/>
              <a:t>.</a:t>
            </a:r>
          </a:p>
        </p:txBody>
      </p:sp>
      <p:sp>
        <p:nvSpPr>
          <p:cNvPr id="13329" name="Text Box 17"/>
          <p:cNvSpPr txBox="1">
            <a:spLocks noChangeArrowheads="1"/>
          </p:cNvSpPr>
          <p:nvPr/>
        </p:nvSpPr>
        <p:spPr bwMode="auto">
          <a:xfrm>
            <a:off x="304800" y="2582863"/>
            <a:ext cx="3048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Preparation of alkene</a:t>
            </a:r>
          </a:p>
        </p:txBody>
      </p:sp>
    </p:spTree>
    <p:extLst>
      <p:ext uri="{BB962C8B-B14F-4D97-AF65-F5344CB8AC3E}">
        <p14:creationId xmlns:p14="http://schemas.microsoft.com/office/powerpoint/2010/main" val="672828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34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735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3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3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3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35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3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3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3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animBg="1"/>
      <p:bldP spid="57351" grpId="0"/>
      <p:bldP spid="57352" grpId="0"/>
      <p:bldP spid="57353" grpId="0"/>
      <p:bldP spid="57354" grpId="0" animBg="1"/>
      <p:bldP spid="57355" grpId="0"/>
      <p:bldP spid="57356" grpId="0"/>
      <p:bldP spid="57357" grpId="0"/>
      <p:bldP spid="57358" grpId="0" animBg="1"/>
      <p:bldP spid="5735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
          <p:cNvSpPr>
            <a:spLocks noGrp="1" noChangeArrowheads="1"/>
          </p:cNvSpPr>
          <p:nvPr>
            <p:ph type="title" idx="4294967295"/>
          </p:nvPr>
        </p:nvSpPr>
        <p:spPr/>
        <p:txBody>
          <a:bodyPr/>
          <a:lstStyle/>
          <a:p>
            <a:pPr eaLnBrk="1" hangingPunct="1"/>
            <a:r>
              <a:rPr lang="en-US" altLang="uk-UA" sz="4000" smtClean="0"/>
              <a:t>Synthetic planning (Retrosynthesis)</a:t>
            </a:r>
          </a:p>
        </p:txBody>
      </p:sp>
      <p:graphicFrame>
        <p:nvGraphicFramePr>
          <p:cNvPr id="59395" name="Object 3"/>
          <p:cNvGraphicFramePr>
            <a:graphicFrameLocks noChangeAspect="1"/>
          </p:cNvGraphicFramePr>
          <p:nvPr/>
        </p:nvGraphicFramePr>
        <p:xfrm>
          <a:off x="7237413" y="4270375"/>
          <a:ext cx="1547812" cy="879475"/>
        </p:xfrm>
        <a:graphic>
          <a:graphicData uri="http://schemas.openxmlformats.org/presentationml/2006/ole">
            <mc:AlternateContent xmlns:mc="http://schemas.openxmlformats.org/markup-compatibility/2006">
              <mc:Choice xmlns:v="urn:schemas-microsoft-com:vml" Requires="v">
                <p:oleObj spid="_x0000_s38140" name="CS ChemDraw Drawing" r:id="rId4" imgW="1112139" imgH="630079" progId="ChemDraw.Document.6.0">
                  <p:embed/>
                </p:oleObj>
              </mc:Choice>
              <mc:Fallback>
                <p:oleObj name="CS ChemDraw Drawing" r:id="rId4" imgW="1112139" imgH="630079"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7413" y="4270375"/>
                        <a:ext cx="1547812" cy="87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6" name="Text Box 4"/>
          <p:cNvSpPr txBox="1">
            <a:spLocks noChangeArrowheads="1"/>
          </p:cNvSpPr>
          <p:nvPr/>
        </p:nvSpPr>
        <p:spPr bwMode="auto">
          <a:xfrm>
            <a:off x="7312025" y="5030788"/>
            <a:ext cx="1679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sz="2000" b="1">
                <a:solidFill>
                  <a:srgbClr val="FF9900"/>
                </a:solidFill>
              </a:rPr>
              <a:t>Target molecule.</a:t>
            </a:r>
          </a:p>
        </p:txBody>
      </p:sp>
      <p:graphicFrame>
        <p:nvGraphicFramePr>
          <p:cNvPr id="59397" name="Object 5"/>
          <p:cNvGraphicFramePr>
            <a:graphicFrameLocks noChangeAspect="1"/>
          </p:cNvGraphicFramePr>
          <p:nvPr/>
        </p:nvGraphicFramePr>
        <p:xfrm>
          <a:off x="4722813" y="3963988"/>
          <a:ext cx="2312987" cy="1338262"/>
        </p:xfrm>
        <a:graphic>
          <a:graphicData uri="http://schemas.openxmlformats.org/presentationml/2006/ole">
            <mc:AlternateContent xmlns:mc="http://schemas.openxmlformats.org/markup-compatibility/2006">
              <mc:Choice xmlns:v="urn:schemas-microsoft-com:vml" Requires="v">
                <p:oleObj spid="_x0000_s38141" name="CS ChemDraw Drawing" r:id="rId6" imgW="1964246" imgH="1137285" progId="ChemDraw.Document.6.0">
                  <p:embed/>
                </p:oleObj>
              </mc:Choice>
              <mc:Fallback>
                <p:oleObj name="CS ChemDraw Drawing" r:id="rId6" imgW="1964246" imgH="1137285"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2813" y="3963988"/>
                        <a:ext cx="2312987" cy="133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398" name="Object 6"/>
          <p:cNvGraphicFramePr>
            <a:graphicFrameLocks noChangeAspect="1"/>
          </p:cNvGraphicFramePr>
          <p:nvPr/>
        </p:nvGraphicFramePr>
        <p:xfrm>
          <a:off x="2514600" y="3962400"/>
          <a:ext cx="2205038" cy="1112838"/>
        </p:xfrm>
        <a:graphic>
          <a:graphicData uri="http://schemas.openxmlformats.org/presentationml/2006/ole">
            <mc:AlternateContent xmlns:mc="http://schemas.openxmlformats.org/markup-compatibility/2006">
              <mc:Choice xmlns:v="urn:schemas-microsoft-com:vml" Requires="v">
                <p:oleObj spid="_x0000_s38142" name="CS ChemDraw Drawing" r:id="rId8" imgW="2040255" imgH="1029653" progId="ChemDraw.Document.6.0">
                  <p:embed/>
                </p:oleObj>
              </mc:Choice>
              <mc:Fallback>
                <p:oleObj name="CS ChemDraw Drawing" r:id="rId8" imgW="2040255" imgH="1029653" progId="ChemDraw.Document.6.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3962400"/>
                        <a:ext cx="2205038" cy="111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399" name="Object 7"/>
          <p:cNvGraphicFramePr>
            <a:graphicFrameLocks noChangeAspect="1"/>
          </p:cNvGraphicFramePr>
          <p:nvPr/>
        </p:nvGraphicFramePr>
        <p:xfrm>
          <a:off x="228600" y="3962400"/>
          <a:ext cx="2054225" cy="819150"/>
        </p:xfrm>
        <a:graphic>
          <a:graphicData uri="http://schemas.openxmlformats.org/presentationml/2006/ole">
            <mc:AlternateContent xmlns:mc="http://schemas.openxmlformats.org/markup-compatibility/2006">
              <mc:Choice xmlns:v="urn:schemas-microsoft-com:vml" Requires="v">
                <p:oleObj spid="_x0000_s38143" name="CS ChemDraw Drawing" r:id="rId10" imgW="1572196" imgH="629603" progId="ChemDraw.Document.6.0">
                  <p:embed/>
                </p:oleObj>
              </mc:Choice>
              <mc:Fallback>
                <p:oleObj name="CS ChemDraw Drawing" r:id="rId10" imgW="1572196" imgH="629603" progId="ChemDraw.Document.6.0">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3962400"/>
                        <a:ext cx="20542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400" name="Text Box 8"/>
          <p:cNvSpPr txBox="1">
            <a:spLocks noChangeArrowheads="1"/>
          </p:cNvSpPr>
          <p:nvPr/>
        </p:nvSpPr>
        <p:spPr bwMode="auto">
          <a:xfrm>
            <a:off x="152400" y="3352800"/>
            <a:ext cx="86106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Trace the reactions sequence from the desired product back to ultimate reactants.</a:t>
            </a:r>
          </a:p>
        </p:txBody>
      </p:sp>
      <p:sp>
        <p:nvSpPr>
          <p:cNvPr id="59401" name="Line 9"/>
          <p:cNvSpPr>
            <a:spLocks noChangeShapeType="1"/>
          </p:cNvSpPr>
          <p:nvPr/>
        </p:nvSpPr>
        <p:spPr bwMode="auto">
          <a:xfrm>
            <a:off x="5562600" y="5257800"/>
            <a:ext cx="7620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graphicFrame>
        <p:nvGraphicFramePr>
          <p:cNvPr id="59402" name="Object 10"/>
          <p:cNvGraphicFramePr>
            <a:graphicFrameLocks noChangeAspect="1"/>
          </p:cNvGraphicFramePr>
          <p:nvPr/>
        </p:nvGraphicFramePr>
        <p:xfrm>
          <a:off x="6553200" y="5791200"/>
          <a:ext cx="1676400" cy="815975"/>
        </p:xfrm>
        <a:graphic>
          <a:graphicData uri="http://schemas.openxmlformats.org/presentationml/2006/ole">
            <mc:AlternateContent xmlns:mc="http://schemas.openxmlformats.org/markup-compatibility/2006">
              <mc:Choice xmlns:v="urn:schemas-microsoft-com:vml" Requires="v">
                <p:oleObj spid="_x0000_s38144" name="CS ChemDraw Drawing" r:id="rId12" imgW="1542478" imgH="750570" progId="ChemDraw.Document.6.0">
                  <p:embed/>
                </p:oleObj>
              </mc:Choice>
              <mc:Fallback>
                <p:oleObj name="CS ChemDraw Drawing" r:id="rId12" imgW="1542478" imgH="750570" progId="ChemDraw.Document.6.0">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53200" y="5791200"/>
                        <a:ext cx="16764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403" name="Text Box 11"/>
          <p:cNvSpPr txBox="1">
            <a:spLocks noChangeArrowheads="1"/>
          </p:cNvSpPr>
          <p:nvPr/>
        </p:nvSpPr>
        <p:spPr bwMode="auto">
          <a:xfrm>
            <a:off x="7239000" y="5957888"/>
            <a:ext cx="3048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C</a:t>
            </a:r>
          </a:p>
        </p:txBody>
      </p:sp>
      <p:sp>
        <p:nvSpPr>
          <p:cNvPr id="59404" name="Text Box 12"/>
          <p:cNvSpPr txBox="1">
            <a:spLocks noChangeArrowheads="1"/>
          </p:cNvSpPr>
          <p:nvPr/>
        </p:nvSpPr>
        <p:spPr bwMode="auto">
          <a:xfrm>
            <a:off x="152400" y="5943600"/>
            <a:ext cx="6019800" cy="6413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But typical of synthetic problems side reaction occurs to some extent and must be taken into account.</a:t>
            </a:r>
          </a:p>
        </p:txBody>
      </p:sp>
      <p:sp>
        <p:nvSpPr>
          <p:cNvPr id="59405" name="Oval 13"/>
          <p:cNvSpPr>
            <a:spLocks noChangeArrowheads="1"/>
          </p:cNvSpPr>
          <p:nvPr/>
        </p:nvSpPr>
        <p:spPr bwMode="auto">
          <a:xfrm rot="1176823">
            <a:off x="5257800" y="4267200"/>
            <a:ext cx="381000" cy="1219200"/>
          </a:xfrm>
          <a:prstGeom prst="ellipse">
            <a:avLst/>
          </a:pr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uk-UA" altLang="uk-UA"/>
          </a:p>
        </p:txBody>
      </p:sp>
      <p:sp>
        <p:nvSpPr>
          <p:cNvPr id="59406" name="Text Box 14"/>
          <p:cNvSpPr txBox="1">
            <a:spLocks noChangeArrowheads="1"/>
          </p:cNvSpPr>
          <p:nvPr/>
        </p:nvSpPr>
        <p:spPr bwMode="auto">
          <a:xfrm>
            <a:off x="228600" y="5257800"/>
            <a:ext cx="47244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b="1"/>
              <a:t>Overall Sequence</a:t>
            </a:r>
            <a:r>
              <a:rPr lang="en-US" altLang="uk-UA"/>
              <a:t> converts alkene </a:t>
            </a:r>
            <a:r>
              <a:rPr lang="en-US" altLang="uk-UA">
                <a:sym typeface="Wingdings" panose="05000000000000000000" pitchFamily="2" charset="2"/>
              </a:rPr>
              <a:t>alkyne</a:t>
            </a:r>
            <a:endParaRPr lang="en-US" altLang="uk-UA"/>
          </a:p>
        </p:txBody>
      </p:sp>
      <p:sp>
        <p:nvSpPr>
          <p:cNvPr id="1039" name="Text Box 15"/>
          <p:cNvSpPr txBox="1">
            <a:spLocks noChangeArrowheads="1"/>
          </p:cNvSpPr>
          <p:nvPr/>
        </p:nvSpPr>
        <p:spPr bwMode="auto">
          <a:xfrm>
            <a:off x="1295400" y="1752600"/>
            <a:ext cx="449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Work Backwards…..</a:t>
            </a:r>
          </a:p>
        </p:txBody>
      </p:sp>
      <p:sp>
        <p:nvSpPr>
          <p:cNvPr id="59408" name="Text Box 16"/>
          <p:cNvSpPr txBox="1">
            <a:spLocks noChangeArrowheads="1"/>
          </p:cNvSpPr>
          <p:nvPr/>
        </p:nvSpPr>
        <p:spPr bwMode="auto">
          <a:xfrm>
            <a:off x="152400" y="47244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Starting reactant</a:t>
            </a:r>
          </a:p>
        </p:txBody>
      </p:sp>
    </p:spTree>
    <p:extLst>
      <p:ext uri="{BB962C8B-B14F-4D97-AF65-F5344CB8AC3E}">
        <p14:creationId xmlns:p14="http://schemas.microsoft.com/office/powerpoint/2010/main" val="1808519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3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939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939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0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40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5940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0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40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9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P spid="59400" grpId="0" animBg="1"/>
      <p:bldP spid="59401" grpId="0" animBg="1"/>
      <p:bldP spid="59403" grpId="0" animBg="1"/>
      <p:bldP spid="59404" grpId="0" animBg="1"/>
      <p:bldP spid="59405" grpId="0" animBg="1"/>
      <p:bldP spid="59406" grpId="0" animBg="1"/>
      <p:bldP spid="5940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1187624" y="188640"/>
            <a:ext cx="61579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uk-UA" altLang="uk-UA" sz="3600" b="1" dirty="0" smtClean="0">
                <a:solidFill>
                  <a:srgbClr val="C00000"/>
                </a:solidFill>
                <a:cs typeface="Times New Roman" panose="02020603050405020304" pitchFamily="18" charset="0"/>
              </a:rPr>
              <a:t>Гомологічний ряд алкінів:</a:t>
            </a:r>
            <a:endParaRPr lang="uk-UA" altLang="uk-UA" sz="3600" dirty="0">
              <a:solidFill>
                <a:srgbClr val="C00000"/>
              </a:solidFill>
            </a:endParaRPr>
          </a:p>
        </p:txBody>
      </p:sp>
      <p:sp>
        <p:nvSpPr>
          <p:cNvPr id="15363" name="Rectangle 4"/>
          <p:cNvSpPr>
            <a:spLocks noChangeArrowheads="1"/>
          </p:cNvSpPr>
          <p:nvPr/>
        </p:nvSpPr>
        <p:spPr bwMode="auto">
          <a:xfrm>
            <a:off x="1117652" y="1372691"/>
            <a:ext cx="50038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ru-RU" altLang="uk-UA" sz="3600" b="1" dirty="0">
                <a:solidFill>
                  <a:srgbClr val="000000"/>
                </a:solidFill>
              </a:rPr>
              <a:t>СН≡СН  </a:t>
            </a:r>
          </a:p>
          <a:p>
            <a:pPr algn="l" eaLnBrk="1" hangingPunct="1"/>
            <a:r>
              <a:rPr lang="ru-RU" altLang="uk-UA" sz="3600" b="1" dirty="0">
                <a:solidFill>
                  <a:srgbClr val="000000"/>
                </a:solidFill>
              </a:rPr>
              <a:t>СН≡С-СН</a:t>
            </a:r>
            <a:r>
              <a:rPr lang="ru-RU" altLang="uk-UA" sz="3600" b="1" baseline="-25000" dirty="0">
                <a:solidFill>
                  <a:srgbClr val="000000"/>
                </a:solidFill>
              </a:rPr>
              <a:t>3</a:t>
            </a:r>
            <a:r>
              <a:rPr lang="ru-RU" altLang="uk-UA" sz="3600" b="1" dirty="0">
                <a:solidFill>
                  <a:srgbClr val="000000"/>
                </a:solidFill>
              </a:rPr>
              <a:t>  </a:t>
            </a:r>
          </a:p>
          <a:p>
            <a:pPr algn="l" eaLnBrk="1" hangingPunct="1"/>
            <a:r>
              <a:rPr lang="ru-RU" altLang="uk-UA" sz="3600" b="1" dirty="0">
                <a:solidFill>
                  <a:srgbClr val="000000"/>
                </a:solidFill>
              </a:rPr>
              <a:t>СН≡С-СН</a:t>
            </a:r>
            <a:r>
              <a:rPr lang="ru-RU" altLang="uk-UA" sz="3600" b="1" baseline="-25000" dirty="0">
                <a:solidFill>
                  <a:srgbClr val="000000"/>
                </a:solidFill>
              </a:rPr>
              <a:t>2</a:t>
            </a:r>
            <a:r>
              <a:rPr lang="ru-RU" altLang="uk-UA" sz="3600" b="1" dirty="0">
                <a:solidFill>
                  <a:srgbClr val="000000"/>
                </a:solidFill>
              </a:rPr>
              <a:t>-СН</a:t>
            </a:r>
            <a:r>
              <a:rPr lang="ru-RU" altLang="uk-UA" sz="3600" b="1" baseline="-25000" dirty="0">
                <a:solidFill>
                  <a:srgbClr val="000000"/>
                </a:solidFill>
              </a:rPr>
              <a:t>3</a:t>
            </a:r>
            <a:r>
              <a:rPr lang="ru-RU" altLang="uk-UA" sz="3600" b="1" dirty="0">
                <a:solidFill>
                  <a:srgbClr val="000000"/>
                </a:solidFill>
              </a:rPr>
              <a:t>  </a:t>
            </a:r>
          </a:p>
          <a:p>
            <a:pPr algn="l" eaLnBrk="1" hangingPunct="1"/>
            <a:r>
              <a:rPr lang="ru-RU" altLang="uk-UA" sz="3600" b="1" dirty="0">
                <a:solidFill>
                  <a:srgbClr val="000000"/>
                </a:solidFill>
              </a:rPr>
              <a:t>СН≡С-(СН</a:t>
            </a:r>
            <a:r>
              <a:rPr lang="ru-RU" altLang="uk-UA" sz="3600" b="1" baseline="-25000" dirty="0">
                <a:solidFill>
                  <a:srgbClr val="000000"/>
                </a:solidFill>
              </a:rPr>
              <a:t>2</a:t>
            </a:r>
            <a:r>
              <a:rPr lang="ru-RU" altLang="uk-UA" sz="3600" b="1" dirty="0">
                <a:solidFill>
                  <a:srgbClr val="000000"/>
                </a:solidFill>
              </a:rPr>
              <a:t>)</a:t>
            </a:r>
            <a:r>
              <a:rPr lang="ru-RU" altLang="uk-UA" sz="3600" b="1" baseline="-25000" dirty="0">
                <a:solidFill>
                  <a:srgbClr val="000000"/>
                </a:solidFill>
              </a:rPr>
              <a:t>2</a:t>
            </a:r>
            <a:r>
              <a:rPr lang="ru-RU" altLang="uk-UA" sz="3600" b="1" dirty="0">
                <a:solidFill>
                  <a:srgbClr val="000000"/>
                </a:solidFill>
              </a:rPr>
              <a:t>-СН</a:t>
            </a:r>
            <a:r>
              <a:rPr lang="ru-RU" altLang="uk-UA" sz="3600" b="1" baseline="-25000" dirty="0">
                <a:solidFill>
                  <a:srgbClr val="000000"/>
                </a:solidFill>
              </a:rPr>
              <a:t>3</a:t>
            </a:r>
            <a:r>
              <a:rPr lang="ru-RU" altLang="uk-UA" sz="3600" b="1" dirty="0">
                <a:solidFill>
                  <a:srgbClr val="000000"/>
                </a:solidFill>
              </a:rPr>
              <a:t>  </a:t>
            </a:r>
          </a:p>
          <a:p>
            <a:pPr algn="l" eaLnBrk="1" hangingPunct="1"/>
            <a:r>
              <a:rPr lang="ru-RU" altLang="uk-UA" sz="3600" b="1" dirty="0">
                <a:solidFill>
                  <a:srgbClr val="000000"/>
                </a:solidFill>
              </a:rPr>
              <a:t>СН≡С-(СН</a:t>
            </a:r>
            <a:r>
              <a:rPr lang="ru-RU" altLang="uk-UA" sz="3600" b="1" baseline="-25000" dirty="0">
                <a:solidFill>
                  <a:srgbClr val="000000"/>
                </a:solidFill>
              </a:rPr>
              <a:t>2</a:t>
            </a:r>
            <a:r>
              <a:rPr lang="ru-RU" altLang="uk-UA" sz="3600" b="1" dirty="0">
                <a:solidFill>
                  <a:srgbClr val="000000"/>
                </a:solidFill>
              </a:rPr>
              <a:t>)</a:t>
            </a:r>
            <a:r>
              <a:rPr lang="ru-RU" altLang="uk-UA" sz="3600" b="1" baseline="-25000" dirty="0">
                <a:solidFill>
                  <a:srgbClr val="000000"/>
                </a:solidFill>
              </a:rPr>
              <a:t>3</a:t>
            </a:r>
            <a:r>
              <a:rPr lang="ru-RU" altLang="uk-UA" sz="3600" b="1" dirty="0">
                <a:solidFill>
                  <a:srgbClr val="000000"/>
                </a:solidFill>
              </a:rPr>
              <a:t>-СН</a:t>
            </a:r>
            <a:r>
              <a:rPr lang="ru-RU" altLang="uk-UA" sz="3600" b="1" baseline="-25000" dirty="0">
                <a:solidFill>
                  <a:srgbClr val="000000"/>
                </a:solidFill>
              </a:rPr>
              <a:t>3</a:t>
            </a:r>
            <a:r>
              <a:rPr lang="ru-RU" altLang="uk-UA" sz="3600" b="1" dirty="0">
                <a:solidFill>
                  <a:srgbClr val="000000"/>
                </a:solidFill>
              </a:rPr>
              <a:t>  </a:t>
            </a:r>
          </a:p>
          <a:p>
            <a:pPr algn="l" eaLnBrk="1" hangingPunct="1"/>
            <a:r>
              <a:rPr lang="ru-RU" altLang="uk-UA" sz="3600" b="1" dirty="0">
                <a:solidFill>
                  <a:srgbClr val="000000"/>
                </a:solidFill>
              </a:rPr>
              <a:t>СН≡С-(СН</a:t>
            </a:r>
            <a:r>
              <a:rPr lang="ru-RU" altLang="uk-UA" sz="3600" b="1" baseline="-25000" dirty="0">
                <a:solidFill>
                  <a:srgbClr val="000000"/>
                </a:solidFill>
              </a:rPr>
              <a:t>2</a:t>
            </a:r>
            <a:r>
              <a:rPr lang="ru-RU" altLang="uk-UA" sz="3600" b="1" dirty="0">
                <a:solidFill>
                  <a:srgbClr val="000000"/>
                </a:solidFill>
              </a:rPr>
              <a:t>)</a:t>
            </a:r>
            <a:r>
              <a:rPr lang="ru-RU" altLang="uk-UA" sz="3600" b="1" baseline="-25000" dirty="0">
                <a:solidFill>
                  <a:srgbClr val="000000"/>
                </a:solidFill>
              </a:rPr>
              <a:t>4</a:t>
            </a:r>
            <a:r>
              <a:rPr lang="ru-RU" altLang="uk-UA" sz="3600" b="1" dirty="0">
                <a:solidFill>
                  <a:srgbClr val="000000"/>
                </a:solidFill>
              </a:rPr>
              <a:t>-СН</a:t>
            </a:r>
            <a:r>
              <a:rPr lang="ru-RU" altLang="uk-UA" sz="3600" b="1" baseline="-25000" dirty="0">
                <a:solidFill>
                  <a:srgbClr val="000000"/>
                </a:solidFill>
              </a:rPr>
              <a:t>3</a:t>
            </a:r>
            <a:r>
              <a:rPr lang="ru-RU" altLang="uk-UA" sz="3600" b="1" dirty="0">
                <a:solidFill>
                  <a:srgbClr val="000000"/>
                </a:solidFill>
              </a:rPr>
              <a:t>  </a:t>
            </a:r>
          </a:p>
          <a:p>
            <a:pPr algn="l" eaLnBrk="1" hangingPunct="1"/>
            <a:r>
              <a:rPr lang="ru-RU" altLang="uk-UA" sz="3600" b="1" dirty="0">
                <a:solidFill>
                  <a:srgbClr val="000000"/>
                </a:solidFill>
              </a:rPr>
              <a:t>СН≡С-(СН</a:t>
            </a:r>
            <a:r>
              <a:rPr lang="ru-RU" altLang="uk-UA" sz="3600" b="1" baseline="-25000" dirty="0">
                <a:solidFill>
                  <a:srgbClr val="000000"/>
                </a:solidFill>
              </a:rPr>
              <a:t>2</a:t>
            </a:r>
            <a:r>
              <a:rPr lang="ru-RU" altLang="uk-UA" sz="3600" b="1" dirty="0">
                <a:solidFill>
                  <a:srgbClr val="000000"/>
                </a:solidFill>
              </a:rPr>
              <a:t>)</a:t>
            </a:r>
            <a:r>
              <a:rPr lang="ru-RU" altLang="uk-UA" sz="3600" b="1" baseline="-25000" dirty="0">
                <a:solidFill>
                  <a:srgbClr val="000000"/>
                </a:solidFill>
              </a:rPr>
              <a:t>5</a:t>
            </a:r>
            <a:r>
              <a:rPr lang="ru-RU" altLang="uk-UA" sz="3600" b="1" dirty="0">
                <a:solidFill>
                  <a:srgbClr val="000000"/>
                </a:solidFill>
              </a:rPr>
              <a:t>-СН</a:t>
            </a:r>
            <a:r>
              <a:rPr lang="ru-RU" altLang="uk-UA" sz="3600" b="1" baseline="-25000" dirty="0">
                <a:solidFill>
                  <a:srgbClr val="000000"/>
                </a:solidFill>
              </a:rPr>
              <a:t>3</a:t>
            </a:r>
            <a:r>
              <a:rPr lang="ru-RU" altLang="uk-UA" sz="3600" b="1" dirty="0">
                <a:solidFill>
                  <a:srgbClr val="000000"/>
                </a:solidFill>
              </a:rPr>
              <a:t>  </a:t>
            </a:r>
          </a:p>
          <a:p>
            <a:pPr algn="l" eaLnBrk="1" hangingPunct="1"/>
            <a:r>
              <a:rPr lang="ru-RU" altLang="uk-UA" sz="3600" b="1" dirty="0">
                <a:solidFill>
                  <a:srgbClr val="000000"/>
                </a:solidFill>
              </a:rPr>
              <a:t>СН≡С-(СН</a:t>
            </a:r>
            <a:r>
              <a:rPr lang="ru-RU" altLang="uk-UA" sz="3600" b="1" baseline="-25000" dirty="0">
                <a:solidFill>
                  <a:srgbClr val="000000"/>
                </a:solidFill>
              </a:rPr>
              <a:t>2</a:t>
            </a:r>
            <a:r>
              <a:rPr lang="ru-RU" altLang="uk-UA" sz="3600" b="1" dirty="0">
                <a:solidFill>
                  <a:srgbClr val="000000"/>
                </a:solidFill>
              </a:rPr>
              <a:t>)</a:t>
            </a:r>
            <a:r>
              <a:rPr lang="ru-RU" altLang="uk-UA" sz="3600" b="1" baseline="-25000" dirty="0">
                <a:solidFill>
                  <a:srgbClr val="000000"/>
                </a:solidFill>
              </a:rPr>
              <a:t>6</a:t>
            </a:r>
            <a:r>
              <a:rPr lang="ru-RU" altLang="uk-UA" sz="3600" b="1" dirty="0">
                <a:solidFill>
                  <a:srgbClr val="000000"/>
                </a:solidFill>
              </a:rPr>
              <a:t>-СН</a:t>
            </a:r>
            <a:r>
              <a:rPr lang="ru-RU" altLang="uk-UA" sz="3600" b="1" baseline="-25000" dirty="0">
                <a:solidFill>
                  <a:srgbClr val="000000"/>
                </a:solidFill>
              </a:rPr>
              <a:t>3</a:t>
            </a:r>
            <a:r>
              <a:rPr lang="ru-RU" altLang="uk-UA" sz="3600" b="1" dirty="0">
                <a:solidFill>
                  <a:srgbClr val="000000"/>
                </a:solidFill>
              </a:rPr>
              <a:t>  </a:t>
            </a:r>
          </a:p>
          <a:p>
            <a:pPr algn="l" eaLnBrk="1" hangingPunct="1"/>
            <a:r>
              <a:rPr lang="ru-RU" altLang="uk-UA" sz="3600" b="1" dirty="0">
                <a:solidFill>
                  <a:srgbClr val="000000"/>
                </a:solidFill>
              </a:rPr>
              <a:t>СН≡С-(СН</a:t>
            </a:r>
            <a:r>
              <a:rPr lang="ru-RU" altLang="uk-UA" sz="3600" b="1" baseline="-25000" dirty="0">
                <a:solidFill>
                  <a:srgbClr val="000000"/>
                </a:solidFill>
              </a:rPr>
              <a:t>2</a:t>
            </a:r>
            <a:r>
              <a:rPr lang="ru-RU" altLang="uk-UA" sz="3600" b="1" dirty="0">
                <a:solidFill>
                  <a:srgbClr val="000000"/>
                </a:solidFill>
              </a:rPr>
              <a:t>)</a:t>
            </a:r>
            <a:r>
              <a:rPr lang="ru-RU" altLang="uk-UA" sz="3600" b="1" baseline="-25000" dirty="0">
                <a:solidFill>
                  <a:srgbClr val="000000"/>
                </a:solidFill>
              </a:rPr>
              <a:t>7</a:t>
            </a:r>
            <a:r>
              <a:rPr lang="ru-RU" altLang="uk-UA" sz="3600" b="1" dirty="0">
                <a:solidFill>
                  <a:srgbClr val="000000"/>
                </a:solidFill>
              </a:rPr>
              <a:t>-СН</a:t>
            </a:r>
            <a:r>
              <a:rPr lang="ru-RU" altLang="uk-UA" sz="3600" b="1" baseline="-25000" dirty="0">
                <a:solidFill>
                  <a:srgbClr val="000000"/>
                </a:solidFill>
              </a:rPr>
              <a:t>3</a:t>
            </a:r>
            <a:r>
              <a:rPr lang="ru-RU" altLang="uk-UA" sz="3600" b="1" dirty="0">
                <a:solidFill>
                  <a:srgbClr val="000000"/>
                </a:solidFill>
              </a:rPr>
              <a:t>  </a:t>
            </a:r>
          </a:p>
        </p:txBody>
      </p:sp>
      <p:sp>
        <p:nvSpPr>
          <p:cNvPr id="15364" name="Rectangle 4"/>
          <p:cNvSpPr>
            <a:spLocks noChangeArrowheads="1"/>
          </p:cNvSpPr>
          <p:nvPr/>
        </p:nvSpPr>
        <p:spPr bwMode="auto">
          <a:xfrm>
            <a:off x="6029377" y="1372691"/>
            <a:ext cx="275748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ru-RU" altLang="uk-UA" sz="3600" b="1" dirty="0" err="1" smtClean="0">
                <a:solidFill>
                  <a:srgbClr val="000000"/>
                </a:solidFill>
              </a:rPr>
              <a:t>ети</a:t>
            </a:r>
            <a:r>
              <a:rPr lang="ru-RU" altLang="uk-UA" sz="3600" b="1" dirty="0" err="1" smtClean="0">
                <a:solidFill>
                  <a:srgbClr val="C00000"/>
                </a:solidFill>
              </a:rPr>
              <a:t>н</a:t>
            </a:r>
            <a:endParaRPr lang="ru-RU" altLang="uk-UA" sz="3600" dirty="0">
              <a:solidFill>
                <a:srgbClr val="C00000"/>
              </a:solidFill>
            </a:endParaRPr>
          </a:p>
          <a:p>
            <a:pPr algn="l" eaLnBrk="1" hangingPunct="1"/>
            <a:r>
              <a:rPr lang="ru-RU" altLang="uk-UA" sz="3600" b="1" dirty="0" err="1" smtClean="0">
                <a:solidFill>
                  <a:srgbClr val="000000"/>
                </a:solidFill>
              </a:rPr>
              <a:t>проп</a:t>
            </a:r>
            <a:r>
              <a:rPr lang="ru-RU" altLang="uk-UA" sz="3600" b="1" dirty="0" err="1" smtClean="0">
                <a:solidFill>
                  <a:srgbClr val="C00000"/>
                </a:solidFill>
              </a:rPr>
              <a:t>ін</a:t>
            </a:r>
            <a:endParaRPr lang="ru-RU" altLang="uk-UA" sz="3600" dirty="0">
              <a:solidFill>
                <a:srgbClr val="C00000"/>
              </a:solidFill>
            </a:endParaRPr>
          </a:p>
          <a:p>
            <a:pPr algn="l" eaLnBrk="1" hangingPunct="1"/>
            <a:r>
              <a:rPr lang="ru-RU" altLang="uk-UA" sz="3600" b="1" dirty="0" smtClean="0">
                <a:solidFill>
                  <a:srgbClr val="000000"/>
                </a:solidFill>
              </a:rPr>
              <a:t>бут-1-</a:t>
            </a:r>
            <a:r>
              <a:rPr lang="ru-RU" altLang="uk-UA" sz="3600" b="1" dirty="0" smtClean="0">
                <a:solidFill>
                  <a:srgbClr val="C00000"/>
                </a:solidFill>
              </a:rPr>
              <a:t>ин</a:t>
            </a:r>
            <a:endParaRPr lang="ru-RU" altLang="uk-UA" sz="3600" dirty="0">
              <a:solidFill>
                <a:srgbClr val="C00000"/>
              </a:solidFill>
            </a:endParaRPr>
          </a:p>
          <a:p>
            <a:pPr algn="l" eaLnBrk="1" hangingPunct="1"/>
            <a:r>
              <a:rPr lang="ru-RU" altLang="uk-UA" sz="3600" b="1" dirty="0" smtClean="0">
                <a:solidFill>
                  <a:srgbClr val="000000"/>
                </a:solidFill>
              </a:rPr>
              <a:t>пент-1-</a:t>
            </a:r>
            <a:r>
              <a:rPr lang="ru-RU" altLang="uk-UA" sz="3600" b="1" dirty="0" smtClean="0">
                <a:solidFill>
                  <a:srgbClr val="C00000"/>
                </a:solidFill>
              </a:rPr>
              <a:t>ин</a:t>
            </a:r>
            <a:endParaRPr lang="ru-RU" altLang="uk-UA" sz="3600" dirty="0">
              <a:solidFill>
                <a:srgbClr val="C00000"/>
              </a:solidFill>
            </a:endParaRPr>
          </a:p>
          <a:p>
            <a:pPr algn="l" eaLnBrk="1" hangingPunct="1"/>
            <a:r>
              <a:rPr lang="ru-RU" altLang="uk-UA" sz="3600" b="1" dirty="0" smtClean="0">
                <a:solidFill>
                  <a:srgbClr val="000000"/>
                </a:solidFill>
              </a:rPr>
              <a:t>гекс-1-</a:t>
            </a:r>
            <a:r>
              <a:rPr lang="ru-RU" altLang="uk-UA" sz="3600" b="1" dirty="0" smtClean="0">
                <a:solidFill>
                  <a:srgbClr val="C00000"/>
                </a:solidFill>
              </a:rPr>
              <a:t>ин</a:t>
            </a:r>
            <a:endParaRPr lang="ru-RU" altLang="uk-UA" sz="3600" dirty="0">
              <a:solidFill>
                <a:srgbClr val="C00000"/>
              </a:solidFill>
            </a:endParaRPr>
          </a:p>
          <a:p>
            <a:pPr algn="l" eaLnBrk="1" hangingPunct="1"/>
            <a:r>
              <a:rPr lang="ru-RU" altLang="uk-UA" sz="3600" b="1" dirty="0" smtClean="0">
                <a:solidFill>
                  <a:srgbClr val="000000"/>
                </a:solidFill>
              </a:rPr>
              <a:t>гепт-1-</a:t>
            </a:r>
            <a:r>
              <a:rPr lang="ru-RU" altLang="uk-UA" sz="3600" b="1" dirty="0" smtClean="0">
                <a:solidFill>
                  <a:srgbClr val="C00000"/>
                </a:solidFill>
              </a:rPr>
              <a:t>ин</a:t>
            </a:r>
            <a:endParaRPr lang="ru-RU" altLang="uk-UA" sz="3600" dirty="0">
              <a:solidFill>
                <a:srgbClr val="C00000"/>
              </a:solidFill>
            </a:endParaRPr>
          </a:p>
          <a:p>
            <a:pPr algn="l" eaLnBrk="1" hangingPunct="1"/>
            <a:r>
              <a:rPr lang="ru-RU" altLang="uk-UA" sz="3600" b="1" dirty="0" smtClean="0">
                <a:solidFill>
                  <a:srgbClr val="000000"/>
                </a:solidFill>
              </a:rPr>
              <a:t>окт-1-</a:t>
            </a:r>
            <a:r>
              <a:rPr lang="ru-RU" altLang="uk-UA" sz="3600" b="1" dirty="0" smtClean="0">
                <a:solidFill>
                  <a:srgbClr val="C00000"/>
                </a:solidFill>
              </a:rPr>
              <a:t>ин</a:t>
            </a:r>
            <a:endParaRPr lang="ru-RU" altLang="uk-UA" sz="3600" dirty="0">
              <a:solidFill>
                <a:srgbClr val="C00000"/>
              </a:solidFill>
            </a:endParaRPr>
          </a:p>
          <a:p>
            <a:pPr algn="l" eaLnBrk="1" hangingPunct="1"/>
            <a:r>
              <a:rPr lang="ru-RU" altLang="uk-UA" sz="3600" b="1" dirty="0" smtClean="0">
                <a:solidFill>
                  <a:srgbClr val="000000"/>
                </a:solidFill>
              </a:rPr>
              <a:t>нон-1-</a:t>
            </a:r>
            <a:r>
              <a:rPr lang="ru-RU" altLang="uk-UA" sz="3600" b="1" dirty="0" smtClean="0">
                <a:solidFill>
                  <a:srgbClr val="C00000"/>
                </a:solidFill>
              </a:rPr>
              <a:t>ин</a:t>
            </a:r>
            <a:endParaRPr lang="ru-RU" altLang="uk-UA" sz="3600" dirty="0">
              <a:solidFill>
                <a:srgbClr val="C00000"/>
              </a:solidFill>
            </a:endParaRPr>
          </a:p>
          <a:p>
            <a:pPr algn="l" eaLnBrk="1" hangingPunct="1"/>
            <a:r>
              <a:rPr lang="ru-RU" altLang="uk-UA" sz="3600" b="1" dirty="0" smtClean="0">
                <a:solidFill>
                  <a:srgbClr val="000000"/>
                </a:solidFill>
              </a:rPr>
              <a:t>де</a:t>
            </a:r>
            <a:r>
              <a:rPr lang="ru-RU" altLang="uk-UA" sz="3600" b="1" dirty="0" smtClean="0">
                <a:solidFill>
                  <a:srgbClr val="C00000"/>
                </a:solidFill>
              </a:rPr>
              <a:t>ц-1-ин</a:t>
            </a:r>
            <a:endParaRPr lang="ru-RU" altLang="uk-UA" sz="3600" b="1" dirty="0">
              <a:solidFill>
                <a:srgbClr val="C00000"/>
              </a:solidFill>
            </a:endParaRPr>
          </a:p>
        </p:txBody>
      </p:sp>
      <p:sp>
        <p:nvSpPr>
          <p:cNvPr id="15365" name="Номер слайда 1"/>
          <p:cNvSpPr>
            <a:spLocks noGrp="1"/>
          </p:cNvSpPr>
          <p:nvPr>
            <p:ph type="sldNum" sz="quarter" idx="12"/>
          </p:nvPr>
        </p:nvSpPr>
        <p:spPr>
          <a:xfrm>
            <a:off x="9515400" y="6697166"/>
            <a:ext cx="457200" cy="47625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55F4CA-3589-4709-8B01-0453E60D9C04}" type="slidenum">
              <a:rPr lang="ru-RU" altLang="uk-UA" sz="3600">
                <a:solidFill>
                  <a:srgbClr val="000000"/>
                </a:solidFill>
              </a:rPr>
              <a:pPr eaLnBrk="1" hangingPunct="1"/>
              <a:t>5</a:t>
            </a:fld>
            <a:endParaRPr lang="ru-RU" altLang="uk-UA" sz="3600">
              <a:solidFill>
                <a:srgbClr val="000000"/>
              </a:solidFill>
            </a:endParaRPr>
          </a:p>
        </p:txBody>
      </p:sp>
    </p:spTree>
    <p:extLst>
      <p:ext uri="{BB962C8B-B14F-4D97-AF65-F5344CB8AC3E}">
        <p14:creationId xmlns:p14="http://schemas.microsoft.com/office/powerpoint/2010/main" val="7950880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a:xfrm>
            <a:off x="0" y="0"/>
            <a:ext cx="9144000" cy="533400"/>
          </a:xfrm>
          <a:solidFill>
            <a:srgbClr val="FFC000"/>
          </a:solidFill>
        </p:spPr>
        <p:txBody>
          <a:bodyPr>
            <a:normAutofit fontScale="90000"/>
          </a:bodyPr>
          <a:lstStyle/>
          <a:p>
            <a:pPr eaLnBrk="1" hangingPunct="1"/>
            <a:r>
              <a:rPr lang="en-US" altLang="uk-UA" sz="3200" smtClean="0"/>
              <a:t>More Sythesis: Nucleophilic Substitution</a:t>
            </a:r>
          </a:p>
        </p:txBody>
      </p:sp>
      <p:sp>
        <p:nvSpPr>
          <p:cNvPr id="2052" name="Rectangle 3"/>
          <p:cNvSpPr>
            <a:spLocks noGrp="1" noChangeArrowheads="1"/>
          </p:cNvSpPr>
          <p:nvPr>
            <p:ph type="body" idx="4294967295"/>
          </p:nvPr>
        </p:nvSpPr>
        <p:spPr>
          <a:xfrm>
            <a:off x="457200" y="1600200"/>
            <a:ext cx="8229600" cy="609600"/>
          </a:xfrm>
          <a:solidFill>
            <a:srgbClr val="FFFF99"/>
          </a:solidFill>
        </p:spPr>
        <p:txBody>
          <a:bodyPr/>
          <a:lstStyle/>
          <a:p>
            <a:pPr eaLnBrk="1" hangingPunct="1">
              <a:lnSpc>
                <a:spcPct val="90000"/>
              </a:lnSpc>
              <a:spcBef>
                <a:spcPct val="50000"/>
              </a:spcBef>
              <a:buFontTx/>
              <a:buNone/>
            </a:pPr>
            <a:r>
              <a:rPr lang="en-US" altLang="uk-UA" sz="1800" smtClean="0"/>
              <a:t>Use the acidity of a terminal alkyne to create a nucleophile which then initiates a substitution reaction.</a:t>
            </a:r>
          </a:p>
          <a:p>
            <a:pPr eaLnBrk="1" hangingPunct="1">
              <a:lnSpc>
                <a:spcPct val="90000"/>
              </a:lnSpc>
            </a:pPr>
            <a:endParaRPr lang="en-US" altLang="uk-UA" sz="1800" smtClean="0"/>
          </a:p>
        </p:txBody>
      </p:sp>
      <p:pic>
        <p:nvPicPr>
          <p:cNvPr id="2053" name="Picture 4" descr="07p268d"/>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990600" y="2667000"/>
            <a:ext cx="62484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5"/>
          <p:cNvSpPr txBox="1">
            <a:spLocks noChangeArrowheads="1"/>
          </p:cNvSpPr>
          <p:nvPr/>
        </p:nvSpPr>
        <p:spPr bwMode="auto">
          <a:xfrm>
            <a:off x="457200" y="4724400"/>
            <a:ext cx="822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Note that we still have an acidic hydrogen and, thus, can react with another alkyl group in this way to make RCCR’</a:t>
            </a:r>
          </a:p>
        </p:txBody>
      </p:sp>
      <p:sp>
        <p:nvSpPr>
          <p:cNvPr id="61446" name="Line 6"/>
          <p:cNvSpPr>
            <a:spLocks noChangeShapeType="1"/>
          </p:cNvSpPr>
          <p:nvPr/>
        </p:nvSpPr>
        <p:spPr bwMode="auto">
          <a:xfrm flipV="1">
            <a:off x="4191000" y="2819400"/>
            <a:ext cx="609600" cy="1905000"/>
          </a:xfrm>
          <a:prstGeom prst="line">
            <a:avLst/>
          </a:prstGeom>
          <a:noFill/>
          <a:ln w="5715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2056" name="TextBox 6"/>
          <p:cNvSpPr txBox="1">
            <a:spLocks noChangeArrowheads="1"/>
          </p:cNvSpPr>
          <p:nvPr/>
        </p:nvSpPr>
        <p:spPr bwMode="auto">
          <a:xfrm>
            <a:off x="533400" y="5562600"/>
            <a:ext cx="746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uk-UA"/>
              <a:t>Alkyl halides can be obtained from alcohols</a:t>
            </a:r>
          </a:p>
        </p:txBody>
      </p:sp>
      <p:graphicFrame>
        <p:nvGraphicFramePr>
          <p:cNvPr id="2050" name="Object 7"/>
          <p:cNvGraphicFramePr>
            <a:graphicFrameLocks noChangeAspect="1"/>
          </p:cNvGraphicFramePr>
          <p:nvPr/>
        </p:nvGraphicFramePr>
        <p:xfrm>
          <a:off x="2286000" y="6096000"/>
          <a:ext cx="2578100" cy="269875"/>
        </p:xfrm>
        <a:graphic>
          <a:graphicData uri="http://schemas.openxmlformats.org/presentationml/2006/ole">
            <mc:AlternateContent xmlns:mc="http://schemas.openxmlformats.org/markup-compatibility/2006">
              <mc:Choice xmlns:v="urn:schemas-microsoft-com:vml" Requires="v">
                <p:oleObj spid="_x0000_s38964" name="CS ChemDraw Drawing" r:id="rId6" imgW="2578100" imgH="269240" progId="ChemDraw.Document.6.0">
                  <p:embed/>
                </p:oleObj>
              </mc:Choice>
              <mc:Fallback>
                <p:oleObj name="CS ChemDraw Drawing" r:id="rId6" imgW="2578100" imgH="269240"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6096000"/>
                        <a:ext cx="257810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36234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p:bldP spid="6144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0" y="0"/>
            <a:ext cx="9144000" cy="1143000"/>
          </a:xfrm>
          <a:solidFill>
            <a:srgbClr val="FFCC00"/>
          </a:solidFill>
        </p:spPr>
        <p:txBody>
          <a:bodyPr/>
          <a:lstStyle/>
          <a:p>
            <a:pPr eaLnBrk="1" hangingPunct="1"/>
            <a:r>
              <a:rPr lang="en-US" altLang="uk-UA" smtClean="0"/>
              <a:t>Reactions: alkyne with halogen</a:t>
            </a:r>
          </a:p>
        </p:txBody>
      </p:sp>
      <p:pic>
        <p:nvPicPr>
          <p:cNvPr id="63491" name="Picture 3" descr="07p272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2743200"/>
            <a:ext cx="91440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p:cNvSpPr txBox="1">
            <a:spLocks noChangeArrowheads="1"/>
          </p:cNvSpPr>
          <p:nvPr/>
        </p:nvSpPr>
        <p:spPr bwMode="auto">
          <a:xfrm>
            <a:off x="2133600" y="5257800"/>
            <a:ext cx="67818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No regioselectivity with Br</a:t>
            </a:r>
            <a:r>
              <a:rPr lang="en-US" altLang="uk-UA" baseline="-25000"/>
              <a:t>2</a:t>
            </a:r>
            <a:r>
              <a:rPr lang="en-US" altLang="uk-UA"/>
              <a:t>.</a:t>
            </a:r>
          </a:p>
          <a:p>
            <a:pPr eaLnBrk="1" hangingPunct="1">
              <a:spcBef>
                <a:spcPct val="50000"/>
              </a:spcBef>
            </a:pPr>
            <a:r>
              <a:rPr lang="en-US" altLang="uk-UA"/>
              <a:t>Stereoselective for trans addition.</a:t>
            </a:r>
          </a:p>
        </p:txBody>
      </p:sp>
      <p:sp>
        <p:nvSpPr>
          <p:cNvPr id="14341" name="Text Box 5"/>
          <p:cNvSpPr txBox="1">
            <a:spLocks noChangeArrowheads="1"/>
          </p:cNvSpPr>
          <p:nvPr/>
        </p:nvSpPr>
        <p:spPr bwMode="auto">
          <a:xfrm>
            <a:off x="1295400" y="1447800"/>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RCCR  +  Br</a:t>
            </a:r>
            <a:r>
              <a:rPr lang="en-US" altLang="uk-UA" baseline="-25000"/>
              <a:t>2</a:t>
            </a:r>
            <a:r>
              <a:rPr lang="en-US" altLang="uk-UA">
                <a:sym typeface="Wingdings" panose="05000000000000000000" pitchFamily="2" charset="2"/>
              </a:rPr>
              <a:t>  RBrC=CBrR</a:t>
            </a:r>
            <a:endParaRPr lang="en-US" altLang="uk-UA"/>
          </a:p>
        </p:txBody>
      </p:sp>
    </p:spTree>
    <p:extLst>
      <p:ext uri="{BB962C8B-B14F-4D97-AF65-F5344CB8AC3E}">
        <p14:creationId xmlns:p14="http://schemas.microsoft.com/office/powerpoint/2010/main" val="2431926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0" y="0"/>
            <a:ext cx="9144000" cy="914400"/>
          </a:xfrm>
          <a:solidFill>
            <a:srgbClr val="FFCC00"/>
          </a:solidFill>
        </p:spPr>
        <p:txBody>
          <a:bodyPr/>
          <a:lstStyle/>
          <a:p>
            <a:pPr eaLnBrk="1" hangingPunct="1"/>
            <a:r>
              <a:rPr lang="en-US" altLang="uk-UA" smtClean="0"/>
              <a:t>Reactions: Addition of HX</a:t>
            </a:r>
          </a:p>
        </p:txBody>
      </p:sp>
      <p:pic>
        <p:nvPicPr>
          <p:cNvPr id="15363" name="Picture 3" descr="07p272d"/>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219200"/>
            <a:ext cx="91440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457200" y="4114800"/>
            <a:ext cx="708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The expected reaction sequence occurs, formation of the more stable carbocation.</a:t>
            </a:r>
          </a:p>
        </p:txBody>
      </p:sp>
      <p:sp>
        <p:nvSpPr>
          <p:cNvPr id="15365" name="Text Box 5"/>
          <p:cNvSpPr txBox="1">
            <a:spLocks noChangeArrowheads="1"/>
          </p:cNvSpPr>
          <p:nvPr/>
        </p:nvSpPr>
        <p:spPr bwMode="auto">
          <a:xfrm>
            <a:off x="457200" y="51816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Markovnikov orientation for both additions.</a:t>
            </a:r>
          </a:p>
        </p:txBody>
      </p:sp>
      <p:sp>
        <p:nvSpPr>
          <p:cNvPr id="15366" name="Text Box 6"/>
          <p:cNvSpPr txBox="1">
            <a:spLocks noChangeArrowheads="1"/>
          </p:cNvSpPr>
          <p:nvPr/>
        </p:nvSpPr>
        <p:spPr bwMode="auto">
          <a:xfrm>
            <a:off x="1295400" y="60198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Now for the mechanism….</a:t>
            </a:r>
          </a:p>
        </p:txBody>
      </p:sp>
    </p:spTree>
    <p:extLst>
      <p:ext uri="{BB962C8B-B14F-4D97-AF65-F5344CB8AC3E}">
        <p14:creationId xmlns:p14="http://schemas.microsoft.com/office/powerpoint/2010/main" val="23089794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p:txBody>
          <a:bodyPr/>
          <a:lstStyle/>
          <a:p>
            <a:pPr eaLnBrk="1" hangingPunct="1"/>
            <a:r>
              <a:rPr lang="en-US" altLang="uk-UA" smtClean="0"/>
              <a:t>Mechanism</a:t>
            </a:r>
          </a:p>
        </p:txBody>
      </p:sp>
      <p:pic>
        <p:nvPicPr>
          <p:cNvPr id="16387" name="Picture 3" descr="07p273a"/>
          <p:cNvPicPr preferRelativeResize="0">
            <a:picLocks noGrp="1" noChangeAspect="1" noChangeArrowheads="1"/>
          </p:cNvPicPr>
          <p:nvPr>
            <p:ph type="body" idx="4294967295"/>
            <p:custDataLst>
              <p:tags r:id="rId1"/>
            </p:custDataLst>
          </p:nvPr>
        </p:nvPicPr>
        <p:blipFill>
          <a:blip r:embed="rId5">
            <a:extLst>
              <a:ext uri="{28A0092B-C50C-407E-A947-70E740481C1C}">
                <a14:useLocalDpi xmlns:a14="http://schemas.microsoft.com/office/drawing/2010/main" val="0"/>
              </a:ext>
            </a:extLst>
          </a:blip>
          <a:srcRect/>
          <a:stretch>
            <a:fillRect/>
          </a:stretch>
        </p:blipFill>
        <p:spPr>
          <a:xfrm>
            <a:off x="457200" y="2057400"/>
            <a:ext cx="8229600" cy="2089150"/>
          </a:xfrm>
          <a:noFill/>
        </p:spPr>
      </p:pic>
      <p:sp>
        <p:nvSpPr>
          <p:cNvPr id="16388" name="Text Box 4"/>
          <p:cNvSpPr txBox="1">
            <a:spLocks noChangeArrowheads="1"/>
          </p:cNvSpPr>
          <p:nvPr/>
        </p:nvSpPr>
        <p:spPr bwMode="auto">
          <a:xfrm>
            <a:off x="533400" y="1371600"/>
            <a:ext cx="708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The expected reaction sequence occurs, formation of the more stable carbocation.</a:t>
            </a:r>
          </a:p>
        </p:txBody>
      </p:sp>
      <p:pic>
        <p:nvPicPr>
          <p:cNvPr id="16389" name="Picture 5" descr="07p273b"/>
          <p:cNvPicPr preferRelativeResize="0">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57200" y="4092575"/>
            <a:ext cx="82296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6168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0" y="0"/>
            <a:ext cx="9144000" cy="533400"/>
          </a:xfrm>
          <a:solidFill>
            <a:srgbClr val="FFC000"/>
          </a:solidFill>
        </p:spPr>
        <p:txBody>
          <a:bodyPr/>
          <a:lstStyle/>
          <a:p>
            <a:pPr eaLnBrk="1" hangingPunct="1"/>
            <a:r>
              <a:rPr lang="en-US" altLang="uk-UA" sz="2400" smtClean="0"/>
              <a:t>Addition of the second mole, another example of resonance.</a:t>
            </a:r>
          </a:p>
        </p:txBody>
      </p:sp>
      <p:pic>
        <p:nvPicPr>
          <p:cNvPr id="17411" name="Picture 3" descr="07p273c"/>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7423"/>
          <a:stretch>
            <a:fillRect/>
          </a:stretch>
        </p:blipFill>
        <p:spPr bwMode="auto">
          <a:xfrm>
            <a:off x="0" y="2286000"/>
            <a:ext cx="9144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Line 4"/>
          <p:cNvSpPr>
            <a:spLocks noChangeShapeType="1"/>
          </p:cNvSpPr>
          <p:nvPr/>
        </p:nvSpPr>
        <p:spPr bwMode="auto">
          <a:xfrm>
            <a:off x="3429000" y="6248400"/>
            <a:ext cx="2286000"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uk-UA"/>
          </a:p>
        </p:txBody>
      </p:sp>
    </p:spTree>
    <p:extLst>
      <p:ext uri="{BB962C8B-B14F-4D97-AF65-F5344CB8AC3E}">
        <p14:creationId xmlns:p14="http://schemas.microsoft.com/office/powerpoint/2010/main" val="34867404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0"/>
            <a:ext cx="9144000" cy="1143000"/>
          </a:xfrm>
          <a:solidFill>
            <a:srgbClr val="FFCC00"/>
          </a:solidFill>
        </p:spPr>
        <p:txBody>
          <a:bodyPr>
            <a:normAutofit fontScale="90000"/>
          </a:bodyPr>
          <a:lstStyle/>
          <a:p>
            <a:pPr eaLnBrk="1" hangingPunct="1"/>
            <a:r>
              <a:rPr lang="en-US" altLang="uk-UA" sz="4000" smtClean="0"/>
              <a:t>Reactions: Acid catalyzed Hydration (Markovnikov).</a:t>
            </a:r>
          </a:p>
        </p:txBody>
      </p:sp>
      <p:pic>
        <p:nvPicPr>
          <p:cNvPr id="18435" name="Picture 3" descr="07p277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762000" y="1981200"/>
            <a:ext cx="78486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1295400" y="4572000"/>
            <a:ext cx="716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Markovnikov addition, followed by </a:t>
            </a:r>
            <a:r>
              <a:rPr lang="en-US" altLang="uk-UA" b="1">
                <a:solidFill>
                  <a:srgbClr val="FF9900"/>
                </a:solidFill>
              </a:rPr>
              <a:t>tautomerism to yield, usually, a carbonyl compound.</a:t>
            </a:r>
          </a:p>
        </p:txBody>
      </p:sp>
    </p:spTree>
    <p:extLst>
      <p:ext uri="{BB962C8B-B14F-4D97-AF65-F5344CB8AC3E}">
        <p14:creationId xmlns:p14="http://schemas.microsoft.com/office/powerpoint/2010/main" val="20047103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a:xfrm>
            <a:off x="0" y="-76200"/>
            <a:ext cx="9144000" cy="762000"/>
          </a:xfrm>
          <a:solidFill>
            <a:srgbClr val="FFCC00"/>
          </a:solidFill>
        </p:spPr>
        <p:txBody>
          <a:bodyPr/>
          <a:lstStyle/>
          <a:p>
            <a:pPr eaLnBrk="1" hangingPunct="1"/>
            <a:r>
              <a:rPr lang="en-US" altLang="uk-UA" sz="2400" smtClean="0"/>
              <a:t>Reactions: Anti Markovnikov Hydration of Alkynes, Regioselectivity</a:t>
            </a:r>
          </a:p>
        </p:txBody>
      </p:sp>
      <p:pic>
        <p:nvPicPr>
          <p:cNvPr id="71683" name="Picture 3" descr="07p274b"/>
          <p:cNvPicPr preferRelativeResize="0">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b="5093"/>
          <a:stretch>
            <a:fillRect/>
          </a:stretch>
        </p:blipFill>
        <p:spPr bwMode="auto">
          <a:xfrm>
            <a:off x="2209800" y="2209800"/>
            <a:ext cx="62484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p:cNvSpPr txBox="1">
            <a:spLocks noChangeArrowheads="1"/>
          </p:cNvSpPr>
          <p:nvPr/>
        </p:nvSpPr>
        <p:spPr bwMode="auto">
          <a:xfrm>
            <a:off x="304800" y="1371600"/>
            <a:ext cx="822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Similar to formation of an anti-Markovnikov alcohol from an alkene</a:t>
            </a:r>
          </a:p>
        </p:txBody>
      </p:sp>
      <p:sp>
        <p:nvSpPr>
          <p:cNvPr id="71685" name="Text Box 5"/>
          <p:cNvSpPr txBox="1">
            <a:spLocks noChangeArrowheads="1"/>
          </p:cNvSpPr>
          <p:nvPr/>
        </p:nvSpPr>
        <p:spPr bwMode="auto">
          <a:xfrm>
            <a:off x="381000" y="1676400"/>
            <a:ext cx="746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b="1"/>
              <a:t>Step 1</a:t>
            </a:r>
            <a:r>
              <a:rPr lang="en-US" altLang="uk-UA"/>
              <a:t>, </a:t>
            </a:r>
            <a:r>
              <a:rPr lang="en-US" altLang="uk-UA" b="1">
                <a:solidFill>
                  <a:srgbClr val="FF9900"/>
                </a:solidFill>
              </a:rPr>
              <a:t>Internal Alkyne</a:t>
            </a:r>
            <a:r>
              <a:rPr lang="en-US" altLang="uk-UA"/>
              <a:t>: addition to the alkyne with little or no regioselectivity issue.</a:t>
            </a:r>
          </a:p>
        </p:txBody>
      </p:sp>
      <p:sp>
        <p:nvSpPr>
          <p:cNvPr id="71686" name="Text Box 6"/>
          <p:cNvSpPr txBox="1">
            <a:spLocks noChangeArrowheads="1"/>
          </p:cNvSpPr>
          <p:nvPr/>
        </p:nvSpPr>
        <p:spPr bwMode="auto">
          <a:xfrm>
            <a:off x="228600" y="4267200"/>
            <a:ext cx="8763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Alternatively </a:t>
            </a:r>
            <a:r>
              <a:rPr lang="en-US" altLang="uk-UA" b="1">
                <a:solidFill>
                  <a:srgbClr val="FF9900"/>
                </a:solidFill>
              </a:rPr>
              <a:t>Asymmetric, terminal</a:t>
            </a:r>
            <a:r>
              <a:rPr lang="en-US" altLang="uk-UA"/>
              <a:t>, </a:t>
            </a:r>
            <a:r>
              <a:rPr lang="en-US" altLang="uk-UA" b="1">
                <a:solidFill>
                  <a:srgbClr val="FF9900"/>
                </a:solidFill>
              </a:rPr>
              <a:t>alkyne </a:t>
            </a:r>
            <a:r>
              <a:rPr lang="en-US" altLang="uk-UA"/>
              <a:t>if you want to have strong regioselectivity then use  a borane with stronger selectivity for more open site of attack.</a:t>
            </a:r>
          </a:p>
        </p:txBody>
      </p:sp>
      <p:pic>
        <p:nvPicPr>
          <p:cNvPr id="71687" name="Picture 7" descr="07p275c"/>
          <p:cNvPicPr preferRelativeResize="0">
            <a:picLocks noChangeAspect="1" noChangeArrowheads="1"/>
          </p:cNvPicPr>
          <p:nvPr>
            <p:custDataLst>
              <p:tags r:id="rId3"/>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63954" b="-6976"/>
          <a:stretch>
            <a:fillRect/>
          </a:stretch>
        </p:blipFill>
        <p:spPr bwMode="auto">
          <a:xfrm>
            <a:off x="228600" y="4953000"/>
            <a:ext cx="2362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8" descr="07p275c"/>
          <p:cNvPicPr preferRelativeResize="0">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l="49350" t="1299"/>
          <a:stretch>
            <a:fillRect/>
          </a:stretch>
        </p:blipFill>
        <p:spPr bwMode="auto">
          <a:xfrm>
            <a:off x="4191000" y="5029200"/>
            <a:ext cx="2971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9" descr="07p275b"/>
          <p:cNvPicPr preferRelativeResize="0">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l="58823" b="38298"/>
          <a:stretch>
            <a:fillRect/>
          </a:stretch>
        </p:blipFill>
        <p:spPr bwMode="auto">
          <a:xfrm>
            <a:off x="2743200" y="4953000"/>
            <a:ext cx="14478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0" name="Text Box 10"/>
          <p:cNvSpPr txBox="1">
            <a:spLocks noChangeArrowheads="1"/>
          </p:cNvSpPr>
          <p:nvPr/>
        </p:nvSpPr>
        <p:spPr bwMode="auto">
          <a:xfrm>
            <a:off x="2514600" y="61722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sia</a:t>
            </a:r>
            <a:r>
              <a:rPr lang="en-US" altLang="uk-UA" baseline="-25000"/>
              <a:t>2</a:t>
            </a:r>
            <a:r>
              <a:rPr lang="en-US" altLang="uk-UA"/>
              <a:t>BH</a:t>
            </a:r>
          </a:p>
        </p:txBody>
      </p:sp>
      <p:sp>
        <p:nvSpPr>
          <p:cNvPr id="71691" name="AutoShape 11"/>
          <p:cNvSpPr>
            <a:spLocks/>
          </p:cNvSpPr>
          <p:nvPr/>
        </p:nvSpPr>
        <p:spPr bwMode="auto">
          <a:xfrm>
            <a:off x="4648200" y="4838700"/>
            <a:ext cx="2590800" cy="609600"/>
          </a:xfrm>
          <a:prstGeom prst="borderCallout2">
            <a:avLst>
              <a:gd name="adj1" fmla="val 18750"/>
              <a:gd name="adj2" fmla="val -2940"/>
              <a:gd name="adj3" fmla="val 18750"/>
              <a:gd name="adj4" fmla="val -50551"/>
              <a:gd name="adj5" fmla="val 106250"/>
              <a:gd name="adj6" fmla="val -100000"/>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uk-UA"/>
              <a:t>Less exposed site.</a:t>
            </a:r>
          </a:p>
        </p:txBody>
      </p:sp>
      <p:sp>
        <p:nvSpPr>
          <p:cNvPr id="71692" name="AutoShape 12"/>
          <p:cNvSpPr>
            <a:spLocks/>
          </p:cNvSpPr>
          <p:nvPr/>
        </p:nvSpPr>
        <p:spPr bwMode="auto">
          <a:xfrm>
            <a:off x="2819400" y="5981700"/>
            <a:ext cx="2590800" cy="609600"/>
          </a:xfrm>
          <a:prstGeom prst="borderCallout2">
            <a:avLst>
              <a:gd name="adj1" fmla="val 18750"/>
              <a:gd name="adj2" fmla="val -2940"/>
              <a:gd name="adj3" fmla="val 18750"/>
              <a:gd name="adj4" fmla="val -11579"/>
              <a:gd name="adj5" fmla="val -43750"/>
              <a:gd name="adj6" fmla="val -20588"/>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uk-UA"/>
              <a:t>More exposed site.</a:t>
            </a:r>
          </a:p>
        </p:txBody>
      </p:sp>
      <p:graphicFrame>
        <p:nvGraphicFramePr>
          <p:cNvPr id="3074" name="Object 13"/>
          <p:cNvGraphicFramePr>
            <a:graphicFrameLocks noChangeAspect="1"/>
          </p:cNvGraphicFramePr>
          <p:nvPr/>
        </p:nvGraphicFramePr>
        <p:xfrm>
          <a:off x="1447800" y="609600"/>
          <a:ext cx="6415088" cy="855663"/>
        </p:xfrm>
        <a:graphic>
          <a:graphicData uri="http://schemas.openxmlformats.org/presentationml/2006/ole">
            <mc:AlternateContent xmlns:mc="http://schemas.openxmlformats.org/markup-compatibility/2006">
              <mc:Choice xmlns:v="urn:schemas-microsoft-com:vml" Requires="v">
                <p:oleObj spid="_x0000_s39988" name="CS ChemDraw Drawing" r:id="rId11" imgW="5578412" imgH="744379" progId="ChemDraw.Document.6.0">
                  <p:embed/>
                </p:oleObj>
              </mc:Choice>
              <mc:Fallback>
                <p:oleObj name="CS ChemDraw Drawing" r:id="rId11" imgW="5578412" imgH="744379" progId="ChemDraw.Document.6.0">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609600"/>
                        <a:ext cx="6415088"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6" name="Text Box 14"/>
          <p:cNvSpPr txBox="1">
            <a:spLocks noChangeArrowheads="1"/>
          </p:cNvSpPr>
          <p:nvPr/>
        </p:nvSpPr>
        <p:spPr bwMode="auto">
          <a:xfrm>
            <a:off x="3505200" y="9144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Step 1</a:t>
            </a:r>
          </a:p>
        </p:txBody>
      </p:sp>
      <p:sp>
        <p:nvSpPr>
          <p:cNvPr id="3087" name="Text Box 15"/>
          <p:cNvSpPr txBox="1">
            <a:spLocks noChangeArrowheads="1"/>
          </p:cNvSpPr>
          <p:nvPr/>
        </p:nvSpPr>
        <p:spPr bwMode="auto">
          <a:xfrm>
            <a:off x="6019800" y="8382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Step 2</a:t>
            </a:r>
          </a:p>
        </p:txBody>
      </p:sp>
      <p:sp>
        <p:nvSpPr>
          <p:cNvPr id="71696" name="Line 16"/>
          <p:cNvSpPr>
            <a:spLocks noChangeShapeType="1"/>
          </p:cNvSpPr>
          <p:nvPr/>
        </p:nvSpPr>
        <p:spPr bwMode="auto">
          <a:xfrm>
            <a:off x="7315200" y="55626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71697" name="Line 17"/>
          <p:cNvSpPr>
            <a:spLocks noChangeShapeType="1"/>
          </p:cNvSpPr>
          <p:nvPr/>
        </p:nvSpPr>
        <p:spPr bwMode="auto">
          <a:xfrm>
            <a:off x="7772400" y="5562600"/>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71698" name="Text Box 18"/>
          <p:cNvSpPr txBox="1">
            <a:spLocks noChangeArrowheads="1"/>
          </p:cNvSpPr>
          <p:nvPr/>
        </p:nvSpPr>
        <p:spPr bwMode="auto">
          <a:xfrm>
            <a:off x="8001000" y="5402263"/>
            <a:ext cx="12192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b="1">
                <a:solidFill>
                  <a:srgbClr val="FF9900"/>
                </a:solidFill>
              </a:rPr>
              <a:t>Aldehyde </a:t>
            </a:r>
            <a:r>
              <a:rPr lang="en-US" altLang="uk-UA"/>
              <a:t>not ketone.</a:t>
            </a:r>
          </a:p>
        </p:txBody>
      </p:sp>
    </p:spTree>
    <p:extLst>
      <p:ext uri="{BB962C8B-B14F-4D97-AF65-F5344CB8AC3E}">
        <p14:creationId xmlns:p14="http://schemas.microsoft.com/office/powerpoint/2010/main" val="2849419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6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6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6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9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69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68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690"/>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7169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71692"/>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7168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69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69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6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P spid="71685" grpId="0"/>
      <p:bldP spid="71686" grpId="0"/>
      <p:bldP spid="71690" grpId="0"/>
      <p:bldP spid="71691" grpId="0" animBg="1"/>
      <p:bldP spid="71691" grpId="1" animBg="1"/>
      <p:bldP spid="71692" grpId="0" animBg="1"/>
      <p:bldP spid="71692" grpId="1" animBg="1"/>
      <p:bldP spid="71696" grpId="0" animBg="1"/>
      <p:bldP spid="71697" grpId="0" animBg="1"/>
      <p:bldP spid="7169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0" y="0"/>
            <a:ext cx="9144000" cy="609600"/>
          </a:xfrm>
          <a:solidFill>
            <a:srgbClr val="FFC000"/>
          </a:solidFill>
        </p:spPr>
        <p:txBody>
          <a:bodyPr/>
          <a:lstStyle/>
          <a:p>
            <a:pPr eaLnBrk="1" hangingPunct="1"/>
            <a:r>
              <a:rPr lang="en-US" altLang="uk-UA" sz="2400" smtClean="0"/>
              <a:t>Tautomerism, enol </a:t>
            </a:r>
            <a:r>
              <a:rPr lang="en-US" altLang="uk-UA" sz="2400" smtClean="0">
                <a:sym typeface="Wingdings" panose="05000000000000000000" pitchFamily="2" charset="2"/>
              </a:rPr>
              <a:t> carbonyl</a:t>
            </a:r>
            <a:endParaRPr lang="en-US" altLang="uk-UA" sz="2400" smtClean="0"/>
          </a:p>
        </p:txBody>
      </p:sp>
      <p:sp>
        <p:nvSpPr>
          <p:cNvPr id="73731" name="Text Box 3"/>
          <p:cNvSpPr txBox="1">
            <a:spLocks noChangeArrowheads="1"/>
          </p:cNvSpPr>
          <p:nvPr/>
        </p:nvSpPr>
        <p:spPr bwMode="auto">
          <a:xfrm>
            <a:off x="457200" y="4114800"/>
            <a:ext cx="822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Overall…</a:t>
            </a:r>
          </a:p>
        </p:txBody>
      </p:sp>
      <p:sp>
        <p:nvSpPr>
          <p:cNvPr id="4102" name="Text Box 4"/>
          <p:cNvSpPr txBox="1">
            <a:spLocks noChangeArrowheads="1"/>
          </p:cNvSpPr>
          <p:nvPr/>
        </p:nvSpPr>
        <p:spPr bwMode="auto">
          <a:xfrm>
            <a:off x="0" y="1143000"/>
            <a:ext cx="9144000" cy="6461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b="1"/>
              <a:t>Step 2</a:t>
            </a:r>
            <a:r>
              <a:rPr lang="en-US" altLang="uk-UA"/>
              <a:t>, Reaction of the alkenyl borane with H</a:t>
            </a:r>
            <a:r>
              <a:rPr lang="en-US" altLang="uk-UA" baseline="-25000"/>
              <a:t>2</a:t>
            </a:r>
            <a:r>
              <a:rPr lang="en-US" altLang="uk-UA"/>
              <a:t>O</a:t>
            </a:r>
            <a:r>
              <a:rPr lang="en-US" altLang="uk-UA" baseline="-25000"/>
              <a:t>2</a:t>
            </a:r>
            <a:r>
              <a:rPr lang="en-US" altLang="uk-UA"/>
              <a:t>, NaOH would yield an </a:t>
            </a:r>
            <a:r>
              <a:rPr lang="en-US" altLang="uk-UA" b="1"/>
              <a:t>enol</a:t>
            </a:r>
            <a:r>
              <a:rPr lang="en-US" altLang="uk-UA"/>
              <a:t>.  Enols are unstable and rearrange (tautomerize) to yield either an aldehyde or ketone.</a:t>
            </a:r>
          </a:p>
        </p:txBody>
      </p:sp>
      <p:graphicFrame>
        <p:nvGraphicFramePr>
          <p:cNvPr id="73733" name="Object 5"/>
          <p:cNvGraphicFramePr>
            <a:graphicFrameLocks noChangeAspect="1"/>
          </p:cNvGraphicFramePr>
          <p:nvPr/>
        </p:nvGraphicFramePr>
        <p:xfrm>
          <a:off x="990600" y="2057400"/>
          <a:ext cx="3581400" cy="1766888"/>
        </p:xfrm>
        <a:graphic>
          <a:graphicData uri="http://schemas.openxmlformats.org/presentationml/2006/ole">
            <mc:AlternateContent xmlns:mc="http://schemas.openxmlformats.org/markup-compatibility/2006">
              <mc:Choice xmlns:v="urn:schemas-microsoft-com:vml" Requires="v">
                <p:oleObj spid="_x0000_s41062" name="CS ChemDraw Drawing" r:id="rId4" imgW="2944368" imgH="1453039" progId="ChemDraw.Document.6.0">
                  <p:embed/>
                </p:oleObj>
              </mc:Choice>
              <mc:Fallback>
                <p:oleObj name="CS ChemDraw Drawing" r:id="rId4" imgW="2944368" imgH="1453039"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057400"/>
                        <a:ext cx="3581400"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3734" name="Object 6"/>
          <p:cNvGraphicFramePr>
            <a:graphicFrameLocks noChangeAspect="1"/>
          </p:cNvGraphicFramePr>
          <p:nvPr/>
        </p:nvGraphicFramePr>
        <p:xfrm>
          <a:off x="4876800" y="2057400"/>
          <a:ext cx="3200400" cy="1887538"/>
        </p:xfrm>
        <a:graphic>
          <a:graphicData uri="http://schemas.openxmlformats.org/presentationml/2006/ole">
            <mc:AlternateContent xmlns:mc="http://schemas.openxmlformats.org/markup-compatibility/2006">
              <mc:Choice xmlns:v="urn:schemas-microsoft-com:vml" Requires="v">
                <p:oleObj spid="_x0000_s41063" name="CS ChemDraw Drawing" r:id="rId6" imgW="2371725" imgH="1399222" progId="ChemDraw.Document.6.0">
                  <p:embed/>
                </p:oleObj>
              </mc:Choice>
              <mc:Fallback>
                <p:oleObj name="CS ChemDraw Drawing" r:id="rId6" imgW="2371725" imgH="1399222"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057400"/>
                        <a:ext cx="3200400" cy="18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5" name="Text Box 7"/>
          <p:cNvSpPr txBox="1">
            <a:spLocks noChangeArrowheads="1"/>
          </p:cNvSpPr>
          <p:nvPr/>
        </p:nvSpPr>
        <p:spPr bwMode="auto">
          <a:xfrm>
            <a:off x="1143000" y="4792663"/>
            <a:ext cx="6172200" cy="3667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internal alkyne </a:t>
            </a:r>
            <a:r>
              <a:rPr lang="en-US" altLang="uk-UA">
                <a:sym typeface="Wingdings" panose="05000000000000000000" pitchFamily="2" charset="2"/>
              </a:rPr>
              <a:t>  ketone (possibly a mixture, next slide)</a:t>
            </a:r>
            <a:endParaRPr lang="en-US" altLang="uk-UA"/>
          </a:p>
        </p:txBody>
      </p:sp>
      <p:sp>
        <p:nvSpPr>
          <p:cNvPr id="73736" name="Text Box 8"/>
          <p:cNvSpPr txBox="1">
            <a:spLocks noChangeArrowheads="1"/>
          </p:cNvSpPr>
          <p:nvPr/>
        </p:nvSpPr>
        <p:spPr bwMode="auto">
          <a:xfrm>
            <a:off x="1143000" y="5486400"/>
            <a:ext cx="4191000" cy="366713"/>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Terminal alkyne </a:t>
            </a:r>
            <a:r>
              <a:rPr lang="en-US" altLang="uk-UA">
                <a:sym typeface="Wingdings" panose="05000000000000000000" pitchFamily="2" charset="2"/>
              </a:rPr>
              <a:t>  aldehyde</a:t>
            </a:r>
            <a:endParaRPr lang="en-US" altLang="uk-UA"/>
          </a:p>
        </p:txBody>
      </p:sp>
    </p:spTree>
    <p:extLst>
      <p:ext uri="{BB962C8B-B14F-4D97-AF65-F5344CB8AC3E}">
        <p14:creationId xmlns:p14="http://schemas.microsoft.com/office/powerpoint/2010/main" val="1735926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37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7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p:bldP spid="73735" grpId="0" animBg="1"/>
      <p:bldP spid="7373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57200" y="-76200"/>
            <a:ext cx="8229600" cy="1143000"/>
          </a:xfrm>
        </p:spPr>
        <p:txBody>
          <a:bodyPr/>
          <a:lstStyle/>
          <a:p>
            <a:pPr eaLnBrk="1" hangingPunct="1"/>
            <a:r>
              <a:rPr lang="en-US" altLang="uk-UA" smtClean="0"/>
              <a:t>Examples</a:t>
            </a:r>
          </a:p>
        </p:txBody>
      </p:sp>
      <p:sp>
        <p:nvSpPr>
          <p:cNvPr id="19459" name="Text Box 3"/>
          <p:cNvSpPr txBox="1">
            <a:spLocks noChangeArrowheads="1"/>
          </p:cNvSpPr>
          <p:nvPr/>
        </p:nvSpPr>
        <p:spPr bwMode="auto">
          <a:xfrm>
            <a:off x="381000" y="1143000"/>
            <a:ext cx="35052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As before, for a </a:t>
            </a:r>
            <a:r>
              <a:rPr lang="en-US" altLang="uk-UA" b="1"/>
              <a:t>terminal</a:t>
            </a:r>
            <a:r>
              <a:rPr lang="en-US" altLang="uk-UA"/>
              <a:t> alkyne.</a:t>
            </a:r>
          </a:p>
        </p:txBody>
      </p:sp>
      <p:pic>
        <p:nvPicPr>
          <p:cNvPr id="75780" name="Picture 4" descr="07p276a"/>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38200" y="1600200"/>
            <a:ext cx="74676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AutoShape 5"/>
          <p:cNvSpPr>
            <a:spLocks/>
          </p:cNvSpPr>
          <p:nvPr/>
        </p:nvSpPr>
        <p:spPr bwMode="auto">
          <a:xfrm>
            <a:off x="6705600" y="647700"/>
            <a:ext cx="2057400" cy="609600"/>
          </a:xfrm>
          <a:prstGeom prst="borderCallout2">
            <a:avLst>
              <a:gd name="adj1" fmla="val 18750"/>
              <a:gd name="adj2" fmla="val -3704"/>
              <a:gd name="adj3" fmla="val 18750"/>
              <a:gd name="adj4" fmla="val -89120"/>
              <a:gd name="adj5" fmla="val 193750"/>
              <a:gd name="adj6" fmla="val -177778"/>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uk-UA"/>
              <a:t>Used to insure regioselectivity.</a:t>
            </a:r>
          </a:p>
        </p:txBody>
      </p:sp>
      <p:pic>
        <p:nvPicPr>
          <p:cNvPr id="75782" name="Picture 6" descr="07p276b"/>
          <p:cNvPicPr preferRelativeResize="0">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838200" y="3124200"/>
            <a:ext cx="609600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Text Box 7"/>
          <p:cNvSpPr txBox="1">
            <a:spLocks noChangeArrowheads="1"/>
          </p:cNvSpPr>
          <p:nvPr/>
        </p:nvSpPr>
        <p:spPr bwMode="auto">
          <a:xfrm>
            <a:off x="7086600" y="3505200"/>
            <a:ext cx="1828800" cy="11906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Get mixture of alkenyl boranes due to low regioselectivity.</a:t>
            </a:r>
          </a:p>
        </p:txBody>
      </p:sp>
      <p:sp>
        <p:nvSpPr>
          <p:cNvPr id="75784" name="Text Box 8"/>
          <p:cNvSpPr txBox="1">
            <a:spLocks noChangeArrowheads="1"/>
          </p:cNvSpPr>
          <p:nvPr/>
        </p:nvSpPr>
        <p:spPr bwMode="auto">
          <a:xfrm>
            <a:off x="457200" y="2819400"/>
            <a:ext cx="7467600" cy="3667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But for a </a:t>
            </a:r>
            <a:r>
              <a:rPr lang="en-US" altLang="uk-UA" b="1"/>
              <a:t>non-terminal</a:t>
            </a:r>
            <a:r>
              <a:rPr lang="en-US" altLang="uk-UA"/>
              <a:t> alkyne frequently will get two different ketones</a:t>
            </a:r>
          </a:p>
        </p:txBody>
      </p:sp>
    </p:spTree>
    <p:extLst>
      <p:ext uri="{BB962C8B-B14F-4D97-AF65-F5344CB8AC3E}">
        <p14:creationId xmlns:p14="http://schemas.microsoft.com/office/powerpoint/2010/main" val="2310619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8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78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57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animBg="1"/>
      <p:bldP spid="75783" grpId="0" animBg="1"/>
      <p:bldP spid="7578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57200" y="0"/>
            <a:ext cx="8229600" cy="1143000"/>
          </a:xfrm>
        </p:spPr>
        <p:txBody>
          <a:bodyPr/>
          <a:lstStyle/>
          <a:p>
            <a:pPr eaLnBrk="1" hangingPunct="1"/>
            <a:r>
              <a:rPr lang="en-US" altLang="uk-UA" smtClean="0"/>
              <a:t>Reduction, Alkyne </a:t>
            </a:r>
            <a:r>
              <a:rPr lang="en-US" altLang="uk-UA" smtClean="0">
                <a:sym typeface="Wingdings" panose="05000000000000000000" pitchFamily="2" charset="2"/>
              </a:rPr>
              <a:t> Alkene</a:t>
            </a:r>
            <a:endParaRPr lang="en-US" altLang="uk-UA" smtClean="0"/>
          </a:p>
        </p:txBody>
      </p:sp>
      <p:sp>
        <p:nvSpPr>
          <p:cNvPr id="79875" name="Rectangle 3"/>
          <p:cNvSpPr>
            <a:spLocks noChangeArrowheads="1"/>
          </p:cNvSpPr>
          <p:nvPr/>
        </p:nvSpPr>
        <p:spPr bwMode="auto">
          <a:xfrm>
            <a:off x="685800" y="3702050"/>
            <a:ext cx="7543800" cy="6413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uk-UA"/>
              <a:t>You can use a reduced activity catalyst (Lindlar), Pd and </a:t>
            </a:r>
            <a:r>
              <a:rPr lang="en-US" altLang="uk-UA" b="1">
                <a:solidFill>
                  <a:schemeClr val="accent2"/>
                </a:solidFill>
              </a:rPr>
              <a:t>Pb,</a:t>
            </a:r>
            <a:r>
              <a:rPr lang="en-US" altLang="uk-UA"/>
              <a:t> which stops at the alkene.   You obtain a </a:t>
            </a:r>
            <a:r>
              <a:rPr lang="en-US" altLang="uk-UA" b="1" u="sng"/>
              <a:t>cis</a:t>
            </a:r>
            <a:r>
              <a:rPr lang="en-US" altLang="uk-UA"/>
              <a:t> </a:t>
            </a:r>
            <a:r>
              <a:rPr lang="en-US" altLang="uk-UA" b="1" u="sng"/>
              <a:t>alkene</a:t>
            </a:r>
            <a:r>
              <a:rPr lang="en-US" altLang="uk-UA"/>
              <a:t>.</a:t>
            </a:r>
          </a:p>
        </p:txBody>
      </p:sp>
      <p:sp>
        <p:nvSpPr>
          <p:cNvPr id="20484" name="Text Box 4"/>
          <p:cNvSpPr txBox="1">
            <a:spLocks noChangeArrowheads="1"/>
          </p:cNvSpPr>
          <p:nvPr/>
        </p:nvSpPr>
        <p:spPr bwMode="auto">
          <a:xfrm>
            <a:off x="609600" y="838200"/>
            <a:ext cx="762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1.      Catalytic Hydrogenation</a:t>
            </a:r>
          </a:p>
        </p:txBody>
      </p:sp>
      <p:pic>
        <p:nvPicPr>
          <p:cNvPr id="20485" name="Picture 5" descr="07p279c"/>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38200" y="2057400"/>
            <a:ext cx="6705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07p290a"/>
          <p:cNvPicPr preferRelativeResize="0">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524000" y="4419600"/>
            <a:ext cx="48768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Text Box 7"/>
          <p:cNvSpPr txBox="1">
            <a:spLocks noChangeArrowheads="1"/>
          </p:cNvSpPr>
          <p:nvPr/>
        </p:nvSpPr>
        <p:spPr bwMode="auto">
          <a:xfrm>
            <a:off x="6477000" y="4800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Syn addition</a:t>
            </a:r>
          </a:p>
        </p:txBody>
      </p:sp>
      <p:sp>
        <p:nvSpPr>
          <p:cNvPr id="20488" name="Line 8"/>
          <p:cNvSpPr>
            <a:spLocks noChangeShapeType="1"/>
          </p:cNvSpPr>
          <p:nvPr/>
        </p:nvSpPr>
        <p:spPr bwMode="auto">
          <a:xfrm>
            <a:off x="3048000" y="2590800"/>
            <a:ext cx="228600"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20489" name="Text Box 9"/>
          <p:cNvSpPr txBox="1">
            <a:spLocks noChangeArrowheads="1"/>
          </p:cNvSpPr>
          <p:nvPr/>
        </p:nvSpPr>
        <p:spPr bwMode="auto">
          <a:xfrm>
            <a:off x="685800" y="1295400"/>
            <a:ext cx="7772400" cy="6413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If  you use catalysts which are also effective for alkene hydrogenation you will get alkane.</a:t>
            </a:r>
          </a:p>
        </p:txBody>
      </p:sp>
    </p:spTree>
    <p:extLst>
      <p:ext uri="{BB962C8B-B14F-4D97-AF65-F5344CB8AC3E}">
        <p14:creationId xmlns:p14="http://schemas.microsoft.com/office/powerpoint/2010/main" val="3990095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8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8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nimBg="1"/>
      <p:bldP spid="798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457200" y="-17463"/>
            <a:ext cx="8229600" cy="1143001"/>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uk-UA" altLang="uk-UA" b="1" dirty="0" smtClean="0">
                <a:effectLst>
                  <a:outerShdw blurRad="38100" dist="38100" dir="2700000" algn="tl">
                    <a:srgbClr val="C0C0C0"/>
                  </a:outerShdw>
                </a:effectLst>
              </a:rPr>
              <a:t>Гомологічний ряд</a:t>
            </a:r>
          </a:p>
        </p:txBody>
      </p:sp>
      <p:graphicFrame>
        <p:nvGraphicFramePr>
          <p:cNvPr id="8194" name="Group 2"/>
          <p:cNvGraphicFramePr>
            <a:graphicFrameLocks noGrp="1"/>
          </p:cNvGraphicFramePr>
          <p:nvPr>
            <p:extLst>
              <p:ext uri="{D42A27DB-BD31-4B8C-83A1-F6EECF244321}">
                <p14:modId xmlns:p14="http://schemas.microsoft.com/office/powerpoint/2010/main" val="2990585193"/>
              </p:ext>
            </p:extLst>
          </p:nvPr>
        </p:nvGraphicFramePr>
        <p:xfrm>
          <a:off x="250825" y="981075"/>
          <a:ext cx="8715375" cy="5643565"/>
        </p:xfrm>
        <a:graphic>
          <a:graphicData uri="http://schemas.openxmlformats.org/drawingml/2006/table">
            <a:tbl>
              <a:tblPr/>
              <a:tblGrid>
                <a:gridCol w="2903538"/>
                <a:gridCol w="2908300"/>
                <a:gridCol w="2903537"/>
              </a:tblGrid>
              <a:tr h="811213">
                <a:tc rowSpan="2">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Молекулярна формула алкіну </a:t>
                      </a:r>
                      <a:r>
                        <a:rPr kumimoji="0" lang="uk-UA" altLang="uk-UA" sz="2800" b="1"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C</a:t>
                      </a:r>
                      <a:r>
                        <a:rPr kumimoji="0" lang="uk-UA" altLang="uk-UA" sz="2800" b="1" i="0" u="none" strike="noStrike" cap="none" normalizeH="0" baseline="-2500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n</a:t>
                      </a:r>
                      <a:r>
                        <a:rPr kumimoji="0" lang="uk-UA" altLang="uk-UA" sz="2800" b="1"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H</a:t>
                      </a:r>
                      <a:r>
                        <a:rPr kumimoji="0" lang="uk-UA" altLang="uk-UA" sz="2800" b="1" i="0" u="none" strike="noStrike" cap="none" normalizeH="0" baseline="-2500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2n-2</a:t>
                      </a:r>
                    </a:p>
                  </a:txBody>
                  <a:tcPr marT="67032" anchor="ctr"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2844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Назва алкіну</a:t>
                      </a:r>
                    </a:p>
                  </a:txBody>
                  <a:tcPr marT="67032" anchor="ctr"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2844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uk-UA"/>
                    </a:p>
                  </a:txBody>
                  <a:tcPr/>
                </a:tc>
              </a:tr>
              <a:tr h="1433513">
                <a:tc vMerge="1">
                  <a:txBody>
                    <a:bodyPr/>
                    <a:lstStyle/>
                    <a:p>
                      <a:endParaRPr lang="uk-UA"/>
                    </a:p>
                  </a:txBody>
                  <a:tcPr/>
                </a:tc>
                <a:tc>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Міжнародна номенклатура</a:t>
                      </a:r>
                    </a:p>
                  </a:txBody>
                  <a:tcPr marT="67032"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Раціональна номенклатура</a:t>
                      </a:r>
                    </a:p>
                  </a:txBody>
                  <a:tcPr marT="67032" anchor="ctr"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820738">
                <a:tc>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C</a:t>
                      </a:r>
                      <a:r>
                        <a:rPr kumimoji="0" lang="uk-UA" altLang="uk-UA" sz="2800" b="0" i="0" u="none" strike="noStrike" cap="none" normalizeH="0" baseline="-2500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2</a:t>
                      </a: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H</a:t>
                      </a:r>
                      <a:r>
                        <a:rPr kumimoji="0" lang="uk-UA" altLang="uk-UA" sz="2800" b="0" i="0" u="none" strike="noStrike" cap="none" normalizeH="0" baseline="-2500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2</a:t>
                      </a:r>
                    </a:p>
                  </a:txBody>
                  <a:tcPr marT="67032" anchor="ctr"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err="1"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Етин</a:t>
                      </a: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 </a:t>
                      </a:r>
                      <a:endPar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endParaRPr>
                    </a:p>
                  </a:txBody>
                  <a:tcPr marT="67032"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Ацетилен</a:t>
                      </a:r>
                    </a:p>
                  </a:txBody>
                  <a:tcPr marT="67032" anchor="ctr"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846138">
                <a:tc>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C</a:t>
                      </a:r>
                      <a:r>
                        <a:rPr kumimoji="0" lang="uk-UA" altLang="uk-UA" sz="2800" b="0" i="0" u="none" strike="noStrike" cap="none" normalizeH="0" baseline="-2500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3</a:t>
                      </a: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H</a:t>
                      </a:r>
                      <a:r>
                        <a:rPr kumimoji="0" lang="uk-UA" altLang="uk-UA" sz="2800" b="0" i="0" u="none" strike="noStrike" cap="none" normalizeH="0" baseline="-2500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4</a:t>
                      </a:r>
                    </a:p>
                  </a:txBody>
                  <a:tcPr marT="67032" anchor="ctr"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err="1"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Пропін</a:t>
                      </a:r>
                      <a:endPar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endParaRPr>
                    </a:p>
                  </a:txBody>
                  <a:tcPr marT="67032"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err="1"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Метилацетилен</a:t>
                      </a:r>
                      <a:endPar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endParaRPr>
                    </a:p>
                  </a:txBody>
                  <a:tcPr marT="67032" anchor="ctr"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922338">
                <a:tc>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C</a:t>
                      </a:r>
                      <a:r>
                        <a:rPr kumimoji="0" lang="uk-UA" altLang="uk-UA" sz="2800" b="0" i="0" u="none" strike="noStrike" cap="none" normalizeH="0" baseline="-2500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4</a:t>
                      </a: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H</a:t>
                      </a:r>
                      <a:r>
                        <a:rPr kumimoji="0" lang="uk-UA" altLang="uk-UA" sz="2800" b="0" i="0" u="none" strike="noStrike" cap="none" normalizeH="0" baseline="-2500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6</a:t>
                      </a:r>
                    </a:p>
                  </a:txBody>
                  <a:tcPr marT="67032" anchor="ctr"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err="1"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Бутин</a:t>
                      </a:r>
                      <a:endPar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endParaRPr>
                    </a:p>
                  </a:txBody>
                  <a:tcPr marT="67032"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ts val="800"/>
                        </a:spcBef>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uk-UA" sz="1800" b="0" i="0" u="none" strike="noStrike" cap="none" normalizeH="0" baseline="0" noProof="0" dirty="0" smtClean="0">
                        <a:ln>
                          <a:noFill/>
                        </a:ln>
                        <a:solidFill>
                          <a:schemeClr val="tx1"/>
                        </a:solidFill>
                        <a:effectLst/>
                        <a:latin typeface="Arial" panose="020B0604020202020204" pitchFamily="34" charset="0"/>
                        <a:ea typeface="Lucida Sans Unicode" panose="020B0602030504020204" pitchFamily="34" charset="0"/>
                        <a:cs typeface="Lucida Sans Unicode" panose="020B0602030504020204" pitchFamily="34" charset="0"/>
                      </a:endParaRPr>
                    </a:p>
                  </a:txBody>
                  <a:tcPr anchor="ctr"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r h="809625">
                <a:tc>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C</a:t>
                      </a:r>
                      <a:r>
                        <a:rPr kumimoji="0" lang="uk-UA" altLang="uk-UA" sz="2800" b="0" i="0" u="none" strike="noStrike" cap="none" normalizeH="0" baseline="-2500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5</a:t>
                      </a:r>
                      <a:r>
                        <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H</a:t>
                      </a:r>
                      <a:r>
                        <a:rPr kumimoji="0" lang="uk-UA" altLang="uk-UA" sz="2800" b="0" i="0" u="none" strike="noStrike" cap="none" normalizeH="0" baseline="-2500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8</a:t>
                      </a:r>
                    </a:p>
                  </a:txBody>
                  <a:tcPr marT="67032" anchor="ctr"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2844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ctr" defTabSz="449263" rtl="0" eaLnBrk="1" fontAlgn="base" latinLnBrk="0" hangingPunct="1">
                        <a:lnSpc>
                          <a:spcPct val="81000"/>
                        </a:lnSpc>
                        <a:spcBef>
                          <a:spcPts val="70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uk-UA" altLang="uk-UA" sz="2800" b="0" i="0" u="none" strike="noStrike" cap="none" normalizeH="0" baseline="0" noProof="0" dirty="0" err="1"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rPr>
                        <a:t>Пентин</a:t>
                      </a:r>
                      <a:endParaRPr kumimoji="0" lang="uk-UA" altLang="uk-UA" sz="2800" b="0" i="0" u="none" strike="noStrike" cap="none" normalizeH="0" baseline="0" noProof="0" dirty="0" smtClean="0">
                        <a:ln>
                          <a:noFill/>
                        </a:ln>
                        <a:solidFill>
                          <a:srgbClr val="000000"/>
                        </a:solidFill>
                        <a:effectLst/>
                        <a:latin typeface="Arial" panose="020B0604020202020204" pitchFamily="34" charset="0"/>
                        <a:ea typeface="Lucida Sans Unicode" panose="020B0602030504020204" pitchFamily="34" charset="0"/>
                        <a:cs typeface="Lucida Sans Unicode" panose="020B0602030504020204" pitchFamily="34" charset="0"/>
                      </a:endParaRPr>
                    </a:p>
                  </a:txBody>
                  <a:tcPr marT="67032"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2844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ts val="800"/>
                        </a:spcBef>
                        <a:defRPr sz="28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spcBef>
                          <a:spcPts val="700"/>
                        </a:spcBef>
                        <a:defRPr sz="24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spcBef>
                          <a:spcPts val="600"/>
                        </a:spcBef>
                        <a:defRPr sz="2000">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spcBef>
                          <a:spcPts val="500"/>
                        </a:spcBef>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spcBef>
                          <a:spcPts val="500"/>
                        </a:spcBef>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uk-UA" sz="1800" b="0" i="0" u="none" strike="noStrike" cap="none" normalizeH="0" baseline="0" noProof="0" dirty="0" smtClean="0">
                        <a:ln>
                          <a:noFill/>
                        </a:ln>
                        <a:solidFill>
                          <a:schemeClr val="tx1"/>
                        </a:solidFill>
                        <a:effectLst/>
                        <a:latin typeface="Arial" panose="020B0604020202020204" pitchFamily="34" charset="0"/>
                        <a:ea typeface="Lucida Sans Unicode" panose="020B0602030504020204" pitchFamily="34" charset="0"/>
                        <a:cs typeface="Lucida Sans Unicode" panose="020B0602030504020204" pitchFamily="34" charset="0"/>
                      </a:endParaRPr>
                    </a:p>
                  </a:txBody>
                  <a:tcPr anchor="ctr"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2844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r>
            </a:tbl>
          </a:graphicData>
        </a:graphic>
      </p:graphicFrame>
    </p:spTree>
    <p:extLst>
      <p:ext uri="{BB962C8B-B14F-4D97-AF65-F5344CB8AC3E}">
        <p14:creationId xmlns:p14="http://schemas.microsoft.com/office/powerpoint/2010/main" val="24156958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0" y="0"/>
            <a:ext cx="9144000" cy="533400"/>
          </a:xfrm>
          <a:solidFill>
            <a:srgbClr val="FFC000"/>
          </a:solidFill>
        </p:spPr>
        <p:txBody>
          <a:bodyPr/>
          <a:lstStyle/>
          <a:p>
            <a:pPr eaLnBrk="1" hangingPunct="1"/>
            <a:r>
              <a:rPr lang="en-US" altLang="uk-UA" sz="2400" smtClean="0"/>
              <a:t>Reduction - 2</a:t>
            </a:r>
          </a:p>
        </p:txBody>
      </p:sp>
      <p:sp>
        <p:nvSpPr>
          <p:cNvPr id="5124" name="Text Box 3"/>
          <p:cNvSpPr txBox="1">
            <a:spLocks noChangeArrowheads="1"/>
          </p:cNvSpPr>
          <p:nvPr/>
        </p:nvSpPr>
        <p:spPr bwMode="auto">
          <a:xfrm>
            <a:off x="457200" y="1752600"/>
            <a:ext cx="82296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2.    Treatment of alkenyl borane with a carboxylic acid to yield </a:t>
            </a:r>
            <a:r>
              <a:rPr lang="en-US" altLang="uk-UA" b="1" u="sng"/>
              <a:t>cis</a:t>
            </a:r>
            <a:r>
              <a:rPr lang="en-US" altLang="uk-UA"/>
              <a:t> alkene.</a:t>
            </a:r>
          </a:p>
        </p:txBody>
      </p:sp>
      <p:graphicFrame>
        <p:nvGraphicFramePr>
          <p:cNvPr id="5122" name="Object 4"/>
          <p:cNvGraphicFramePr>
            <a:graphicFrameLocks noChangeAspect="1"/>
          </p:cNvGraphicFramePr>
          <p:nvPr/>
        </p:nvGraphicFramePr>
        <p:xfrm>
          <a:off x="1295400" y="2209800"/>
          <a:ext cx="5810250" cy="1047750"/>
        </p:xfrm>
        <a:graphic>
          <a:graphicData uri="http://schemas.openxmlformats.org/presentationml/2006/ole">
            <mc:AlternateContent xmlns:mc="http://schemas.openxmlformats.org/markup-compatibility/2006">
              <mc:Choice xmlns:v="urn:schemas-microsoft-com:vml" Requires="v">
                <p:oleObj spid="_x0000_s42036" name="CS ChemDraw Drawing" r:id="rId5" imgW="5811012" imgH="1047750" progId="ChemDraw.Document.6.0">
                  <p:embed/>
                </p:oleObj>
              </mc:Choice>
              <mc:Fallback>
                <p:oleObj name="CS ChemDraw Drawing" r:id="rId5" imgW="5811012" imgH="1047750"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209800"/>
                        <a:ext cx="58102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5" name="Text Box 5"/>
          <p:cNvSpPr txBox="1">
            <a:spLocks noChangeArrowheads="1"/>
          </p:cNvSpPr>
          <p:nvPr/>
        </p:nvSpPr>
        <p:spPr bwMode="auto">
          <a:xfrm>
            <a:off x="457200" y="3595688"/>
            <a:ext cx="8153400" cy="3667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3.  Reduction by sodium or lithium  in liquid ammonia to yield the </a:t>
            </a:r>
            <a:r>
              <a:rPr lang="en-US" altLang="uk-UA" b="1" u="sng"/>
              <a:t>trans</a:t>
            </a:r>
            <a:r>
              <a:rPr lang="en-US" altLang="uk-UA"/>
              <a:t> alkene.  </a:t>
            </a:r>
          </a:p>
        </p:txBody>
      </p:sp>
      <p:pic>
        <p:nvPicPr>
          <p:cNvPr id="81926" name="Picture 6" descr="07p290c"/>
          <p:cNvPicPr preferRelativeResize="0">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676400" y="3962400"/>
            <a:ext cx="52578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7"/>
          <p:cNvSpPr txBox="1">
            <a:spLocks noChangeArrowheads="1"/>
          </p:cNvSpPr>
          <p:nvPr/>
        </p:nvSpPr>
        <p:spPr bwMode="auto">
          <a:xfrm>
            <a:off x="6172200" y="28194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Instead of H</a:t>
            </a:r>
            <a:r>
              <a:rPr lang="en-US" altLang="uk-UA" baseline="-25000"/>
              <a:t>2</a:t>
            </a:r>
            <a:r>
              <a:rPr lang="en-US" altLang="uk-UA"/>
              <a:t>O</a:t>
            </a:r>
            <a:r>
              <a:rPr lang="en-US" altLang="uk-UA" baseline="-25000"/>
              <a:t>2</a:t>
            </a:r>
            <a:r>
              <a:rPr lang="en-US" altLang="uk-UA"/>
              <a:t> / NaOH</a:t>
            </a:r>
          </a:p>
        </p:txBody>
      </p:sp>
      <p:sp>
        <p:nvSpPr>
          <p:cNvPr id="5128" name="Line 8"/>
          <p:cNvSpPr>
            <a:spLocks noChangeShapeType="1"/>
          </p:cNvSpPr>
          <p:nvPr/>
        </p:nvSpPr>
        <p:spPr bwMode="auto">
          <a:xfrm flipH="1" flipV="1">
            <a:off x="5562600" y="2514600"/>
            <a:ext cx="533400" cy="53340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5129" name="Text Box 9"/>
          <p:cNvSpPr txBox="1">
            <a:spLocks noChangeArrowheads="1"/>
          </p:cNvSpPr>
          <p:nvPr/>
        </p:nvSpPr>
        <p:spPr bwMode="auto">
          <a:xfrm>
            <a:off x="3048000" y="32766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Alkenyl borane</a:t>
            </a:r>
          </a:p>
        </p:txBody>
      </p:sp>
    </p:spTree>
    <p:extLst>
      <p:ext uri="{BB962C8B-B14F-4D97-AF65-F5344CB8AC3E}">
        <p14:creationId xmlns:p14="http://schemas.microsoft.com/office/powerpoint/2010/main" val="1663655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286000" y="4648200"/>
            <a:ext cx="990600" cy="1066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uk-UA" altLang="uk-UA"/>
          </a:p>
        </p:txBody>
      </p:sp>
      <p:sp>
        <p:nvSpPr>
          <p:cNvPr id="83971" name="Rectangle 3"/>
          <p:cNvSpPr>
            <a:spLocks noChangeArrowheads="1"/>
          </p:cNvSpPr>
          <p:nvPr/>
        </p:nvSpPr>
        <p:spPr bwMode="auto">
          <a:xfrm>
            <a:off x="6858000" y="5943600"/>
            <a:ext cx="1066800" cy="8382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uk-UA" altLang="uk-UA"/>
          </a:p>
        </p:txBody>
      </p:sp>
      <p:sp>
        <p:nvSpPr>
          <p:cNvPr id="6155" name="Rectangle 4"/>
          <p:cNvSpPr>
            <a:spLocks noGrp="1" noChangeArrowheads="1"/>
          </p:cNvSpPr>
          <p:nvPr>
            <p:ph type="title" idx="4294967295"/>
          </p:nvPr>
        </p:nvSpPr>
        <p:spPr/>
        <p:txBody>
          <a:bodyPr>
            <a:normAutofit fontScale="90000"/>
          </a:bodyPr>
          <a:lstStyle/>
          <a:p>
            <a:pPr eaLnBrk="1" hangingPunct="1"/>
            <a:r>
              <a:rPr lang="en-US" altLang="uk-UA" sz="4000" smtClean="0"/>
              <a:t>Plan a Synthetic Sequence</a:t>
            </a:r>
            <a:br>
              <a:rPr lang="en-US" altLang="uk-UA" sz="4000" smtClean="0"/>
            </a:br>
            <a:r>
              <a:rPr lang="en-US" altLang="uk-UA" sz="4000" u="sng" smtClean="0"/>
              <a:t>Retrosynthesis</a:t>
            </a:r>
          </a:p>
        </p:txBody>
      </p:sp>
      <p:sp>
        <p:nvSpPr>
          <p:cNvPr id="6156" name="Text Box 5"/>
          <p:cNvSpPr txBox="1">
            <a:spLocks noChangeArrowheads="1"/>
          </p:cNvSpPr>
          <p:nvPr/>
        </p:nvSpPr>
        <p:spPr bwMode="auto">
          <a:xfrm>
            <a:off x="533400" y="1676400"/>
            <a:ext cx="845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b="1"/>
              <a:t>Synthesize butan-1-ol from ethyne</a:t>
            </a:r>
            <a:r>
              <a:rPr lang="en-US" altLang="uk-UA"/>
              <a:t>.  Work backward from the target molecule.</a:t>
            </a:r>
          </a:p>
        </p:txBody>
      </p:sp>
      <p:graphicFrame>
        <p:nvGraphicFramePr>
          <p:cNvPr id="6146" name="Object 6"/>
          <p:cNvGraphicFramePr>
            <a:graphicFrameLocks noChangeAspect="1"/>
          </p:cNvGraphicFramePr>
          <p:nvPr/>
        </p:nvGraphicFramePr>
        <p:xfrm>
          <a:off x="685800" y="3048000"/>
          <a:ext cx="1371600" cy="1093788"/>
        </p:xfrm>
        <a:graphic>
          <a:graphicData uri="http://schemas.openxmlformats.org/presentationml/2006/ole">
            <mc:AlternateContent xmlns:mc="http://schemas.openxmlformats.org/markup-compatibility/2006">
              <mc:Choice xmlns:v="urn:schemas-microsoft-com:vml" Requires="v">
                <p:oleObj spid="_x0000_s43360" name="CS ChemDraw Drawing" r:id="rId4" imgW="1180719" imgH="942022" progId="ChemDraw.Document.6.0">
                  <p:embed/>
                </p:oleObj>
              </mc:Choice>
              <mc:Fallback>
                <p:oleObj name="CS ChemDraw Drawing" r:id="rId4" imgW="1180719" imgH="942022"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048000"/>
                        <a:ext cx="1371600" cy="109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7" name="Text Box 7"/>
          <p:cNvSpPr txBox="1">
            <a:spLocks noChangeArrowheads="1"/>
          </p:cNvSpPr>
          <p:nvPr/>
        </p:nvSpPr>
        <p:spPr bwMode="auto">
          <a:xfrm>
            <a:off x="533400" y="434340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b="1">
                <a:solidFill>
                  <a:srgbClr val="FF9900"/>
                </a:solidFill>
              </a:rPr>
              <a:t>Target molecule</a:t>
            </a:r>
          </a:p>
        </p:txBody>
      </p:sp>
      <p:sp>
        <p:nvSpPr>
          <p:cNvPr id="6158" name="Text Box 8"/>
          <p:cNvSpPr txBox="1">
            <a:spLocks noChangeArrowheads="1"/>
          </p:cNvSpPr>
          <p:nvPr/>
        </p:nvSpPr>
        <p:spPr bwMode="auto">
          <a:xfrm>
            <a:off x="1600200" y="2133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Is read as “comes from”.</a:t>
            </a:r>
          </a:p>
        </p:txBody>
      </p:sp>
      <p:graphicFrame>
        <p:nvGraphicFramePr>
          <p:cNvPr id="6147" name="Object 9"/>
          <p:cNvGraphicFramePr>
            <a:graphicFrameLocks noChangeAspect="1"/>
          </p:cNvGraphicFramePr>
          <p:nvPr/>
        </p:nvGraphicFramePr>
        <p:xfrm>
          <a:off x="609600" y="2209800"/>
          <a:ext cx="685800" cy="247650"/>
        </p:xfrm>
        <a:graphic>
          <a:graphicData uri="http://schemas.openxmlformats.org/presentationml/2006/ole">
            <mc:AlternateContent xmlns:mc="http://schemas.openxmlformats.org/markup-compatibility/2006">
              <mc:Choice xmlns:v="urn:schemas-microsoft-com:vml" Requires="v">
                <p:oleObj spid="_x0000_s43361" name="CS ChemDraw Drawing" r:id="rId6" imgW="635508" imgH="229076" progId="ChemDraw.Document.6.0">
                  <p:embed/>
                </p:oleObj>
              </mc:Choice>
              <mc:Fallback>
                <p:oleObj name="CS ChemDraw Drawing" r:id="rId6" imgW="635508" imgH="229076"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209800"/>
                        <a:ext cx="6858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78" name="Object 10"/>
          <p:cNvGraphicFramePr>
            <a:graphicFrameLocks noChangeAspect="1"/>
          </p:cNvGraphicFramePr>
          <p:nvPr/>
        </p:nvGraphicFramePr>
        <p:xfrm>
          <a:off x="2133600" y="3429000"/>
          <a:ext cx="2443163" cy="347663"/>
        </p:xfrm>
        <a:graphic>
          <a:graphicData uri="http://schemas.openxmlformats.org/presentationml/2006/ole">
            <mc:AlternateContent xmlns:mc="http://schemas.openxmlformats.org/markup-compatibility/2006">
              <mc:Choice xmlns:v="urn:schemas-microsoft-com:vml" Requires="v">
                <p:oleObj spid="_x0000_s43362" name="CS ChemDraw Drawing" r:id="rId8" imgW="1838516" imgH="261938" progId="ChemDraw.Document.6.0">
                  <p:embed/>
                </p:oleObj>
              </mc:Choice>
              <mc:Fallback>
                <p:oleObj name="CS ChemDraw Drawing" r:id="rId8" imgW="1838516" imgH="261938" progId="ChemDraw.Document.6.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3429000"/>
                        <a:ext cx="2443163"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79" name="Object 11"/>
          <p:cNvGraphicFramePr>
            <a:graphicFrameLocks noChangeAspect="1"/>
          </p:cNvGraphicFramePr>
          <p:nvPr/>
        </p:nvGraphicFramePr>
        <p:xfrm>
          <a:off x="4800600" y="3487738"/>
          <a:ext cx="2057400" cy="512762"/>
        </p:xfrm>
        <a:graphic>
          <a:graphicData uri="http://schemas.openxmlformats.org/presentationml/2006/ole">
            <mc:AlternateContent xmlns:mc="http://schemas.openxmlformats.org/markup-compatibility/2006">
              <mc:Choice xmlns:v="urn:schemas-microsoft-com:vml" Requires="v">
                <p:oleObj spid="_x0000_s43363" name="CS ChemDraw Drawing" r:id="rId10" imgW="1733360" imgH="432435" progId="ChemDraw.Document.6.0">
                  <p:embed/>
                </p:oleObj>
              </mc:Choice>
              <mc:Fallback>
                <p:oleObj name="CS ChemDraw Drawing" r:id="rId10" imgW="1733360" imgH="432435" progId="ChemDraw.Document.6.0">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3487738"/>
                        <a:ext cx="20574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980" name="Text Box 12"/>
          <p:cNvSpPr txBox="1">
            <a:spLocks noChangeArrowheads="1"/>
          </p:cNvSpPr>
          <p:nvPr/>
        </p:nvSpPr>
        <p:spPr bwMode="auto">
          <a:xfrm>
            <a:off x="6096000" y="1676400"/>
            <a:ext cx="2895600" cy="14652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A big alkyne can be formed via nucleophilic substitution. </a:t>
            </a:r>
            <a:r>
              <a:rPr lang="en-US" altLang="uk-UA" i="1"/>
              <a:t>This</a:t>
            </a:r>
            <a:r>
              <a:rPr lang="en-US" altLang="uk-UA"/>
              <a:t> is the chance to make the C-C bond we need.</a:t>
            </a:r>
          </a:p>
        </p:txBody>
      </p:sp>
      <p:sp>
        <p:nvSpPr>
          <p:cNvPr id="83981" name="Text Box 13"/>
          <p:cNvSpPr txBox="1">
            <a:spLocks noChangeArrowheads="1"/>
          </p:cNvSpPr>
          <p:nvPr/>
        </p:nvSpPr>
        <p:spPr bwMode="auto">
          <a:xfrm>
            <a:off x="3581400" y="4183063"/>
            <a:ext cx="2667000" cy="36671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Do a “disconnect” here.</a:t>
            </a:r>
          </a:p>
        </p:txBody>
      </p:sp>
      <p:sp>
        <p:nvSpPr>
          <p:cNvPr id="83982" name="Line 14"/>
          <p:cNvSpPr>
            <a:spLocks noChangeShapeType="1"/>
          </p:cNvSpPr>
          <p:nvPr/>
        </p:nvSpPr>
        <p:spPr bwMode="auto">
          <a:xfrm flipV="1">
            <a:off x="5257800" y="3657600"/>
            <a:ext cx="91440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graphicFrame>
        <p:nvGraphicFramePr>
          <p:cNvPr id="83983" name="Object 15"/>
          <p:cNvGraphicFramePr>
            <a:graphicFrameLocks noChangeAspect="1"/>
          </p:cNvGraphicFramePr>
          <p:nvPr/>
        </p:nvGraphicFramePr>
        <p:xfrm>
          <a:off x="6705600" y="4114800"/>
          <a:ext cx="1174750" cy="2667000"/>
        </p:xfrm>
        <a:graphic>
          <a:graphicData uri="http://schemas.openxmlformats.org/presentationml/2006/ole">
            <mc:AlternateContent xmlns:mc="http://schemas.openxmlformats.org/markup-compatibility/2006">
              <mc:Choice xmlns:v="urn:schemas-microsoft-com:vml" Requires="v">
                <p:oleObj spid="_x0000_s43364" name="CS ChemDraw Drawing" r:id="rId12" imgW="1034986" imgH="2349341" progId="ChemDraw.Document.6.0">
                  <p:embed/>
                </p:oleObj>
              </mc:Choice>
              <mc:Fallback>
                <p:oleObj name="CS ChemDraw Drawing" r:id="rId12" imgW="1034986" imgH="2349341" progId="ChemDraw.Document.6.0">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05600" y="4114800"/>
                        <a:ext cx="117475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84" name="Object 16"/>
          <p:cNvGraphicFramePr>
            <a:graphicFrameLocks noChangeAspect="1"/>
          </p:cNvGraphicFramePr>
          <p:nvPr/>
        </p:nvGraphicFramePr>
        <p:xfrm>
          <a:off x="4954588" y="4933950"/>
          <a:ext cx="1897062" cy="436563"/>
        </p:xfrm>
        <a:graphic>
          <a:graphicData uri="http://schemas.openxmlformats.org/presentationml/2006/ole">
            <mc:AlternateContent xmlns:mc="http://schemas.openxmlformats.org/markup-compatibility/2006">
              <mc:Choice xmlns:v="urn:schemas-microsoft-com:vml" Requires="v">
                <p:oleObj spid="_x0000_s43365" name="CS ChemDraw Drawing" r:id="rId14" imgW="1456182" imgH="334804" progId="ChemDraw.Document.6.0">
                  <p:embed/>
                </p:oleObj>
              </mc:Choice>
              <mc:Fallback>
                <p:oleObj name="CS ChemDraw Drawing" r:id="rId14" imgW="1456182" imgH="334804" progId="ChemDraw.Document.6.0">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54588" y="4933950"/>
                        <a:ext cx="1897062"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85" name="Object 17"/>
          <p:cNvGraphicFramePr>
            <a:graphicFrameLocks noChangeAspect="1"/>
          </p:cNvGraphicFramePr>
          <p:nvPr/>
        </p:nvGraphicFramePr>
        <p:xfrm>
          <a:off x="2436813" y="4954588"/>
          <a:ext cx="2155825" cy="511175"/>
        </p:xfrm>
        <a:graphic>
          <a:graphicData uri="http://schemas.openxmlformats.org/presentationml/2006/ole">
            <mc:AlternateContent xmlns:mc="http://schemas.openxmlformats.org/markup-compatibility/2006">
              <mc:Choice xmlns:v="urn:schemas-microsoft-com:vml" Requires="v">
                <p:oleObj spid="_x0000_s43366" name="CS ChemDraw Drawing" r:id="rId16" imgW="1778508" imgH="421958" progId="ChemDraw.Document.6.0">
                  <p:embed/>
                </p:oleObj>
              </mc:Choice>
              <mc:Fallback>
                <p:oleObj name="CS ChemDraw Drawing" r:id="rId16" imgW="1778508" imgH="421958" progId="ChemDraw.Document.6.0">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36813" y="4954588"/>
                        <a:ext cx="215582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986" name="Text Box 18"/>
          <p:cNvSpPr txBox="1">
            <a:spLocks noChangeArrowheads="1"/>
          </p:cNvSpPr>
          <p:nvPr/>
        </p:nvSpPr>
        <p:spPr bwMode="auto">
          <a:xfrm>
            <a:off x="4648200" y="2514600"/>
            <a:ext cx="1143000" cy="1328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Catalytic Lindlar reduction</a:t>
            </a:r>
          </a:p>
          <a:p>
            <a:pPr eaLnBrk="1" hangingPunct="1">
              <a:spcBef>
                <a:spcPct val="50000"/>
              </a:spcBef>
            </a:pPr>
            <a:endParaRPr lang="en-US" altLang="uk-UA"/>
          </a:p>
        </p:txBody>
      </p:sp>
      <p:sp>
        <p:nvSpPr>
          <p:cNvPr id="83987" name="Text Box 19"/>
          <p:cNvSpPr txBox="1">
            <a:spLocks noChangeArrowheads="1"/>
          </p:cNvSpPr>
          <p:nvPr/>
        </p:nvSpPr>
        <p:spPr bwMode="auto">
          <a:xfrm>
            <a:off x="3276600" y="4495800"/>
            <a:ext cx="1143000" cy="915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Catalytic reduction Lindlar</a:t>
            </a:r>
          </a:p>
        </p:txBody>
      </p:sp>
      <p:sp>
        <p:nvSpPr>
          <p:cNvPr id="83988" name="Line 20"/>
          <p:cNvSpPr>
            <a:spLocks noChangeShapeType="1"/>
          </p:cNvSpPr>
          <p:nvPr/>
        </p:nvSpPr>
        <p:spPr bwMode="auto">
          <a:xfrm>
            <a:off x="3581400" y="5562600"/>
            <a:ext cx="838200" cy="0"/>
          </a:xfrm>
          <a:prstGeom prst="line">
            <a:avLst/>
          </a:prstGeom>
          <a:noFill/>
          <a:ln w="57150">
            <a:solidFill>
              <a:srgbClr val="B2B2B2"/>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83989" name="Text Box 21"/>
          <p:cNvSpPr txBox="1">
            <a:spLocks noChangeArrowheads="1"/>
          </p:cNvSpPr>
          <p:nvPr/>
        </p:nvSpPr>
        <p:spPr bwMode="auto">
          <a:xfrm>
            <a:off x="5486400" y="4800600"/>
            <a:ext cx="1143000" cy="1054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Addition of HBr.</a:t>
            </a:r>
          </a:p>
          <a:p>
            <a:pPr eaLnBrk="1" hangingPunct="1">
              <a:spcBef>
                <a:spcPct val="50000"/>
              </a:spcBef>
            </a:pPr>
            <a:endParaRPr lang="en-US" altLang="uk-UA"/>
          </a:p>
        </p:txBody>
      </p:sp>
      <p:sp>
        <p:nvSpPr>
          <p:cNvPr id="83990" name="Line 22"/>
          <p:cNvSpPr>
            <a:spLocks noChangeShapeType="1"/>
          </p:cNvSpPr>
          <p:nvPr/>
        </p:nvSpPr>
        <p:spPr bwMode="auto">
          <a:xfrm>
            <a:off x="5715000" y="5105400"/>
            <a:ext cx="838200" cy="0"/>
          </a:xfrm>
          <a:prstGeom prst="line">
            <a:avLst/>
          </a:prstGeom>
          <a:noFill/>
          <a:ln w="57150">
            <a:solidFill>
              <a:srgbClr val="B2B2B2"/>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83991" name="Text Box 23"/>
          <p:cNvSpPr txBox="1">
            <a:spLocks noChangeArrowheads="1"/>
          </p:cNvSpPr>
          <p:nvPr/>
        </p:nvSpPr>
        <p:spPr bwMode="auto">
          <a:xfrm>
            <a:off x="6477000" y="4038600"/>
            <a:ext cx="26670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Convert ethyne to anion and react with EtBr.</a:t>
            </a:r>
          </a:p>
        </p:txBody>
      </p:sp>
      <p:sp>
        <p:nvSpPr>
          <p:cNvPr id="83992" name="Line 24"/>
          <p:cNvSpPr>
            <a:spLocks noChangeShapeType="1"/>
          </p:cNvSpPr>
          <p:nvPr/>
        </p:nvSpPr>
        <p:spPr bwMode="auto">
          <a:xfrm flipH="1" flipV="1">
            <a:off x="7010400" y="4191000"/>
            <a:ext cx="381000" cy="533400"/>
          </a:xfrm>
          <a:prstGeom prst="line">
            <a:avLst/>
          </a:prstGeom>
          <a:noFill/>
          <a:ln w="57150">
            <a:solidFill>
              <a:srgbClr val="B2B2B2"/>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83993" name="Line 25"/>
          <p:cNvSpPr>
            <a:spLocks noChangeShapeType="1"/>
          </p:cNvSpPr>
          <p:nvPr/>
        </p:nvSpPr>
        <p:spPr bwMode="auto">
          <a:xfrm flipH="1">
            <a:off x="4800600" y="3505200"/>
            <a:ext cx="609600" cy="0"/>
          </a:xfrm>
          <a:prstGeom prst="line">
            <a:avLst/>
          </a:prstGeom>
          <a:noFill/>
          <a:ln w="57150">
            <a:solidFill>
              <a:srgbClr val="B2B2B2"/>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83994" name="Text Box 26"/>
          <p:cNvSpPr txBox="1">
            <a:spLocks noChangeArrowheads="1"/>
          </p:cNvSpPr>
          <p:nvPr/>
        </p:nvSpPr>
        <p:spPr bwMode="auto">
          <a:xfrm>
            <a:off x="2133600" y="2667000"/>
            <a:ext cx="1143000" cy="1360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a:pPr>
            <a:r>
              <a:rPr lang="en-US" altLang="uk-UA" sz="1600"/>
              <a:t>BH</a:t>
            </a:r>
            <a:r>
              <a:rPr lang="en-US" altLang="uk-UA" sz="1600" baseline="-25000"/>
              <a:t>3</a:t>
            </a:r>
          </a:p>
          <a:p>
            <a:pPr eaLnBrk="1" hangingPunct="1">
              <a:spcBef>
                <a:spcPct val="50000"/>
              </a:spcBef>
              <a:buFontTx/>
              <a:buAutoNum type="arabicPeriod"/>
            </a:pPr>
            <a:r>
              <a:rPr lang="en-US" altLang="uk-UA" sz="1600"/>
              <a:t>H</a:t>
            </a:r>
            <a:r>
              <a:rPr lang="en-US" altLang="uk-UA" sz="1600" baseline="-25000"/>
              <a:t>2</a:t>
            </a:r>
            <a:r>
              <a:rPr lang="en-US" altLang="uk-UA" sz="1600"/>
              <a:t>O</a:t>
            </a:r>
            <a:r>
              <a:rPr lang="en-US" altLang="uk-UA" sz="1600" baseline="-25000"/>
              <a:t>2</a:t>
            </a:r>
            <a:r>
              <a:rPr lang="en-US" altLang="uk-UA" sz="1600"/>
              <a:t>, NaOH</a:t>
            </a:r>
          </a:p>
          <a:p>
            <a:pPr eaLnBrk="1" hangingPunct="1">
              <a:spcBef>
                <a:spcPct val="50000"/>
              </a:spcBef>
            </a:pPr>
            <a:endParaRPr lang="en-US" altLang="uk-UA"/>
          </a:p>
        </p:txBody>
      </p:sp>
      <p:sp>
        <p:nvSpPr>
          <p:cNvPr id="83995" name="Line 27"/>
          <p:cNvSpPr>
            <a:spLocks noChangeShapeType="1"/>
          </p:cNvSpPr>
          <p:nvPr/>
        </p:nvSpPr>
        <p:spPr bwMode="auto">
          <a:xfrm flipH="1">
            <a:off x="2286000" y="3657600"/>
            <a:ext cx="609600" cy="0"/>
          </a:xfrm>
          <a:prstGeom prst="line">
            <a:avLst/>
          </a:prstGeom>
          <a:noFill/>
          <a:ln w="57150">
            <a:solidFill>
              <a:srgbClr val="B2B2B2"/>
            </a:solidFill>
            <a:round/>
            <a:headEnd/>
            <a:tailEnd type="triangle" w="med" len="med"/>
          </a:ln>
          <a:extLst>
            <a:ext uri="{909E8E84-426E-40DD-AFC4-6F175D3DCCD1}">
              <a14:hiddenFill xmlns:a14="http://schemas.microsoft.com/office/drawing/2010/main">
                <a:noFill/>
              </a14:hiddenFill>
            </a:ext>
          </a:extLst>
        </p:spPr>
        <p:txBody>
          <a:bodyPr/>
          <a:lstStyle/>
          <a:p>
            <a:endParaRPr lang="uk-UA"/>
          </a:p>
        </p:txBody>
      </p:sp>
      <p:sp>
        <p:nvSpPr>
          <p:cNvPr id="83996" name="Text Box 28"/>
          <p:cNvSpPr txBox="1">
            <a:spLocks noChangeArrowheads="1"/>
          </p:cNvSpPr>
          <p:nvPr/>
        </p:nvSpPr>
        <p:spPr bwMode="auto">
          <a:xfrm>
            <a:off x="152400" y="5867400"/>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Now, fill in the “forward reaction” details</a:t>
            </a:r>
          </a:p>
        </p:txBody>
      </p:sp>
      <p:sp>
        <p:nvSpPr>
          <p:cNvPr id="6173" name="Line 29"/>
          <p:cNvSpPr>
            <a:spLocks noChangeShapeType="1"/>
          </p:cNvSpPr>
          <p:nvPr/>
        </p:nvSpPr>
        <p:spPr bwMode="auto">
          <a:xfrm>
            <a:off x="3657600" y="2057400"/>
            <a:ext cx="685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uk-UA"/>
          </a:p>
        </p:txBody>
      </p:sp>
      <p:sp>
        <p:nvSpPr>
          <p:cNvPr id="83998" name="Text Box 30"/>
          <p:cNvSpPr txBox="1">
            <a:spLocks noChangeArrowheads="1"/>
          </p:cNvSpPr>
          <p:nvPr/>
        </p:nvSpPr>
        <p:spPr bwMode="auto">
          <a:xfrm>
            <a:off x="0" y="2514600"/>
            <a:ext cx="88392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Major problem: make big from small. Be alert for when the “disconnect” can be done.</a:t>
            </a:r>
          </a:p>
        </p:txBody>
      </p:sp>
      <p:sp>
        <p:nvSpPr>
          <p:cNvPr id="83999" name="Text Box 31"/>
          <p:cNvSpPr txBox="1">
            <a:spLocks noChangeArrowheads="1"/>
          </p:cNvSpPr>
          <p:nvPr/>
        </p:nvSpPr>
        <p:spPr bwMode="auto">
          <a:xfrm>
            <a:off x="381000" y="6197600"/>
            <a:ext cx="5486400" cy="660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Ask yourself!  Do we know how to join any two molecules together to yield an </a:t>
            </a:r>
            <a:r>
              <a:rPr lang="en-US" altLang="uk-UA" b="1"/>
              <a:t>alcohol</a:t>
            </a:r>
            <a:r>
              <a:rPr lang="en-US" altLang="uk-UA"/>
              <a:t>?</a:t>
            </a:r>
          </a:p>
        </p:txBody>
      </p:sp>
      <p:sp>
        <p:nvSpPr>
          <p:cNvPr id="84000" name="Text Box 32"/>
          <p:cNvSpPr txBox="1">
            <a:spLocks noChangeArrowheads="1"/>
          </p:cNvSpPr>
          <p:nvPr/>
        </p:nvSpPr>
        <p:spPr bwMode="auto">
          <a:xfrm>
            <a:off x="304800" y="6172200"/>
            <a:ext cx="5562600" cy="395288"/>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Not yet! So how can we get it?</a:t>
            </a:r>
          </a:p>
        </p:txBody>
      </p:sp>
      <p:sp>
        <p:nvSpPr>
          <p:cNvPr id="84001" name="Text Box 33"/>
          <p:cNvSpPr txBox="1">
            <a:spLocks noChangeArrowheads="1"/>
          </p:cNvSpPr>
          <p:nvPr/>
        </p:nvSpPr>
        <p:spPr bwMode="auto">
          <a:xfrm>
            <a:off x="304800" y="6172200"/>
            <a:ext cx="5562600" cy="669925"/>
          </a:xfrm>
          <a:prstGeom prst="rect">
            <a:avLst/>
          </a:prstGeom>
          <a:noFill/>
          <a:ln w="28575">
            <a:solidFill>
              <a:srgbClr val="9933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How about joining molecules to get an alkene?  Not yet!! So how can we get an alkene?</a:t>
            </a:r>
          </a:p>
        </p:txBody>
      </p:sp>
      <p:sp>
        <p:nvSpPr>
          <p:cNvPr id="84002" name="Text Box 34"/>
          <p:cNvSpPr txBox="1">
            <a:spLocks noChangeArrowheads="1"/>
          </p:cNvSpPr>
          <p:nvPr/>
        </p:nvSpPr>
        <p:spPr bwMode="auto">
          <a:xfrm>
            <a:off x="152400" y="6096000"/>
            <a:ext cx="5715000" cy="395288"/>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uk-UA"/>
              <a:t>Can we get an alkyne from smaller molecules?</a:t>
            </a:r>
          </a:p>
        </p:txBody>
      </p:sp>
      <p:sp>
        <p:nvSpPr>
          <p:cNvPr id="35" name="Explosion 2 34"/>
          <p:cNvSpPr/>
          <p:nvPr/>
        </p:nvSpPr>
        <p:spPr>
          <a:xfrm>
            <a:off x="1600200" y="1524000"/>
            <a:ext cx="5105400" cy="3886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solidFill>
                  <a:srgbClr val="FF0000"/>
                </a:solidFill>
              </a:rPr>
              <a:t>YES!</a:t>
            </a:r>
          </a:p>
        </p:txBody>
      </p:sp>
    </p:spTree>
    <p:extLst>
      <p:ext uri="{BB962C8B-B14F-4D97-AF65-F5344CB8AC3E}">
        <p14:creationId xmlns:p14="http://schemas.microsoft.com/office/powerpoint/2010/main" val="655970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1" nodeType="clickEffect">
                                  <p:stCondLst>
                                    <p:cond delay="0"/>
                                  </p:stCondLst>
                                  <p:childTnLst>
                                    <p:set>
                                      <p:cBhvr>
                                        <p:cTn id="6" dur="1" fill="hold">
                                          <p:stCondLst>
                                            <p:cond delay="0"/>
                                          </p:stCondLst>
                                        </p:cTn>
                                        <p:tgtEl>
                                          <p:spTgt spid="83999">
                                            <p:bg/>
                                          </p:spTgt>
                                        </p:tgtEl>
                                        <p:attrNameLst>
                                          <p:attrName>style.visibility</p:attrName>
                                        </p:attrNameLst>
                                      </p:cBhvr>
                                      <p:to>
                                        <p:strVal val="visible"/>
                                      </p:to>
                                    </p:set>
                                    <p:anim calcmode="lin" valueType="num">
                                      <p:cBhvr additive="base">
                                        <p:cTn id="7" dur="500" fill="hold"/>
                                        <p:tgtEl>
                                          <p:spTgt spid="8399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3999">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83999">
                                            <p:txEl>
                                              <p:pRg st="0" end="0"/>
                                            </p:txEl>
                                          </p:spTgt>
                                        </p:tgtEl>
                                        <p:attrNameLst>
                                          <p:attrName>style.visibility</p:attrName>
                                        </p:attrNameLst>
                                      </p:cBhvr>
                                      <p:to>
                                        <p:strVal val="visible"/>
                                      </p:to>
                                    </p:set>
                                    <p:anim calcmode="lin" valueType="num">
                                      <p:cBhvr additive="base">
                                        <p:cTn id="11" dur="500" fill="hold"/>
                                        <p:tgtEl>
                                          <p:spTgt spid="8399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39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0" nodeType="clickEffect">
                                  <p:stCondLst>
                                    <p:cond delay="0"/>
                                  </p:stCondLst>
                                  <p:childTnLst>
                                    <p:anim calcmode="lin" valueType="num">
                                      <p:cBhvr additive="base">
                                        <p:cTn id="16" dur="500"/>
                                        <p:tgtEl>
                                          <p:spTgt spid="83999">
                                            <p:txEl>
                                              <p:pRg st="0" end="0"/>
                                            </p:txEl>
                                          </p:spTgt>
                                        </p:tgtEl>
                                        <p:attrNameLst>
                                          <p:attrName>ppt_x</p:attrName>
                                        </p:attrNameLst>
                                      </p:cBhvr>
                                      <p:tavLst>
                                        <p:tav tm="0">
                                          <p:val>
                                            <p:strVal val="ppt_x"/>
                                          </p:val>
                                        </p:tav>
                                        <p:tav tm="100000">
                                          <p:val>
                                            <p:strVal val="ppt_x"/>
                                          </p:val>
                                        </p:tav>
                                      </p:tavLst>
                                    </p:anim>
                                    <p:anim calcmode="lin" valueType="num">
                                      <p:cBhvr additive="base">
                                        <p:cTn id="17" dur="500"/>
                                        <p:tgtEl>
                                          <p:spTgt spid="83999">
                                            <p:txEl>
                                              <p:pRg st="0" end="0"/>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83999">
                                            <p:txEl>
                                              <p:pRg st="0" end="0"/>
                                            </p:txEl>
                                          </p:spTgt>
                                        </p:tgtEl>
                                        <p:attrNameLst>
                                          <p:attrName>style.visibility</p:attrName>
                                        </p:attrNameLst>
                                      </p:cBhvr>
                                      <p:to>
                                        <p:strVal val="hidden"/>
                                      </p:to>
                                    </p:set>
                                  </p:childTnLst>
                                </p:cTn>
                              </p:par>
                              <p:par>
                                <p:cTn id="19" presetID="2" presetClass="exit" presetSubtype="4" fill="hold" grpId="0" nodeType="withEffect">
                                  <p:stCondLst>
                                    <p:cond delay="0"/>
                                  </p:stCondLst>
                                  <p:childTnLst>
                                    <p:anim calcmode="lin" valueType="num">
                                      <p:cBhvr additive="base">
                                        <p:cTn id="20" dur="500"/>
                                        <p:tgtEl>
                                          <p:spTgt spid="83999">
                                            <p:bg/>
                                          </p:spTgt>
                                        </p:tgtEl>
                                        <p:attrNameLst>
                                          <p:attrName>ppt_x</p:attrName>
                                        </p:attrNameLst>
                                      </p:cBhvr>
                                      <p:tavLst>
                                        <p:tav tm="0">
                                          <p:val>
                                            <p:strVal val="ppt_x"/>
                                          </p:val>
                                        </p:tav>
                                        <p:tav tm="100000">
                                          <p:val>
                                            <p:strVal val="ppt_x"/>
                                          </p:val>
                                        </p:tav>
                                      </p:tavLst>
                                    </p:anim>
                                    <p:anim calcmode="lin" valueType="num">
                                      <p:cBhvr additive="base">
                                        <p:cTn id="21" dur="500"/>
                                        <p:tgtEl>
                                          <p:spTgt spid="83999">
                                            <p:bg/>
                                          </p:spTgt>
                                        </p:tgtEl>
                                        <p:attrNameLst>
                                          <p:attrName>ppt_y</p:attrName>
                                        </p:attrNameLst>
                                      </p:cBhvr>
                                      <p:tavLst>
                                        <p:tav tm="0">
                                          <p:val>
                                            <p:strVal val="ppt_y"/>
                                          </p:val>
                                        </p:tav>
                                        <p:tav tm="100000">
                                          <p:val>
                                            <p:strVal val="1+ppt_h/2"/>
                                          </p:val>
                                        </p:tav>
                                      </p:tavLst>
                                    </p:anim>
                                    <p:set>
                                      <p:cBhvr>
                                        <p:cTn id="22" dur="1" fill="hold">
                                          <p:stCondLst>
                                            <p:cond delay="499"/>
                                          </p:stCondLst>
                                        </p:cTn>
                                        <p:tgtEl>
                                          <p:spTgt spid="83999">
                                            <p:bg/>
                                          </p:spTgt>
                                        </p:tgtEl>
                                        <p:attrNameLst>
                                          <p:attrName>style.visibility</p:attrName>
                                        </p:attrNameLst>
                                      </p:cBhvr>
                                      <p:to>
                                        <p:strVal val="hidden"/>
                                      </p:to>
                                    </p:set>
                                  </p:childTnLst>
                                </p:cTn>
                              </p:par>
                            </p:childTnLst>
                          </p:cTn>
                        </p:par>
                        <p:par>
                          <p:cTn id="23" fill="hold" nodeType="afterGroup">
                            <p:stCondLst>
                              <p:cond delay="500"/>
                            </p:stCondLst>
                            <p:childTnLst>
                              <p:par>
                                <p:cTn id="24" presetID="2" presetClass="entr" presetSubtype="1" fill="hold" grpId="0" nodeType="afterEffect">
                                  <p:stCondLst>
                                    <p:cond delay="0"/>
                                  </p:stCondLst>
                                  <p:childTnLst>
                                    <p:set>
                                      <p:cBhvr>
                                        <p:cTn id="25" dur="1" fill="hold">
                                          <p:stCondLst>
                                            <p:cond delay="0"/>
                                          </p:stCondLst>
                                        </p:cTn>
                                        <p:tgtEl>
                                          <p:spTgt spid="84000"/>
                                        </p:tgtEl>
                                        <p:attrNameLst>
                                          <p:attrName>style.visibility</p:attrName>
                                        </p:attrNameLst>
                                      </p:cBhvr>
                                      <p:to>
                                        <p:strVal val="visible"/>
                                      </p:to>
                                    </p:set>
                                    <p:anim calcmode="lin" valueType="num">
                                      <p:cBhvr additive="base">
                                        <p:cTn id="26" dur="500" fill="hold"/>
                                        <p:tgtEl>
                                          <p:spTgt spid="84000"/>
                                        </p:tgtEl>
                                        <p:attrNameLst>
                                          <p:attrName>ppt_x</p:attrName>
                                        </p:attrNameLst>
                                      </p:cBhvr>
                                      <p:tavLst>
                                        <p:tav tm="0">
                                          <p:val>
                                            <p:strVal val="#ppt_x"/>
                                          </p:val>
                                        </p:tav>
                                        <p:tav tm="100000">
                                          <p:val>
                                            <p:strVal val="#ppt_x"/>
                                          </p:val>
                                        </p:tav>
                                      </p:tavLst>
                                    </p:anim>
                                    <p:anim calcmode="lin" valueType="num">
                                      <p:cBhvr additive="base">
                                        <p:cTn id="27" dur="500" fill="hold"/>
                                        <p:tgtEl>
                                          <p:spTgt spid="84000"/>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3978"/>
                                        </p:tgtEl>
                                        <p:attrNameLst>
                                          <p:attrName>style.visibility</p:attrName>
                                        </p:attrNameLst>
                                      </p:cBhvr>
                                      <p:to>
                                        <p:strVal val="visible"/>
                                      </p:to>
                                    </p:set>
                                  </p:childTnLst>
                                </p:cTn>
                              </p:par>
                            </p:childTnLst>
                          </p:cTn>
                        </p:par>
                        <p:par>
                          <p:cTn id="32" fill="hold" nodeType="afterGroup">
                            <p:stCondLst>
                              <p:cond delay="0"/>
                            </p:stCondLst>
                            <p:childTnLst>
                              <p:par>
                                <p:cTn id="33" presetID="2" presetClass="exit" presetSubtype="4" fill="hold" grpId="1" nodeType="afterEffect">
                                  <p:stCondLst>
                                    <p:cond delay="0"/>
                                  </p:stCondLst>
                                  <p:childTnLst>
                                    <p:anim calcmode="lin" valueType="num">
                                      <p:cBhvr additive="base">
                                        <p:cTn id="34" dur="500"/>
                                        <p:tgtEl>
                                          <p:spTgt spid="84000"/>
                                        </p:tgtEl>
                                        <p:attrNameLst>
                                          <p:attrName>ppt_x</p:attrName>
                                        </p:attrNameLst>
                                      </p:cBhvr>
                                      <p:tavLst>
                                        <p:tav tm="0">
                                          <p:val>
                                            <p:strVal val="ppt_x"/>
                                          </p:val>
                                        </p:tav>
                                        <p:tav tm="100000">
                                          <p:val>
                                            <p:strVal val="ppt_x"/>
                                          </p:val>
                                        </p:tav>
                                      </p:tavLst>
                                    </p:anim>
                                    <p:anim calcmode="lin" valueType="num">
                                      <p:cBhvr additive="base">
                                        <p:cTn id="35" dur="500"/>
                                        <p:tgtEl>
                                          <p:spTgt spid="84000"/>
                                        </p:tgtEl>
                                        <p:attrNameLst>
                                          <p:attrName>ppt_y</p:attrName>
                                        </p:attrNameLst>
                                      </p:cBhvr>
                                      <p:tavLst>
                                        <p:tav tm="0">
                                          <p:val>
                                            <p:strVal val="ppt_y"/>
                                          </p:val>
                                        </p:tav>
                                        <p:tav tm="100000">
                                          <p:val>
                                            <p:strVal val="1+ppt_h/2"/>
                                          </p:val>
                                        </p:tav>
                                      </p:tavLst>
                                    </p:anim>
                                    <p:set>
                                      <p:cBhvr>
                                        <p:cTn id="36" dur="1" fill="hold">
                                          <p:stCondLst>
                                            <p:cond delay="499"/>
                                          </p:stCondLst>
                                        </p:cTn>
                                        <p:tgtEl>
                                          <p:spTgt spid="84000"/>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4001"/>
                                        </p:tgtEl>
                                        <p:attrNameLst>
                                          <p:attrName>style.visibility</p:attrName>
                                        </p:attrNameLst>
                                      </p:cBhvr>
                                      <p:to>
                                        <p:strVal val="visible"/>
                                      </p:to>
                                    </p:set>
                                    <p:anim calcmode="lin" valueType="num">
                                      <p:cBhvr additive="base">
                                        <p:cTn id="41" dur="500" fill="hold"/>
                                        <p:tgtEl>
                                          <p:spTgt spid="84001"/>
                                        </p:tgtEl>
                                        <p:attrNameLst>
                                          <p:attrName>ppt_x</p:attrName>
                                        </p:attrNameLst>
                                      </p:cBhvr>
                                      <p:tavLst>
                                        <p:tav tm="0">
                                          <p:val>
                                            <p:strVal val="#ppt_x"/>
                                          </p:val>
                                        </p:tav>
                                        <p:tav tm="100000">
                                          <p:val>
                                            <p:strVal val="#ppt_x"/>
                                          </p:val>
                                        </p:tav>
                                      </p:tavLst>
                                    </p:anim>
                                    <p:anim calcmode="lin" valueType="num">
                                      <p:cBhvr additive="base">
                                        <p:cTn id="42" dur="500" fill="hold"/>
                                        <p:tgtEl>
                                          <p:spTgt spid="84001"/>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83979"/>
                                        </p:tgtEl>
                                        <p:attrNameLst>
                                          <p:attrName>style.visibility</p:attrName>
                                        </p:attrNameLst>
                                      </p:cBhvr>
                                      <p:to>
                                        <p:strVal val="visible"/>
                                      </p:to>
                                    </p:set>
                                  </p:childTnLst>
                                </p:cTn>
                              </p:par>
                              <p:par>
                                <p:cTn id="47" presetID="2" presetClass="exit" presetSubtype="4" fill="hold" grpId="1" nodeType="withEffect">
                                  <p:stCondLst>
                                    <p:cond delay="0"/>
                                  </p:stCondLst>
                                  <p:childTnLst>
                                    <p:anim calcmode="lin" valueType="num">
                                      <p:cBhvr additive="base">
                                        <p:cTn id="48" dur="500"/>
                                        <p:tgtEl>
                                          <p:spTgt spid="84001"/>
                                        </p:tgtEl>
                                        <p:attrNameLst>
                                          <p:attrName>ppt_x</p:attrName>
                                        </p:attrNameLst>
                                      </p:cBhvr>
                                      <p:tavLst>
                                        <p:tav tm="0">
                                          <p:val>
                                            <p:strVal val="ppt_x"/>
                                          </p:val>
                                        </p:tav>
                                        <p:tav tm="100000">
                                          <p:val>
                                            <p:strVal val="ppt_x"/>
                                          </p:val>
                                        </p:tav>
                                      </p:tavLst>
                                    </p:anim>
                                    <p:anim calcmode="lin" valueType="num">
                                      <p:cBhvr additive="base">
                                        <p:cTn id="49" dur="500"/>
                                        <p:tgtEl>
                                          <p:spTgt spid="84001"/>
                                        </p:tgtEl>
                                        <p:attrNameLst>
                                          <p:attrName>ppt_y</p:attrName>
                                        </p:attrNameLst>
                                      </p:cBhvr>
                                      <p:tavLst>
                                        <p:tav tm="0">
                                          <p:val>
                                            <p:strVal val="ppt_y"/>
                                          </p:val>
                                        </p:tav>
                                        <p:tav tm="100000">
                                          <p:val>
                                            <p:strVal val="1+ppt_h/2"/>
                                          </p:val>
                                        </p:tav>
                                      </p:tavLst>
                                    </p:anim>
                                    <p:set>
                                      <p:cBhvr>
                                        <p:cTn id="50" dur="1" fill="hold">
                                          <p:stCondLst>
                                            <p:cond delay="499"/>
                                          </p:stCondLst>
                                        </p:cTn>
                                        <p:tgtEl>
                                          <p:spTgt spid="8400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4002"/>
                                        </p:tgtEl>
                                        <p:attrNameLst>
                                          <p:attrName>style.visibility</p:attrName>
                                        </p:attrNameLst>
                                      </p:cBhvr>
                                      <p:to>
                                        <p:strVal val="visible"/>
                                      </p:to>
                                    </p:set>
                                    <p:anim calcmode="lin" valueType="num">
                                      <p:cBhvr additive="base">
                                        <p:cTn id="55" dur="500" fill="hold"/>
                                        <p:tgtEl>
                                          <p:spTgt spid="84002"/>
                                        </p:tgtEl>
                                        <p:attrNameLst>
                                          <p:attrName>ppt_x</p:attrName>
                                        </p:attrNameLst>
                                      </p:cBhvr>
                                      <p:tavLst>
                                        <p:tav tm="0">
                                          <p:val>
                                            <p:strVal val="#ppt_x"/>
                                          </p:val>
                                        </p:tav>
                                        <p:tav tm="100000">
                                          <p:val>
                                            <p:strVal val="#ppt_x"/>
                                          </p:val>
                                        </p:tav>
                                      </p:tavLst>
                                    </p:anim>
                                    <p:anim calcmode="lin" valueType="num">
                                      <p:cBhvr additive="base">
                                        <p:cTn id="56" dur="500" fill="hold"/>
                                        <p:tgtEl>
                                          <p:spTgt spid="84002"/>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fill="hold"/>
                                        <p:tgtEl>
                                          <p:spTgt spid="35"/>
                                        </p:tgtEl>
                                        <p:attrNameLst>
                                          <p:attrName>ppt_x</p:attrName>
                                        </p:attrNameLst>
                                      </p:cBhvr>
                                      <p:tavLst>
                                        <p:tav tm="0">
                                          <p:val>
                                            <p:strVal val="#ppt_x"/>
                                          </p:val>
                                        </p:tav>
                                        <p:tav tm="100000">
                                          <p:val>
                                            <p:strVal val="#ppt_x"/>
                                          </p:val>
                                        </p:tav>
                                      </p:tavLst>
                                    </p:anim>
                                    <p:anim calcmode="lin" valueType="num">
                                      <p:cBhvr additive="base">
                                        <p:cTn id="62" dur="500" fill="hold"/>
                                        <p:tgtEl>
                                          <p:spTgt spid="35"/>
                                        </p:tgtEl>
                                        <p:attrNameLst>
                                          <p:attrName>ppt_y</p:attrName>
                                        </p:attrNameLst>
                                      </p:cBhvr>
                                      <p:tavLst>
                                        <p:tav tm="0">
                                          <p:val>
                                            <p:strVal val="1+#ppt_h/2"/>
                                          </p:val>
                                        </p:tav>
                                        <p:tav tm="100000">
                                          <p:val>
                                            <p:strVal val="#ppt_y"/>
                                          </p:val>
                                        </p:tav>
                                      </p:tavLst>
                                    </p:anim>
                                  </p:childTnLst>
                                </p:cTn>
                              </p:par>
                            </p:childTnLst>
                          </p:cTn>
                        </p:par>
                        <p:par>
                          <p:cTn id="63" fill="hold" nodeType="afterGroup">
                            <p:stCondLst>
                              <p:cond delay="500"/>
                            </p:stCondLst>
                            <p:childTnLst>
                              <p:par>
                                <p:cTn id="64" presetID="2" presetClass="exit" presetSubtype="1" fill="hold" grpId="1" nodeType="afterEffect">
                                  <p:stCondLst>
                                    <p:cond delay="2000"/>
                                  </p:stCondLst>
                                  <p:childTnLst>
                                    <p:anim calcmode="lin" valueType="num">
                                      <p:cBhvr additive="base">
                                        <p:cTn id="65" dur="500"/>
                                        <p:tgtEl>
                                          <p:spTgt spid="35"/>
                                        </p:tgtEl>
                                        <p:attrNameLst>
                                          <p:attrName>ppt_x</p:attrName>
                                        </p:attrNameLst>
                                      </p:cBhvr>
                                      <p:tavLst>
                                        <p:tav tm="0">
                                          <p:val>
                                            <p:strVal val="ppt_x"/>
                                          </p:val>
                                        </p:tav>
                                        <p:tav tm="100000">
                                          <p:val>
                                            <p:strVal val="ppt_x"/>
                                          </p:val>
                                        </p:tav>
                                      </p:tavLst>
                                    </p:anim>
                                    <p:anim calcmode="lin" valueType="num">
                                      <p:cBhvr additive="base">
                                        <p:cTn id="66" dur="500"/>
                                        <p:tgtEl>
                                          <p:spTgt spid="35"/>
                                        </p:tgtEl>
                                        <p:attrNameLst>
                                          <p:attrName>ppt_y</p:attrName>
                                        </p:attrNameLst>
                                      </p:cBhvr>
                                      <p:tavLst>
                                        <p:tav tm="0">
                                          <p:val>
                                            <p:strVal val="ppt_y"/>
                                          </p:val>
                                        </p:tav>
                                        <p:tav tm="100000">
                                          <p:val>
                                            <p:strVal val="0-ppt_h/2"/>
                                          </p:val>
                                        </p:tav>
                                      </p:tavLst>
                                    </p:anim>
                                    <p:set>
                                      <p:cBhvr>
                                        <p:cTn id="67" dur="1" fill="hold">
                                          <p:stCondLst>
                                            <p:cond delay="499"/>
                                          </p:stCondLst>
                                        </p:cTn>
                                        <p:tgtEl>
                                          <p:spTgt spid="35"/>
                                        </p:tgtEl>
                                        <p:attrNameLst>
                                          <p:attrName>style.visibility</p:attrName>
                                        </p:attrNameLst>
                                      </p:cBhvr>
                                      <p:to>
                                        <p:strVal val="hidden"/>
                                      </p:to>
                                    </p:set>
                                  </p:childTnLst>
                                </p:cTn>
                              </p:par>
                            </p:childTnLst>
                          </p:cTn>
                        </p:par>
                        <p:par>
                          <p:cTn id="68" fill="hold" nodeType="afterGroup">
                            <p:stCondLst>
                              <p:cond delay="3000"/>
                            </p:stCondLst>
                            <p:childTnLst>
                              <p:par>
                                <p:cTn id="69" presetID="1" presetClass="entr" presetSubtype="0" fill="hold" grpId="0" nodeType="afterEffect">
                                  <p:stCondLst>
                                    <p:cond delay="0"/>
                                  </p:stCondLst>
                                  <p:childTnLst>
                                    <p:set>
                                      <p:cBhvr>
                                        <p:cTn id="70" dur="1" fill="hold">
                                          <p:stCondLst>
                                            <p:cond delay="0"/>
                                          </p:stCondLst>
                                        </p:cTn>
                                        <p:tgtEl>
                                          <p:spTgt spid="8398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398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3980"/>
                                        </p:tgtEl>
                                        <p:attrNameLst>
                                          <p:attrName>style.visibility</p:attrName>
                                        </p:attrNameLst>
                                      </p:cBhvr>
                                      <p:to>
                                        <p:strVal val="visible"/>
                                      </p:to>
                                    </p:set>
                                  </p:childTnLst>
                                </p:cTn>
                              </p:par>
                              <p:par>
                                <p:cTn id="75" presetID="1" presetClass="exit" presetSubtype="0" fill="hold" grpId="0" nodeType="withEffect">
                                  <p:stCondLst>
                                    <p:cond delay="0"/>
                                  </p:stCondLst>
                                  <p:childTnLst>
                                    <p:set>
                                      <p:cBhvr>
                                        <p:cTn id="76" dur="1" fill="hold">
                                          <p:stCondLst>
                                            <p:cond delay="0"/>
                                          </p:stCondLst>
                                        </p:cTn>
                                        <p:tgtEl>
                                          <p:spTgt spid="83998"/>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83983"/>
                                        </p:tgtEl>
                                        <p:attrNameLst>
                                          <p:attrName>style.visibility</p:attrName>
                                        </p:attrNameLst>
                                      </p:cBhvr>
                                      <p:to>
                                        <p:strVal val="visible"/>
                                      </p:to>
                                    </p:set>
                                  </p:childTnLst>
                                </p:cTn>
                              </p:par>
                              <p:par>
                                <p:cTn id="81" presetID="1" presetClass="exit" presetSubtype="0" fill="hold" grpId="1" nodeType="withEffect">
                                  <p:stCondLst>
                                    <p:cond delay="0"/>
                                  </p:stCondLst>
                                  <p:childTnLst>
                                    <p:set>
                                      <p:cBhvr>
                                        <p:cTn id="82" dur="1" fill="hold">
                                          <p:stCondLst>
                                            <p:cond delay="0"/>
                                          </p:stCondLst>
                                        </p:cTn>
                                        <p:tgtEl>
                                          <p:spTgt spid="8398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8398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3981"/>
                                        </p:tgtEl>
                                        <p:attrNameLst>
                                          <p:attrName>style.visibility</p:attrName>
                                        </p:attrNameLst>
                                      </p:cBhvr>
                                      <p:to>
                                        <p:strVal val="hidden"/>
                                      </p:to>
                                    </p:set>
                                  </p:childTnLst>
                                </p:cTn>
                              </p:par>
                              <p:par>
                                <p:cTn id="87" presetID="1" presetClass="entr" presetSubtype="0" fill="hold" grpId="0" nodeType="withEffect">
                                  <p:stCondLst>
                                    <p:cond delay="0"/>
                                  </p:stCondLst>
                                  <p:childTnLst>
                                    <p:set>
                                      <p:cBhvr>
                                        <p:cTn id="88" dur="1" fill="hold">
                                          <p:stCondLst>
                                            <p:cond delay="0"/>
                                          </p:stCondLst>
                                        </p:cTn>
                                        <p:tgtEl>
                                          <p:spTgt spid="83971"/>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xit" presetSubtype="4" fill="hold" grpId="1" nodeType="clickEffect">
                                  <p:stCondLst>
                                    <p:cond delay="0"/>
                                  </p:stCondLst>
                                  <p:childTnLst>
                                    <p:anim calcmode="lin" valueType="num">
                                      <p:cBhvr additive="base">
                                        <p:cTn id="92" dur="500"/>
                                        <p:tgtEl>
                                          <p:spTgt spid="84002"/>
                                        </p:tgtEl>
                                        <p:attrNameLst>
                                          <p:attrName>ppt_x</p:attrName>
                                        </p:attrNameLst>
                                      </p:cBhvr>
                                      <p:tavLst>
                                        <p:tav tm="0">
                                          <p:val>
                                            <p:strVal val="ppt_x"/>
                                          </p:val>
                                        </p:tav>
                                        <p:tav tm="100000">
                                          <p:val>
                                            <p:strVal val="ppt_x"/>
                                          </p:val>
                                        </p:tav>
                                      </p:tavLst>
                                    </p:anim>
                                    <p:anim calcmode="lin" valueType="num">
                                      <p:cBhvr additive="base">
                                        <p:cTn id="93" dur="500"/>
                                        <p:tgtEl>
                                          <p:spTgt spid="84002"/>
                                        </p:tgtEl>
                                        <p:attrNameLst>
                                          <p:attrName>ppt_y</p:attrName>
                                        </p:attrNameLst>
                                      </p:cBhvr>
                                      <p:tavLst>
                                        <p:tav tm="0">
                                          <p:val>
                                            <p:strVal val="ppt_y"/>
                                          </p:val>
                                        </p:tav>
                                        <p:tav tm="100000">
                                          <p:val>
                                            <p:strVal val="1+ppt_h/2"/>
                                          </p:val>
                                        </p:tav>
                                      </p:tavLst>
                                    </p:anim>
                                    <p:set>
                                      <p:cBhvr>
                                        <p:cTn id="94" dur="1" fill="hold">
                                          <p:stCondLst>
                                            <p:cond delay="499"/>
                                          </p:stCondLst>
                                        </p:cTn>
                                        <p:tgtEl>
                                          <p:spTgt spid="84002"/>
                                        </p:tgtEl>
                                        <p:attrNameLst>
                                          <p:attrName>style.visibility</p:attrName>
                                        </p:attrNameLst>
                                      </p:cBhvr>
                                      <p:to>
                                        <p:strVal val="hidden"/>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83984"/>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8398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3970"/>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83996"/>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8398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3988"/>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399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3989"/>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8399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3992"/>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8399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3986"/>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8399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83994"/>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1" nodeType="clickEffect">
                                  <p:stCondLst>
                                    <p:cond delay="0"/>
                                  </p:stCondLst>
                                  <p:childTnLst>
                                    <p:set>
                                      <p:cBhvr>
                                        <p:cTn id="142" dur="1" fill="hold">
                                          <p:stCondLst>
                                            <p:cond delay="0"/>
                                          </p:stCondLst>
                                        </p:cTn>
                                        <p:tgtEl>
                                          <p:spTgt spid="83995"/>
                                        </p:tgtEl>
                                        <p:attrNameLst>
                                          <p:attrName>style.visibility</p:attrName>
                                        </p:attrNameLst>
                                      </p:cBhvr>
                                      <p:to>
                                        <p:strVal val="visible"/>
                                      </p:to>
                                    </p:set>
                                  </p:childTnLst>
                                </p:cTn>
                              </p:par>
                              <p:par>
                                <p:cTn id="143" presetID="1" presetClass="entr" presetSubtype="0" fill="hold" grpId="1" nodeType="withEffect">
                                  <p:stCondLst>
                                    <p:cond delay="0"/>
                                  </p:stCondLst>
                                  <p:childTnLst>
                                    <p:set>
                                      <p:cBhvr>
                                        <p:cTn id="144" dur="1" fill="hold">
                                          <p:stCondLst>
                                            <p:cond delay="0"/>
                                          </p:stCondLst>
                                        </p:cTn>
                                        <p:tgtEl>
                                          <p:spTgt spid="83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nimBg="1"/>
      <p:bldP spid="83971" grpId="0" animBg="1"/>
      <p:bldP spid="83980" grpId="0" animBg="1"/>
      <p:bldP spid="83980" grpId="1" animBg="1"/>
      <p:bldP spid="83981" grpId="0" animBg="1"/>
      <p:bldP spid="83981" grpId="1" animBg="1"/>
      <p:bldP spid="83982" grpId="0" animBg="1"/>
      <p:bldP spid="83982" grpId="1" animBg="1"/>
      <p:bldP spid="83986" grpId="0" animBg="1"/>
      <p:bldP spid="83987" grpId="0" animBg="1"/>
      <p:bldP spid="83988" grpId="0" animBg="1"/>
      <p:bldP spid="83989" grpId="0" animBg="1"/>
      <p:bldP spid="83990" grpId="0" animBg="1"/>
      <p:bldP spid="83991" grpId="0" animBg="1"/>
      <p:bldP spid="83992" grpId="0" animBg="1"/>
      <p:bldP spid="83993" grpId="0" animBg="1"/>
      <p:bldP spid="83994" grpId="0" animBg="1"/>
      <p:bldP spid="83994" grpId="1" animBg="1"/>
      <p:bldP spid="83995" grpId="0" animBg="1"/>
      <p:bldP spid="83995" grpId="1" animBg="1"/>
      <p:bldP spid="83996" grpId="0"/>
      <p:bldP spid="83998" grpId="0" animBg="1"/>
      <p:bldP spid="83999" grpId="0" build="allAtOnce" animBg="1"/>
      <p:bldP spid="83999" grpId="1" build="allAtOnce" animBg="1"/>
      <p:bldP spid="84000" grpId="0" animBg="1"/>
      <p:bldP spid="84000" grpId="1" animBg="1"/>
      <p:bldP spid="84001" grpId="0" animBg="1"/>
      <p:bldP spid="84001" grpId="1" animBg="1"/>
      <p:bldP spid="84002" grpId="0" animBg="1"/>
      <p:bldP spid="84002" grpId="1" animBg="1"/>
      <p:bldP spid="35" grpId="0" animBg="1"/>
      <p:bldP spid="35"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1389063" y="1020763"/>
            <a:ext cx="6369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uk-UA" sz="3600"/>
              <a:t>Organic Chemistry,</a:t>
            </a:r>
            <a:r>
              <a:rPr lang="en-US" altLang="uk-UA"/>
              <a:t> </a:t>
            </a:r>
            <a:r>
              <a:rPr lang="en-US" altLang="uk-UA" sz="2800" i="1">
                <a:latin typeface="Times New Roman" panose="02020603050405020304" pitchFamily="18" charset="0"/>
              </a:rPr>
              <a:t>First Edition</a:t>
            </a:r>
          </a:p>
        </p:txBody>
      </p:sp>
      <p:sp>
        <p:nvSpPr>
          <p:cNvPr id="2052" name="Text Box 4"/>
          <p:cNvSpPr txBox="1">
            <a:spLocks noChangeArrowheads="1"/>
          </p:cNvSpPr>
          <p:nvPr/>
        </p:nvSpPr>
        <p:spPr bwMode="auto">
          <a:xfrm>
            <a:off x="3109913" y="2682875"/>
            <a:ext cx="32972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uk-UA">
                <a:latin typeface="Times New Roman" panose="02020603050405020304" pitchFamily="18" charset="0"/>
              </a:rPr>
              <a:t>Janice Gorzynski Smith</a:t>
            </a:r>
          </a:p>
          <a:p>
            <a:pPr algn="ctr"/>
            <a:r>
              <a:rPr lang="en-US" altLang="uk-UA" i="1">
                <a:latin typeface="Times New Roman" panose="02020603050405020304" pitchFamily="18" charset="0"/>
              </a:rPr>
              <a:t>University of Hawaii</a:t>
            </a:r>
          </a:p>
        </p:txBody>
      </p:sp>
      <p:sp>
        <p:nvSpPr>
          <p:cNvPr id="2054" name="Text Box 6"/>
          <p:cNvSpPr txBox="1">
            <a:spLocks noChangeArrowheads="1"/>
          </p:cNvSpPr>
          <p:nvPr/>
        </p:nvSpPr>
        <p:spPr bwMode="auto">
          <a:xfrm>
            <a:off x="2643188" y="4525963"/>
            <a:ext cx="39100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uk-UA" sz="4000"/>
              <a:t>Chapter 11</a:t>
            </a:r>
          </a:p>
          <a:p>
            <a:pPr algn="ctr"/>
            <a:r>
              <a:rPr lang="en-US" altLang="uk-UA" sz="4000"/>
              <a:t>Lecture Outline</a:t>
            </a:r>
          </a:p>
        </p:txBody>
      </p:sp>
      <p:sp>
        <p:nvSpPr>
          <p:cNvPr id="2055" name="Text Box 7"/>
          <p:cNvSpPr txBox="1">
            <a:spLocks noChangeArrowheads="1"/>
          </p:cNvSpPr>
          <p:nvPr/>
        </p:nvSpPr>
        <p:spPr bwMode="auto">
          <a:xfrm>
            <a:off x="1676400" y="5943600"/>
            <a:ext cx="609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1000"/>
              <a:t>Copyright © The McGraw-Hill Companies, Inc. Permission required for reproduction or display.</a:t>
            </a:r>
            <a:r>
              <a:rPr lang="en-US" altLang="uk-UA"/>
              <a:t> </a:t>
            </a:r>
          </a:p>
        </p:txBody>
      </p:sp>
    </p:spTree>
    <p:extLst>
      <p:ext uri="{BB962C8B-B14F-4D97-AF65-F5344CB8AC3E}">
        <p14:creationId xmlns:p14="http://schemas.microsoft.com/office/powerpoint/2010/main" val="3232647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3581400" y="1524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115715" name="Text Box 3"/>
          <p:cNvSpPr txBox="1">
            <a:spLocks noChangeArrowheads="1"/>
          </p:cNvSpPr>
          <p:nvPr/>
        </p:nvSpPr>
        <p:spPr bwMode="auto">
          <a:xfrm>
            <a:off x="228600" y="1143000"/>
            <a:ext cx="8686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r>
              <a:rPr lang="en-US" altLang="uk-UA" sz="2300">
                <a:latin typeface="Arial" panose="020B0604020202020204" pitchFamily="34" charset="0"/>
              </a:rPr>
              <a:t>Alkynes contain a carbon—carbon triple bond.</a:t>
            </a:r>
          </a:p>
          <a:p>
            <a:pPr>
              <a:spcBef>
                <a:spcPct val="20000"/>
              </a:spcBef>
              <a:buFontTx/>
              <a:buChar char="•"/>
            </a:pPr>
            <a:r>
              <a:rPr lang="en-US" altLang="uk-UA" sz="2300">
                <a:latin typeface="Arial" panose="020B0604020202020204" pitchFamily="34" charset="0"/>
              </a:rPr>
              <a:t>Terminal alkynes have the triple bond at the end of the carbon chain so that a hydrogen atom is directly bonded to a carbon atom of the triple bond.</a:t>
            </a:r>
          </a:p>
          <a:p>
            <a:pPr>
              <a:spcBef>
                <a:spcPct val="20000"/>
              </a:spcBef>
              <a:buFontTx/>
              <a:buChar char="•"/>
            </a:pPr>
            <a:r>
              <a:rPr lang="en-US" altLang="uk-UA" sz="2300">
                <a:latin typeface="Arial" panose="020B0604020202020204" pitchFamily="34" charset="0"/>
              </a:rPr>
              <a:t>Internal alkynes have a carbon atom bonded to each carbon atom of the triple bond.</a:t>
            </a:r>
          </a:p>
          <a:p>
            <a:pPr>
              <a:spcBef>
                <a:spcPct val="20000"/>
              </a:spcBef>
              <a:buFontTx/>
              <a:buChar char="•"/>
            </a:pPr>
            <a:r>
              <a:rPr lang="en-US" altLang="uk-UA" sz="2300">
                <a:latin typeface="Arial" panose="020B0604020202020204" pitchFamily="34" charset="0"/>
              </a:rPr>
              <a:t>An alkyne has the general molecular formula C</a:t>
            </a:r>
            <a:r>
              <a:rPr lang="en-US" altLang="uk-UA" sz="2300" baseline="-25000">
                <a:latin typeface="Arial" panose="020B0604020202020204" pitchFamily="34" charset="0"/>
              </a:rPr>
              <a:t>n</a:t>
            </a:r>
            <a:r>
              <a:rPr lang="en-US" altLang="uk-UA" sz="2300">
                <a:latin typeface="Arial" panose="020B0604020202020204" pitchFamily="34" charset="0"/>
              </a:rPr>
              <a:t>H</a:t>
            </a:r>
            <a:r>
              <a:rPr lang="en-US" altLang="uk-UA" sz="2300" baseline="-25000">
                <a:latin typeface="Arial" panose="020B0604020202020204" pitchFamily="34" charset="0"/>
              </a:rPr>
              <a:t>2n-2</a:t>
            </a:r>
            <a:r>
              <a:rPr lang="en-US" altLang="uk-UA" sz="2300">
                <a:latin typeface="Arial" panose="020B0604020202020204" pitchFamily="34" charset="0"/>
              </a:rPr>
              <a:t>, giving it four fewer hydrogens than the maximum number possible. The triple bond introduces two degrees of unsaturation.</a:t>
            </a:r>
          </a:p>
        </p:txBody>
      </p:sp>
      <p:sp>
        <p:nvSpPr>
          <p:cNvPr id="115717" name="Text Box 5"/>
          <p:cNvSpPr txBox="1">
            <a:spLocks noChangeArrowheads="1"/>
          </p:cNvSpPr>
          <p:nvPr/>
        </p:nvSpPr>
        <p:spPr bwMode="auto">
          <a:xfrm>
            <a:off x="152400" y="68580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Introduction—Structure and Bonding</a:t>
            </a:r>
          </a:p>
        </p:txBody>
      </p:sp>
      <p:pic>
        <p:nvPicPr>
          <p:cNvPr id="115724" name="Picture 12" descr="00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089525"/>
            <a:ext cx="7162800" cy="146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0454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Text Box 2"/>
          <p:cNvSpPr txBox="1">
            <a:spLocks noChangeArrowheads="1"/>
          </p:cNvSpPr>
          <p:nvPr/>
        </p:nvSpPr>
        <p:spPr bwMode="auto">
          <a:xfrm>
            <a:off x="3581400" y="76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550915" name="Text Box 3"/>
          <p:cNvSpPr txBox="1">
            <a:spLocks noChangeArrowheads="1"/>
          </p:cNvSpPr>
          <p:nvPr/>
        </p:nvSpPr>
        <p:spPr bwMode="auto">
          <a:xfrm>
            <a:off x="228600" y="990600"/>
            <a:ext cx="8686800"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100">
                <a:latin typeface="Arial" panose="020B0604020202020204" pitchFamily="34" charset="0"/>
              </a:rPr>
              <a:t>Recall that the triple bond consists of 2 </a:t>
            </a:r>
            <a:r>
              <a:rPr lang="en-US" altLang="uk-UA" sz="2100">
                <a:latin typeface="Arial" panose="020B0604020202020204" pitchFamily="34" charset="0"/>
                <a:sym typeface="Symbol" panose="05050102010706020507" pitchFamily="18" charset="2"/>
              </a:rPr>
              <a:t> bonds and one  bond. </a:t>
            </a:r>
          </a:p>
          <a:p>
            <a:pPr>
              <a:spcBef>
                <a:spcPct val="15000"/>
              </a:spcBef>
              <a:buFontTx/>
              <a:buChar char="•"/>
            </a:pPr>
            <a:r>
              <a:rPr lang="en-US" altLang="uk-UA" sz="2100">
                <a:latin typeface="Arial" panose="020B0604020202020204" pitchFamily="34" charset="0"/>
                <a:sym typeface="Symbol" panose="05050102010706020507" pitchFamily="18" charset="2"/>
              </a:rPr>
              <a:t>Each carbon is </a:t>
            </a:r>
            <a:r>
              <a:rPr lang="en-US" altLang="uk-UA" sz="2100" i="1">
                <a:latin typeface="Arial" panose="020B0604020202020204" pitchFamily="34" charset="0"/>
                <a:sym typeface="Symbol" panose="05050102010706020507" pitchFamily="18" charset="2"/>
              </a:rPr>
              <a:t>sp</a:t>
            </a:r>
            <a:r>
              <a:rPr lang="en-US" altLang="uk-UA" sz="2100">
                <a:latin typeface="Arial" panose="020B0604020202020204" pitchFamily="34" charset="0"/>
                <a:sym typeface="Symbol" panose="05050102010706020507" pitchFamily="18" charset="2"/>
              </a:rPr>
              <a:t> hybridized and linear, with bond angles of 180</a:t>
            </a:r>
            <a:r>
              <a:rPr lang="en-US" altLang="uk-UA" sz="2100" baseline="30000">
                <a:latin typeface="Arial" panose="020B0604020202020204" pitchFamily="34" charset="0"/>
                <a:sym typeface="Symbol" panose="05050102010706020507" pitchFamily="18" charset="2"/>
              </a:rPr>
              <a:t>0</a:t>
            </a:r>
            <a:r>
              <a:rPr lang="en-US" altLang="uk-UA" sz="2100">
                <a:latin typeface="Arial" panose="020B0604020202020204" pitchFamily="34" charset="0"/>
                <a:sym typeface="Symbol" panose="05050102010706020507" pitchFamily="18" charset="2"/>
              </a:rPr>
              <a:t>.</a:t>
            </a:r>
            <a:endParaRPr lang="en-US" altLang="uk-UA" sz="2100">
              <a:latin typeface="Arial" panose="020B0604020202020204" pitchFamily="34" charset="0"/>
            </a:endParaRPr>
          </a:p>
        </p:txBody>
      </p:sp>
      <p:sp>
        <p:nvSpPr>
          <p:cNvPr id="550916" name="Text Box 4"/>
          <p:cNvSpPr txBox="1">
            <a:spLocks noChangeArrowheads="1"/>
          </p:cNvSpPr>
          <p:nvPr/>
        </p:nvSpPr>
        <p:spPr bwMode="auto">
          <a:xfrm>
            <a:off x="152400" y="53340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Introduction—Structure and Bonding</a:t>
            </a:r>
          </a:p>
        </p:txBody>
      </p:sp>
      <p:pic>
        <p:nvPicPr>
          <p:cNvPr id="550920" name="Picture 8" descr="000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76600"/>
            <a:ext cx="7772400" cy="3570288"/>
          </a:xfrm>
          <a:prstGeom prst="rect">
            <a:avLst/>
          </a:prstGeom>
          <a:noFill/>
          <a:extLst>
            <a:ext uri="{909E8E84-426E-40DD-AFC4-6F175D3DCCD1}">
              <a14:hiddenFill xmlns:a14="http://schemas.microsoft.com/office/drawing/2010/main">
                <a:solidFill>
                  <a:srgbClr val="FFFFFF"/>
                </a:solidFill>
              </a14:hiddenFill>
            </a:ext>
          </a:extLst>
        </p:spPr>
      </p:pic>
      <p:pic>
        <p:nvPicPr>
          <p:cNvPr id="550921" name="Picture 9" descr="00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828800"/>
            <a:ext cx="3429000" cy="1131888"/>
          </a:xfrm>
          <a:prstGeom prst="rect">
            <a:avLst/>
          </a:prstGeom>
          <a:noFill/>
          <a:extLst>
            <a:ext uri="{909E8E84-426E-40DD-AFC4-6F175D3DCCD1}">
              <a14:hiddenFill xmlns:a14="http://schemas.microsoft.com/office/drawing/2010/main">
                <a:solidFill>
                  <a:srgbClr val="FFFFFF"/>
                </a:solidFill>
              </a14:hiddenFill>
            </a:ext>
          </a:extLst>
        </p:spPr>
      </p:pic>
      <p:sp>
        <p:nvSpPr>
          <p:cNvPr id="550922" name="Line 10"/>
          <p:cNvSpPr>
            <a:spLocks noChangeShapeType="1"/>
          </p:cNvSpPr>
          <p:nvPr/>
        </p:nvSpPr>
        <p:spPr bwMode="auto">
          <a:xfrm>
            <a:off x="304800" y="3124200"/>
            <a:ext cx="8534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uk-UA"/>
          </a:p>
        </p:txBody>
      </p:sp>
    </p:spTree>
    <p:extLst>
      <p:ext uri="{BB962C8B-B14F-4D97-AF65-F5344CB8AC3E}">
        <p14:creationId xmlns:p14="http://schemas.microsoft.com/office/powerpoint/2010/main" val="32317375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Text Box 2"/>
          <p:cNvSpPr txBox="1">
            <a:spLocks noChangeArrowheads="1"/>
          </p:cNvSpPr>
          <p:nvPr/>
        </p:nvSpPr>
        <p:spPr bwMode="auto">
          <a:xfrm>
            <a:off x="3581400" y="76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 </a:t>
            </a:r>
          </a:p>
        </p:txBody>
      </p:sp>
      <p:sp>
        <p:nvSpPr>
          <p:cNvPr id="551940" name="Text Box 4"/>
          <p:cNvSpPr txBox="1">
            <a:spLocks noChangeArrowheads="1"/>
          </p:cNvSpPr>
          <p:nvPr/>
        </p:nvSpPr>
        <p:spPr bwMode="auto">
          <a:xfrm>
            <a:off x="152400" y="7302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Introduction—Structure and Bonding</a:t>
            </a:r>
          </a:p>
        </p:txBody>
      </p:sp>
      <p:sp>
        <p:nvSpPr>
          <p:cNvPr id="551942" name="Text Box 6"/>
          <p:cNvSpPr txBox="1">
            <a:spLocks noChangeArrowheads="1"/>
          </p:cNvSpPr>
          <p:nvPr/>
        </p:nvSpPr>
        <p:spPr bwMode="auto">
          <a:xfrm>
            <a:off x="228600" y="1447800"/>
            <a:ext cx="8686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25000"/>
              </a:spcBef>
              <a:buFontTx/>
              <a:buChar char="•"/>
            </a:pPr>
            <a:r>
              <a:rPr lang="en-US" altLang="uk-UA">
                <a:latin typeface="Arial" panose="020B0604020202020204" pitchFamily="34" charset="0"/>
              </a:rPr>
              <a:t>Bond dissociation energies of the C—C bonds in ethylene (one </a:t>
            </a:r>
            <a:r>
              <a:rPr lang="en-US" altLang="uk-UA">
                <a:latin typeface="Arial" panose="020B0604020202020204" pitchFamily="34" charset="0"/>
                <a:sym typeface="Symbol" panose="05050102010706020507" pitchFamily="18" charset="2"/>
              </a:rPr>
              <a:t> and one  bond) and acetylene (one  and two  bonds) can be used to estimate the strength of the second  bond of the triple bond.</a:t>
            </a:r>
          </a:p>
        </p:txBody>
      </p:sp>
      <p:pic>
        <p:nvPicPr>
          <p:cNvPr id="551944" name="Picture 8" descr="000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343275"/>
            <a:ext cx="815340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337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Text Box 2"/>
          <p:cNvSpPr txBox="1">
            <a:spLocks noChangeArrowheads="1"/>
          </p:cNvSpPr>
          <p:nvPr/>
        </p:nvSpPr>
        <p:spPr bwMode="auto">
          <a:xfrm>
            <a:off x="3581400" y="76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552963" name="Text Box 3"/>
          <p:cNvSpPr txBox="1">
            <a:spLocks noChangeArrowheads="1"/>
          </p:cNvSpPr>
          <p:nvPr/>
        </p:nvSpPr>
        <p:spPr bwMode="auto">
          <a:xfrm>
            <a:off x="228600" y="1108075"/>
            <a:ext cx="8686800" cy="270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a:latin typeface="Arial" panose="020B0604020202020204" pitchFamily="34" charset="0"/>
              </a:rPr>
              <a:t>Like trans cycloalkenes, cycloalkynes with small rings are unstable. The carbon chain must be long enough to connect the two ends of the triple bond without introducing too much strain.</a:t>
            </a:r>
          </a:p>
          <a:p>
            <a:pPr>
              <a:spcBef>
                <a:spcPct val="15000"/>
              </a:spcBef>
              <a:buFontTx/>
              <a:buChar char="•"/>
            </a:pPr>
            <a:r>
              <a:rPr lang="en-US" altLang="uk-UA">
                <a:latin typeface="Arial" panose="020B0604020202020204" pitchFamily="34" charset="0"/>
              </a:rPr>
              <a:t>Cyclooctyne is the smallest isolated cycloalkyne, though it decomposes upon standing at room temperature after a short time.</a:t>
            </a:r>
          </a:p>
        </p:txBody>
      </p:sp>
      <p:sp>
        <p:nvSpPr>
          <p:cNvPr id="552964" name="Text Box 4"/>
          <p:cNvSpPr txBox="1">
            <a:spLocks noChangeArrowheads="1"/>
          </p:cNvSpPr>
          <p:nvPr/>
        </p:nvSpPr>
        <p:spPr bwMode="auto">
          <a:xfrm>
            <a:off x="152400" y="53340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Introduction—Structure and Bonding</a:t>
            </a:r>
          </a:p>
        </p:txBody>
      </p:sp>
      <p:pic>
        <p:nvPicPr>
          <p:cNvPr id="552968" name="Picture 8" descr="000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733800"/>
            <a:ext cx="457200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401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8" name="Text Box 4"/>
          <p:cNvSpPr txBox="1">
            <a:spLocks noChangeArrowheads="1"/>
          </p:cNvSpPr>
          <p:nvPr/>
        </p:nvSpPr>
        <p:spPr bwMode="auto">
          <a:xfrm>
            <a:off x="669925" y="496888"/>
            <a:ext cx="695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uk-UA"/>
              <a:t>Prob 1  C</a:t>
            </a:r>
            <a:r>
              <a:rPr lang="en-US" altLang="uk-UA" baseline="-25000"/>
              <a:t>5</a:t>
            </a:r>
            <a:r>
              <a:rPr lang="en-US" altLang="uk-UA"/>
              <a:t>H</a:t>
            </a:r>
            <a:r>
              <a:rPr lang="en-US" altLang="uk-UA" baseline="-25000"/>
              <a:t>8</a:t>
            </a:r>
            <a:r>
              <a:rPr lang="en-US" altLang="uk-UA"/>
              <a:t> – 3 alkynes.  Terminal or internal?</a:t>
            </a:r>
          </a:p>
        </p:txBody>
      </p:sp>
      <p:pic>
        <p:nvPicPr>
          <p:cNvPr id="641029" name="Picture 5" descr="Sca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66838"/>
            <a:ext cx="8229600" cy="2911475"/>
          </a:xfrm>
          <a:prstGeom prst="rect">
            <a:avLst/>
          </a:prstGeom>
          <a:noFill/>
          <a:extLst>
            <a:ext uri="{909E8E84-426E-40DD-AFC4-6F175D3DCCD1}">
              <a14:hiddenFill xmlns:a14="http://schemas.microsoft.com/office/drawing/2010/main">
                <a:solidFill>
                  <a:srgbClr val="FFFFFF"/>
                </a:solidFill>
              </a14:hiddenFill>
            </a:ext>
          </a:extLst>
        </p:spPr>
      </p:pic>
      <p:sp>
        <p:nvSpPr>
          <p:cNvPr id="641030" name="Text Box 6"/>
          <p:cNvSpPr txBox="1">
            <a:spLocks noChangeArrowheads="1"/>
          </p:cNvSpPr>
          <p:nvPr/>
        </p:nvSpPr>
        <p:spPr bwMode="auto">
          <a:xfrm>
            <a:off x="1889125" y="4916488"/>
            <a:ext cx="4805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uk-UA"/>
              <a:t>End of chapter problems 26 - 51</a:t>
            </a:r>
          </a:p>
        </p:txBody>
      </p:sp>
    </p:spTree>
    <p:extLst>
      <p:ext uri="{BB962C8B-B14F-4D97-AF65-F5344CB8AC3E}">
        <p14:creationId xmlns:p14="http://schemas.microsoft.com/office/powerpoint/2010/main" val="21047025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Text Box 2"/>
          <p:cNvSpPr txBox="1">
            <a:spLocks noChangeArrowheads="1"/>
          </p:cNvSpPr>
          <p:nvPr/>
        </p:nvSpPr>
        <p:spPr bwMode="auto">
          <a:xfrm>
            <a:off x="3581400" y="76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16451" name="Text Box 3"/>
          <p:cNvSpPr txBox="1">
            <a:spLocks noChangeArrowheads="1"/>
          </p:cNvSpPr>
          <p:nvPr/>
        </p:nvSpPr>
        <p:spPr bwMode="auto">
          <a:xfrm>
            <a:off x="228600" y="990600"/>
            <a:ext cx="868680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100">
                <a:latin typeface="Arial" panose="020B0604020202020204" pitchFamily="34" charset="0"/>
              </a:rPr>
              <a:t>Alkynes are named in the same general way that are alkenes are named.</a:t>
            </a:r>
          </a:p>
          <a:p>
            <a:pPr>
              <a:spcBef>
                <a:spcPct val="15000"/>
              </a:spcBef>
              <a:buFontTx/>
              <a:buChar char="•"/>
            </a:pPr>
            <a:r>
              <a:rPr lang="en-US" altLang="uk-UA" sz="2100">
                <a:latin typeface="Arial" panose="020B0604020202020204" pitchFamily="34" charset="0"/>
              </a:rPr>
              <a:t>In the IUPAC system, change the </a:t>
            </a:r>
            <a:r>
              <a:rPr lang="en-US" altLang="uk-UA" sz="2100" i="1">
                <a:latin typeface="Arial" panose="020B0604020202020204" pitchFamily="34" charset="0"/>
              </a:rPr>
              <a:t>–ane</a:t>
            </a:r>
            <a:r>
              <a:rPr lang="en-US" altLang="uk-UA" sz="2100">
                <a:latin typeface="Arial" panose="020B0604020202020204" pitchFamily="34" charset="0"/>
              </a:rPr>
              <a:t> ending of the parent alkane name to the suffix </a:t>
            </a:r>
            <a:r>
              <a:rPr lang="en-US" altLang="uk-UA" sz="2100" i="1">
                <a:latin typeface="Arial" panose="020B0604020202020204" pitchFamily="34" charset="0"/>
              </a:rPr>
              <a:t>–yne</a:t>
            </a:r>
            <a:r>
              <a:rPr lang="en-US" altLang="uk-UA" sz="2100">
                <a:latin typeface="Arial" panose="020B0604020202020204" pitchFamily="34" charset="0"/>
              </a:rPr>
              <a:t>.</a:t>
            </a:r>
          </a:p>
          <a:p>
            <a:pPr>
              <a:spcBef>
                <a:spcPct val="15000"/>
              </a:spcBef>
              <a:buFontTx/>
              <a:buChar char="•"/>
            </a:pPr>
            <a:r>
              <a:rPr lang="en-US" altLang="uk-UA" sz="2100">
                <a:latin typeface="Arial" panose="020B0604020202020204" pitchFamily="34" charset="0"/>
              </a:rPr>
              <a:t>Choose the longest continuous chain that contains both atoms of the triple bond and number the chain to give the triple bond the lower number.</a:t>
            </a:r>
          </a:p>
          <a:p>
            <a:pPr>
              <a:spcBef>
                <a:spcPct val="15000"/>
              </a:spcBef>
              <a:buFontTx/>
              <a:buChar char="•"/>
            </a:pPr>
            <a:r>
              <a:rPr lang="en-US" altLang="uk-UA" sz="2100">
                <a:latin typeface="Arial" panose="020B0604020202020204" pitchFamily="34" charset="0"/>
              </a:rPr>
              <a:t>Compounds with two triple bonds are called </a:t>
            </a:r>
            <a:r>
              <a:rPr lang="en-US" altLang="uk-UA" sz="2100">
                <a:solidFill>
                  <a:schemeClr val="accent2"/>
                </a:solidFill>
                <a:latin typeface="Arial" panose="020B0604020202020204" pitchFamily="34" charset="0"/>
              </a:rPr>
              <a:t>diynes</a:t>
            </a:r>
            <a:r>
              <a:rPr lang="en-US" altLang="uk-UA" sz="2100">
                <a:latin typeface="Arial" panose="020B0604020202020204" pitchFamily="34" charset="0"/>
              </a:rPr>
              <a:t>, those with three are called </a:t>
            </a:r>
            <a:r>
              <a:rPr lang="en-US" altLang="uk-UA" sz="2100">
                <a:solidFill>
                  <a:schemeClr val="accent2"/>
                </a:solidFill>
                <a:latin typeface="Arial" panose="020B0604020202020204" pitchFamily="34" charset="0"/>
              </a:rPr>
              <a:t>triynes</a:t>
            </a:r>
            <a:r>
              <a:rPr lang="en-US" altLang="uk-UA" sz="2100">
                <a:latin typeface="Arial" panose="020B0604020202020204" pitchFamily="34" charset="0"/>
              </a:rPr>
              <a:t> and so forth.</a:t>
            </a:r>
          </a:p>
          <a:p>
            <a:pPr>
              <a:spcBef>
                <a:spcPct val="15000"/>
              </a:spcBef>
              <a:buFontTx/>
              <a:buChar char="•"/>
            </a:pPr>
            <a:r>
              <a:rPr lang="en-US" altLang="uk-UA" sz="2100">
                <a:latin typeface="Arial" panose="020B0604020202020204" pitchFamily="34" charset="0"/>
              </a:rPr>
              <a:t>The simplest alkyne, H-C</a:t>
            </a:r>
            <a:r>
              <a:rPr lang="en-US" altLang="uk-UA" sz="2100">
                <a:latin typeface="Arial" panose="020B0604020202020204" pitchFamily="34" charset="0"/>
                <a:sym typeface="Symbol" panose="05050102010706020507" pitchFamily="18" charset="2"/>
              </a:rPr>
              <a:t>C-H, named in the IUPAC system as ethyne, is more often called </a:t>
            </a:r>
            <a:r>
              <a:rPr lang="en-US" altLang="uk-UA" sz="2100">
                <a:solidFill>
                  <a:schemeClr val="accent2"/>
                </a:solidFill>
                <a:latin typeface="Arial" panose="020B0604020202020204" pitchFamily="34" charset="0"/>
                <a:sym typeface="Symbol" panose="05050102010706020507" pitchFamily="18" charset="2"/>
              </a:rPr>
              <a:t>acetylene</a:t>
            </a:r>
            <a:r>
              <a:rPr lang="en-US" altLang="uk-UA" sz="2100">
                <a:latin typeface="Arial" panose="020B0604020202020204" pitchFamily="34" charset="0"/>
                <a:sym typeface="Symbol" panose="05050102010706020507" pitchFamily="18" charset="2"/>
              </a:rPr>
              <a:t>, the common name.</a:t>
            </a:r>
          </a:p>
          <a:p>
            <a:pPr>
              <a:spcBef>
                <a:spcPct val="15000"/>
              </a:spcBef>
              <a:buFontTx/>
              <a:buChar char="•"/>
            </a:pPr>
            <a:r>
              <a:rPr lang="en-US" altLang="uk-UA" sz="2100">
                <a:latin typeface="Arial" panose="020B0604020202020204" pitchFamily="34" charset="0"/>
                <a:sym typeface="Symbol" panose="05050102010706020507" pitchFamily="18" charset="2"/>
              </a:rPr>
              <a:t>The two carbon alkyl group derived from acetylene is called an </a:t>
            </a:r>
            <a:r>
              <a:rPr lang="en-US" altLang="uk-UA" sz="2100">
                <a:solidFill>
                  <a:schemeClr val="accent2"/>
                </a:solidFill>
                <a:latin typeface="Arial" panose="020B0604020202020204" pitchFamily="34" charset="0"/>
                <a:sym typeface="Symbol" panose="05050102010706020507" pitchFamily="18" charset="2"/>
              </a:rPr>
              <a:t>ethynyl group</a:t>
            </a:r>
            <a:r>
              <a:rPr lang="en-US" altLang="uk-UA" sz="2100">
                <a:latin typeface="Arial" panose="020B0604020202020204" pitchFamily="34" charset="0"/>
                <a:sym typeface="Symbol" panose="05050102010706020507" pitchFamily="18" charset="2"/>
              </a:rPr>
              <a:t>.</a:t>
            </a:r>
            <a:endParaRPr lang="en-US" altLang="uk-UA" sz="2100">
              <a:latin typeface="Arial" panose="020B0604020202020204" pitchFamily="34" charset="0"/>
            </a:endParaRPr>
          </a:p>
        </p:txBody>
      </p:sp>
      <p:sp>
        <p:nvSpPr>
          <p:cNvPr id="616452" name="Text Box 4"/>
          <p:cNvSpPr txBox="1">
            <a:spLocks noChangeArrowheads="1"/>
          </p:cNvSpPr>
          <p:nvPr/>
        </p:nvSpPr>
        <p:spPr bwMode="auto">
          <a:xfrm>
            <a:off x="152400" y="53340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Nomenclature</a:t>
            </a:r>
          </a:p>
        </p:txBody>
      </p:sp>
      <p:pic>
        <p:nvPicPr>
          <p:cNvPr id="616454" name="Picture 6" descr="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5484813"/>
            <a:ext cx="3886200" cy="106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0335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4" name="Picture 2" descr="sp11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88" y="96838"/>
            <a:ext cx="7705725" cy="667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3075" name="Rectangle 3"/>
          <p:cNvSpPr>
            <a:spLocks noGrp="1" noChangeArrowheads="1"/>
          </p:cNvSpPr>
          <p:nvPr>
            <p:ph type="title"/>
          </p:nvPr>
        </p:nvSpPr>
        <p:spPr>
          <a:xfrm flipH="1">
            <a:off x="8458200" y="609600"/>
            <a:ext cx="228600" cy="76200"/>
          </a:xfrm>
        </p:spPr>
        <p:txBody>
          <a:bodyPr>
            <a:normAutofit fontScale="90000"/>
          </a:bodyPr>
          <a:lstStyle/>
          <a:p>
            <a:endParaRPr lang="uk-UA" altLang="uk-UA" sz="4000" dirty="0"/>
          </a:p>
        </p:txBody>
      </p:sp>
    </p:spTree>
    <p:extLst>
      <p:ext uri="{BB962C8B-B14F-4D97-AF65-F5344CB8AC3E}">
        <p14:creationId xmlns:p14="http://schemas.microsoft.com/office/powerpoint/2010/main" val="3383012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725788"/>
          </a:xfrm>
        </p:spPr>
        <p:txBody>
          <a:bodyPr>
            <a:normAutofit fontScale="90000"/>
          </a:bodyPr>
          <a:lstStyle/>
          <a:p>
            <a:r>
              <a:rPr lang="uk-UA" sz="4400" smtClean="0">
                <a:latin typeface="Times New Roman" pitchFamily="18" charset="0"/>
                <a:cs typeface="Times New Roman" pitchFamily="18" charset="0"/>
              </a:rPr>
              <a:t>Ізомерія</a:t>
            </a:r>
            <a:br>
              <a:rPr lang="uk-UA" sz="4400" smtClean="0">
                <a:latin typeface="Times New Roman" pitchFamily="18" charset="0"/>
                <a:cs typeface="Times New Roman" pitchFamily="18" charset="0"/>
              </a:rPr>
            </a:br>
            <a:endParaRPr lang="ru-RU"/>
          </a:p>
        </p:txBody>
      </p:sp>
      <p:sp>
        <p:nvSpPr>
          <p:cNvPr id="4" name="Содержимое 3"/>
          <p:cNvSpPr>
            <a:spLocks noGrp="1"/>
          </p:cNvSpPr>
          <p:nvPr>
            <p:ph sz="half" idx="2"/>
          </p:nvPr>
        </p:nvSpPr>
        <p:spPr>
          <a:xfrm>
            <a:off x="651554" y="637214"/>
            <a:ext cx="8466144" cy="6032146"/>
          </a:xfrm>
          <a:solidFill>
            <a:schemeClr val="accent2">
              <a:lumMod val="20000"/>
              <a:lumOff val="80000"/>
            </a:schemeClr>
          </a:solidFill>
        </p:spPr>
        <p:txBody>
          <a:bodyPr>
            <a:noAutofit/>
          </a:bodyPr>
          <a:lstStyle/>
          <a:p>
            <a:pPr marL="0" indent="360000" algn="just"/>
            <a:r>
              <a:rPr lang="uk-UA" sz="2000" dirty="0" smtClean="0">
                <a:cs typeface="Arial" panose="020B0604020202020204" pitchFamily="34" charset="0"/>
              </a:rPr>
              <a:t>В алкінів (починаючи з </a:t>
            </a:r>
            <a:r>
              <a:rPr lang="uk-UA" sz="2000" dirty="0" err="1" smtClean="0">
                <a:cs typeface="Arial" panose="020B0604020202020204" pitchFamily="34" charset="0"/>
              </a:rPr>
              <a:t>бутіну</a:t>
            </a:r>
            <a:r>
              <a:rPr lang="uk-UA" sz="2000" dirty="0" smtClean="0">
                <a:cs typeface="Arial" panose="020B0604020202020204" pitchFamily="34" charset="0"/>
              </a:rPr>
              <a:t>) спостерігається </a:t>
            </a:r>
            <a:r>
              <a:rPr lang="uk-UA" sz="2000" b="1" i="1" dirty="0" smtClean="0">
                <a:cs typeface="Arial" panose="020B0604020202020204" pitchFamily="34" charset="0"/>
              </a:rPr>
              <a:t>структурна ізомерія</a:t>
            </a:r>
            <a:r>
              <a:rPr lang="uk-UA" sz="2000" dirty="0" smtClean="0">
                <a:cs typeface="Arial" panose="020B0604020202020204" pitchFamily="34" charset="0"/>
              </a:rPr>
              <a:t>, яка обумовлена </a:t>
            </a:r>
            <a:r>
              <a:rPr lang="uk-UA" sz="2000" dirty="0" smtClean="0">
                <a:solidFill>
                  <a:schemeClr val="accent6">
                    <a:lumMod val="75000"/>
                  </a:schemeClr>
                </a:solidFill>
                <a:effectLst>
                  <a:outerShdw blurRad="38100" dist="38100" dir="2700000" algn="tl">
                    <a:srgbClr val="000000">
                      <a:alpha val="43137"/>
                    </a:srgbClr>
                  </a:outerShdw>
                </a:effectLst>
                <a:cs typeface="Arial" panose="020B0604020202020204" pitchFamily="34" charset="0"/>
              </a:rPr>
              <a:t>розгалуженням вуглецевого ланцюга </a:t>
            </a:r>
            <a:r>
              <a:rPr lang="uk-UA" sz="2000" dirty="0" smtClean="0">
                <a:cs typeface="Arial" panose="020B0604020202020204" pitchFamily="34" charset="0"/>
              </a:rPr>
              <a:t>або </a:t>
            </a:r>
            <a:r>
              <a:rPr lang="uk-UA" sz="2000" dirty="0" smtClean="0">
                <a:solidFill>
                  <a:schemeClr val="accent6">
                    <a:lumMod val="75000"/>
                  </a:schemeClr>
                </a:solidFill>
                <a:effectLst>
                  <a:outerShdw blurRad="38100" dist="38100" dir="2700000" algn="tl">
                    <a:srgbClr val="000000">
                      <a:alpha val="43137"/>
                    </a:srgbClr>
                  </a:outerShdw>
                </a:effectLst>
                <a:cs typeface="Arial" panose="020B0604020202020204" pitchFamily="34" charset="0"/>
              </a:rPr>
              <a:t>положенням потрійного зв’язку </a:t>
            </a:r>
            <a:r>
              <a:rPr lang="uk-UA" sz="2000" dirty="0" smtClean="0">
                <a:cs typeface="Arial" panose="020B0604020202020204" pitchFamily="34" charset="0"/>
              </a:rPr>
              <a:t>в ньому. </a:t>
            </a:r>
          </a:p>
          <a:p>
            <a:pPr marL="0" indent="360000" algn="just"/>
            <a:endParaRPr lang="uk-UA" sz="2000" dirty="0" smtClean="0">
              <a:cs typeface="Arial" panose="020B0604020202020204" pitchFamily="34" charset="0"/>
            </a:endParaRPr>
          </a:p>
          <a:p>
            <a:pPr marL="0" indent="360000" algn="just"/>
            <a:r>
              <a:rPr lang="uk-UA" sz="2000" dirty="0" smtClean="0">
                <a:cs typeface="Arial" panose="020B0604020202020204" pitchFamily="34" charset="0"/>
              </a:rPr>
              <a:t>Наприклад, </a:t>
            </a:r>
            <a:r>
              <a:rPr lang="uk-UA" sz="2000" dirty="0" err="1" smtClean="0">
                <a:cs typeface="Arial" panose="020B0604020202020204" pitchFamily="34" charset="0"/>
              </a:rPr>
              <a:t>пентін</a:t>
            </a:r>
            <a:r>
              <a:rPr lang="uk-UA" sz="2000" dirty="0" smtClean="0">
                <a:cs typeface="Arial" panose="020B0604020202020204" pitchFamily="34" charset="0"/>
              </a:rPr>
              <a:t> утворює такі ізомери: пент-1-ін НС</a:t>
            </a:r>
            <a:r>
              <a:rPr lang="uk-UA" sz="2000" dirty="0" smtClean="0">
                <a:latin typeface="Arial" panose="020B0604020202020204" pitchFamily="34" charset="0"/>
                <a:cs typeface="Arial" panose="020B0604020202020204" pitchFamily="34" charset="0"/>
              </a:rPr>
              <a:t>≡</a:t>
            </a:r>
            <a:r>
              <a:rPr lang="uk-UA" sz="2000" dirty="0" smtClean="0">
                <a:cs typeface="Arial" panose="020B0604020202020204" pitchFamily="34" charset="0"/>
              </a:rPr>
              <a:t>С–СН</a:t>
            </a:r>
            <a:r>
              <a:rPr lang="uk-UA" sz="2000" baseline="-25000" dirty="0" smtClean="0">
                <a:cs typeface="Arial" panose="020B0604020202020204" pitchFamily="34" charset="0"/>
              </a:rPr>
              <a:t>2</a:t>
            </a:r>
            <a:r>
              <a:rPr lang="uk-UA" sz="2000" dirty="0" smtClean="0">
                <a:cs typeface="Arial" panose="020B0604020202020204" pitchFamily="34" charset="0"/>
              </a:rPr>
              <a:t>–СН</a:t>
            </a:r>
            <a:r>
              <a:rPr lang="uk-UA" sz="2000" baseline="-25000" dirty="0" smtClean="0">
                <a:cs typeface="Arial" panose="020B0604020202020204" pitchFamily="34" charset="0"/>
              </a:rPr>
              <a:t>2</a:t>
            </a:r>
            <a:r>
              <a:rPr lang="uk-UA" sz="2000" dirty="0" smtClean="0">
                <a:cs typeface="Arial" panose="020B0604020202020204" pitchFamily="34" charset="0"/>
              </a:rPr>
              <a:t>–СН</a:t>
            </a:r>
            <a:r>
              <a:rPr lang="uk-UA" sz="2000" baseline="-25000" dirty="0" smtClean="0">
                <a:cs typeface="Arial" panose="020B0604020202020204" pitchFamily="34" charset="0"/>
              </a:rPr>
              <a:t>3	та  	</a:t>
            </a:r>
            <a:r>
              <a:rPr lang="uk-UA" sz="2000" dirty="0" smtClean="0">
                <a:cs typeface="Arial" panose="020B0604020202020204" pitchFamily="34" charset="0"/>
              </a:rPr>
              <a:t>3-метилбут-1-ин</a:t>
            </a:r>
            <a:r>
              <a:rPr lang="uk-UA" sz="2000" dirty="0" smtClean="0">
                <a:cs typeface="Arial" panose="020B0604020202020204" pitchFamily="34" charset="0"/>
              </a:rPr>
              <a:t>,</a:t>
            </a:r>
          </a:p>
          <a:p>
            <a:pPr marL="0" indent="360000" algn="just">
              <a:buNone/>
            </a:pPr>
            <a:endParaRPr lang="uk-UA" sz="2000" dirty="0" smtClean="0">
              <a:cs typeface="Arial" panose="020B0604020202020204" pitchFamily="34" charset="0"/>
            </a:endParaRPr>
          </a:p>
          <a:p>
            <a:pPr marL="0" indent="360000" algn="just">
              <a:buNone/>
            </a:pPr>
            <a:r>
              <a:rPr lang="uk-UA" sz="2000" dirty="0" smtClean="0">
                <a:cs typeface="Arial" panose="020B0604020202020204" pitchFamily="34" charset="0"/>
              </a:rPr>
              <a:t> ізомерія якого спричинена розгалуженням ланцюга вуглецевих атомів пент-2-ін, ізомерія якого обумовлена зміною положення потрійного зв’язку: СН</a:t>
            </a:r>
            <a:r>
              <a:rPr lang="uk-UA" sz="2000" baseline="-25000" dirty="0" smtClean="0">
                <a:cs typeface="Arial" panose="020B0604020202020204" pitchFamily="34" charset="0"/>
              </a:rPr>
              <a:t>3</a:t>
            </a:r>
            <a:r>
              <a:rPr lang="uk-UA" sz="2000" dirty="0" smtClean="0">
                <a:cs typeface="Arial" panose="020B0604020202020204" pitchFamily="34" charset="0"/>
              </a:rPr>
              <a:t>–С</a:t>
            </a:r>
            <a:r>
              <a:rPr lang="uk-UA" sz="2000" dirty="0" smtClean="0">
                <a:latin typeface="Arial" panose="020B0604020202020204" pitchFamily="34" charset="0"/>
                <a:cs typeface="Arial" panose="020B0604020202020204" pitchFamily="34" charset="0"/>
              </a:rPr>
              <a:t>≡</a:t>
            </a:r>
            <a:r>
              <a:rPr lang="uk-UA" sz="2000" dirty="0" smtClean="0">
                <a:cs typeface="Arial" panose="020B0604020202020204" pitchFamily="34" charset="0"/>
              </a:rPr>
              <a:t>С–СН</a:t>
            </a:r>
            <a:r>
              <a:rPr lang="uk-UA" sz="2000" baseline="-25000" dirty="0" smtClean="0">
                <a:cs typeface="Arial" panose="020B0604020202020204" pitchFamily="34" charset="0"/>
              </a:rPr>
              <a:t>2</a:t>
            </a:r>
            <a:r>
              <a:rPr lang="uk-UA" sz="2000" dirty="0" smtClean="0">
                <a:cs typeface="Arial" panose="020B0604020202020204" pitchFamily="34" charset="0"/>
              </a:rPr>
              <a:t>–СН</a:t>
            </a:r>
            <a:r>
              <a:rPr lang="uk-UA" sz="2000" baseline="-25000" dirty="0" smtClean="0">
                <a:cs typeface="Arial" panose="020B0604020202020204" pitchFamily="34" charset="0"/>
              </a:rPr>
              <a:t>3</a:t>
            </a:r>
            <a:r>
              <a:rPr lang="uk-UA" sz="2000" dirty="0" smtClean="0">
                <a:cs typeface="Arial" panose="020B0604020202020204" pitchFamily="34" charset="0"/>
              </a:rPr>
              <a:t>.</a:t>
            </a:r>
          </a:p>
          <a:p>
            <a:pPr marL="0" indent="360000" algn="just">
              <a:buNone/>
            </a:pPr>
            <a:r>
              <a:rPr lang="uk-UA" sz="2000" dirty="0" smtClean="0">
                <a:cs typeface="Arial" panose="020B0604020202020204" pitchFamily="34" charset="0"/>
              </a:rPr>
              <a:t>      </a:t>
            </a:r>
          </a:p>
          <a:p>
            <a:pPr marL="0" indent="360000" algn="just">
              <a:buNone/>
            </a:pPr>
            <a:r>
              <a:rPr lang="uk-UA" sz="2000" dirty="0" smtClean="0">
                <a:cs typeface="Arial" panose="020B0604020202020204" pitchFamily="34" charset="0"/>
              </a:rPr>
              <a:t>Слід звернути увагу, що у </a:t>
            </a:r>
            <a:r>
              <a:rPr lang="uk-UA" sz="2000" b="1" dirty="0" smtClean="0">
                <a:cs typeface="Arial" panose="020B0604020202020204" pitchFamily="34" charset="0"/>
              </a:rPr>
              <a:t>алкінів немає просторових </a:t>
            </a:r>
            <a:r>
              <a:rPr lang="uk-UA" sz="2000" b="1" dirty="0" err="1" smtClean="0">
                <a:cs typeface="Arial" panose="020B0604020202020204" pitchFamily="34" charset="0"/>
              </a:rPr>
              <a:t>цис</a:t>
            </a:r>
            <a:r>
              <a:rPr lang="uk-UA" sz="2000" b="1" dirty="0" smtClean="0">
                <a:cs typeface="Arial" panose="020B0604020202020204" pitchFamily="34" charset="0"/>
              </a:rPr>
              <a:t>- і транс-ізомерів</a:t>
            </a:r>
            <a:r>
              <a:rPr lang="uk-UA" sz="2000" dirty="0" smtClean="0">
                <a:cs typeface="Arial" panose="020B0604020202020204" pitchFamily="34" charset="0"/>
              </a:rPr>
              <a:t>, оскільки не існує двох різних замісників у атома вуглецю, який зв’язаний потрійним зв’язком.</a:t>
            </a:r>
          </a:p>
          <a:p>
            <a:pPr marL="0" indent="360000" algn="just">
              <a:buNone/>
            </a:pPr>
            <a:r>
              <a:rPr lang="uk-UA" sz="2000" dirty="0" smtClean="0">
                <a:cs typeface="Arial" panose="020B0604020202020204" pitchFamily="34" charset="0"/>
              </a:rPr>
              <a:t>      </a:t>
            </a:r>
          </a:p>
          <a:p>
            <a:pPr marL="0" indent="360000" algn="just">
              <a:buNone/>
            </a:pPr>
            <a:r>
              <a:rPr lang="uk-UA" sz="2000" dirty="0" smtClean="0">
                <a:solidFill>
                  <a:schemeClr val="accent6">
                    <a:lumMod val="75000"/>
                  </a:schemeClr>
                </a:solidFill>
                <a:effectLst>
                  <a:outerShdw blurRad="38100" dist="38100" dir="2700000" algn="tl">
                    <a:srgbClr val="000000">
                      <a:alpha val="43137"/>
                    </a:srgbClr>
                  </a:outerShdw>
                </a:effectLst>
                <a:cs typeface="Arial" panose="020B0604020202020204" pitchFamily="34" charset="0"/>
              </a:rPr>
              <a:t>Алкіни, в яких число атомів вуглецю перевищує три, мають ізомери серед </a:t>
            </a:r>
            <a:r>
              <a:rPr lang="uk-UA" sz="2000" dirty="0" err="1" smtClean="0">
                <a:solidFill>
                  <a:schemeClr val="accent6">
                    <a:lumMod val="75000"/>
                  </a:schemeClr>
                </a:solidFill>
                <a:effectLst>
                  <a:outerShdw blurRad="38100" dist="38100" dir="2700000" algn="tl">
                    <a:srgbClr val="000000">
                      <a:alpha val="43137"/>
                    </a:srgbClr>
                  </a:outerShdw>
                </a:effectLst>
                <a:cs typeface="Arial" panose="020B0604020202020204" pitchFamily="34" charset="0"/>
              </a:rPr>
              <a:t>алкадієнів</a:t>
            </a:r>
            <a:r>
              <a:rPr lang="uk-UA" sz="2000" dirty="0" smtClean="0">
                <a:solidFill>
                  <a:schemeClr val="accent6">
                    <a:lumMod val="75000"/>
                  </a:schemeClr>
                </a:solidFill>
                <a:effectLst>
                  <a:outerShdw blurRad="38100" dist="38100" dir="2700000" algn="tl">
                    <a:srgbClr val="000000">
                      <a:alpha val="43137"/>
                    </a:srgbClr>
                  </a:outerShdw>
                </a:effectLst>
                <a:cs typeface="Arial" panose="020B0604020202020204" pitchFamily="34" charset="0"/>
              </a:rPr>
              <a:t> – </a:t>
            </a:r>
            <a:r>
              <a:rPr lang="uk-UA" sz="2000" dirty="0" err="1" smtClean="0">
                <a:solidFill>
                  <a:schemeClr val="accent6">
                    <a:lumMod val="75000"/>
                  </a:schemeClr>
                </a:solidFill>
                <a:effectLst>
                  <a:outerShdw blurRad="38100" dist="38100" dir="2700000" algn="tl">
                    <a:srgbClr val="000000">
                      <a:alpha val="43137"/>
                    </a:srgbClr>
                  </a:outerShdw>
                </a:effectLst>
                <a:cs typeface="Arial" panose="020B0604020202020204" pitchFamily="34" charset="0"/>
              </a:rPr>
              <a:t>міжкласова</a:t>
            </a:r>
            <a:r>
              <a:rPr lang="uk-UA" sz="2000" dirty="0" smtClean="0">
                <a:solidFill>
                  <a:schemeClr val="accent6">
                    <a:lumMod val="75000"/>
                  </a:schemeClr>
                </a:solidFill>
                <a:effectLst>
                  <a:outerShdw blurRad="38100" dist="38100" dir="2700000" algn="tl">
                    <a:srgbClr val="000000">
                      <a:alpha val="43137"/>
                    </a:srgbClr>
                  </a:outerShdw>
                </a:effectLst>
                <a:cs typeface="Arial" panose="020B0604020202020204" pitchFamily="34" charset="0"/>
              </a:rPr>
              <a:t> ізомерія.</a:t>
            </a:r>
          </a:p>
          <a:p>
            <a:pPr>
              <a:buNone/>
            </a:pPr>
            <a:endParaRPr lang="uk-UA" sz="2000" dirty="0" smtClean="0">
              <a:cs typeface="Arial" panose="020B0604020202020204" pitchFamily="34" charset="0"/>
            </a:endParaRPr>
          </a:p>
          <a:p>
            <a:endParaRPr lang="uk-UA" sz="2000" dirty="0">
              <a:cs typeface="Arial" panose="020B0604020202020204" pitchFamily="34" charset="0"/>
            </a:endParaRPr>
          </a:p>
        </p:txBody>
      </p:sp>
      <p:pic>
        <p:nvPicPr>
          <p:cNvPr id="5" name="Рисунок 4" descr="http://zno.academia.in.ua/pluginfile.php/36737/mod_book/chapter/1620/22-7.files/image004.jpg"/>
          <p:cNvPicPr/>
          <p:nvPr/>
        </p:nvPicPr>
        <p:blipFill>
          <a:blip r:embed="rId2"/>
          <a:srcRect/>
          <a:stretch>
            <a:fillRect/>
          </a:stretch>
        </p:blipFill>
        <p:spPr bwMode="auto">
          <a:xfrm>
            <a:off x="4579810" y="2384279"/>
            <a:ext cx="1209675" cy="752475"/>
          </a:xfrm>
          <a:prstGeom prst="rect">
            <a:avLst/>
          </a:prstGeom>
          <a:noFill/>
          <a:ln w="9525">
            <a:noFill/>
            <a:miter lim="800000"/>
            <a:headEnd/>
            <a:tailEnd/>
          </a:ln>
        </p:spPr>
      </p:pic>
    </p:spTree>
    <p:extLst>
      <p:ext uri="{BB962C8B-B14F-4D97-AF65-F5344CB8AC3E}">
        <p14:creationId xmlns:p14="http://schemas.microsoft.com/office/powerpoint/2010/main" val="2724641951"/>
      </p:ext>
    </p:extLst>
  </p:cSld>
  <p:clrMapOvr>
    <a:masterClrMapping/>
  </p:clrMapOvr>
  <p:transition>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Text Box 2"/>
          <p:cNvSpPr txBox="1">
            <a:spLocks noChangeArrowheads="1"/>
          </p:cNvSpPr>
          <p:nvPr/>
        </p:nvSpPr>
        <p:spPr bwMode="auto">
          <a:xfrm>
            <a:off x="3581400" y="457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560131" name="Text Box 3"/>
          <p:cNvSpPr txBox="1">
            <a:spLocks noChangeArrowheads="1"/>
          </p:cNvSpPr>
          <p:nvPr/>
        </p:nvSpPr>
        <p:spPr bwMode="auto">
          <a:xfrm>
            <a:off x="228600" y="1600200"/>
            <a:ext cx="8686800" cy="31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a:latin typeface="Arial" panose="020B0604020202020204" pitchFamily="34" charset="0"/>
              </a:rPr>
              <a:t>The physical properties of alkynes resemble those of hydrocarbons having similar shape and molecular weight.</a:t>
            </a:r>
          </a:p>
          <a:p>
            <a:pPr>
              <a:spcBef>
                <a:spcPct val="15000"/>
              </a:spcBef>
              <a:buFontTx/>
              <a:buChar char="•"/>
            </a:pPr>
            <a:r>
              <a:rPr lang="en-US" altLang="uk-UA">
                <a:latin typeface="Arial" panose="020B0604020202020204" pitchFamily="34" charset="0"/>
              </a:rPr>
              <a:t>Alkynes have low melting points and boiling points.</a:t>
            </a:r>
          </a:p>
          <a:p>
            <a:pPr>
              <a:spcBef>
                <a:spcPct val="15000"/>
              </a:spcBef>
              <a:buFontTx/>
              <a:buChar char="•"/>
            </a:pPr>
            <a:r>
              <a:rPr lang="en-US" altLang="uk-UA">
                <a:latin typeface="Arial" panose="020B0604020202020204" pitchFamily="34" charset="0"/>
              </a:rPr>
              <a:t>Melting point and boiling point increase as the number of carbons increases.</a:t>
            </a:r>
          </a:p>
          <a:p>
            <a:pPr>
              <a:spcBef>
                <a:spcPct val="15000"/>
              </a:spcBef>
              <a:buFontTx/>
              <a:buChar char="•"/>
            </a:pPr>
            <a:r>
              <a:rPr lang="en-US" altLang="uk-UA">
                <a:latin typeface="Arial" panose="020B0604020202020204" pitchFamily="34" charset="0"/>
              </a:rPr>
              <a:t>Alkynes are soluble in organic solvents and insoluble in water.</a:t>
            </a:r>
          </a:p>
        </p:txBody>
      </p:sp>
      <p:sp>
        <p:nvSpPr>
          <p:cNvPr id="560132" name="Text Box 4"/>
          <p:cNvSpPr txBox="1">
            <a:spLocks noChangeArrowheads="1"/>
          </p:cNvSpPr>
          <p:nvPr/>
        </p:nvSpPr>
        <p:spPr bwMode="auto">
          <a:xfrm>
            <a:off x="152400" y="10350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Physical Properties</a:t>
            </a:r>
          </a:p>
        </p:txBody>
      </p:sp>
      <p:pic>
        <p:nvPicPr>
          <p:cNvPr id="560140" name="Picture 12" descr="Scan1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1600"/>
            <a:ext cx="8763000" cy="83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2471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Text Box 2"/>
          <p:cNvSpPr txBox="1">
            <a:spLocks noChangeArrowheads="1"/>
          </p:cNvSpPr>
          <p:nvPr/>
        </p:nvSpPr>
        <p:spPr bwMode="auto">
          <a:xfrm>
            <a:off x="3581400" y="76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562180" name="Text Box 4"/>
          <p:cNvSpPr txBox="1">
            <a:spLocks noChangeArrowheads="1"/>
          </p:cNvSpPr>
          <p:nvPr/>
        </p:nvSpPr>
        <p:spPr bwMode="auto">
          <a:xfrm>
            <a:off x="152400" y="53340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Interesting Alkynes</a:t>
            </a:r>
          </a:p>
        </p:txBody>
      </p:sp>
      <p:sp>
        <p:nvSpPr>
          <p:cNvPr id="562183" name="Text Box 7"/>
          <p:cNvSpPr txBox="1">
            <a:spLocks noChangeArrowheads="1"/>
          </p:cNvSpPr>
          <p:nvPr/>
        </p:nvSpPr>
        <p:spPr bwMode="auto">
          <a:xfrm>
            <a:off x="228600" y="990600"/>
            <a:ext cx="8686800"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100">
                <a:latin typeface="Arial" panose="020B0604020202020204" pitchFamily="34" charset="0"/>
              </a:rPr>
              <a:t>Acetylene (H-C</a:t>
            </a:r>
            <a:r>
              <a:rPr lang="en-US" altLang="uk-UA" sz="2100">
                <a:latin typeface="Arial" panose="020B0604020202020204" pitchFamily="34" charset="0"/>
                <a:sym typeface="Symbol" panose="05050102010706020507" pitchFamily="18" charset="2"/>
              </a:rPr>
              <a:t>C-H) is a colorless gas that burns in oxygen to form CO</a:t>
            </a:r>
            <a:r>
              <a:rPr lang="en-US" altLang="uk-UA" sz="2100" baseline="-25000">
                <a:latin typeface="Arial" panose="020B0604020202020204" pitchFamily="34" charset="0"/>
                <a:sym typeface="Symbol" panose="05050102010706020507" pitchFamily="18" charset="2"/>
              </a:rPr>
              <a:t>2</a:t>
            </a:r>
            <a:r>
              <a:rPr lang="en-US" altLang="uk-UA" sz="2100">
                <a:latin typeface="Arial" panose="020B0604020202020204" pitchFamily="34" charset="0"/>
                <a:sym typeface="Symbol" panose="05050102010706020507" pitchFamily="18" charset="2"/>
              </a:rPr>
              <a:t> and H</a:t>
            </a:r>
            <a:r>
              <a:rPr lang="en-US" altLang="uk-UA" sz="2100" baseline="-25000">
                <a:latin typeface="Arial" panose="020B0604020202020204" pitchFamily="34" charset="0"/>
                <a:sym typeface="Symbol" panose="05050102010706020507" pitchFamily="18" charset="2"/>
              </a:rPr>
              <a:t>2</a:t>
            </a:r>
            <a:r>
              <a:rPr lang="en-US" altLang="uk-UA" sz="2100">
                <a:latin typeface="Arial" panose="020B0604020202020204" pitchFamily="34" charset="0"/>
                <a:sym typeface="Symbol" panose="05050102010706020507" pitchFamily="18" charset="2"/>
              </a:rPr>
              <a:t>O. The combustion of acetylene releases more energy per mole of product formed than any other hydrocarbons. It burns with a very hot flame and is an excellent fuel.</a:t>
            </a:r>
            <a:endParaRPr lang="en-US" altLang="uk-UA" sz="2100">
              <a:latin typeface="Arial" panose="020B0604020202020204" pitchFamily="34" charset="0"/>
            </a:endParaRPr>
          </a:p>
        </p:txBody>
      </p:sp>
      <p:pic>
        <p:nvPicPr>
          <p:cNvPr id="562184" name="Picture 8" descr="000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14600"/>
            <a:ext cx="8458200" cy="2106613"/>
          </a:xfrm>
          <a:prstGeom prst="rect">
            <a:avLst/>
          </a:prstGeom>
          <a:noFill/>
          <a:extLst>
            <a:ext uri="{909E8E84-426E-40DD-AFC4-6F175D3DCCD1}">
              <a14:hiddenFill xmlns:a14="http://schemas.microsoft.com/office/drawing/2010/main">
                <a:solidFill>
                  <a:srgbClr val="FFFFFF"/>
                </a:solidFill>
              </a14:hiddenFill>
            </a:ext>
          </a:extLst>
        </p:spPr>
      </p:pic>
      <p:pic>
        <p:nvPicPr>
          <p:cNvPr id="562185" name="Picture 9" descr="000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926013"/>
            <a:ext cx="3048000" cy="1779587"/>
          </a:xfrm>
          <a:prstGeom prst="rect">
            <a:avLst/>
          </a:prstGeom>
          <a:noFill/>
          <a:extLst>
            <a:ext uri="{909E8E84-426E-40DD-AFC4-6F175D3DCCD1}">
              <a14:hiddenFill xmlns:a14="http://schemas.microsoft.com/office/drawing/2010/main">
                <a:solidFill>
                  <a:srgbClr val="FFFFFF"/>
                </a:solidFill>
              </a14:hiddenFill>
            </a:ext>
          </a:extLst>
        </p:spPr>
      </p:pic>
      <p:sp>
        <p:nvSpPr>
          <p:cNvPr id="562186" name="Line 10"/>
          <p:cNvSpPr>
            <a:spLocks noChangeShapeType="1"/>
          </p:cNvSpPr>
          <p:nvPr/>
        </p:nvSpPr>
        <p:spPr bwMode="auto">
          <a:xfrm>
            <a:off x="304800" y="4724400"/>
            <a:ext cx="8534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uk-UA"/>
          </a:p>
        </p:txBody>
      </p:sp>
      <p:sp>
        <p:nvSpPr>
          <p:cNvPr id="562187" name="Line 11"/>
          <p:cNvSpPr>
            <a:spLocks noChangeShapeType="1"/>
          </p:cNvSpPr>
          <p:nvPr/>
        </p:nvSpPr>
        <p:spPr bwMode="auto">
          <a:xfrm>
            <a:off x="304800" y="2362200"/>
            <a:ext cx="8534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uk-UA"/>
          </a:p>
        </p:txBody>
      </p:sp>
    </p:spTree>
    <p:extLst>
      <p:ext uri="{BB962C8B-B14F-4D97-AF65-F5344CB8AC3E}">
        <p14:creationId xmlns:p14="http://schemas.microsoft.com/office/powerpoint/2010/main" val="2615426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Text Box 2"/>
          <p:cNvSpPr txBox="1">
            <a:spLocks noChangeArrowheads="1"/>
          </p:cNvSpPr>
          <p:nvPr/>
        </p:nvSpPr>
        <p:spPr bwMode="auto">
          <a:xfrm>
            <a:off x="3581400" y="3190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18499" name="Text Box 3"/>
          <p:cNvSpPr txBox="1">
            <a:spLocks noChangeArrowheads="1"/>
          </p:cNvSpPr>
          <p:nvPr/>
        </p:nvSpPr>
        <p:spPr bwMode="auto">
          <a:xfrm>
            <a:off x="152400" y="9588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Interesting Alkynes</a:t>
            </a:r>
          </a:p>
        </p:txBody>
      </p:sp>
      <p:pic>
        <p:nvPicPr>
          <p:cNvPr id="618505" name="Picture 9" descr="11_01"/>
          <p:cNvPicPr>
            <a:picLocks noChangeAspect="1" noChangeArrowheads="1"/>
          </p:cNvPicPr>
          <p:nvPr/>
        </p:nvPicPr>
        <p:blipFill>
          <a:blip r:embed="rId2">
            <a:extLst>
              <a:ext uri="{28A0092B-C50C-407E-A947-70E740481C1C}">
                <a14:useLocalDpi xmlns:a14="http://schemas.microsoft.com/office/drawing/2010/main" val="0"/>
              </a:ext>
            </a:extLst>
          </a:blip>
          <a:srcRect t="7268" b="2507"/>
          <a:stretch>
            <a:fillRect/>
          </a:stretch>
        </p:blipFill>
        <p:spPr bwMode="auto">
          <a:xfrm>
            <a:off x="304800" y="1828800"/>
            <a:ext cx="86106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548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Text Box 2"/>
          <p:cNvSpPr txBox="1">
            <a:spLocks noChangeArrowheads="1"/>
          </p:cNvSpPr>
          <p:nvPr/>
        </p:nvSpPr>
        <p:spPr bwMode="auto">
          <a:xfrm>
            <a:off x="3581400" y="76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19523" name="Text Box 3"/>
          <p:cNvSpPr txBox="1">
            <a:spLocks noChangeArrowheads="1"/>
          </p:cNvSpPr>
          <p:nvPr/>
        </p:nvSpPr>
        <p:spPr bwMode="auto">
          <a:xfrm>
            <a:off x="228600" y="990600"/>
            <a:ext cx="868680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100">
                <a:latin typeface="Arial" panose="020B0604020202020204" pitchFamily="34" charset="0"/>
              </a:rPr>
              <a:t>Recall from general chemistry that an allotrope is one of two or more structural forms of an element. For carbon, the two most common allotropes are diamond and graphite.</a:t>
            </a:r>
          </a:p>
          <a:p>
            <a:pPr>
              <a:spcBef>
                <a:spcPct val="15000"/>
              </a:spcBef>
              <a:buFontTx/>
              <a:buChar char="•"/>
            </a:pPr>
            <a:r>
              <a:rPr lang="en-US" altLang="uk-UA" sz="2100">
                <a:latin typeface="Arial" panose="020B0604020202020204" pitchFamily="34" charset="0"/>
              </a:rPr>
              <a:t>There are unusual polyynes containing several carbon-carbon triple bonds joined in a ring or long chain. Because these polyynes consist entirely of carbon, they are esoteric allotropes of carbon.</a:t>
            </a:r>
          </a:p>
          <a:p>
            <a:pPr>
              <a:spcBef>
                <a:spcPct val="15000"/>
              </a:spcBef>
              <a:buFontTx/>
              <a:buChar char="•"/>
            </a:pPr>
            <a:r>
              <a:rPr lang="en-US" altLang="uk-UA" sz="2100">
                <a:latin typeface="Arial" panose="020B0604020202020204" pitchFamily="34" charset="0"/>
              </a:rPr>
              <a:t>Cyclo[18]carbon is a highly reactive compound containing an 18-membered ring with alternating single and triple bonds. </a:t>
            </a:r>
          </a:p>
          <a:p>
            <a:pPr>
              <a:spcBef>
                <a:spcPct val="15000"/>
              </a:spcBef>
              <a:buFontTx/>
              <a:buChar char="•"/>
            </a:pPr>
            <a:r>
              <a:rPr lang="en-US" altLang="uk-UA" sz="2100">
                <a:latin typeface="Arial" panose="020B0604020202020204" pitchFamily="34" charset="0"/>
              </a:rPr>
              <a:t>Long polymers of triple bonds containing up to 500 </a:t>
            </a:r>
            <a:r>
              <a:rPr lang="en-US" altLang="uk-UA" sz="2100" i="1">
                <a:latin typeface="Arial" panose="020B0604020202020204" pitchFamily="34" charset="0"/>
              </a:rPr>
              <a:t>sp</a:t>
            </a:r>
            <a:r>
              <a:rPr lang="en-US" altLang="uk-UA" sz="2100">
                <a:latin typeface="Arial" panose="020B0604020202020204" pitchFamily="34" charset="0"/>
              </a:rPr>
              <a:t> hybridized carbons have also been prepared.</a:t>
            </a:r>
          </a:p>
        </p:txBody>
      </p:sp>
      <p:sp>
        <p:nvSpPr>
          <p:cNvPr id="619524" name="Text Box 4"/>
          <p:cNvSpPr txBox="1">
            <a:spLocks noChangeArrowheads="1"/>
          </p:cNvSpPr>
          <p:nvPr/>
        </p:nvSpPr>
        <p:spPr bwMode="auto">
          <a:xfrm>
            <a:off x="152400" y="53340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Interesting Alkynes</a:t>
            </a:r>
          </a:p>
        </p:txBody>
      </p:sp>
      <p:pic>
        <p:nvPicPr>
          <p:cNvPr id="619527" name="Picture 7" descr="0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776788"/>
            <a:ext cx="6096000" cy="200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5888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Text Box 2"/>
          <p:cNvSpPr txBox="1">
            <a:spLocks noChangeArrowheads="1"/>
          </p:cNvSpPr>
          <p:nvPr/>
        </p:nvSpPr>
        <p:spPr bwMode="auto">
          <a:xfrm>
            <a:off x="3581400" y="1666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568323" name="Text Box 3"/>
          <p:cNvSpPr txBox="1">
            <a:spLocks noChangeArrowheads="1"/>
          </p:cNvSpPr>
          <p:nvPr/>
        </p:nvSpPr>
        <p:spPr bwMode="auto">
          <a:xfrm>
            <a:off x="228600" y="1190625"/>
            <a:ext cx="8686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a:latin typeface="Arial" panose="020B0604020202020204" pitchFamily="34" charset="0"/>
              </a:rPr>
              <a:t>Recall that alkynes are prepared by elimination reactions. A strong base removes two equivalents of HX from a vicinal or geminal dihalide to yield an alkyne through two successive E2 elimination reactions.</a:t>
            </a:r>
          </a:p>
        </p:txBody>
      </p:sp>
      <p:sp>
        <p:nvSpPr>
          <p:cNvPr id="568324" name="Text Box 4"/>
          <p:cNvSpPr txBox="1">
            <a:spLocks noChangeArrowheads="1"/>
          </p:cNvSpPr>
          <p:nvPr/>
        </p:nvSpPr>
        <p:spPr bwMode="auto">
          <a:xfrm>
            <a:off x="152400" y="68580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Preparation of Alkynes</a:t>
            </a:r>
          </a:p>
        </p:txBody>
      </p:sp>
      <p:pic>
        <p:nvPicPr>
          <p:cNvPr id="568327" name="Picture 7" descr="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962275"/>
            <a:ext cx="6477000" cy="336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435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ChangeArrowheads="1"/>
          </p:cNvSpPr>
          <p:nvPr>
            <p:ph type="title"/>
          </p:nvPr>
        </p:nvSpPr>
        <p:spPr/>
        <p:txBody>
          <a:bodyPr/>
          <a:lstStyle/>
          <a:p>
            <a:r>
              <a:rPr lang="en-US" altLang="uk-UA"/>
              <a:t>Sample Problem 11.02</a:t>
            </a:r>
          </a:p>
        </p:txBody>
      </p:sp>
      <p:pic>
        <p:nvPicPr>
          <p:cNvPr id="644099" name="Picture 3" descr="sp11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381000"/>
            <a:ext cx="9117012" cy="609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84104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Text Box 2"/>
          <p:cNvSpPr txBox="1">
            <a:spLocks noChangeArrowheads="1"/>
          </p:cNvSpPr>
          <p:nvPr/>
        </p:nvSpPr>
        <p:spPr bwMode="auto">
          <a:xfrm>
            <a:off x="3581400" y="1666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20547" name="Text Box 3"/>
          <p:cNvSpPr txBox="1">
            <a:spLocks noChangeArrowheads="1"/>
          </p:cNvSpPr>
          <p:nvPr/>
        </p:nvSpPr>
        <p:spPr bwMode="auto">
          <a:xfrm>
            <a:off x="228600" y="1190625"/>
            <a:ext cx="8686800" cy="23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a:latin typeface="Arial" panose="020B0604020202020204" pitchFamily="34" charset="0"/>
              </a:rPr>
              <a:t>Like alkenes, alkynes undergo addition reactions because they contain relatively weak </a:t>
            </a:r>
            <a:r>
              <a:rPr lang="en-US" altLang="uk-UA">
                <a:latin typeface="Arial" panose="020B0604020202020204" pitchFamily="34" charset="0"/>
                <a:sym typeface="Symbol" panose="05050102010706020507" pitchFamily="18" charset="2"/>
              </a:rPr>
              <a:t> bonds. </a:t>
            </a:r>
          </a:p>
          <a:p>
            <a:pPr>
              <a:spcBef>
                <a:spcPct val="15000"/>
              </a:spcBef>
              <a:buFontTx/>
              <a:buChar char="•"/>
            </a:pPr>
            <a:r>
              <a:rPr lang="en-US" altLang="uk-UA">
                <a:latin typeface="Arial" panose="020B0604020202020204" pitchFamily="34" charset="0"/>
                <a:sym typeface="Symbol" panose="05050102010706020507" pitchFamily="18" charset="2"/>
              </a:rPr>
              <a:t>Two sequential reactions take place: addition of one equivalent of reagent forms an alkene, which then adds a second equivalent of reagent to yield a product having four new bonds.</a:t>
            </a:r>
            <a:endParaRPr lang="en-US" altLang="uk-UA">
              <a:latin typeface="Arial" panose="020B0604020202020204" pitchFamily="34" charset="0"/>
            </a:endParaRPr>
          </a:p>
        </p:txBody>
      </p:sp>
      <p:sp>
        <p:nvSpPr>
          <p:cNvPr id="620548" name="Text Box 4"/>
          <p:cNvSpPr txBox="1">
            <a:spLocks noChangeArrowheads="1"/>
          </p:cNvSpPr>
          <p:nvPr/>
        </p:nvSpPr>
        <p:spPr bwMode="auto">
          <a:xfrm>
            <a:off x="152400" y="7302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Introduction to Alkyne Reactions</a:t>
            </a:r>
          </a:p>
        </p:txBody>
      </p:sp>
      <p:pic>
        <p:nvPicPr>
          <p:cNvPr id="620552" name="Picture 8" descr="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684588"/>
            <a:ext cx="6705600" cy="210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481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Text Box 2"/>
          <p:cNvSpPr txBox="1">
            <a:spLocks noChangeArrowheads="1"/>
          </p:cNvSpPr>
          <p:nvPr/>
        </p:nvSpPr>
        <p:spPr bwMode="auto">
          <a:xfrm>
            <a:off x="3657600" y="1666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572420" name="Text Box 4"/>
          <p:cNvSpPr txBox="1">
            <a:spLocks noChangeArrowheads="1"/>
          </p:cNvSpPr>
          <p:nvPr/>
        </p:nvSpPr>
        <p:spPr bwMode="auto">
          <a:xfrm>
            <a:off x="152400" y="8064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Introduction to Alkyne Reactions</a:t>
            </a:r>
          </a:p>
        </p:txBody>
      </p:sp>
      <p:pic>
        <p:nvPicPr>
          <p:cNvPr id="572424" name="Picture 8" descr="11_03"/>
          <p:cNvPicPr>
            <a:picLocks noChangeAspect="1" noChangeArrowheads="1"/>
          </p:cNvPicPr>
          <p:nvPr/>
        </p:nvPicPr>
        <p:blipFill>
          <a:blip r:embed="rId2">
            <a:extLst>
              <a:ext uri="{28A0092B-C50C-407E-A947-70E740481C1C}">
                <a14:useLocalDpi xmlns:a14="http://schemas.microsoft.com/office/drawing/2010/main" val="0"/>
              </a:ext>
            </a:extLst>
          </a:blip>
          <a:srcRect l="25893" t="5760" b="1469"/>
          <a:stretch>
            <a:fillRect/>
          </a:stretch>
        </p:blipFill>
        <p:spPr bwMode="auto">
          <a:xfrm>
            <a:off x="762000" y="1676400"/>
            <a:ext cx="7696200" cy="4635500"/>
          </a:xfrm>
          <a:prstGeom prst="rect">
            <a:avLst/>
          </a:prstGeom>
          <a:noFill/>
          <a:extLst>
            <a:ext uri="{909E8E84-426E-40DD-AFC4-6F175D3DCCD1}">
              <a14:hiddenFill xmlns:a14="http://schemas.microsoft.com/office/drawing/2010/main">
                <a:solidFill>
                  <a:srgbClr val="FFFFFF"/>
                </a:solidFill>
              </a14:hiddenFill>
            </a:ext>
          </a:extLst>
        </p:spPr>
      </p:pic>
      <p:pic>
        <p:nvPicPr>
          <p:cNvPr id="572425" name="Picture 9" descr="11_03"/>
          <p:cNvPicPr>
            <a:picLocks noChangeAspect="1" noChangeArrowheads="1"/>
          </p:cNvPicPr>
          <p:nvPr/>
        </p:nvPicPr>
        <p:blipFill>
          <a:blip r:embed="rId2">
            <a:extLst>
              <a:ext uri="{28A0092B-C50C-407E-A947-70E740481C1C}">
                <a14:useLocalDpi xmlns:a14="http://schemas.microsoft.com/office/drawing/2010/main" val="0"/>
              </a:ext>
            </a:extLst>
          </a:blip>
          <a:srcRect t="5760" r="76785" b="83107"/>
          <a:stretch>
            <a:fillRect/>
          </a:stretch>
        </p:blipFill>
        <p:spPr bwMode="auto">
          <a:xfrm>
            <a:off x="304800" y="1600200"/>
            <a:ext cx="2590800" cy="59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4131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Text Box 2"/>
          <p:cNvSpPr txBox="1">
            <a:spLocks noChangeArrowheads="1"/>
          </p:cNvSpPr>
          <p:nvPr/>
        </p:nvSpPr>
        <p:spPr bwMode="auto">
          <a:xfrm>
            <a:off x="3581400" y="76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21571" name="Text Box 3"/>
          <p:cNvSpPr txBox="1">
            <a:spLocks noChangeArrowheads="1"/>
          </p:cNvSpPr>
          <p:nvPr/>
        </p:nvSpPr>
        <p:spPr bwMode="auto">
          <a:xfrm>
            <a:off x="228600" y="1054100"/>
            <a:ext cx="8686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a:latin typeface="Arial" panose="020B0604020202020204" pitchFamily="34" charset="0"/>
              </a:rPr>
              <a:t>Because </a:t>
            </a:r>
            <a:r>
              <a:rPr lang="en-US" altLang="uk-UA" i="1">
                <a:latin typeface="Arial" panose="020B0604020202020204" pitchFamily="34" charset="0"/>
              </a:rPr>
              <a:t>sp</a:t>
            </a:r>
            <a:r>
              <a:rPr lang="en-US" altLang="uk-UA">
                <a:latin typeface="Arial" panose="020B0604020202020204" pitchFamily="34" charset="0"/>
              </a:rPr>
              <a:t> hybridized C—H bonds are more acidic than </a:t>
            </a:r>
            <a:r>
              <a:rPr lang="en-US" altLang="uk-UA" i="1">
                <a:latin typeface="Arial" panose="020B0604020202020204" pitchFamily="34" charset="0"/>
              </a:rPr>
              <a:t>sp</a:t>
            </a:r>
            <a:r>
              <a:rPr lang="en-US" altLang="uk-UA" baseline="30000">
                <a:latin typeface="Arial" panose="020B0604020202020204" pitchFamily="34" charset="0"/>
              </a:rPr>
              <a:t>2</a:t>
            </a:r>
            <a:r>
              <a:rPr lang="en-US" altLang="uk-UA">
                <a:latin typeface="Arial" panose="020B0604020202020204" pitchFamily="34" charset="0"/>
              </a:rPr>
              <a:t> and </a:t>
            </a:r>
            <a:r>
              <a:rPr lang="en-US" altLang="uk-UA" i="1">
                <a:latin typeface="Arial" panose="020B0604020202020204" pitchFamily="34" charset="0"/>
              </a:rPr>
              <a:t>sp</a:t>
            </a:r>
            <a:r>
              <a:rPr lang="en-US" altLang="uk-UA" baseline="30000">
                <a:latin typeface="Arial" panose="020B0604020202020204" pitchFamily="34" charset="0"/>
              </a:rPr>
              <a:t>3</a:t>
            </a:r>
            <a:r>
              <a:rPr lang="en-US" altLang="uk-UA">
                <a:latin typeface="Arial" panose="020B0604020202020204" pitchFamily="34" charset="0"/>
              </a:rPr>
              <a:t> hybridized C—H bonds, terminal alkynes are readily deprotonated with strong base in a Br</a:t>
            </a:r>
            <a:r>
              <a:rPr lang="en-US" altLang="uk-UA" sz="1800">
                <a:latin typeface="Arial" panose="020B0604020202020204" pitchFamily="34" charset="0"/>
                <a:cs typeface="Arial" panose="020B0604020202020204" pitchFamily="34" charset="0"/>
              </a:rPr>
              <a:t>Ø</a:t>
            </a:r>
            <a:r>
              <a:rPr lang="en-US" altLang="uk-UA">
                <a:latin typeface="Arial" panose="020B0604020202020204" pitchFamily="34" charset="0"/>
              </a:rPr>
              <a:t>nsted-Lowry acid-base reaction. The resulting ion is called the </a:t>
            </a:r>
            <a:r>
              <a:rPr lang="en-US" altLang="uk-UA">
                <a:solidFill>
                  <a:schemeClr val="accent2"/>
                </a:solidFill>
                <a:latin typeface="Arial" panose="020B0604020202020204" pitchFamily="34" charset="0"/>
              </a:rPr>
              <a:t>acetylide ion</a:t>
            </a:r>
            <a:r>
              <a:rPr lang="en-US" altLang="uk-UA">
                <a:latin typeface="Arial" panose="020B0604020202020204" pitchFamily="34" charset="0"/>
              </a:rPr>
              <a:t>.</a:t>
            </a:r>
          </a:p>
        </p:txBody>
      </p:sp>
      <p:sp>
        <p:nvSpPr>
          <p:cNvPr id="621572" name="Text Box 4"/>
          <p:cNvSpPr txBox="1">
            <a:spLocks noChangeArrowheads="1"/>
          </p:cNvSpPr>
          <p:nvPr/>
        </p:nvSpPr>
        <p:spPr bwMode="auto">
          <a:xfrm>
            <a:off x="152400" y="6540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Introduction to Alkyne Reactions</a:t>
            </a:r>
          </a:p>
        </p:txBody>
      </p:sp>
      <p:pic>
        <p:nvPicPr>
          <p:cNvPr id="621574" name="Picture 6" descr="11_01"/>
          <p:cNvPicPr>
            <a:picLocks noChangeAspect="1" noChangeArrowheads="1"/>
          </p:cNvPicPr>
          <p:nvPr/>
        </p:nvPicPr>
        <p:blipFill>
          <a:blip r:embed="rId2">
            <a:extLst>
              <a:ext uri="{28A0092B-C50C-407E-A947-70E740481C1C}">
                <a14:useLocalDpi xmlns:a14="http://schemas.microsoft.com/office/drawing/2010/main" val="0"/>
              </a:ext>
            </a:extLst>
          </a:blip>
          <a:srcRect t="7155"/>
          <a:stretch>
            <a:fillRect/>
          </a:stretch>
        </p:blipFill>
        <p:spPr bwMode="auto">
          <a:xfrm>
            <a:off x="609600" y="4191000"/>
            <a:ext cx="79248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621576" name="Picture 8" descr="000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997200"/>
            <a:ext cx="5480050" cy="96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4192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92" name="Picture 4" descr="Scan1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9144000" cy="103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960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ChangeArrowheads="1"/>
          </p:cNvSpPr>
          <p:nvPr/>
        </p:nvSpPr>
        <p:spPr bwMode="auto">
          <a:xfrm>
            <a:off x="1115616" y="371425"/>
            <a:ext cx="763309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uk-UA" altLang="uk-UA" sz="3600" b="1" dirty="0" smtClean="0">
                <a:cs typeface="Times New Roman" panose="02020603050405020304" pitchFamily="18" charset="0"/>
              </a:rPr>
              <a:t>Якщо у молекулі одночасно є подвійний та потрійний зв’язок, то </a:t>
            </a:r>
            <a:r>
              <a:rPr lang="uk-UA" altLang="uk-UA" sz="3600" b="1" dirty="0" smtClean="0">
                <a:solidFill>
                  <a:srgbClr val="0070C0"/>
                </a:solidFill>
                <a:cs typeface="Times New Roman" panose="02020603050405020304" pitchFamily="18" charset="0"/>
              </a:rPr>
              <a:t>початок нумерації визначає подвійний зв’язок</a:t>
            </a:r>
            <a:r>
              <a:rPr lang="uk-UA" altLang="uk-UA" sz="3600" b="1" dirty="0" smtClean="0">
                <a:cs typeface="Times New Roman" panose="02020603050405020304" pitchFamily="18" charset="0"/>
              </a:rPr>
              <a:t>.</a:t>
            </a:r>
            <a:endParaRPr lang="uk-UA" altLang="uk-UA" sz="3600" b="1" dirty="0"/>
          </a:p>
        </p:txBody>
      </p:sp>
      <p:sp>
        <p:nvSpPr>
          <p:cNvPr id="17412" name="Номер слайда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C1F671-F669-4638-92FA-5F552E0A4E5C}" type="slidenum">
              <a:rPr lang="ru-RU" altLang="uk-UA"/>
              <a:pPr eaLnBrk="1" hangingPunct="1"/>
              <a:t>8</a:t>
            </a:fld>
            <a:endParaRPr lang="ru-RU" altLang="uk-UA"/>
          </a:p>
        </p:txBody>
      </p:sp>
      <p:sp>
        <p:nvSpPr>
          <p:cNvPr id="2" name="Прямоугольник 1"/>
          <p:cNvSpPr/>
          <p:nvPr/>
        </p:nvSpPr>
        <p:spPr>
          <a:xfrm>
            <a:off x="5508104" y="4653136"/>
            <a:ext cx="648072" cy="1400383"/>
          </a:xfrm>
          <a:prstGeom prst="rect">
            <a:avLst/>
          </a:prstGeom>
          <a:solidFill>
            <a:schemeClr val="bg1"/>
          </a:solidFill>
          <a:ln>
            <a:solidFill>
              <a:schemeClr val="bg1"/>
            </a:solidFill>
          </a:ln>
        </p:spPr>
        <p:txBody>
          <a:bodyPr wrap="square">
            <a:spAutoFit/>
          </a:bodyPr>
          <a:lstStyle/>
          <a:p>
            <a:endParaRPr lang="uk-UA" sz="8500" b="1" dirty="0">
              <a:solidFill>
                <a:srgbClr val="0000FF"/>
              </a:solidFill>
            </a:endParaRPr>
          </a:p>
        </p:txBody>
      </p:sp>
      <p:sp>
        <p:nvSpPr>
          <p:cNvPr id="3" name="Прямоугольник 2"/>
          <p:cNvSpPr/>
          <p:nvPr/>
        </p:nvSpPr>
        <p:spPr>
          <a:xfrm>
            <a:off x="1989947" y="4453359"/>
            <a:ext cx="3942105" cy="769441"/>
          </a:xfrm>
          <a:prstGeom prst="rect">
            <a:avLst/>
          </a:prstGeom>
        </p:spPr>
        <p:txBody>
          <a:bodyPr wrap="none">
            <a:spAutoFit/>
          </a:bodyPr>
          <a:lstStyle/>
          <a:p>
            <a:r>
              <a:rPr lang="uk-UA" altLang="uk-UA" sz="4400" b="1" dirty="0" smtClean="0">
                <a:solidFill>
                  <a:srgbClr val="0070C0"/>
                </a:solidFill>
                <a:cs typeface="Times New Roman" panose="02020603050405020304" pitchFamily="18" charset="0"/>
              </a:rPr>
              <a:t>Пент-1-ен-3-ин</a:t>
            </a:r>
            <a:endParaRPr lang="ru-RU" sz="4400" b="1" dirty="0"/>
          </a:p>
        </p:txBody>
      </p:sp>
      <p:pic>
        <p:nvPicPr>
          <p:cNvPr id="3120"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2728913"/>
            <a:ext cx="6698878" cy="1712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7008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Text Box 2"/>
          <p:cNvSpPr txBox="1">
            <a:spLocks noChangeArrowheads="1"/>
          </p:cNvSpPr>
          <p:nvPr/>
        </p:nvSpPr>
        <p:spPr bwMode="auto">
          <a:xfrm>
            <a:off x="3581400" y="76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25667" name="Text Box 3"/>
          <p:cNvSpPr txBox="1">
            <a:spLocks noChangeArrowheads="1"/>
          </p:cNvSpPr>
          <p:nvPr/>
        </p:nvSpPr>
        <p:spPr bwMode="auto">
          <a:xfrm>
            <a:off x="228600" y="1054100"/>
            <a:ext cx="8686800"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100">
                <a:latin typeface="Arial" panose="020B0604020202020204" pitchFamily="34" charset="0"/>
              </a:rPr>
              <a:t>Electrophilic addition of HX to alkynes is slower than electrophilic addition of HX to alkenes, even though alkynes are more polarizable and have more loosely held </a:t>
            </a:r>
            <a:r>
              <a:rPr lang="en-US" altLang="uk-UA" sz="2100">
                <a:latin typeface="Arial" panose="020B0604020202020204" pitchFamily="34" charset="0"/>
                <a:sym typeface="Symbol" panose="05050102010706020507" pitchFamily="18" charset="2"/>
              </a:rPr>
              <a:t> electrons than alkenes.</a:t>
            </a:r>
            <a:endParaRPr lang="en-US" altLang="uk-UA" sz="2100">
              <a:latin typeface="Arial" panose="020B0604020202020204" pitchFamily="34" charset="0"/>
            </a:endParaRPr>
          </a:p>
        </p:txBody>
      </p:sp>
      <p:sp>
        <p:nvSpPr>
          <p:cNvPr id="625668" name="Text Box 4"/>
          <p:cNvSpPr txBox="1">
            <a:spLocks noChangeArrowheads="1"/>
          </p:cNvSpPr>
          <p:nvPr/>
        </p:nvSpPr>
        <p:spPr bwMode="auto">
          <a:xfrm>
            <a:off x="152400" y="6540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Introduction to Alkyne Reactions</a:t>
            </a:r>
          </a:p>
        </p:txBody>
      </p:sp>
      <p:pic>
        <p:nvPicPr>
          <p:cNvPr id="625671" name="Picture 7" descr="000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316163"/>
            <a:ext cx="7696200" cy="1524000"/>
          </a:xfrm>
          <a:prstGeom prst="rect">
            <a:avLst/>
          </a:prstGeom>
          <a:noFill/>
          <a:extLst>
            <a:ext uri="{909E8E84-426E-40DD-AFC4-6F175D3DCCD1}">
              <a14:hiddenFill xmlns:a14="http://schemas.microsoft.com/office/drawing/2010/main">
                <a:solidFill>
                  <a:srgbClr val="FFFFFF"/>
                </a:solidFill>
              </a14:hiddenFill>
            </a:ext>
          </a:extLst>
        </p:spPr>
      </p:pic>
      <p:sp>
        <p:nvSpPr>
          <p:cNvPr id="625672" name="Text Box 8"/>
          <p:cNvSpPr txBox="1">
            <a:spLocks noChangeArrowheads="1"/>
          </p:cNvSpPr>
          <p:nvPr/>
        </p:nvSpPr>
        <p:spPr bwMode="auto">
          <a:xfrm>
            <a:off x="228600" y="3886200"/>
            <a:ext cx="86868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100">
                <a:latin typeface="Arial" panose="020B0604020202020204" pitchFamily="34" charset="0"/>
              </a:rPr>
              <a:t>Markovnikov addition in step [3] places the H on the terminal carbon to form the more substituted carbocation A, rather than the less substituted carbocation B.</a:t>
            </a:r>
          </a:p>
        </p:txBody>
      </p:sp>
      <p:pic>
        <p:nvPicPr>
          <p:cNvPr id="625673" name="Picture 9" descr="000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999038"/>
            <a:ext cx="5867400" cy="163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7594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6" name="Picture 4" descr="Scan1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8763000" cy="1095375"/>
          </a:xfrm>
          <a:prstGeom prst="rect">
            <a:avLst/>
          </a:prstGeom>
          <a:noFill/>
          <a:extLst>
            <a:ext uri="{909E8E84-426E-40DD-AFC4-6F175D3DCCD1}">
              <a14:hiddenFill xmlns:a14="http://schemas.microsoft.com/office/drawing/2010/main">
                <a:solidFill>
                  <a:srgbClr val="FFFFFF"/>
                </a:solidFill>
              </a14:hiddenFill>
            </a:ext>
          </a:extLst>
        </p:spPr>
      </p:pic>
      <p:pic>
        <p:nvPicPr>
          <p:cNvPr id="653318" name="Picture 6" descr="Scan1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81400"/>
            <a:ext cx="8077200" cy="142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989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Text Box 2"/>
          <p:cNvSpPr txBox="1">
            <a:spLocks noChangeArrowheads="1"/>
          </p:cNvSpPr>
          <p:nvPr/>
        </p:nvSpPr>
        <p:spPr bwMode="auto">
          <a:xfrm>
            <a:off x="3581400" y="76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26691" name="Text Box 3"/>
          <p:cNvSpPr txBox="1">
            <a:spLocks noChangeArrowheads="1"/>
          </p:cNvSpPr>
          <p:nvPr/>
        </p:nvSpPr>
        <p:spPr bwMode="auto">
          <a:xfrm>
            <a:off x="228600" y="1054100"/>
            <a:ext cx="8686800" cy="160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a:latin typeface="Arial" panose="020B0604020202020204" pitchFamily="34" charset="0"/>
              </a:rPr>
              <a:t>Carbocation A is stabilized by resonance, but B is not.</a:t>
            </a:r>
          </a:p>
          <a:p>
            <a:pPr>
              <a:spcBef>
                <a:spcPct val="15000"/>
              </a:spcBef>
              <a:buFontTx/>
              <a:buChar char="•"/>
            </a:pPr>
            <a:r>
              <a:rPr lang="en-US" altLang="uk-UA">
                <a:latin typeface="Arial" panose="020B0604020202020204" pitchFamily="34" charset="0"/>
              </a:rPr>
              <a:t>Two resonance structures can be drawn for carbocation A, but only one Lewis structure can be drawn for carbocation B.</a:t>
            </a:r>
          </a:p>
        </p:txBody>
      </p:sp>
      <p:sp>
        <p:nvSpPr>
          <p:cNvPr id="626692" name="Text Box 4"/>
          <p:cNvSpPr txBox="1">
            <a:spLocks noChangeArrowheads="1"/>
          </p:cNvSpPr>
          <p:nvPr/>
        </p:nvSpPr>
        <p:spPr bwMode="auto">
          <a:xfrm>
            <a:off x="152400" y="6540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Introduction to Alkyne Reactions</a:t>
            </a:r>
          </a:p>
        </p:txBody>
      </p:sp>
      <p:sp>
        <p:nvSpPr>
          <p:cNvPr id="626694" name="Text Box 6"/>
          <p:cNvSpPr txBox="1">
            <a:spLocks noChangeArrowheads="1"/>
          </p:cNvSpPr>
          <p:nvPr/>
        </p:nvSpPr>
        <p:spPr bwMode="auto">
          <a:xfrm>
            <a:off x="228600" y="5365750"/>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a:latin typeface="Arial" panose="020B0604020202020204" pitchFamily="34" charset="0"/>
              </a:rPr>
              <a:t>Markovnikov’s rule applies to the addition of HX to vinyl halides because addition of H</a:t>
            </a:r>
            <a:r>
              <a:rPr lang="en-US" altLang="uk-UA" baseline="30000">
                <a:latin typeface="Arial" panose="020B0604020202020204" pitchFamily="34" charset="0"/>
              </a:rPr>
              <a:t>+</a:t>
            </a:r>
            <a:r>
              <a:rPr lang="en-US" altLang="uk-UA">
                <a:latin typeface="Arial" panose="020B0604020202020204" pitchFamily="34" charset="0"/>
              </a:rPr>
              <a:t> forms a resonance-stabilized carbocation.</a:t>
            </a:r>
          </a:p>
        </p:txBody>
      </p:sp>
      <p:pic>
        <p:nvPicPr>
          <p:cNvPr id="626696" name="Picture 8" descr="000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867025"/>
            <a:ext cx="8153400"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465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3" name="Text Box 3"/>
          <p:cNvSpPr txBox="1">
            <a:spLocks noChangeArrowheads="1"/>
          </p:cNvSpPr>
          <p:nvPr/>
        </p:nvSpPr>
        <p:spPr bwMode="auto">
          <a:xfrm>
            <a:off x="228600" y="4038600"/>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a:latin typeface="Arial" panose="020B0604020202020204" pitchFamily="34" charset="0"/>
              </a:rPr>
              <a:t>Two equivalents of HX are usually used: addition of one mole forms a vinyl halide, which then reacts with a second mole of HX to form a geminal dihalide.</a:t>
            </a:r>
            <a:endParaRPr lang="en-US" altLang="uk-UA">
              <a:latin typeface="Arial" panose="020B0604020202020204" pitchFamily="34" charset="0"/>
              <a:sym typeface="Symbol" panose="05050102010706020507" pitchFamily="18" charset="2"/>
            </a:endParaRPr>
          </a:p>
        </p:txBody>
      </p:sp>
      <p:sp>
        <p:nvSpPr>
          <p:cNvPr id="573444" name="Text Box 4"/>
          <p:cNvSpPr txBox="1">
            <a:spLocks noChangeArrowheads="1"/>
          </p:cNvSpPr>
          <p:nvPr/>
        </p:nvSpPr>
        <p:spPr bwMode="auto">
          <a:xfrm>
            <a:off x="152400" y="14922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Hydrohalogenation—Electrophilic Addition of HX</a:t>
            </a:r>
          </a:p>
        </p:txBody>
      </p:sp>
      <p:pic>
        <p:nvPicPr>
          <p:cNvPr id="573448" name="Picture 8" descr="000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0"/>
            <a:ext cx="7721600" cy="1800225"/>
          </a:xfrm>
          <a:prstGeom prst="rect">
            <a:avLst/>
          </a:prstGeom>
          <a:noFill/>
          <a:extLst>
            <a:ext uri="{909E8E84-426E-40DD-AFC4-6F175D3DCCD1}">
              <a14:hiddenFill xmlns:a14="http://schemas.microsoft.com/office/drawing/2010/main">
                <a:solidFill>
                  <a:srgbClr val="FFFFFF"/>
                </a:solidFill>
              </a14:hiddenFill>
            </a:ext>
          </a:extLst>
        </p:spPr>
      </p:pic>
      <p:sp>
        <p:nvSpPr>
          <p:cNvPr id="573449" name="Text Box 9"/>
          <p:cNvSpPr txBox="1">
            <a:spLocks noChangeArrowheads="1"/>
          </p:cNvSpPr>
          <p:nvPr/>
        </p:nvSpPr>
        <p:spPr bwMode="auto">
          <a:xfrm>
            <a:off x="3581400" y="4714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Tree>
    <p:extLst>
      <p:ext uri="{BB962C8B-B14F-4D97-AF65-F5344CB8AC3E}">
        <p14:creationId xmlns:p14="http://schemas.microsoft.com/office/powerpoint/2010/main" val="10120836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Text Box 2"/>
          <p:cNvSpPr txBox="1">
            <a:spLocks noChangeArrowheads="1"/>
          </p:cNvSpPr>
          <p:nvPr/>
        </p:nvSpPr>
        <p:spPr bwMode="auto">
          <a:xfrm>
            <a:off x="3581400" y="76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23620" name="Text Box 4"/>
          <p:cNvSpPr txBox="1">
            <a:spLocks noChangeArrowheads="1"/>
          </p:cNvSpPr>
          <p:nvPr/>
        </p:nvSpPr>
        <p:spPr bwMode="auto">
          <a:xfrm>
            <a:off x="152400" y="533400"/>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a:t>Hydrohalogenation—Electrophilic Addition of HX</a:t>
            </a:r>
          </a:p>
        </p:txBody>
      </p:sp>
      <p:pic>
        <p:nvPicPr>
          <p:cNvPr id="623623" name="Picture 7" descr="000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305800" cy="3979863"/>
          </a:xfrm>
          <a:prstGeom prst="rect">
            <a:avLst/>
          </a:prstGeom>
          <a:noFill/>
          <a:extLst>
            <a:ext uri="{909E8E84-426E-40DD-AFC4-6F175D3DCCD1}">
              <a14:hiddenFill xmlns:a14="http://schemas.microsoft.com/office/drawing/2010/main">
                <a:solidFill>
                  <a:srgbClr val="FFFFFF"/>
                </a:solidFill>
              </a14:hiddenFill>
            </a:ext>
          </a:extLst>
        </p:spPr>
      </p:pic>
      <p:pic>
        <p:nvPicPr>
          <p:cNvPr id="623624" name="Picture 8" descr="000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094288"/>
            <a:ext cx="7315200" cy="1687512"/>
          </a:xfrm>
          <a:prstGeom prst="rect">
            <a:avLst/>
          </a:prstGeom>
          <a:noFill/>
          <a:extLst>
            <a:ext uri="{909E8E84-426E-40DD-AFC4-6F175D3DCCD1}">
              <a14:hiddenFill xmlns:a14="http://schemas.microsoft.com/office/drawing/2010/main">
                <a:solidFill>
                  <a:srgbClr val="FFFFFF"/>
                </a:solidFill>
              </a14:hiddenFill>
            </a:ext>
          </a:extLst>
        </p:spPr>
      </p:pic>
      <p:sp>
        <p:nvSpPr>
          <p:cNvPr id="623627" name="Line 11"/>
          <p:cNvSpPr>
            <a:spLocks noChangeShapeType="1"/>
          </p:cNvSpPr>
          <p:nvPr/>
        </p:nvSpPr>
        <p:spPr bwMode="auto">
          <a:xfrm>
            <a:off x="304800" y="5029200"/>
            <a:ext cx="845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uk-UA"/>
          </a:p>
        </p:txBody>
      </p:sp>
    </p:spTree>
    <p:extLst>
      <p:ext uri="{BB962C8B-B14F-4D97-AF65-F5344CB8AC3E}">
        <p14:creationId xmlns:p14="http://schemas.microsoft.com/office/powerpoint/2010/main" val="12653637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3581400" y="3952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24643" name="Text Box 3"/>
          <p:cNvSpPr txBox="1">
            <a:spLocks noChangeArrowheads="1"/>
          </p:cNvSpPr>
          <p:nvPr/>
        </p:nvSpPr>
        <p:spPr bwMode="auto">
          <a:xfrm>
            <a:off x="152400" y="1066800"/>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a:t>Hydrohalogenation—Electrophilic Addition of HX</a:t>
            </a:r>
          </a:p>
        </p:txBody>
      </p:sp>
      <p:pic>
        <p:nvPicPr>
          <p:cNvPr id="624647" name="Picture 7" descr="11_01"/>
          <p:cNvPicPr>
            <a:picLocks noChangeAspect="1" noChangeArrowheads="1"/>
          </p:cNvPicPr>
          <p:nvPr/>
        </p:nvPicPr>
        <p:blipFill>
          <a:blip r:embed="rId2">
            <a:extLst>
              <a:ext uri="{28A0092B-C50C-407E-A947-70E740481C1C}">
                <a14:useLocalDpi xmlns:a14="http://schemas.microsoft.com/office/drawing/2010/main" val="0"/>
              </a:ext>
            </a:extLst>
          </a:blip>
          <a:srcRect t="3622" b="377"/>
          <a:stretch>
            <a:fillRect/>
          </a:stretch>
        </p:blipFill>
        <p:spPr bwMode="auto">
          <a:xfrm>
            <a:off x="228600" y="1828800"/>
            <a:ext cx="86106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1066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Text Box 2"/>
          <p:cNvSpPr txBox="1">
            <a:spLocks noChangeArrowheads="1"/>
          </p:cNvSpPr>
          <p:nvPr/>
        </p:nvSpPr>
        <p:spPr bwMode="auto">
          <a:xfrm>
            <a:off x="3581400" y="3190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590851" name="Text Box 3"/>
          <p:cNvSpPr txBox="1">
            <a:spLocks noChangeArrowheads="1"/>
          </p:cNvSpPr>
          <p:nvPr/>
        </p:nvSpPr>
        <p:spPr bwMode="auto">
          <a:xfrm>
            <a:off x="228600" y="1752600"/>
            <a:ext cx="8686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a:latin typeface="Arial" panose="020B0604020202020204" pitchFamily="34" charset="0"/>
              </a:rPr>
              <a:t>Halogens X</a:t>
            </a:r>
            <a:r>
              <a:rPr lang="en-US" altLang="uk-UA" baseline="-25000">
                <a:latin typeface="Arial" panose="020B0604020202020204" pitchFamily="34" charset="0"/>
              </a:rPr>
              <a:t>2</a:t>
            </a:r>
            <a:r>
              <a:rPr lang="en-US" altLang="uk-UA">
                <a:latin typeface="Arial" panose="020B0604020202020204" pitchFamily="34" charset="0"/>
              </a:rPr>
              <a:t> (X = Cl or Br) add to alkynes just as they do to alkenes. Addition of one mole of X</a:t>
            </a:r>
            <a:r>
              <a:rPr lang="en-US" altLang="uk-UA" baseline="-25000">
                <a:latin typeface="Arial" panose="020B0604020202020204" pitchFamily="34" charset="0"/>
              </a:rPr>
              <a:t>2</a:t>
            </a:r>
            <a:r>
              <a:rPr lang="en-US" altLang="uk-UA">
                <a:latin typeface="Arial" panose="020B0604020202020204" pitchFamily="34" charset="0"/>
              </a:rPr>
              <a:t> forms a trans dihalide, which can then react with a second mole of X</a:t>
            </a:r>
            <a:r>
              <a:rPr lang="en-US" altLang="uk-UA" baseline="-25000">
                <a:latin typeface="Arial" panose="020B0604020202020204" pitchFamily="34" charset="0"/>
              </a:rPr>
              <a:t>2</a:t>
            </a:r>
            <a:r>
              <a:rPr lang="en-US" altLang="uk-UA">
                <a:latin typeface="Arial" panose="020B0604020202020204" pitchFamily="34" charset="0"/>
              </a:rPr>
              <a:t> to yield a tetrahalide.</a:t>
            </a:r>
          </a:p>
        </p:txBody>
      </p:sp>
      <p:sp>
        <p:nvSpPr>
          <p:cNvPr id="590852" name="Text Box 4"/>
          <p:cNvSpPr txBox="1">
            <a:spLocks noChangeArrowheads="1"/>
          </p:cNvSpPr>
          <p:nvPr/>
        </p:nvSpPr>
        <p:spPr bwMode="auto">
          <a:xfrm>
            <a:off x="152400" y="10350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Halogenation—Addition of Halogen</a:t>
            </a:r>
          </a:p>
        </p:txBody>
      </p:sp>
      <p:pic>
        <p:nvPicPr>
          <p:cNvPr id="590858" name="Picture 10" descr="0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625850"/>
            <a:ext cx="7543800" cy="224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1224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Text Box 2"/>
          <p:cNvSpPr txBox="1">
            <a:spLocks noChangeArrowheads="1"/>
          </p:cNvSpPr>
          <p:nvPr/>
        </p:nvSpPr>
        <p:spPr bwMode="auto">
          <a:xfrm>
            <a:off x="3581400" y="3190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27716" name="Text Box 4"/>
          <p:cNvSpPr txBox="1">
            <a:spLocks noChangeArrowheads="1"/>
          </p:cNvSpPr>
          <p:nvPr/>
        </p:nvSpPr>
        <p:spPr bwMode="auto">
          <a:xfrm>
            <a:off x="152400" y="10350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Halogenation—Addition of Halogen</a:t>
            </a:r>
          </a:p>
        </p:txBody>
      </p:sp>
      <p:pic>
        <p:nvPicPr>
          <p:cNvPr id="627718" name="Picture 6" descr="11_02"/>
          <p:cNvPicPr>
            <a:picLocks noChangeAspect="1" noChangeArrowheads="1"/>
          </p:cNvPicPr>
          <p:nvPr/>
        </p:nvPicPr>
        <p:blipFill>
          <a:blip r:embed="rId2">
            <a:extLst>
              <a:ext uri="{28A0092B-C50C-407E-A947-70E740481C1C}">
                <a14:useLocalDpi xmlns:a14="http://schemas.microsoft.com/office/drawing/2010/main" val="0"/>
              </a:ext>
            </a:extLst>
          </a:blip>
          <a:srcRect t="3584" b="1321"/>
          <a:stretch>
            <a:fillRect/>
          </a:stretch>
        </p:blipFill>
        <p:spPr bwMode="auto">
          <a:xfrm>
            <a:off x="152400" y="1600200"/>
            <a:ext cx="87630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6933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40" name="Picture 4" descr="Scan1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62200"/>
            <a:ext cx="9220200" cy="173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817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Text Box 2"/>
          <p:cNvSpPr txBox="1">
            <a:spLocks noChangeArrowheads="1"/>
          </p:cNvSpPr>
          <p:nvPr/>
        </p:nvSpPr>
        <p:spPr bwMode="auto">
          <a:xfrm>
            <a:off x="3581400" y="1666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587779" name="Text Box 3"/>
          <p:cNvSpPr txBox="1">
            <a:spLocks noChangeArrowheads="1"/>
          </p:cNvSpPr>
          <p:nvPr/>
        </p:nvSpPr>
        <p:spPr bwMode="auto">
          <a:xfrm>
            <a:off x="228600" y="1323975"/>
            <a:ext cx="8686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a:latin typeface="Arial" panose="020B0604020202020204" pitchFamily="34" charset="0"/>
              </a:rPr>
              <a:t>In the presence of strong acid or Hg</a:t>
            </a:r>
            <a:r>
              <a:rPr lang="en-US" altLang="uk-UA" baseline="30000">
                <a:latin typeface="Arial" panose="020B0604020202020204" pitchFamily="34" charset="0"/>
              </a:rPr>
              <a:t>2+</a:t>
            </a:r>
            <a:r>
              <a:rPr lang="en-US" altLang="uk-UA">
                <a:latin typeface="Arial" panose="020B0604020202020204" pitchFamily="34" charset="0"/>
              </a:rPr>
              <a:t> catalyst, the elements of H</a:t>
            </a:r>
            <a:r>
              <a:rPr lang="en-US" altLang="uk-UA" baseline="-25000">
                <a:latin typeface="Arial" panose="020B0604020202020204" pitchFamily="34" charset="0"/>
              </a:rPr>
              <a:t>2</a:t>
            </a:r>
            <a:r>
              <a:rPr lang="en-US" altLang="uk-UA">
                <a:latin typeface="Arial" panose="020B0604020202020204" pitchFamily="34" charset="0"/>
              </a:rPr>
              <a:t>O add to the triple bond, but the initial addition product, an enol, is unstable and rearranges to a product containing a carbonyl group—that is, a C=O. A carbonyl compound having two alkyl groups bonded to the C=O carbon is called a ketone.</a:t>
            </a:r>
          </a:p>
        </p:txBody>
      </p:sp>
      <p:sp>
        <p:nvSpPr>
          <p:cNvPr id="587780" name="Text Box 4"/>
          <p:cNvSpPr txBox="1">
            <a:spLocks noChangeArrowheads="1"/>
          </p:cNvSpPr>
          <p:nvPr/>
        </p:nvSpPr>
        <p:spPr bwMode="auto">
          <a:xfrm>
            <a:off x="152400" y="76200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Hydration—Electrophilic Addition of Water</a:t>
            </a:r>
          </a:p>
        </p:txBody>
      </p:sp>
      <p:pic>
        <p:nvPicPr>
          <p:cNvPr id="587783" name="Picture 7" descr="001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810000"/>
            <a:ext cx="6781800" cy="210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803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4494280" y="157065"/>
            <a:ext cx="4649720" cy="6831902"/>
          </a:xfrm>
        </p:spPr>
        <p:txBody>
          <a:bodyPr>
            <a:normAutofit fontScale="62500" lnSpcReduction="20000"/>
          </a:bodyPr>
          <a:lstStyle/>
          <a:p>
            <a:r>
              <a:rPr lang="ru-RU" b="1" dirty="0" smtClean="0"/>
              <a:t>Будова </a:t>
            </a:r>
            <a:r>
              <a:rPr lang="ru-RU" b="1" dirty="0" err="1" smtClean="0"/>
              <a:t>алк</a:t>
            </a:r>
            <a:r>
              <a:rPr lang="en-US" b="1" dirty="0" err="1" smtClean="0"/>
              <a:t>i</a:t>
            </a:r>
            <a:r>
              <a:rPr lang="ru-RU" b="1" dirty="0" smtClean="0"/>
              <a:t>н</a:t>
            </a:r>
            <a:r>
              <a:rPr lang="en-US" b="1" dirty="0" err="1" smtClean="0"/>
              <a:t>i</a:t>
            </a:r>
            <a:r>
              <a:rPr lang="ru-RU" b="1" dirty="0" smtClean="0"/>
              <a:t>в</a:t>
            </a:r>
          </a:p>
          <a:p>
            <a:pPr algn="just">
              <a:lnSpc>
                <a:spcPct val="120000"/>
              </a:lnSpc>
              <a:spcAft>
                <a:spcPts val="600"/>
              </a:spcAft>
              <a:buNone/>
            </a:pPr>
            <a:r>
              <a:rPr lang="uk-UA" sz="2900" dirty="0" smtClean="0">
                <a:latin typeface="Times New Roman" pitchFamily="18" charset="0"/>
                <a:cs typeface="Times New Roman" pitchFamily="18" charset="0"/>
              </a:rPr>
              <a:t>      У алкінах атоми вуглецю при потрійному зв'язку знаходяться в третьому валентному стані (</a:t>
            </a:r>
            <a:r>
              <a:rPr lang="uk-UA" sz="2900" dirty="0" err="1" smtClean="0">
                <a:latin typeface="Times New Roman" pitchFamily="18" charset="0"/>
                <a:cs typeface="Times New Roman" pitchFamily="18" charset="0"/>
              </a:rPr>
              <a:t>sp</a:t>
            </a:r>
            <a:r>
              <a:rPr lang="uk-UA" sz="2900" dirty="0" smtClean="0">
                <a:latin typeface="Times New Roman" pitchFamily="18" charset="0"/>
                <a:cs typeface="Times New Roman" pitchFamily="18" charset="0"/>
              </a:rPr>
              <a:t>-гібридизація). </a:t>
            </a:r>
            <a:br>
              <a:rPr lang="uk-UA" sz="2900" dirty="0" smtClean="0">
                <a:latin typeface="Times New Roman" pitchFamily="18" charset="0"/>
                <a:cs typeface="Times New Roman" pitchFamily="18" charset="0"/>
              </a:rPr>
            </a:br>
            <a:r>
              <a:rPr lang="uk-UA" sz="2900" dirty="0" smtClean="0">
                <a:latin typeface="Times New Roman" pitchFamily="18" charset="0"/>
                <a:cs typeface="Times New Roman" pitchFamily="18" charset="0"/>
              </a:rPr>
              <a:t>Це означає, що кожен атом вуглецю володіє двома гібридними </a:t>
            </a:r>
            <a:r>
              <a:rPr lang="uk-UA" sz="2900" dirty="0" err="1" smtClean="0">
                <a:latin typeface="Times New Roman" pitchFamily="18" charset="0"/>
                <a:cs typeface="Times New Roman" pitchFamily="18" charset="0"/>
              </a:rPr>
              <a:t>sp-орбіталямі</a:t>
            </a:r>
            <a:r>
              <a:rPr lang="uk-UA" sz="2900" dirty="0" smtClean="0">
                <a:latin typeface="Times New Roman" pitchFamily="18" charset="0"/>
                <a:cs typeface="Times New Roman" pitchFamily="18" charset="0"/>
              </a:rPr>
              <a:t>, осі яких розташовані на одній лінії під кутом 180° один до одного, а дві негібридних р-орбіталі, розташовані під кутом 90 ° по відношенню один до одного і до </a:t>
            </a:r>
            <a:r>
              <a:rPr lang="uk-UA" sz="2900" dirty="0" err="1" smtClean="0">
                <a:latin typeface="Times New Roman" pitchFamily="18" charset="0"/>
                <a:cs typeface="Times New Roman" pitchFamily="18" charset="0"/>
              </a:rPr>
              <a:t>sp</a:t>
            </a:r>
            <a:r>
              <a:rPr lang="uk-UA" sz="2900" dirty="0" smtClean="0">
                <a:latin typeface="Times New Roman" pitchFamily="18" charset="0"/>
                <a:cs typeface="Times New Roman" pitchFamily="18" charset="0"/>
              </a:rPr>
              <a:t>-гібридних орбіталей.</a:t>
            </a:r>
          </a:p>
          <a:p>
            <a:pPr algn="just">
              <a:lnSpc>
                <a:spcPct val="120000"/>
              </a:lnSpc>
              <a:spcAft>
                <a:spcPts val="600"/>
              </a:spcAft>
              <a:buNone/>
            </a:pPr>
            <a:r>
              <a:rPr lang="uk-UA" sz="2900" dirty="0" smtClean="0">
                <a:latin typeface="Times New Roman" pitchFamily="18" charset="0"/>
                <a:cs typeface="Times New Roman" pitchFamily="18" charset="0"/>
              </a:rPr>
              <a:t>      Додаткове зв'язування двох атомів вуглецю призводить до того, що відстань між ядрами зменшується, оскільки потрійний зв'язок є поєднанням однієї </a:t>
            </a:r>
            <a:br>
              <a:rPr lang="uk-UA" sz="2900" dirty="0" smtClean="0">
                <a:latin typeface="Times New Roman" pitchFamily="18" charset="0"/>
                <a:cs typeface="Times New Roman" pitchFamily="18" charset="0"/>
              </a:rPr>
            </a:br>
            <a:r>
              <a:rPr lang="uk-UA" sz="2900" dirty="0" smtClean="0">
                <a:latin typeface="Times New Roman" pitchFamily="18" charset="0"/>
                <a:cs typeface="Times New Roman" pitchFamily="18" charset="0"/>
              </a:rPr>
              <a:t>σ- і двох π-</a:t>
            </a:r>
            <a:r>
              <a:rPr lang="uk-UA" sz="2900" dirty="0" err="1" smtClean="0">
                <a:latin typeface="Times New Roman" pitchFamily="18" charset="0"/>
                <a:cs typeface="Times New Roman" pitchFamily="18" charset="0"/>
              </a:rPr>
              <a:t>зв'язків</a:t>
            </a:r>
            <a:r>
              <a:rPr lang="uk-UA" sz="2900" dirty="0" smtClean="0">
                <a:latin typeface="Times New Roman" pitchFamily="18" charset="0"/>
                <a:cs typeface="Times New Roman" pitchFamily="18" charset="0"/>
              </a:rPr>
              <a:t>. Довжина потрійного </a:t>
            </a:r>
            <a:r>
              <a:rPr lang="uk-UA" sz="2900" dirty="0">
                <a:latin typeface="Times New Roman" pitchFamily="18" charset="0"/>
                <a:cs typeface="Times New Roman" pitchFamily="18" charset="0"/>
              </a:rPr>
              <a:t>зв'язку С≡С становить 0,120 нм, е</a:t>
            </a:r>
            <a:r>
              <a:rPr lang="ru-RU" altLang="uk-UA" sz="2900" dirty="0" err="1">
                <a:latin typeface="Times New Roman" pitchFamily="18" charset="0"/>
                <a:cs typeface="Times New Roman" pitchFamily="18" charset="0"/>
              </a:rPr>
              <a:t>нергія</a:t>
            </a:r>
            <a:r>
              <a:rPr lang="ru-RU" altLang="uk-UA" sz="2900" dirty="0">
                <a:latin typeface="Times New Roman" pitchFamily="18" charset="0"/>
                <a:cs typeface="Times New Roman" pitchFamily="18" charset="0"/>
              </a:rPr>
              <a:t> </a:t>
            </a:r>
            <a:r>
              <a:rPr lang="ru-RU" altLang="uk-UA" sz="2900" dirty="0" err="1">
                <a:latin typeface="Times New Roman" pitchFamily="18" charset="0"/>
                <a:cs typeface="Times New Roman" pitchFamily="18" charset="0"/>
              </a:rPr>
              <a:t>зв</a:t>
            </a:r>
            <a:r>
              <a:rPr lang="en-US" altLang="uk-UA" sz="2900" dirty="0">
                <a:latin typeface="Times New Roman" pitchFamily="18" charset="0"/>
                <a:cs typeface="Times New Roman" pitchFamily="18" charset="0"/>
              </a:rPr>
              <a:t>’</a:t>
            </a:r>
            <a:r>
              <a:rPr lang="ru-RU" altLang="uk-UA" sz="2900" dirty="0" err="1">
                <a:latin typeface="Times New Roman" pitchFamily="18" charset="0"/>
                <a:cs typeface="Times New Roman" pitchFamily="18" charset="0"/>
              </a:rPr>
              <a:t>язку</a:t>
            </a:r>
            <a:r>
              <a:rPr lang="ru-RU" altLang="uk-UA" sz="2900" dirty="0">
                <a:latin typeface="Times New Roman" pitchFamily="18" charset="0"/>
                <a:cs typeface="Times New Roman" pitchFamily="18" charset="0"/>
              </a:rPr>
              <a:t> 836 кДж/моль</a:t>
            </a:r>
            <a:r>
              <a:rPr lang="ru-RU" altLang="uk-UA" sz="2900" dirty="0" smtClean="0">
                <a:latin typeface="Times New Roman" pitchFamily="18" charset="0"/>
                <a:cs typeface="Times New Roman" pitchFamily="18" charset="0"/>
              </a:rPr>
              <a:t>.</a:t>
            </a:r>
            <a:r>
              <a:rPr lang="en-US" altLang="uk-UA" sz="2900" dirty="0" smtClean="0">
                <a:latin typeface="Times New Roman" pitchFamily="18" charset="0"/>
                <a:cs typeface="Times New Roman" pitchFamily="18" charset="0"/>
              </a:rPr>
              <a:t> </a:t>
            </a:r>
            <a:r>
              <a:rPr lang="uk-UA" sz="2900" dirty="0" smtClean="0">
                <a:latin typeface="Times New Roman" pitchFamily="18" charset="0"/>
                <a:cs typeface="Times New Roman" pitchFamily="18" charset="0"/>
              </a:rPr>
              <a:t> </a:t>
            </a:r>
            <a:r>
              <a:rPr lang="uk-UA" sz="2900" dirty="0">
                <a:latin typeface="Times New Roman" pitchFamily="18" charset="0"/>
                <a:cs typeface="Times New Roman" pitchFamily="18" charset="0"/>
              </a:rPr>
              <a:t/>
            </a:r>
            <a:br>
              <a:rPr lang="uk-UA" sz="2900" dirty="0">
                <a:latin typeface="Times New Roman" pitchFamily="18" charset="0"/>
                <a:cs typeface="Times New Roman" pitchFamily="18" charset="0"/>
              </a:rPr>
            </a:br>
            <a:r>
              <a:rPr lang="uk-UA" sz="2900" dirty="0">
                <a:latin typeface="Times New Roman" pitchFamily="18" charset="0"/>
                <a:cs typeface="Times New Roman" pitchFamily="18" charset="0"/>
              </a:rPr>
              <a:t>σ-Зв'язок, </a:t>
            </a:r>
            <a:r>
              <a:rPr lang="uk-UA" sz="2900" dirty="0" smtClean="0">
                <a:latin typeface="Times New Roman" pitchFamily="18" charset="0"/>
                <a:cs typeface="Times New Roman" pitchFamily="18" charset="0"/>
              </a:rPr>
              <a:t>утворений </a:t>
            </a:r>
            <a:r>
              <a:rPr lang="uk-UA" sz="2900" dirty="0" err="1" smtClean="0">
                <a:latin typeface="Times New Roman" pitchFamily="18" charset="0"/>
                <a:cs typeface="Times New Roman" pitchFamily="18" charset="0"/>
              </a:rPr>
              <a:t>sp</a:t>
            </a:r>
            <a:r>
              <a:rPr lang="uk-UA" sz="2900" dirty="0" smtClean="0">
                <a:latin typeface="Times New Roman" pitchFamily="18" charset="0"/>
                <a:cs typeface="Times New Roman" pitchFamily="18" charset="0"/>
              </a:rPr>
              <a:t>-гібридними орбіталями вуглецю, розташовуються на одній прямій, тому молекула ацетилену має лінійну будову.</a:t>
            </a:r>
            <a:endParaRPr lang="uk-UA" sz="2900" dirty="0">
              <a:latin typeface="Times New Roman" pitchFamily="18" charset="0"/>
              <a:cs typeface="Times New Roman" pitchFamily="18" charset="0"/>
            </a:endParaRPr>
          </a:p>
        </p:txBody>
      </p:sp>
      <p:sp>
        <p:nvSpPr>
          <p:cNvPr id="3" name="Rectangle 5"/>
          <p:cNvSpPr>
            <a:spLocks noChangeArrowheads="1"/>
          </p:cNvSpPr>
          <p:nvPr/>
        </p:nvSpPr>
        <p:spPr bwMode="auto">
          <a:xfrm>
            <a:off x="971125" y="-387424"/>
            <a:ext cx="3184116"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ru-RU" altLang="uk-UA" sz="2400" b="1" dirty="0" smtClean="0">
                <a:solidFill>
                  <a:schemeClr val="tx2"/>
                </a:solidFill>
                <a:latin typeface="Times New Roman" panose="02020603050405020304" pitchFamily="18" charset="0"/>
              </a:rPr>
              <a:t>Структурна </a:t>
            </a:r>
            <a:r>
              <a:rPr lang="ru-RU" altLang="uk-UA" sz="2400" b="1" dirty="0">
                <a:solidFill>
                  <a:schemeClr val="tx2"/>
                </a:solidFill>
                <a:latin typeface="Times New Roman" panose="02020603050405020304" pitchFamily="18" charset="0"/>
              </a:rPr>
              <a:t>формула </a:t>
            </a:r>
            <a:r>
              <a:rPr lang="ru-RU" altLang="uk-UA" sz="2400" b="1" dirty="0" err="1" smtClean="0">
                <a:solidFill>
                  <a:schemeClr val="tx2"/>
                </a:solidFill>
                <a:latin typeface="Times New Roman" panose="02020603050405020304" pitchFamily="18" charset="0"/>
              </a:rPr>
              <a:t>молекули</a:t>
            </a:r>
            <a:r>
              <a:rPr lang="ru-RU" altLang="uk-UA" sz="2400" b="1" dirty="0" smtClean="0">
                <a:solidFill>
                  <a:schemeClr val="tx2"/>
                </a:solidFill>
                <a:latin typeface="Times New Roman" panose="02020603050405020304" pitchFamily="18" charset="0"/>
              </a:rPr>
              <a:t> </a:t>
            </a:r>
            <a:r>
              <a:rPr lang="ru-RU" altLang="uk-UA" sz="2400" b="1" dirty="0" smtClean="0">
                <a:solidFill>
                  <a:srgbClr val="FF0000"/>
                </a:solidFill>
                <a:latin typeface="Times New Roman" panose="02020603050405020304" pitchFamily="18" charset="0"/>
              </a:rPr>
              <a:t>ацетилену:</a:t>
            </a:r>
            <a:endParaRPr lang="ru-RU" altLang="uk-UA" sz="2400" b="1" dirty="0">
              <a:solidFill>
                <a:srgbClr val="FF0000"/>
              </a:solidFill>
              <a:latin typeface="Times New Roman" panose="02020603050405020304" pitchFamily="18" charset="0"/>
            </a:endParaRPr>
          </a:p>
          <a:p>
            <a:pPr eaLnBrk="1" hangingPunct="1"/>
            <a:endParaRPr lang="ru-RU" altLang="uk-UA" sz="2400" b="1" dirty="0" smtClean="0">
              <a:solidFill>
                <a:srgbClr val="FF0000"/>
              </a:solidFill>
              <a:latin typeface="Times New Roman" panose="02020603050405020304" pitchFamily="18" charset="0"/>
            </a:endParaRPr>
          </a:p>
          <a:p>
            <a:pPr eaLnBrk="1" hangingPunct="1"/>
            <a:endParaRPr lang="ru-RU" altLang="uk-UA" sz="2400" b="1" dirty="0">
              <a:solidFill>
                <a:srgbClr val="FF0000"/>
              </a:solidFill>
              <a:latin typeface="Times New Roman" panose="02020603050405020304" pitchFamily="18" charset="0"/>
            </a:endParaRPr>
          </a:p>
          <a:p>
            <a:pPr eaLnBrk="1" hangingPunct="1"/>
            <a:endParaRPr lang="ru-RU" altLang="uk-UA" sz="2400" b="1" dirty="0" smtClean="0">
              <a:solidFill>
                <a:srgbClr val="FF0000"/>
              </a:solidFill>
              <a:latin typeface="Times New Roman" panose="02020603050405020304" pitchFamily="18" charset="0"/>
            </a:endParaRPr>
          </a:p>
          <a:p>
            <a:pPr eaLnBrk="1" hangingPunct="1"/>
            <a:endParaRPr lang="ru-RU" altLang="uk-UA" sz="2400" b="1" dirty="0">
              <a:solidFill>
                <a:srgbClr val="FF0000"/>
              </a:solidFill>
              <a:latin typeface="Times New Roman" panose="02020603050405020304" pitchFamily="18" charset="0"/>
            </a:endParaRPr>
          </a:p>
          <a:p>
            <a:pPr algn="l" eaLnBrk="1" hangingPunct="1"/>
            <a:r>
              <a:rPr lang="ru-RU" altLang="uk-UA" sz="2400" b="1" dirty="0" err="1" smtClean="0">
                <a:solidFill>
                  <a:schemeClr val="tx2"/>
                </a:solidFill>
                <a:latin typeface="Times New Roman" panose="02020603050405020304" pitchFamily="18" charset="0"/>
              </a:rPr>
              <a:t>Гібридний</a:t>
            </a:r>
            <a:r>
              <a:rPr lang="ru-RU" altLang="uk-UA" sz="2400" b="1" dirty="0" smtClean="0">
                <a:solidFill>
                  <a:schemeClr val="tx2"/>
                </a:solidFill>
                <a:latin typeface="Times New Roman" panose="02020603050405020304" pitchFamily="18" charset="0"/>
              </a:rPr>
              <a:t> стан атому </a:t>
            </a:r>
            <a:r>
              <a:rPr lang="ru-RU" altLang="uk-UA" sz="2400" b="1" dirty="0">
                <a:solidFill>
                  <a:schemeClr val="tx2"/>
                </a:solidFill>
                <a:latin typeface="Times New Roman" panose="02020603050405020304" pitchFamily="18" charset="0"/>
              </a:rPr>
              <a:t>С: </a:t>
            </a:r>
            <a:r>
              <a:rPr lang="en-US" altLang="uk-UA" sz="2400" b="1" i="1" dirty="0" err="1">
                <a:solidFill>
                  <a:srgbClr val="0000FF"/>
                </a:solidFill>
                <a:latin typeface="Times New Roman" panose="02020603050405020304" pitchFamily="18" charset="0"/>
              </a:rPr>
              <a:t>sp</a:t>
            </a:r>
            <a:endParaRPr lang="ru-RU" altLang="uk-UA" sz="2400" b="1" i="1" dirty="0">
              <a:solidFill>
                <a:srgbClr val="0000FF"/>
              </a:solidFill>
              <a:latin typeface="Times New Roman" panose="02020603050405020304" pitchFamily="18" charset="0"/>
            </a:endParaRPr>
          </a:p>
        </p:txBody>
      </p:sp>
      <p:graphicFrame>
        <p:nvGraphicFramePr>
          <p:cNvPr id="5" name="Object 11"/>
          <p:cNvGraphicFramePr>
            <a:graphicFrameLocks noChangeAspect="1"/>
          </p:cNvGraphicFramePr>
          <p:nvPr>
            <p:extLst>
              <p:ext uri="{D42A27DB-BD31-4B8C-83A1-F6EECF244321}">
                <p14:modId xmlns:p14="http://schemas.microsoft.com/office/powerpoint/2010/main" val="34490589"/>
              </p:ext>
            </p:extLst>
          </p:nvPr>
        </p:nvGraphicFramePr>
        <p:xfrm>
          <a:off x="755576" y="620688"/>
          <a:ext cx="3744891" cy="1545041"/>
        </p:xfrm>
        <a:graphic>
          <a:graphicData uri="http://schemas.openxmlformats.org/presentationml/2006/ole">
            <mc:AlternateContent xmlns:mc="http://schemas.openxmlformats.org/markup-compatibility/2006">
              <mc:Choice xmlns:v="urn:schemas-microsoft-com:vml" Requires="v">
                <p:oleObj spid="_x0000_s58411" name="Document" r:id="rId3" imgW="2314575" imgH="638175" progId="ChemWindow.Document">
                  <p:embed/>
                </p:oleObj>
              </mc:Choice>
              <mc:Fallback>
                <p:oleObj name="Document" r:id="rId3" imgW="2314575" imgH="638175" progId="ChemWindow.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620688"/>
                        <a:ext cx="3744891" cy="1545041"/>
                      </a:xfrm>
                      <a:prstGeom prst="rect">
                        <a:avLst/>
                      </a:prstGeom>
                      <a:noFill/>
                      <a:ln>
                        <a:noFill/>
                      </a:ln>
                      <a:extLst/>
                    </p:spPr>
                  </p:pic>
                </p:oleObj>
              </mc:Fallback>
            </mc:AlternateContent>
          </a:graphicData>
        </a:graphic>
      </p:graphicFrame>
      <p:pic>
        <p:nvPicPr>
          <p:cNvPr id="6" name="Picture 4" descr="Структура &#10;тройной связи">
            <a:hlinkClick r:id="rId5" tooltip="&quot;Структура тройной связи&quo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6763" y="3434747"/>
            <a:ext cx="312737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792691"/>
      </p:ext>
    </p:extLst>
  </p:cSld>
  <p:clrMapOvr>
    <a:masterClrMapping/>
  </p:clrMapOvr>
  <p:transition>
    <p:wipe di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Text Box 2"/>
          <p:cNvSpPr txBox="1">
            <a:spLocks noChangeArrowheads="1"/>
          </p:cNvSpPr>
          <p:nvPr/>
        </p:nvSpPr>
        <p:spPr bwMode="auto">
          <a:xfrm>
            <a:off x="3581400" y="1666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28739" name="Text Box 3"/>
          <p:cNvSpPr txBox="1">
            <a:spLocks noChangeArrowheads="1"/>
          </p:cNvSpPr>
          <p:nvPr/>
        </p:nvSpPr>
        <p:spPr bwMode="auto">
          <a:xfrm>
            <a:off x="228600" y="1219200"/>
            <a:ext cx="8686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a:latin typeface="Arial" panose="020B0604020202020204" pitchFamily="34" charset="0"/>
              </a:rPr>
              <a:t>Internal alkynes undergo hydration with concentrated acid, whereas terminal alkynes require the presence of an additional Hg</a:t>
            </a:r>
            <a:r>
              <a:rPr lang="en-US" altLang="uk-UA" baseline="30000">
                <a:latin typeface="Arial" panose="020B0604020202020204" pitchFamily="34" charset="0"/>
              </a:rPr>
              <a:t>2+</a:t>
            </a:r>
            <a:r>
              <a:rPr lang="en-US" altLang="uk-UA">
                <a:latin typeface="Arial" panose="020B0604020202020204" pitchFamily="34" charset="0"/>
              </a:rPr>
              <a:t> catalyst—usually HgSO</a:t>
            </a:r>
            <a:r>
              <a:rPr lang="en-US" altLang="uk-UA" baseline="-25000">
                <a:latin typeface="Arial" panose="020B0604020202020204" pitchFamily="34" charset="0"/>
              </a:rPr>
              <a:t>4</a:t>
            </a:r>
            <a:r>
              <a:rPr lang="en-US" altLang="uk-UA">
                <a:latin typeface="Arial" panose="020B0604020202020204" pitchFamily="34" charset="0"/>
              </a:rPr>
              <a:t>—to yield methyl ketones by Markovnikov addition of water.</a:t>
            </a:r>
          </a:p>
        </p:txBody>
      </p:sp>
      <p:sp>
        <p:nvSpPr>
          <p:cNvPr id="628740" name="Text Box 4"/>
          <p:cNvSpPr txBox="1">
            <a:spLocks noChangeArrowheads="1"/>
          </p:cNvSpPr>
          <p:nvPr/>
        </p:nvSpPr>
        <p:spPr bwMode="auto">
          <a:xfrm>
            <a:off x="152400" y="76200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Hydration—Electrophilic Addition of Water</a:t>
            </a:r>
          </a:p>
        </p:txBody>
      </p:sp>
      <p:pic>
        <p:nvPicPr>
          <p:cNvPr id="628742" name="Picture 6" descr="001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911475"/>
            <a:ext cx="6705600" cy="379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9389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Text Box 2"/>
          <p:cNvSpPr txBox="1">
            <a:spLocks noChangeArrowheads="1"/>
          </p:cNvSpPr>
          <p:nvPr/>
        </p:nvSpPr>
        <p:spPr bwMode="auto">
          <a:xfrm>
            <a:off x="3581400" y="76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29763" name="Text Box 3"/>
          <p:cNvSpPr txBox="1">
            <a:spLocks noChangeArrowheads="1"/>
          </p:cNvSpPr>
          <p:nvPr/>
        </p:nvSpPr>
        <p:spPr bwMode="auto">
          <a:xfrm>
            <a:off x="228600" y="990600"/>
            <a:ext cx="8686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000">
                <a:latin typeface="Arial" panose="020B0604020202020204" pitchFamily="34" charset="0"/>
              </a:rPr>
              <a:t>Consider the conversion of a general enol A to the carbonyl compound B. A and B are </a:t>
            </a:r>
            <a:r>
              <a:rPr lang="en-US" altLang="uk-UA" sz="2000">
                <a:solidFill>
                  <a:schemeClr val="accent2"/>
                </a:solidFill>
                <a:latin typeface="Arial" panose="020B0604020202020204" pitchFamily="34" charset="0"/>
              </a:rPr>
              <a:t>tautomers</a:t>
            </a:r>
            <a:r>
              <a:rPr lang="en-US" altLang="uk-UA" sz="2000">
                <a:latin typeface="Arial" panose="020B0604020202020204" pitchFamily="34" charset="0"/>
              </a:rPr>
              <a:t>: A is the </a:t>
            </a:r>
            <a:r>
              <a:rPr lang="en-US" altLang="uk-UA" sz="2000">
                <a:solidFill>
                  <a:schemeClr val="accent2"/>
                </a:solidFill>
                <a:latin typeface="Arial" panose="020B0604020202020204" pitchFamily="34" charset="0"/>
              </a:rPr>
              <a:t>enol form</a:t>
            </a:r>
            <a:r>
              <a:rPr lang="en-US" altLang="uk-UA" sz="2000">
                <a:latin typeface="Arial" panose="020B0604020202020204" pitchFamily="34" charset="0"/>
              </a:rPr>
              <a:t> and B is the </a:t>
            </a:r>
            <a:r>
              <a:rPr lang="en-US" altLang="uk-UA" sz="2000">
                <a:solidFill>
                  <a:schemeClr val="accent2"/>
                </a:solidFill>
                <a:latin typeface="Arial" panose="020B0604020202020204" pitchFamily="34" charset="0"/>
              </a:rPr>
              <a:t>keto form</a:t>
            </a:r>
            <a:r>
              <a:rPr lang="en-US" altLang="uk-UA" sz="2000">
                <a:latin typeface="Arial" panose="020B0604020202020204" pitchFamily="34" charset="0"/>
              </a:rPr>
              <a:t> of the tautomer.</a:t>
            </a:r>
          </a:p>
        </p:txBody>
      </p:sp>
      <p:sp>
        <p:nvSpPr>
          <p:cNvPr id="629764" name="Text Box 4"/>
          <p:cNvSpPr txBox="1">
            <a:spLocks noChangeArrowheads="1"/>
          </p:cNvSpPr>
          <p:nvPr/>
        </p:nvSpPr>
        <p:spPr bwMode="auto">
          <a:xfrm>
            <a:off x="152400" y="53340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Hydration—Electrophilic Addition of Water</a:t>
            </a:r>
          </a:p>
        </p:txBody>
      </p:sp>
      <p:pic>
        <p:nvPicPr>
          <p:cNvPr id="629766" name="Picture 6" descr="001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24075"/>
            <a:ext cx="8382000" cy="3514725"/>
          </a:xfrm>
          <a:prstGeom prst="rect">
            <a:avLst/>
          </a:prstGeom>
          <a:noFill/>
          <a:extLst>
            <a:ext uri="{909E8E84-426E-40DD-AFC4-6F175D3DCCD1}">
              <a14:hiddenFill xmlns:a14="http://schemas.microsoft.com/office/drawing/2010/main">
                <a:solidFill>
                  <a:srgbClr val="FFFFFF"/>
                </a:solidFill>
              </a14:hiddenFill>
            </a:ext>
          </a:extLst>
        </p:spPr>
      </p:pic>
      <p:sp>
        <p:nvSpPr>
          <p:cNvPr id="629767" name="Text Box 7"/>
          <p:cNvSpPr txBox="1">
            <a:spLocks noChangeArrowheads="1"/>
          </p:cNvSpPr>
          <p:nvPr/>
        </p:nvSpPr>
        <p:spPr bwMode="auto">
          <a:xfrm>
            <a:off x="228600" y="5699125"/>
            <a:ext cx="8686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anose="02020603050405020304" pitchFamily="18" charset="0"/>
              </a:defRPr>
            </a:lvl1pPr>
            <a:lvl2pPr marL="684213" indent="-22701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000">
                <a:latin typeface="Arial" panose="020B0604020202020204" pitchFamily="34" charset="0"/>
              </a:rPr>
              <a:t>Equilibrium favors the keto form largely because the C=O is much stronger than a C=C. </a:t>
            </a:r>
            <a:r>
              <a:rPr lang="en-US" altLang="uk-UA" sz="2000">
                <a:solidFill>
                  <a:schemeClr val="accent2"/>
                </a:solidFill>
                <a:latin typeface="Arial" panose="020B0604020202020204" pitchFamily="34" charset="0"/>
              </a:rPr>
              <a:t>Tautomerization</a:t>
            </a:r>
            <a:r>
              <a:rPr lang="en-US" altLang="uk-UA" sz="2000">
                <a:latin typeface="Arial" panose="020B0604020202020204" pitchFamily="34" charset="0"/>
              </a:rPr>
              <a:t>, the process of converting one tautomer into another, is catalyzed by both acid and base.</a:t>
            </a:r>
          </a:p>
        </p:txBody>
      </p:sp>
    </p:spTree>
    <p:extLst>
      <p:ext uri="{BB962C8B-B14F-4D97-AF65-F5344CB8AC3E}">
        <p14:creationId xmlns:p14="http://schemas.microsoft.com/office/powerpoint/2010/main" val="35918219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Text Box 2"/>
          <p:cNvSpPr txBox="1">
            <a:spLocks noChangeArrowheads="1"/>
          </p:cNvSpPr>
          <p:nvPr/>
        </p:nvSpPr>
        <p:spPr bwMode="auto">
          <a:xfrm>
            <a:off x="3581400" y="4572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30788" name="Text Box 4"/>
          <p:cNvSpPr txBox="1">
            <a:spLocks noChangeArrowheads="1"/>
          </p:cNvSpPr>
          <p:nvPr/>
        </p:nvSpPr>
        <p:spPr bwMode="auto">
          <a:xfrm>
            <a:off x="152400" y="11874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Hydration—Electrophilic Addition of Water</a:t>
            </a:r>
          </a:p>
        </p:txBody>
      </p:sp>
      <p:pic>
        <p:nvPicPr>
          <p:cNvPr id="630791" name="Picture 7" descr="11_03"/>
          <p:cNvPicPr>
            <a:picLocks noChangeAspect="1" noChangeArrowheads="1"/>
          </p:cNvPicPr>
          <p:nvPr/>
        </p:nvPicPr>
        <p:blipFill>
          <a:blip r:embed="rId2">
            <a:extLst>
              <a:ext uri="{28A0092B-C50C-407E-A947-70E740481C1C}">
                <a14:useLocalDpi xmlns:a14="http://schemas.microsoft.com/office/drawing/2010/main" val="0"/>
              </a:ext>
            </a:extLst>
          </a:blip>
          <a:srcRect t="4352" b="2086"/>
          <a:stretch>
            <a:fillRect/>
          </a:stretch>
        </p:blipFill>
        <p:spPr bwMode="auto">
          <a:xfrm>
            <a:off x="152400" y="1828800"/>
            <a:ext cx="88392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8389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p:txBody>
          <a:bodyPr/>
          <a:lstStyle/>
          <a:p>
            <a:r>
              <a:rPr lang="en-US" altLang="uk-UA"/>
              <a:t>Sample Problem 11.03</a:t>
            </a:r>
          </a:p>
        </p:txBody>
      </p:sp>
      <p:pic>
        <p:nvPicPr>
          <p:cNvPr id="645123" name="Picture 3" descr="sp11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925" y="200025"/>
            <a:ext cx="6581775" cy="654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87973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Text Box 2"/>
          <p:cNvSpPr txBox="1">
            <a:spLocks noChangeArrowheads="1"/>
          </p:cNvSpPr>
          <p:nvPr/>
        </p:nvSpPr>
        <p:spPr bwMode="auto">
          <a:xfrm>
            <a:off x="3581400" y="1524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31812" name="Text Box 4"/>
          <p:cNvSpPr txBox="1">
            <a:spLocks noChangeArrowheads="1"/>
          </p:cNvSpPr>
          <p:nvPr/>
        </p:nvSpPr>
        <p:spPr bwMode="auto">
          <a:xfrm>
            <a:off x="152400" y="5778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Hydration—Electrophilic Addition of Water</a:t>
            </a:r>
          </a:p>
        </p:txBody>
      </p:sp>
      <p:pic>
        <p:nvPicPr>
          <p:cNvPr id="631814" name="Picture 6" descr="11_04"/>
          <p:cNvPicPr>
            <a:picLocks noChangeAspect="1" noChangeArrowheads="1"/>
          </p:cNvPicPr>
          <p:nvPr/>
        </p:nvPicPr>
        <p:blipFill>
          <a:blip r:embed="rId2">
            <a:extLst>
              <a:ext uri="{28A0092B-C50C-407E-A947-70E740481C1C}">
                <a14:useLocalDpi xmlns:a14="http://schemas.microsoft.com/office/drawing/2010/main" val="0"/>
              </a:ext>
            </a:extLst>
          </a:blip>
          <a:srcRect t="3096"/>
          <a:stretch>
            <a:fillRect/>
          </a:stretch>
        </p:blipFill>
        <p:spPr bwMode="auto">
          <a:xfrm>
            <a:off x="533400" y="990600"/>
            <a:ext cx="80772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7798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Text Box 2"/>
          <p:cNvSpPr txBox="1">
            <a:spLocks noChangeArrowheads="1"/>
          </p:cNvSpPr>
          <p:nvPr/>
        </p:nvSpPr>
        <p:spPr bwMode="auto">
          <a:xfrm>
            <a:off x="3581400" y="1666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05187" name="Text Box 3"/>
          <p:cNvSpPr txBox="1">
            <a:spLocks noChangeArrowheads="1"/>
          </p:cNvSpPr>
          <p:nvPr/>
        </p:nvSpPr>
        <p:spPr bwMode="auto">
          <a:xfrm>
            <a:off x="152400" y="8826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Hydroboration—Oxidation</a:t>
            </a:r>
          </a:p>
        </p:txBody>
      </p:sp>
      <p:sp>
        <p:nvSpPr>
          <p:cNvPr id="605188" name="Text Box 4"/>
          <p:cNvSpPr txBox="1">
            <a:spLocks noChangeArrowheads="1"/>
          </p:cNvSpPr>
          <p:nvPr/>
        </p:nvSpPr>
        <p:spPr bwMode="auto">
          <a:xfrm>
            <a:off x="228600" y="1371600"/>
            <a:ext cx="868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973138" indent="-457200">
              <a:defRPr sz="2400">
                <a:solidFill>
                  <a:schemeClr val="tx1"/>
                </a:solidFill>
                <a:latin typeface="Times New Roman" panose="02020603050405020304" pitchFamily="18" charset="0"/>
              </a:defRPr>
            </a:lvl2pPr>
            <a:lvl3pPr marL="1544638" indent="-457200">
              <a:defRPr sz="2400">
                <a:solidFill>
                  <a:schemeClr val="tx1"/>
                </a:solidFill>
                <a:latin typeface="Times New Roman" panose="02020603050405020304" pitchFamily="18" charset="0"/>
              </a:defRPr>
            </a:lvl3pPr>
            <a:lvl4pPr marL="2116138" indent="-457200">
              <a:defRPr sz="2400">
                <a:solidFill>
                  <a:schemeClr val="tx1"/>
                </a:solidFill>
                <a:latin typeface="Times New Roman" panose="02020603050405020304" pitchFamily="18" charset="0"/>
              </a:defRPr>
            </a:lvl4pPr>
            <a:lvl5pPr marL="2687638" indent="-457200">
              <a:defRPr sz="2400">
                <a:solidFill>
                  <a:schemeClr val="tx1"/>
                </a:solidFill>
                <a:latin typeface="Times New Roman" panose="02020603050405020304" pitchFamily="18" charset="0"/>
              </a:defRPr>
            </a:lvl5pPr>
            <a:lvl6pPr marL="3144838" indent="-457200" fontAlgn="base">
              <a:spcBef>
                <a:spcPct val="0"/>
              </a:spcBef>
              <a:spcAft>
                <a:spcPct val="0"/>
              </a:spcAft>
              <a:defRPr sz="2400">
                <a:solidFill>
                  <a:schemeClr val="tx1"/>
                </a:solidFill>
                <a:latin typeface="Times New Roman" panose="02020603050405020304" pitchFamily="18" charset="0"/>
              </a:defRPr>
            </a:lvl6pPr>
            <a:lvl7pPr marL="3602038" indent="-457200" fontAlgn="base">
              <a:spcBef>
                <a:spcPct val="0"/>
              </a:spcBef>
              <a:spcAft>
                <a:spcPct val="0"/>
              </a:spcAft>
              <a:defRPr sz="2400">
                <a:solidFill>
                  <a:schemeClr val="tx1"/>
                </a:solidFill>
                <a:latin typeface="Times New Roman" panose="02020603050405020304" pitchFamily="18" charset="0"/>
              </a:defRPr>
            </a:lvl7pPr>
            <a:lvl8pPr marL="4059238" indent="-457200" fontAlgn="base">
              <a:spcBef>
                <a:spcPct val="0"/>
              </a:spcBef>
              <a:spcAft>
                <a:spcPct val="0"/>
              </a:spcAft>
              <a:defRPr sz="2400">
                <a:solidFill>
                  <a:schemeClr val="tx1"/>
                </a:solidFill>
                <a:latin typeface="Times New Roman" panose="02020603050405020304" pitchFamily="18" charset="0"/>
              </a:defRPr>
            </a:lvl8pPr>
            <a:lvl9pPr marL="4516438" indent="-457200" fontAlgn="base">
              <a:spcBef>
                <a:spcPct val="0"/>
              </a:spcBef>
              <a:spcAft>
                <a:spcPct val="0"/>
              </a:spcAft>
              <a:defRPr sz="2400">
                <a:solidFill>
                  <a:schemeClr val="tx1"/>
                </a:solidFill>
                <a:latin typeface="Times New Roman" panose="02020603050405020304" pitchFamily="18" charset="0"/>
              </a:defRPr>
            </a:lvl9pPr>
          </a:lstStyle>
          <a:p>
            <a:pPr>
              <a:spcBef>
                <a:spcPct val="15000"/>
              </a:spcBef>
            </a:pPr>
            <a:r>
              <a:rPr lang="en-US" altLang="uk-UA">
                <a:latin typeface="Arial" panose="020B0604020202020204" pitchFamily="34" charset="0"/>
              </a:rPr>
              <a:t>Hydroboration—oxidation is a two step reaction sequence that converts an alkyne to a carbonyl compound.</a:t>
            </a:r>
          </a:p>
        </p:txBody>
      </p:sp>
      <p:pic>
        <p:nvPicPr>
          <p:cNvPr id="605191" name="Picture 7" descr="0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62200"/>
            <a:ext cx="8305800" cy="2005013"/>
          </a:xfrm>
          <a:prstGeom prst="rect">
            <a:avLst/>
          </a:prstGeom>
          <a:noFill/>
          <a:extLst>
            <a:ext uri="{909E8E84-426E-40DD-AFC4-6F175D3DCCD1}">
              <a14:hiddenFill xmlns:a14="http://schemas.microsoft.com/office/drawing/2010/main">
                <a:solidFill>
                  <a:srgbClr val="FFFFFF"/>
                </a:solidFill>
              </a14:hiddenFill>
            </a:ext>
          </a:extLst>
        </p:spPr>
      </p:pic>
      <p:pic>
        <p:nvPicPr>
          <p:cNvPr id="605192" name="Picture 8" descr="0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724400"/>
            <a:ext cx="8229600"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3460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Text Box 2"/>
          <p:cNvSpPr txBox="1">
            <a:spLocks noChangeArrowheads="1"/>
          </p:cNvSpPr>
          <p:nvPr/>
        </p:nvSpPr>
        <p:spPr bwMode="auto">
          <a:xfrm>
            <a:off x="3581400" y="2428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32835" name="Text Box 3"/>
          <p:cNvSpPr txBox="1">
            <a:spLocks noChangeArrowheads="1"/>
          </p:cNvSpPr>
          <p:nvPr/>
        </p:nvSpPr>
        <p:spPr bwMode="auto">
          <a:xfrm>
            <a:off x="152400" y="8064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Hydroboration—Oxidation</a:t>
            </a:r>
          </a:p>
        </p:txBody>
      </p:sp>
      <p:sp>
        <p:nvSpPr>
          <p:cNvPr id="632836" name="Text Box 4"/>
          <p:cNvSpPr txBox="1">
            <a:spLocks noChangeArrowheads="1"/>
          </p:cNvSpPr>
          <p:nvPr/>
        </p:nvSpPr>
        <p:spPr bwMode="auto">
          <a:xfrm>
            <a:off x="228600" y="1276350"/>
            <a:ext cx="86868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sz="2400">
                <a:solidFill>
                  <a:schemeClr val="tx1"/>
                </a:solidFill>
                <a:latin typeface="Times New Roman" panose="02020603050405020304" pitchFamily="18" charset="0"/>
              </a:defRPr>
            </a:lvl1pPr>
            <a:lvl2pPr marL="973138" indent="-457200">
              <a:defRPr sz="2400">
                <a:solidFill>
                  <a:schemeClr val="tx1"/>
                </a:solidFill>
                <a:latin typeface="Times New Roman" panose="02020603050405020304" pitchFamily="18" charset="0"/>
              </a:defRPr>
            </a:lvl2pPr>
            <a:lvl3pPr marL="1544638" indent="-457200">
              <a:defRPr sz="2400">
                <a:solidFill>
                  <a:schemeClr val="tx1"/>
                </a:solidFill>
                <a:latin typeface="Times New Roman" panose="02020603050405020304" pitchFamily="18" charset="0"/>
              </a:defRPr>
            </a:lvl3pPr>
            <a:lvl4pPr marL="2116138" indent="-457200">
              <a:defRPr sz="2400">
                <a:solidFill>
                  <a:schemeClr val="tx1"/>
                </a:solidFill>
                <a:latin typeface="Times New Roman" panose="02020603050405020304" pitchFamily="18" charset="0"/>
              </a:defRPr>
            </a:lvl4pPr>
            <a:lvl5pPr marL="2687638" indent="-457200">
              <a:defRPr sz="2400">
                <a:solidFill>
                  <a:schemeClr val="tx1"/>
                </a:solidFill>
                <a:latin typeface="Times New Roman" panose="02020603050405020304" pitchFamily="18" charset="0"/>
              </a:defRPr>
            </a:lvl5pPr>
            <a:lvl6pPr marL="3144838" indent="-457200" fontAlgn="base">
              <a:spcBef>
                <a:spcPct val="0"/>
              </a:spcBef>
              <a:spcAft>
                <a:spcPct val="0"/>
              </a:spcAft>
              <a:defRPr sz="2400">
                <a:solidFill>
                  <a:schemeClr val="tx1"/>
                </a:solidFill>
                <a:latin typeface="Times New Roman" panose="02020603050405020304" pitchFamily="18" charset="0"/>
              </a:defRPr>
            </a:lvl6pPr>
            <a:lvl7pPr marL="3602038" indent="-457200" fontAlgn="base">
              <a:spcBef>
                <a:spcPct val="0"/>
              </a:spcBef>
              <a:spcAft>
                <a:spcPct val="0"/>
              </a:spcAft>
              <a:defRPr sz="2400">
                <a:solidFill>
                  <a:schemeClr val="tx1"/>
                </a:solidFill>
                <a:latin typeface="Times New Roman" panose="02020603050405020304" pitchFamily="18" charset="0"/>
              </a:defRPr>
            </a:lvl7pPr>
            <a:lvl8pPr marL="4059238" indent="-457200" fontAlgn="base">
              <a:spcBef>
                <a:spcPct val="0"/>
              </a:spcBef>
              <a:spcAft>
                <a:spcPct val="0"/>
              </a:spcAft>
              <a:defRPr sz="2400">
                <a:solidFill>
                  <a:schemeClr val="tx1"/>
                </a:solidFill>
                <a:latin typeface="Times New Roman" panose="02020603050405020304" pitchFamily="18" charset="0"/>
              </a:defRPr>
            </a:lvl8pPr>
            <a:lvl9pPr marL="4516438" indent="-457200"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200">
                <a:latin typeface="Arial" panose="020B0604020202020204" pitchFamily="34" charset="0"/>
              </a:rPr>
              <a:t>Hydroboration—oxidation of an internal alkyne forms a ketone.</a:t>
            </a:r>
          </a:p>
          <a:p>
            <a:pPr>
              <a:spcBef>
                <a:spcPct val="15000"/>
              </a:spcBef>
              <a:buFontTx/>
              <a:buChar char="•"/>
            </a:pPr>
            <a:r>
              <a:rPr lang="en-US" altLang="uk-UA" sz="2200">
                <a:latin typeface="Arial" panose="020B0604020202020204" pitchFamily="34" charset="0"/>
              </a:rPr>
              <a:t>Hydroboration of a terminal alkyne adds BH</a:t>
            </a:r>
            <a:r>
              <a:rPr lang="en-US" altLang="uk-UA" sz="2200" baseline="-25000">
                <a:latin typeface="Arial" panose="020B0604020202020204" pitchFamily="34" charset="0"/>
              </a:rPr>
              <a:t>2</a:t>
            </a:r>
            <a:r>
              <a:rPr lang="en-US" altLang="uk-UA" sz="2200">
                <a:latin typeface="Arial" panose="020B0604020202020204" pitchFamily="34" charset="0"/>
              </a:rPr>
              <a:t> to the less substituted, terminal carbon. After oxidation to the enol, tautomerization yields an aldehyde, a carbonyl compound having a hydrogen atom bonded to the carbonyl carbon.</a:t>
            </a:r>
          </a:p>
        </p:txBody>
      </p:sp>
      <p:pic>
        <p:nvPicPr>
          <p:cNvPr id="632839" name="Picture 7" descr="0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05200"/>
            <a:ext cx="8305800"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4728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p:txBody>
          <a:bodyPr/>
          <a:lstStyle/>
          <a:p>
            <a:r>
              <a:rPr lang="en-US" altLang="uk-UA"/>
              <a:t>Sample Problem 11.04</a:t>
            </a:r>
          </a:p>
        </p:txBody>
      </p:sp>
      <p:pic>
        <p:nvPicPr>
          <p:cNvPr id="646147" name="Picture 3" descr="sp11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257175"/>
            <a:ext cx="6581775" cy="652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3059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Text Box 2"/>
          <p:cNvSpPr txBox="1">
            <a:spLocks noChangeArrowheads="1"/>
          </p:cNvSpPr>
          <p:nvPr/>
        </p:nvSpPr>
        <p:spPr bwMode="auto">
          <a:xfrm>
            <a:off x="3581400" y="2428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33859" name="Text Box 3"/>
          <p:cNvSpPr txBox="1">
            <a:spLocks noChangeArrowheads="1"/>
          </p:cNvSpPr>
          <p:nvPr/>
        </p:nvSpPr>
        <p:spPr bwMode="auto">
          <a:xfrm>
            <a:off x="152400" y="8064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Reaction of Acetylide Anions</a:t>
            </a:r>
          </a:p>
        </p:txBody>
      </p:sp>
      <p:sp>
        <p:nvSpPr>
          <p:cNvPr id="633860" name="Text Box 4"/>
          <p:cNvSpPr txBox="1">
            <a:spLocks noChangeArrowheads="1"/>
          </p:cNvSpPr>
          <p:nvPr/>
        </p:nvSpPr>
        <p:spPr bwMode="auto">
          <a:xfrm>
            <a:off x="228600" y="1276350"/>
            <a:ext cx="8686800" cy="181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sz="2400">
                <a:solidFill>
                  <a:schemeClr val="tx1"/>
                </a:solidFill>
                <a:latin typeface="Times New Roman" panose="02020603050405020304" pitchFamily="18" charset="0"/>
              </a:defRPr>
            </a:lvl1pPr>
            <a:lvl2pPr marL="973138" indent="-457200">
              <a:defRPr sz="2400">
                <a:solidFill>
                  <a:schemeClr val="tx1"/>
                </a:solidFill>
                <a:latin typeface="Times New Roman" panose="02020603050405020304" pitchFamily="18" charset="0"/>
              </a:defRPr>
            </a:lvl2pPr>
            <a:lvl3pPr marL="1544638" indent="-457200">
              <a:defRPr sz="2400">
                <a:solidFill>
                  <a:schemeClr val="tx1"/>
                </a:solidFill>
                <a:latin typeface="Times New Roman" panose="02020603050405020304" pitchFamily="18" charset="0"/>
              </a:defRPr>
            </a:lvl3pPr>
            <a:lvl4pPr marL="2116138" indent="-457200">
              <a:defRPr sz="2400">
                <a:solidFill>
                  <a:schemeClr val="tx1"/>
                </a:solidFill>
                <a:latin typeface="Times New Roman" panose="02020603050405020304" pitchFamily="18" charset="0"/>
              </a:defRPr>
            </a:lvl4pPr>
            <a:lvl5pPr marL="2687638" indent="-457200">
              <a:defRPr sz="2400">
                <a:solidFill>
                  <a:schemeClr val="tx1"/>
                </a:solidFill>
                <a:latin typeface="Times New Roman" panose="02020603050405020304" pitchFamily="18" charset="0"/>
              </a:defRPr>
            </a:lvl5pPr>
            <a:lvl6pPr marL="3144838" indent="-457200" fontAlgn="base">
              <a:spcBef>
                <a:spcPct val="0"/>
              </a:spcBef>
              <a:spcAft>
                <a:spcPct val="0"/>
              </a:spcAft>
              <a:defRPr sz="2400">
                <a:solidFill>
                  <a:schemeClr val="tx1"/>
                </a:solidFill>
                <a:latin typeface="Times New Roman" panose="02020603050405020304" pitchFamily="18" charset="0"/>
              </a:defRPr>
            </a:lvl6pPr>
            <a:lvl7pPr marL="3602038" indent="-457200" fontAlgn="base">
              <a:spcBef>
                <a:spcPct val="0"/>
              </a:spcBef>
              <a:spcAft>
                <a:spcPct val="0"/>
              </a:spcAft>
              <a:defRPr sz="2400">
                <a:solidFill>
                  <a:schemeClr val="tx1"/>
                </a:solidFill>
                <a:latin typeface="Times New Roman" panose="02020603050405020304" pitchFamily="18" charset="0"/>
              </a:defRPr>
            </a:lvl7pPr>
            <a:lvl8pPr marL="4059238" indent="-457200" fontAlgn="base">
              <a:spcBef>
                <a:spcPct val="0"/>
              </a:spcBef>
              <a:spcAft>
                <a:spcPct val="0"/>
              </a:spcAft>
              <a:defRPr sz="2400">
                <a:solidFill>
                  <a:schemeClr val="tx1"/>
                </a:solidFill>
                <a:latin typeface="Times New Roman" panose="02020603050405020304" pitchFamily="18" charset="0"/>
              </a:defRPr>
            </a:lvl8pPr>
            <a:lvl9pPr marL="4516438" indent="-457200"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200">
                <a:latin typeface="Arial" panose="020B0604020202020204" pitchFamily="34" charset="0"/>
              </a:rPr>
              <a:t>Acetylide anions react with unhindered alkyl halides to yield products of nucleophilic substitution.</a:t>
            </a:r>
          </a:p>
          <a:p>
            <a:pPr>
              <a:spcBef>
                <a:spcPct val="15000"/>
              </a:spcBef>
              <a:buFontTx/>
              <a:buChar char="•"/>
            </a:pPr>
            <a:r>
              <a:rPr lang="en-US" altLang="uk-UA" sz="2200">
                <a:latin typeface="Arial" panose="020B0604020202020204" pitchFamily="34" charset="0"/>
              </a:rPr>
              <a:t>Because acetylides are strong nucleophiles, the mechanism of substitution is S</a:t>
            </a:r>
            <a:r>
              <a:rPr lang="en-US" altLang="uk-UA" sz="2200" baseline="-25000">
                <a:latin typeface="Arial" panose="020B0604020202020204" pitchFamily="34" charset="0"/>
              </a:rPr>
              <a:t>N</a:t>
            </a:r>
            <a:r>
              <a:rPr lang="en-US" altLang="uk-UA" sz="2200">
                <a:latin typeface="Arial" panose="020B0604020202020204" pitchFamily="34" charset="0"/>
              </a:rPr>
              <a:t>2, and thus the reaction is fastest with CH</a:t>
            </a:r>
            <a:r>
              <a:rPr lang="en-US" altLang="uk-UA" sz="2200" baseline="-25000">
                <a:latin typeface="Arial" panose="020B0604020202020204" pitchFamily="34" charset="0"/>
              </a:rPr>
              <a:t>3</a:t>
            </a:r>
            <a:r>
              <a:rPr lang="en-US" altLang="uk-UA" sz="2200">
                <a:latin typeface="Arial" panose="020B0604020202020204" pitchFamily="34" charset="0"/>
              </a:rPr>
              <a:t>X and 1</a:t>
            </a:r>
            <a:r>
              <a:rPr lang="en-US" altLang="uk-UA" sz="2200" baseline="30000">
                <a:latin typeface="Arial" panose="020B0604020202020204" pitchFamily="34" charset="0"/>
              </a:rPr>
              <a:t>0</a:t>
            </a:r>
            <a:r>
              <a:rPr lang="en-US" altLang="uk-UA" sz="2200">
                <a:latin typeface="Arial" panose="020B0604020202020204" pitchFamily="34" charset="0"/>
              </a:rPr>
              <a:t> alkyl halides.</a:t>
            </a:r>
          </a:p>
        </p:txBody>
      </p:sp>
      <p:pic>
        <p:nvPicPr>
          <p:cNvPr id="633862" name="Picture 6" descr="0015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76600"/>
            <a:ext cx="8153400" cy="321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4333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Text Box 2"/>
          <p:cNvSpPr txBox="1">
            <a:spLocks noChangeArrowheads="1"/>
          </p:cNvSpPr>
          <p:nvPr/>
        </p:nvSpPr>
        <p:spPr bwMode="auto">
          <a:xfrm>
            <a:off x="3581400" y="2428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800"/>
              <a:t>Alkynes</a:t>
            </a:r>
          </a:p>
        </p:txBody>
      </p:sp>
      <p:sp>
        <p:nvSpPr>
          <p:cNvPr id="634883" name="Text Box 3"/>
          <p:cNvSpPr txBox="1">
            <a:spLocks noChangeArrowheads="1"/>
          </p:cNvSpPr>
          <p:nvPr/>
        </p:nvSpPr>
        <p:spPr bwMode="auto">
          <a:xfrm>
            <a:off x="152400" y="806450"/>
            <a:ext cx="8763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uk-UA" sz="2600"/>
              <a:t>Reaction of Acetylide Anions</a:t>
            </a:r>
          </a:p>
        </p:txBody>
      </p:sp>
      <p:sp>
        <p:nvSpPr>
          <p:cNvPr id="634884" name="Text Box 4"/>
          <p:cNvSpPr txBox="1">
            <a:spLocks noChangeArrowheads="1"/>
          </p:cNvSpPr>
          <p:nvPr/>
        </p:nvSpPr>
        <p:spPr bwMode="auto">
          <a:xfrm>
            <a:off x="228600" y="1276350"/>
            <a:ext cx="86868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sz="2400">
                <a:solidFill>
                  <a:schemeClr val="tx1"/>
                </a:solidFill>
                <a:latin typeface="Times New Roman" panose="02020603050405020304" pitchFamily="18" charset="0"/>
              </a:defRPr>
            </a:lvl1pPr>
            <a:lvl2pPr marL="973138" indent="-457200">
              <a:defRPr sz="2400">
                <a:solidFill>
                  <a:schemeClr val="tx1"/>
                </a:solidFill>
                <a:latin typeface="Times New Roman" panose="02020603050405020304" pitchFamily="18" charset="0"/>
              </a:defRPr>
            </a:lvl2pPr>
            <a:lvl3pPr marL="1544638" indent="-457200">
              <a:defRPr sz="2400">
                <a:solidFill>
                  <a:schemeClr val="tx1"/>
                </a:solidFill>
                <a:latin typeface="Times New Roman" panose="02020603050405020304" pitchFamily="18" charset="0"/>
              </a:defRPr>
            </a:lvl3pPr>
            <a:lvl4pPr marL="2116138" indent="-457200">
              <a:defRPr sz="2400">
                <a:solidFill>
                  <a:schemeClr val="tx1"/>
                </a:solidFill>
                <a:latin typeface="Times New Roman" panose="02020603050405020304" pitchFamily="18" charset="0"/>
              </a:defRPr>
            </a:lvl4pPr>
            <a:lvl5pPr marL="2687638" indent="-457200">
              <a:defRPr sz="2400">
                <a:solidFill>
                  <a:schemeClr val="tx1"/>
                </a:solidFill>
                <a:latin typeface="Times New Roman" panose="02020603050405020304" pitchFamily="18" charset="0"/>
              </a:defRPr>
            </a:lvl5pPr>
            <a:lvl6pPr marL="3144838" indent="-457200" fontAlgn="base">
              <a:spcBef>
                <a:spcPct val="0"/>
              </a:spcBef>
              <a:spcAft>
                <a:spcPct val="0"/>
              </a:spcAft>
              <a:defRPr sz="2400">
                <a:solidFill>
                  <a:schemeClr val="tx1"/>
                </a:solidFill>
                <a:latin typeface="Times New Roman" panose="02020603050405020304" pitchFamily="18" charset="0"/>
              </a:defRPr>
            </a:lvl6pPr>
            <a:lvl7pPr marL="3602038" indent="-457200" fontAlgn="base">
              <a:spcBef>
                <a:spcPct val="0"/>
              </a:spcBef>
              <a:spcAft>
                <a:spcPct val="0"/>
              </a:spcAft>
              <a:defRPr sz="2400">
                <a:solidFill>
                  <a:schemeClr val="tx1"/>
                </a:solidFill>
                <a:latin typeface="Times New Roman" panose="02020603050405020304" pitchFamily="18" charset="0"/>
              </a:defRPr>
            </a:lvl7pPr>
            <a:lvl8pPr marL="4059238" indent="-457200" fontAlgn="base">
              <a:spcBef>
                <a:spcPct val="0"/>
              </a:spcBef>
              <a:spcAft>
                <a:spcPct val="0"/>
              </a:spcAft>
              <a:defRPr sz="2400">
                <a:solidFill>
                  <a:schemeClr val="tx1"/>
                </a:solidFill>
                <a:latin typeface="Times New Roman" panose="02020603050405020304" pitchFamily="18" charset="0"/>
              </a:defRPr>
            </a:lvl8pPr>
            <a:lvl9pPr marL="4516438" indent="-457200" fontAlgn="base">
              <a:spcBef>
                <a:spcPct val="0"/>
              </a:spcBef>
              <a:spcAft>
                <a:spcPct val="0"/>
              </a:spcAft>
              <a:defRPr sz="2400">
                <a:solidFill>
                  <a:schemeClr val="tx1"/>
                </a:solidFill>
                <a:latin typeface="Times New Roman" panose="02020603050405020304" pitchFamily="18" charset="0"/>
              </a:defRPr>
            </a:lvl9pPr>
          </a:lstStyle>
          <a:p>
            <a:pPr>
              <a:spcBef>
                <a:spcPct val="15000"/>
              </a:spcBef>
              <a:buFontTx/>
              <a:buChar char="•"/>
            </a:pPr>
            <a:r>
              <a:rPr lang="en-US" altLang="uk-UA" sz="2200">
                <a:latin typeface="Arial" panose="020B0604020202020204" pitchFamily="34" charset="0"/>
              </a:rPr>
              <a:t>Steric hindrance around the leaving group causes 2</a:t>
            </a:r>
            <a:r>
              <a:rPr lang="en-US" altLang="uk-UA" sz="2200" baseline="30000">
                <a:latin typeface="Arial" panose="020B0604020202020204" pitchFamily="34" charset="0"/>
              </a:rPr>
              <a:t>0</a:t>
            </a:r>
            <a:r>
              <a:rPr lang="en-US" altLang="uk-UA" sz="2200">
                <a:latin typeface="Arial" panose="020B0604020202020204" pitchFamily="34" charset="0"/>
              </a:rPr>
              <a:t> and 3</a:t>
            </a:r>
            <a:r>
              <a:rPr lang="en-US" altLang="uk-UA" sz="2200" baseline="30000">
                <a:latin typeface="Arial" panose="020B0604020202020204" pitchFamily="34" charset="0"/>
              </a:rPr>
              <a:t>0</a:t>
            </a:r>
            <a:r>
              <a:rPr lang="en-US" altLang="uk-UA" sz="2200">
                <a:latin typeface="Arial" panose="020B0604020202020204" pitchFamily="34" charset="0"/>
              </a:rPr>
              <a:t> alkyl halides to undergo elimination by an E2 mechanism, as shown with 2-bromo-2-methylpropane.</a:t>
            </a:r>
          </a:p>
          <a:p>
            <a:pPr>
              <a:spcBef>
                <a:spcPct val="15000"/>
              </a:spcBef>
              <a:buFontTx/>
              <a:buChar char="•"/>
            </a:pPr>
            <a:r>
              <a:rPr lang="en-US" altLang="uk-UA" sz="2200">
                <a:latin typeface="Arial" panose="020B0604020202020204" pitchFamily="34" charset="0"/>
              </a:rPr>
              <a:t>Thus, nucleophilic substitution with acetylide anions leads to carbon-carbon bond formation only with CH</a:t>
            </a:r>
            <a:r>
              <a:rPr lang="en-US" altLang="uk-UA" sz="2200" baseline="-25000">
                <a:latin typeface="Arial" panose="020B0604020202020204" pitchFamily="34" charset="0"/>
              </a:rPr>
              <a:t>3</a:t>
            </a:r>
            <a:r>
              <a:rPr lang="en-US" altLang="uk-UA" sz="2200">
                <a:latin typeface="Arial" panose="020B0604020202020204" pitchFamily="34" charset="0"/>
              </a:rPr>
              <a:t>X and 1</a:t>
            </a:r>
            <a:r>
              <a:rPr lang="en-US" altLang="uk-UA" sz="2200" baseline="30000">
                <a:latin typeface="Arial" panose="020B0604020202020204" pitchFamily="34" charset="0"/>
              </a:rPr>
              <a:t>0</a:t>
            </a:r>
            <a:r>
              <a:rPr lang="en-US" altLang="uk-UA" sz="2200">
                <a:latin typeface="Arial" panose="020B0604020202020204" pitchFamily="34" charset="0"/>
              </a:rPr>
              <a:t> alkyl halides.</a:t>
            </a:r>
          </a:p>
        </p:txBody>
      </p:sp>
      <p:pic>
        <p:nvPicPr>
          <p:cNvPr id="634886" name="Picture 6" descr="0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765550"/>
            <a:ext cx="7924800" cy="206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9408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T01.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73c.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77b.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74b.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75c.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75c.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75b.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76a.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76b.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79c.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90a.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01.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90c.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68a.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68b.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68d.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72b.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72d.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73a.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WINDOWS\Desktop\Brown figs2\chapter7\07p273b.jpg"/>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671</TotalTime>
  <Words>4808</Words>
  <Application>Microsoft Office PowerPoint</Application>
  <PresentationFormat>Экран (4:3)</PresentationFormat>
  <Paragraphs>661</Paragraphs>
  <Slides>143</Slides>
  <Notes>28</Notes>
  <HiddenSlides>0</HiddenSlides>
  <MMClips>0</MMClips>
  <ScaleCrop>false</ScaleCrop>
  <HeadingPairs>
    <vt:vector size="6" baseType="variant">
      <vt:variant>
        <vt:lpstr>Тема</vt:lpstr>
      </vt:variant>
      <vt:variant>
        <vt:i4>2</vt:i4>
      </vt:variant>
      <vt:variant>
        <vt:lpstr>Внедренные серверы OLE</vt:lpstr>
      </vt:variant>
      <vt:variant>
        <vt:i4>4</vt:i4>
      </vt:variant>
      <vt:variant>
        <vt:lpstr>Заголовки слайдов</vt:lpstr>
      </vt:variant>
      <vt:variant>
        <vt:i4>143</vt:i4>
      </vt:variant>
    </vt:vector>
  </HeadingPairs>
  <TitlesOfParts>
    <vt:vector size="149" baseType="lpstr">
      <vt:lpstr>Тема Office</vt:lpstr>
      <vt:lpstr>Солнцестояние</vt:lpstr>
      <vt:lpstr>Document</vt:lpstr>
      <vt:lpstr>CS ChemDraw Drawing</vt:lpstr>
      <vt:lpstr>Photo Editor Photo</vt:lpstr>
      <vt:lpstr>Bitmap Image</vt:lpstr>
      <vt:lpstr>Презентация PowerPoint</vt:lpstr>
      <vt:lpstr>План</vt:lpstr>
      <vt:lpstr>Презентация PowerPoint</vt:lpstr>
      <vt:lpstr>Алкіни </vt:lpstr>
      <vt:lpstr>Презентация PowerPoint</vt:lpstr>
      <vt:lpstr>Гомологічний ряд</vt:lpstr>
      <vt:lpstr>Ізомерія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Лiтература: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Structure</vt:lpstr>
      <vt:lpstr>Презентация PowerPoint</vt:lpstr>
      <vt:lpstr>Acidity of Terminal Alkynes</vt:lpstr>
      <vt:lpstr>Important Synthetic Method:  Dehydrohalogenation</vt:lpstr>
      <vt:lpstr>Synthetic planning (Retrosynthesis)</vt:lpstr>
      <vt:lpstr>More Sythesis: Nucleophilic Substitution</vt:lpstr>
      <vt:lpstr>Reactions: alkyne with halogen</vt:lpstr>
      <vt:lpstr>Reactions: Addition of HX</vt:lpstr>
      <vt:lpstr>Mechanism</vt:lpstr>
      <vt:lpstr>Addition of the second mole, another example of resonance.</vt:lpstr>
      <vt:lpstr>Reactions: Acid catalyzed Hydration (Markovnikov).</vt:lpstr>
      <vt:lpstr>Reactions: Anti Markovnikov Hydration of Alkynes, Regioselectivity</vt:lpstr>
      <vt:lpstr>Tautomerism, enol  carbonyl</vt:lpstr>
      <vt:lpstr>Examples</vt:lpstr>
      <vt:lpstr>Reduction, Alkyne  Alkene</vt:lpstr>
      <vt:lpstr>Reduction - 2</vt:lpstr>
      <vt:lpstr>Plan a Synthetic Sequence Retrosynthesis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Sample Problem 11.02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Sample Problem 11.03</vt:lpstr>
      <vt:lpstr>Презентация PowerPoint</vt:lpstr>
      <vt:lpstr>Презентация PowerPoint</vt:lpstr>
      <vt:lpstr>Презентация PowerPoint</vt:lpstr>
      <vt:lpstr>Sample Problem 11.04</vt:lpstr>
      <vt:lpstr>Презентация PowerPoint</vt:lpstr>
      <vt:lpstr>Презентация PowerPoint</vt:lpstr>
      <vt:lpstr>Презентация PowerPoint</vt:lpstr>
      <vt:lpstr>Презентация PowerPoint</vt:lpstr>
      <vt:lpstr>Презентация PowerPoint</vt:lpstr>
      <vt:lpstr>Sample Problem 11.06</vt:lpstr>
      <vt:lpstr>Презентация PowerPoint</vt:lpstr>
      <vt:lpstr>Презентация PowerPoint</vt:lpstr>
      <vt:lpstr>Презентация PowerPoint</vt:lpstr>
      <vt:lpstr>Sample Problem 11.07</vt:lpstr>
      <vt:lpstr>Презентация PowerPoint</vt:lpstr>
      <vt:lpstr>Sample Problem 11.08b</vt:lpstr>
      <vt:lpstr>Alkynes</vt:lpstr>
      <vt:lpstr>s-Complex of Acetylene </vt:lpstr>
      <vt:lpstr>Catalytic Hydrogenation</vt:lpstr>
      <vt:lpstr>Hyddrogenation with Lindlar’s Catalyst forms cis Alkenes</vt:lpstr>
      <vt:lpstr>H2 on a Poisoned Catalyst  Prevents Over-Reduction  cis Alkenes  </vt:lpstr>
      <vt:lpstr>Addition of HX</vt:lpstr>
      <vt:lpstr>Br2 Addition</vt:lpstr>
      <vt:lpstr>Oxymercuration Hydration Markovnikov</vt:lpstr>
      <vt:lpstr>Enol – Keto Tautomerization Intermolecular</vt:lpstr>
      <vt:lpstr>Hydroboration Hydration Anti-Markovnikov</vt:lpstr>
      <vt:lpstr>Draw the Products</vt:lpstr>
      <vt:lpstr>Презентация PowerPoint</vt:lpstr>
      <vt:lpstr>Acidity of Terminal Alkynes</vt:lpstr>
      <vt:lpstr>Acetylide Formation</vt:lpstr>
      <vt:lpstr>Alkylation of Acetylide Ions Reaction with alkyl halides</vt:lpstr>
      <vt:lpstr>Multi-step Syntheses</vt:lpstr>
      <vt:lpstr>Retrosynthetic Analysis Begin with the Product</vt:lpstr>
      <vt:lpstr>Fill in the Reagents</vt:lpstr>
      <vt:lpstr>Outline the synthetic steps. Indicate all necessary reagents for each step.</vt:lpstr>
      <vt:lpstr>5 Steps</vt:lpstr>
      <vt:lpstr>General Formulas</vt:lpstr>
      <vt:lpstr>Alkynes</vt:lpstr>
      <vt:lpstr>Alkynes</vt:lpstr>
      <vt:lpstr>IUPAC Nomenclature of Alkynes</vt:lpstr>
      <vt:lpstr>Alkyne Structure</vt:lpstr>
      <vt:lpstr>Alkyne Structure</vt:lpstr>
      <vt:lpstr>Reactivity Considerations</vt:lpstr>
      <vt:lpstr>Reactivity Considerations</vt:lpstr>
      <vt:lpstr>Reactivity Considerations</vt:lpstr>
      <vt:lpstr>Reactivity Considerations </vt:lpstr>
      <vt:lpstr>Reactivity Considerations</vt:lpstr>
      <vt:lpstr>Relative Stabilities of Carbocations</vt:lpstr>
      <vt:lpstr>Hydrogen Halide Addition </vt:lpstr>
      <vt:lpstr>Hydrogen Halide Addition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РС</dc:creator>
  <cp:lastModifiedBy>Marina</cp:lastModifiedBy>
  <cp:revision>82</cp:revision>
  <dcterms:created xsi:type="dcterms:W3CDTF">2018-05-13T08:27:18Z</dcterms:created>
  <dcterms:modified xsi:type="dcterms:W3CDTF">2021-03-05T08:59:13Z</dcterms:modified>
</cp:coreProperties>
</file>