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9" r:id="rId7"/>
    <p:sldId id="270" r:id="rId8"/>
    <p:sldId id="266" r:id="rId9"/>
    <p:sldId id="258" r:id="rId10"/>
    <p:sldId id="257" r:id="rId11"/>
    <p:sldId id="268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643998" cy="3143271"/>
          </a:xfrm>
        </p:spPr>
        <p:txBody>
          <a:bodyPr>
            <a:noAutofit/>
          </a:bodyPr>
          <a:lstStyle/>
          <a:p>
            <a:r>
              <a:rPr lang="uk-UA" sz="4800" b="1" cap="all" dirty="0" smtClean="0">
                <a:latin typeface="Arial" pitchFamily="34" charset="0"/>
                <a:cs typeface="Arial" pitchFamily="34" charset="0"/>
              </a:rPr>
              <a:t>Попередні дослідження </a:t>
            </a:r>
            <a:br>
              <a:rPr lang="uk-UA" sz="4800" b="1" cap="all" dirty="0" smtClean="0">
                <a:latin typeface="Arial" pitchFamily="34" charset="0"/>
                <a:cs typeface="Arial" pitchFamily="34" charset="0"/>
              </a:rPr>
            </a:br>
            <a:r>
              <a:rPr lang="ru-RU" sz="4800" b="1" cap="all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uk-UA" sz="4800" b="1" cap="all" dirty="0" smtClean="0">
                <a:latin typeface="Arial" pitchFamily="34" charset="0"/>
                <a:cs typeface="Arial" pitchFamily="34" charset="0"/>
              </a:rPr>
              <a:t>Розчинність </a:t>
            </a:r>
            <a:br>
              <a:rPr lang="uk-UA" sz="4800" b="1" cap="all" dirty="0" smtClean="0">
                <a:latin typeface="Arial" pitchFamily="34" charset="0"/>
                <a:cs typeface="Arial" pitchFamily="34" charset="0"/>
              </a:rPr>
            </a:br>
            <a:r>
              <a:rPr lang="uk-UA" sz="4800" b="1" cap="all" dirty="0" smtClean="0">
                <a:latin typeface="Arial" pitchFamily="34" charset="0"/>
                <a:cs typeface="Arial" pitchFamily="34" charset="0"/>
              </a:rPr>
              <a:t>органічних СПОЛУК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0006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latin typeface="Arial" pitchFamily="34" charset="0"/>
                <a:cs typeface="Arial" pitchFamily="34" charset="0"/>
              </a:rPr>
              <a:t>Класи розчинності органічних сполук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500045"/>
          <a:ext cx="8786874" cy="6158591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576188"/>
                <a:gridCol w="8210686"/>
              </a:tblGrid>
              <a:tr h="31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Органічні сполуки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6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32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uk-UA" sz="1300" b="1" baseline="-25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солі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органічних кислот (карбонових −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RCOONa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сульфокислот − RSO</a:t>
                      </a:r>
                      <a:r>
                        <a:rPr lang="uk-UA" sz="13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Na); </a:t>
                      </a:r>
                      <a:endParaRPr lang="uk-U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гідрохлориди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амінів (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RNH∙HCl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); </a:t>
                      </a:r>
                      <a:endParaRPr lang="uk-U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амінокислоти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(R-CH(NH</a:t>
                      </a:r>
                      <a:r>
                        <a:rPr lang="uk-UA" sz="13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uk-UA" sz="1300" b="1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)-COO</a:t>
                      </a:r>
                      <a:r>
                        <a:rPr lang="uk-UA" sz="1300" b="1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); </a:t>
                      </a:r>
                      <a:endParaRPr lang="uk-U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поліфункціональні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органічні сполуки, які містять гідрофільні функціональні групи (вуглеводи,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поліоксисполуки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багатоосновні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кислоти, аміноспирти і т.п.).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uk-UA" sz="1300" b="1" baseline="-25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односновні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карбонові кислоти з числом атомів карбону менше 5; </a:t>
                      </a:r>
                      <a:endParaRPr lang="uk-U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ароматичні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сульфонові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кислоти.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uk-UA" sz="1300" b="1" baseline="-25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монофункціональні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аміни з 6-ти або меншою кількістю атомів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Карбону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r>
                        <a:rPr lang="uk-UA" sz="1300" b="1" baseline="-250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монофункціональні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спирти, альдегіди, кетони, складні ефіри, нітрили та аміди з 5 або меншою кількістю атомів карбону.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uk-UA" sz="1300" b="1" baseline="-25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сильні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органічні кислоти: карбонові кислоти з 6-ма і більше атомами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Карбону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endParaRPr lang="uk-UA" sz="13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феноли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які містять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замісники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орто-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і (або) пара-положеннях бензольного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кільця.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r>
                        <a:rPr lang="uk-UA" sz="1300" b="1" baseline="-250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слабкі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органічні кислоти: феноли;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еноли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uk-UA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тіофеноли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числом атомів карбону більше 5-ти;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деякі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1,3-дикетони; нітросполуки, що містять в α-положенні атоми гідрогену.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аліфатичні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аміни, що містять більше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8-ми атомів Карбону; анілін.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MN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сульфуро-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нітрогеновмісні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сполуки з кількістю атомів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Карбону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більше 5-ти.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71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ru-RU" sz="13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спирти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альдегіди;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метилкетони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циклічні кетони та складні ефіри з однією функціональною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групою</a:t>
                      </a:r>
                      <a:r>
                        <a:rPr lang="uk-UA" sz="13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атомів Карбону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більше 5-ти, але менше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9-ти);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прості ефіри, які містять менше 8 атомів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Карбону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алкени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алкіни; деякі ароматичні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сполуки.  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7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насичені 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вуглеводні, галогенні вуглеводні,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арилгалогеніди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інші ароматичні сполуки з </a:t>
                      </a:r>
                      <a:r>
                        <a:rPr lang="uk-UA" sz="1300" b="1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дезактивуючими</a:t>
                      </a:r>
                      <a:r>
                        <a:rPr lang="uk-UA" sz="13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3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групами.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15328" cy="100013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Розчинність у воді, водних кислотах, водних розчинах і ефірі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214974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При дослідженні розчинності невідомої органічної сполуки у воді, 5%-ому розчині натрій гідроксиду, 5%-ому розчині натрій бікарбонату, 5%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-ій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хлоридній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кислоті, холодній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конц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сульфатній кислоті можна отримати про нього такі відомості: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1) наявність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функціональних груп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(наприклад,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диетиловий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ефір, частково розчинний у воді, показує, що в ньому є полярна функціональна група);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) інформація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про функціональну групу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(наприклад,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розчинність в 5%-ому розчині натрій гідроксиду невідомої речовини, нерозчинної у воді, вказує на наявність кислотної функціональної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групи);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3) інформація про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молекулярну масу досліджуваної речовини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(наприклад, у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багатьох гомологічних рядах монофункціональних сполук нижчі члени розчиняються у воді, тоді як вищі гомологи нерозчинні).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Розчинність сполук в розбавлених кислотах або розчинах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dirty="0" smtClean="0">
                <a:latin typeface="Arial" pitchFamily="34" charset="0"/>
                <a:cs typeface="Arial" pitchFamily="34" charset="0"/>
              </a:rPr>
              <a:t>Речовина вважається розчинною в розбавлених кислотах або розчинах, якщо вона розчиняється в кількості 3%. Гарна розчинність служить гарною вказівкою на 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присутність кислотних і основних функціональних груп.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6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Кислотні сполуки 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зазвичай розчиняються в 5%-ому розчині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Сильні, слабкі кислоти 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(класи А</a:t>
            </a:r>
            <a:r>
              <a:rPr lang="uk-UA" sz="6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, А</a:t>
            </a:r>
            <a:r>
              <a:rPr lang="uk-UA" sz="6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) розрізняються за розчинністю: перші розчиняються в </a:t>
            </a:r>
            <a:r>
              <a:rPr lang="uk-UA" sz="6000" dirty="0" err="1" smtClean="0">
                <a:latin typeface="Arial" pitchFamily="34" charset="0"/>
                <a:cs typeface="Arial" pitchFamily="34" charset="0"/>
              </a:rPr>
              <a:t>слабоосновному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 розчиннику − 5%-ому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NaHCO</a:t>
            </a:r>
            <a:r>
              <a:rPr lang="en-US" sz="6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, другі −  в ньому не розчиняються. 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Сполуки, що є у водних розчинах основ, 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будуть розчинятися в 5%</a:t>
            </a:r>
            <a:r>
              <a:rPr lang="uk-UA" sz="6000" dirty="0" err="1" smtClean="0">
                <a:latin typeface="Arial" pitchFamily="34" charset="0"/>
                <a:cs typeface="Arial" pitchFamily="34" charset="0"/>
              </a:rPr>
              <a:t>-ій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Сполуки, що містять </a:t>
            </a:r>
            <a:r>
              <a:rPr lang="uk-UA" sz="6000" b="1" dirty="0" err="1" smtClean="0">
                <a:latin typeface="Arial" pitchFamily="34" charset="0"/>
                <a:cs typeface="Arial" pitchFamily="34" charset="0"/>
              </a:rPr>
              <a:t>Сульфур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 чи Нітроген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, будуть розчинятися в </a:t>
            </a:r>
            <a:r>
              <a:rPr lang="uk-UA" sz="6000" dirty="0" err="1" smtClean="0">
                <a:latin typeface="Arial" pitchFamily="34" charset="0"/>
                <a:cs typeface="Arial" pitchFamily="34" charset="0"/>
              </a:rPr>
              <a:t>сильнокислому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 середовищі.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Сполуки, що містять Нітроген і </a:t>
            </a:r>
            <a:r>
              <a:rPr lang="uk-UA" sz="6000" b="1" dirty="0" err="1" smtClean="0">
                <a:latin typeface="Arial" pitchFamily="34" charset="0"/>
                <a:cs typeface="Arial" pitchFamily="34" charset="0"/>
              </a:rPr>
              <a:t>Сульфур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нейтральні у водних кислотах і лугах (кл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ас MN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dirty="0" smtClean="0">
                <a:latin typeface="Arial" pitchFamily="34" charset="0"/>
                <a:cs typeface="Arial" pitchFamily="34" charset="0"/>
              </a:rPr>
              <a:t>Більшість сполук, що містять </a:t>
            </a:r>
            <a:r>
              <a:rPr lang="uk-UA" sz="6000" dirty="0" err="1" smtClean="0">
                <a:latin typeface="Arial" pitchFamily="34" charset="0"/>
                <a:cs typeface="Arial" pitchFamily="34" charset="0"/>
              </a:rPr>
              <a:t>Оксиген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 у будь-якій формі і мають нейтральну реакцію у воді, є сильними основами в концентрованій сульфатній кислоті.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dirty="0" smtClean="0">
                <a:latin typeface="Arial" pitchFamily="34" charset="0"/>
                <a:cs typeface="Arial" pitchFamily="34" charset="0"/>
              </a:rPr>
              <a:t>Здатність розчинятися в сульфатній кислоті або ознаки реакції з сульфатною кислотою вказують на присутність атома </a:t>
            </a:r>
            <a:r>
              <a:rPr lang="uk-UA" sz="6000" dirty="0" err="1" smtClean="0">
                <a:latin typeface="Arial" pitchFamily="34" charset="0"/>
                <a:cs typeface="Arial" pitchFamily="34" charset="0"/>
              </a:rPr>
              <a:t>Оксигену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 або реакційного карбонового угрупування типу кратного зв'язку або ароматичного кільця, яке підлягає сульфуванню (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клас N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6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6000" dirty="0" smtClean="0">
                <a:latin typeface="Arial" pitchFamily="34" charset="0"/>
                <a:cs typeface="Arial" pitchFamily="34" charset="0"/>
              </a:rPr>
              <a:t>Сполуки, що мають занадто низьку основність для розчинення в сульфатній кислоті (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клас I</a:t>
            </a:r>
            <a:r>
              <a:rPr lang="uk-UA" sz="6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6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uk-UA" sz="66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6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План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76886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/>
              <a:t>1. Попередні дослідження органічних сполук: агрегатний стан та способи очищення, колір, запах, проба на горючість.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 smtClean="0"/>
              <a:t>2. Розчинність органічних сполук.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72518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Агрегатний стан і способи очищення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0072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Фазовий стан сполуки пов'язаний з його розчинністю і летючістю.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Відомості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про агрегатний стан невідомої сполуки, може допомогти зробити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правильний вибір способу очищення.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Очищення рідин проводять шляхом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перегонки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а тверді сполуки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перекристалізації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або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сублімації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Хроматографічні методи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придатні для очищення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рідких та твердих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сполук.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Колір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50072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Необхідно відзначити колір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невідомої органічної сполуки та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всі зміни кольору, які можуть змінені при визначенні температури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плавління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температури кипіння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, при перегонці, при хроматографічному розділенні.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Забарвлення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багатьох речовин пов'язане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з наявністю домішок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Домішки є продуктами повільного окиснення речовини киснем повітря. </a:t>
            </a: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Багато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речовин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мають колір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внаслідок наявності в молекулі хромофорних груп (нітросполуки, хінони, азосполуки, стабільні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карбкатіони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і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карбаніони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3) Якщо невідома речовина представляє собою безбарвну рідину або білу кристалічну речовину, це дозволяє виключити можливість присутності хромофорних функціональних груп, а також багатьох інших груп, які перетворюються в хромофорні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групи при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окисненні.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Запах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64360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 smtClean="0">
                <a:latin typeface="Arial" pitchFamily="34" charset="0"/>
                <a:cs typeface="Arial" pitchFamily="34" charset="0"/>
              </a:rPr>
              <a:t>Органічні сполуки багатьох хімічних класів </a:t>
            </a:r>
            <a:endParaRPr lang="uk-UA" sz="72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мають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мають характерний запах: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1) алкени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етен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пропен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слабкий запах;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2) алкіни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(ацетилен</a:t>
            </a:r>
            <a:r>
              <a:rPr lang="uk-UA" sz="7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не має запаху;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uk-UA" sz="7200" b="1" dirty="0" err="1" smtClean="0">
                <a:latin typeface="Arial" pitchFamily="34" charset="0"/>
                <a:cs typeface="Arial" pitchFamily="34" charset="0"/>
              </a:rPr>
              <a:t>галогеновмісні</a:t>
            </a: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 сполуки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хлорометан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солодкуватий запах;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4) арени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бензен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толуен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характерний запах;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5) спирти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(метанол; етанол; аліловий спирт;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пропаргіловий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спирт;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гліцерол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запах, що нагадує запах етанолу; характерний запах; різкий запах; слабкий запах герані; без </a:t>
            </a:r>
            <a:r>
              <a:rPr lang="uk-UA" sz="7200" dirty="0" err="1" smtClean="0">
                <a:latin typeface="Arial" pitchFamily="34" charset="0"/>
                <a:cs typeface="Arial" pitchFamily="34" charset="0"/>
              </a:rPr>
              <a:t>запаха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відповідно.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6) феноли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простіші феноли)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специфічний стійкий запах (</a:t>
            </a:r>
            <a:r>
              <a:rPr lang="uk-UA" sz="7200" dirty="0" err="1" smtClean="0">
                <a:latin typeface="Arial" pitchFamily="34" charset="0"/>
                <a:cs typeface="Arial" pitchFamily="34" charset="0"/>
              </a:rPr>
              <a:t>“карболовий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7200" dirty="0" err="1" smtClean="0">
                <a:latin typeface="Arial" pitchFamily="34" charset="0"/>
                <a:cs typeface="Arial" pitchFamily="34" charset="0"/>
              </a:rPr>
              <a:t>запах”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7) альдегіди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метаналь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етаналь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різкий запах; різкий запах відповідно.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8) карбонові кислоти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мурашинна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кислота, оцтова кислота, пропанова кислота (С1-С4); масляна кислота,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валеріянова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кислота (С4-С9))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різкий запах; неприємний запах, що нагадує </a:t>
            </a:r>
            <a:r>
              <a:rPr lang="uk-UA" sz="7200" dirty="0" err="1" smtClean="0">
                <a:latin typeface="Arial" pitchFamily="34" charset="0"/>
                <a:cs typeface="Arial" pitchFamily="34" charset="0"/>
              </a:rPr>
              <a:t>“запах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7200" dirty="0" err="1" smtClean="0">
                <a:latin typeface="Arial" pitchFamily="34" charset="0"/>
                <a:cs typeface="Arial" pitchFamily="34" charset="0"/>
              </a:rPr>
              <a:t>поту”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відповідно.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7200" b="1" dirty="0" smtClean="0">
                <a:latin typeface="Arial" pitchFamily="34" charset="0"/>
                <a:cs typeface="Arial" pitchFamily="34" charset="0"/>
              </a:rPr>
              <a:t>9) аміни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(метиламін,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диметиламін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триметиламін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безкольорові гази; </a:t>
            </a:r>
            <a:r>
              <a:rPr lang="uk-UA" sz="72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алкіламіни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 (С4-С15) – рідини; </a:t>
            </a:r>
            <a:r>
              <a:rPr lang="uk-UA" sz="7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вищі аміни </a:t>
            </a:r>
            <a:r>
              <a:rPr lang="uk-UA" sz="7200" dirty="0" smtClean="0">
                <a:latin typeface="Arial" pitchFamily="34" charset="0"/>
                <a:cs typeface="Arial" pitchFamily="34" charset="0"/>
              </a:rPr>
              <a:t>– тверді речовини) – запах амоніаку; різкий неприємний запах (розсіл оселедця); не мають запаху відповідно.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Проба на горючість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Пробу масою близько 0,1 г (кілька кристалів), якщо проба тверда або 1 краплю, якщо проба рідка − додають на кришку фарфорового тигля і підносять до краю полум'я, щоб перевірити здатність речовини до горіння.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Далі нагрівають речовину спочатку на невеликому полум'ї за захисним щитком.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Поступово нагрівання збільшують і, нарешті, сильно нагрівають, щоб забезпечити повне згоряння.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715436" cy="939784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200" dirty="0" smtClean="0">
                <a:latin typeface="Arial" pitchFamily="34" charset="0"/>
                <a:cs typeface="Arial" pitchFamily="34" charset="0"/>
              </a:rPr>
            </a:b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Особливості горіння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речовини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1497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− здатність до горіння і характер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полум'я; чи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не є речовина вибуховою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?; </a:t>
            </a: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− якщо речовина тверда, то відзначають, плавиться вона і яким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чином?; </a:t>
            </a: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− запах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парів,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що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виділяється та газів </a:t>
            </a:r>
            <a:r>
              <a:rPr lang="uk-UA" sz="5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(обережно!); </a:t>
            </a:r>
            <a:endParaRPr lang="ru-RU" sz="55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− наявність залишку після згоряння;</a:t>
            </a: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− чи плавиться залишок?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Якщо після прожарювання речовини залишився вогнетривкий залишок, то охолоджують кришку тигля, додають до залишку краплю дистильованої води і перевіряють реакцію розчину на лакмус. Потім додають краплю </a:t>
            </a:r>
            <a:r>
              <a:rPr lang="uk-UA" sz="5500" dirty="0" err="1" smtClean="0">
                <a:latin typeface="Arial" pitchFamily="34" charset="0"/>
                <a:cs typeface="Arial" pitchFamily="34" charset="0"/>
              </a:rPr>
              <a:t>хлоридної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 кислоти, відзначають, чи виділяється при цьому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газ?. </a:t>
            </a: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5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500" dirty="0" smtClean="0">
                <a:latin typeface="Arial" pitchFamily="34" charset="0"/>
                <a:cs typeface="Arial" pitchFamily="34" charset="0"/>
              </a:rPr>
              <a:t>Далі використовують платиновий дріт та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солянокислий розчин, що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отримали, та виконують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проби на забарвлення полум'я, щоб встановити присутність будь-яких </a:t>
            </a:r>
            <a:r>
              <a:rPr lang="uk-UA" sz="5500" dirty="0" smtClean="0">
                <a:latin typeface="Arial" pitchFamily="34" charset="0"/>
                <a:cs typeface="Arial" pitchFamily="34" charset="0"/>
              </a:rPr>
              <a:t>металів або неметалів. </a:t>
            </a:r>
            <a:endParaRPr lang="ru-RU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Розчинність органічних сполук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545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Органічні сполуки можна розділити </a:t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за розчинністю на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два основних типи: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AutoNum type="arabicParenR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речовини, розчинність яких пов'язана з хімічними реакціями (з кислотно-основними взаємодіями);</a:t>
            </a:r>
          </a:p>
          <a:p>
            <a:pPr marL="0" indent="0" algn="just">
              <a:spcBef>
                <a:spcPts val="0"/>
              </a:spcBef>
              <a:buAutoNum type="arabicParenR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речовини, при розчиненні яких відбувається просте змішування.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71435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Алгоритм аналізу розчинності органічної сполуки</a:t>
            </a:r>
            <a:endParaRPr lang="uk-U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8715436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1159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Попередні дослідження  та Розчинність  органічних СПОЛУК</vt:lpstr>
      <vt:lpstr>План</vt:lpstr>
      <vt:lpstr>Агрегатний стан і способи очищення</vt:lpstr>
      <vt:lpstr>Колір </vt:lpstr>
      <vt:lpstr>Запах</vt:lpstr>
      <vt:lpstr>Проба на горючість</vt:lpstr>
      <vt:lpstr> Особливості горіння речовини:  </vt:lpstr>
      <vt:lpstr>Розчинність органічних сполук </vt:lpstr>
      <vt:lpstr>Алгоритм аналізу розчинності органічної сполуки</vt:lpstr>
      <vt:lpstr>Класи розчинності органічних сполук  </vt:lpstr>
      <vt:lpstr>Розчинність у воді, водних кислотах, водних розчинах і ефірі </vt:lpstr>
      <vt:lpstr>Розчинність сполук в розбавлених кислотах або розчинах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Лабораторне заняття №3   Тема: Дослідження розчинності речовин</dc:title>
  <cp:lastModifiedBy>Дмитрий Каленюк</cp:lastModifiedBy>
  <cp:revision>24</cp:revision>
  <dcterms:modified xsi:type="dcterms:W3CDTF">2018-10-02T06:26:50Z</dcterms:modified>
</cp:coreProperties>
</file>