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  <p:sldId id="264" r:id="rId5"/>
    <p:sldId id="265" r:id="rId6"/>
    <p:sldId id="269" r:id="rId7"/>
    <p:sldId id="270" r:id="rId8"/>
    <p:sldId id="266" r:id="rId9"/>
    <p:sldId id="258" r:id="rId10"/>
    <p:sldId id="257" r:id="rId11"/>
    <p:sldId id="268" r:id="rId12"/>
    <p:sldId id="267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1000108"/>
            <a:ext cx="8643998" cy="3143271"/>
          </a:xfrm>
        </p:spPr>
        <p:txBody>
          <a:bodyPr>
            <a:noAutofit/>
          </a:bodyPr>
          <a:lstStyle/>
          <a:p>
            <a:r>
              <a:rPr lang="uk-UA" sz="4800" b="1" cap="all" dirty="0" smtClean="0">
                <a:latin typeface="Arial" pitchFamily="34" charset="0"/>
                <a:cs typeface="Arial" pitchFamily="34" charset="0"/>
              </a:rPr>
              <a:t>Попередні дослідження </a:t>
            </a:r>
            <a:br>
              <a:rPr lang="uk-UA" sz="4800" b="1" cap="all" dirty="0" smtClean="0">
                <a:latin typeface="Arial" pitchFamily="34" charset="0"/>
                <a:cs typeface="Arial" pitchFamily="34" charset="0"/>
              </a:rPr>
            </a:br>
            <a:r>
              <a:rPr lang="ru-RU" sz="4800" b="1" cap="all" dirty="0" smtClean="0">
                <a:latin typeface="Arial" pitchFamily="34" charset="0"/>
                <a:cs typeface="Arial" pitchFamily="34" charset="0"/>
              </a:rPr>
              <a:t>та </a:t>
            </a:r>
            <a:r>
              <a:rPr lang="uk-UA" sz="4800" b="1" cap="all" dirty="0" smtClean="0">
                <a:latin typeface="Arial" pitchFamily="34" charset="0"/>
                <a:cs typeface="Arial" pitchFamily="34" charset="0"/>
              </a:rPr>
              <a:t>Розчинність </a:t>
            </a:r>
            <a:br>
              <a:rPr lang="uk-UA" sz="4800" b="1" cap="all" dirty="0" smtClean="0">
                <a:latin typeface="Arial" pitchFamily="34" charset="0"/>
                <a:cs typeface="Arial" pitchFamily="34" charset="0"/>
              </a:rPr>
            </a:br>
            <a:r>
              <a:rPr lang="uk-UA" sz="4800" b="1" cap="all" dirty="0" smtClean="0">
                <a:latin typeface="Arial" pitchFamily="34" charset="0"/>
                <a:cs typeface="Arial" pitchFamily="34" charset="0"/>
              </a:rPr>
              <a:t>органічних СПОЛУК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500066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latin typeface="Arial" pitchFamily="34" charset="0"/>
                <a:cs typeface="Arial" pitchFamily="34" charset="0"/>
              </a:rPr>
              <a:t>Класи розчинності органічних сполук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457200" y="6126163"/>
            <a:ext cx="8229600" cy="45719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  <a:endParaRPr lang="uk-UA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2844" y="500045"/>
          <a:ext cx="8786874" cy="6158591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576188"/>
                <a:gridCol w="8210686"/>
              </a:tblGrid>
              <a:tr h="3105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Органічні сполуки</a:t>
                      </a:r>
                      <a:endParaRPr lang="ru-RU" sz="13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666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ru-RU" sz="13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13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1329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</a:t>
                      </a:r>
                      <a:r>
                        <a:rPr lang="uk-UA" sz="1300" b="1" baseline="-250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13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солі 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органічних кислот (карбонових − </a:t>
                      </a:r>
                      <a:r>
                        <a:rPr lang="uk-UA" sz="13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RCOONa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сульфокислот − RSO</a:t>
                      </a:r>
                      <a:r>
                        <a:rPr lang="uk-UA" sz="1300" b="1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Na); </a:t>
                      </a:r>
                      <a:endParaRPr lang="uk-UA" sz="13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гідрохлориди</a:t>
                      </a: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амінів (</a:t>
                      </a:r>
                      <a:r>
                        <a:rPr lang="uk-UA" sz="13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RNH∙HCl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); </a:t>
                      </a:r>
                      <a:endParaRPr lang="uk-UA" sz="13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амінокислоти 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(R-CH(NH</a:t>
                      </a:r>
                      <a:r>
                        <a:rPr lang="uk-UA" sz="1300" b="1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r>
                        <a:rPr lang="uk-UA" sz="1300" b="1" baseline="300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+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)-COO</a:t>
                      </a:r>
                      <a:r>
                        <a:rPr lang="uk-UA" sz="1300" b="1" baseline="300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); </a:t>
                      </a:r>
                      <a:endParaRPr lang="uk-UA" sz="13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поліфункціональні</a:t>
                      </a: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органічні сполуки, які містять гідрофільні функціональні групи (вуглеводи, </a:t>
                      </a:r>
                      <a:r>
                        <a:rPr lang="uk-UA" sz="13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поліоксисполуки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uk-UA" sz="13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багатоосновні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кислоти, аміноспирти і т.п.).</a:t>
                      </a:r>
                      <a:endParaRPr lang="ru-RU" sz="13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72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</a:t>
                      </a:r>
                      <a:r>
                        <a:rPr lang="uk-UA" sz="1300" b="1" baseline="-250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</a:t>
                      </a:r>
                      <a:endParaRPr lang="ru-RU" sz="13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односновні</a:t>
                      </a: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карбонові кислоти з числом атомів карбону менше 5; </a:t>
                      </a:r>
                      <a:endParaRPr lang="uk-UA" sz="13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ароматичні </a:t>
                      </a:r>
                      <a:r>
                        <a:rPr lang="uk-UA" sz="13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сульфонові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кислоти.</a:t>
                      </a:r>
                      <a:endParaRPr lang="ru-RU" sz="13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72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</a:t>
                      </a:r>
                      <a:r>
                        <a:rPr lang="uk-UA" sz="1300" b="1" baseline="-250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</a:t>
                      </a:r>
                      <a:endParaRPr lang="ru-RU" sz="13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монофункціональні 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аміни з 6-ти або меншою кількістю атомів </a:t>
                      </a: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Карбону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ru-RU" sz="13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72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</a:t>
                      </a:r>
                      <a:r>
                        <a:rPr lang="uk-UA" sz="1300" b="1" baseline="-250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монофункціональні 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спирти, альдегіди, кетони, складні ефіри, нітрили та аміди з 5 або меншою кількістю атомів карбону.</a:t>
                      </a:r>
                      <a:endParaRPr lang="ru-RU" sz="13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72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r>
                        <a:rPr lang="uk-UA" sz="1300" b="1" baseline="-250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ru-RU" sz="13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сильні 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органічні кислоти: карбонові кислоти з 6-ма і більше атомами </a:t>
                      </a: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Карбону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; </a:t>
                      </a:r>
                      <a:endParaRPr lang="uk-UA" sz="13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феноли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які містять </a:t>
                      </a: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замісники 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</a:t>
                      </a:r>
                      <a:r>
                        <a:rPr lang="uk-UA" sz="13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орто-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і (або) пара-положеннях бензольного </a:t>
                      </a: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кільця.</a:t>
                      </a:r>
                      <a:endParaRPr lang="ru-RU" sz="13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72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r>
                        <a:rPr lang="uk-UA" sz="1300" b="1" baseline="-250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13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слабкі 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органічні кислоти: феноли; </a:t>
                      </a:r>
                      <a:r>
                        <a:rPr lang="uk-UA" sz="13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еноли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; </a:t>
                      </a:r>
                      <a:r>
                        <a:rPr lang="uk-UA" sz="13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тіофеноли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 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числом атомів карбону більше 5-ти; </a:t>
                      </a: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деякі 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1,3-дикетони; нітросполуки, що містять в α-положенні атоми гідрогену.</a:t>
                      </a:r>
                      <a:endParaRPr lang="ru-RU" sz="13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72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</a:t>
                      </a:r>
                      <a:endParaRPr lang="ru-RU" sz="13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аліфатичні 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аміни, що містять більше </a:t>
                      </a: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8-ми атомів Карбону; анілін.</a:t>
                      </a:r>
                      <a:endParaRPr lang="ru-RU" sz="13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72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MN</a:t>
                      </a:r>
                      <a:endParaRPr lang="ru-RU" sz="13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сульфуро-</a:t>
                      </a: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і </a:t>
                      </a:r>
                      <a:r>
                        <a:rPr lang="uk-UA" sz="13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нітрогеновмісні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сполуки з кількістю атомів </a:t>
                      </a: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Карбону 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більше 5-ти.</a:t>
                      </a:r>
                      <a:endParaRPr lang="ru-RU" sz="13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6719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endParaRPr lang="ru-RU" sz="13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спирти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; альдегіди; </a:t>
                      </a:r>
                      <a:r>
                        <a:rPr lang="uk-UA" sz="13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метилкетони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циклічні кетони та складні ефіри з однією функціональною </a:t>
                      </a: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групою</a:t>
                      </a:r>
                      <a:r>
                        <a:rPr lang="uk-UA" sz="13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(</a:t>
                      </a: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атомів Карбону 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більше 5-ти, але менше </a:t>
                      </a: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9-ти); 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прості ефіри, які містять менше 8 атомів </a:t>
                      </a: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Карбону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; </a:t>
                      </a: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алкени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; алкіни; деякі ароматичні </a:t>
                      </a: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сполуки.  </a:t>
                      </a:r>
                      <a:endParaRPr lang="ru-RU" sz="13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72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насичені 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вуглеводні, галогенні вуглеводні, </a:t>
                      </a:r>
                      <a:r>
                        <a:rPr lang="uk-UA" sz="13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арилгалогеніди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; інші ароматичні сполуки з </a:t>
                      </a:r>
                      <a:r>
                        <a:rPr lang="uk-UA" sz="13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дезактивуючими</a:t>
                      </a:r>
                      <a:r>
                        <a:rPr lang="uk-UA" sz="13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uk-UA" sz="13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групами.</a:t>
                      </a:r>
                      <a:endParaRPr lang="ru-RU" sz="13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115328" cy="1000132"/>
          </a:xfrm>
        </p:spPr>
        <p:txBody>
          <a:bodyPr>
            <a:normAutofit fontScale="90000"/>
          </a:bodyPr>
          <a:lstStyle/>
          <a:p>
            <a:r>
              <a:rPr lang="uk-UA" sz="3200" b="1" dirty="0" smtClean="0">
                <a:latin typeface="Arial" pitchFamily="34" charset="0"/>
                <a:cs typeface="Arial" pitchFamily="34" charset="0"/>
              </a:rPr>
              <a:t>Розчинність у воді, водних кислотах, водних розчинах і ефірі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472518" cy="5214974"/>
          </a:xfrm>
        </p:spPr>
        <p:txBody>
          <a:bodyPr>
            <a:normAutofit fontScale="625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При дослідженні розчинності невідомої органічної сполуки у воді, 5%-ому розчині натрій гідроксиду, 5%-ому розчині натрій бікарбонату, 5%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-ій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хлоридній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кислоті, холодній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конц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 сульфатній кислоті можна отримати про нього такі відомості: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1) наявність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функціональних груп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(наприклад,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диетиловий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ефір, частково розчинний у воді, показує, що в ньому є полярна функціональна група);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) інформація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про функціональну групу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(наприклад,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розчинність в 5%-ому розчині натрій гідроксиду невідомої речовини, нерозчинної у воді, вказує на наявність кислотної функціональної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групи);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3) інформація про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молекулярну масу досліджуваної речовини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b="1" dirty="0" smtClean="0">
                <a:latin typeface="Arial" pitchFamily="34" charset="0"/>
                <a:cs typeface="Arial" pitchFamily="34" charset="0"/>
              </a:rPr>
            </a:br>
            <a:r>
              <a:rPr lang="uk-UA" dirty="0" smtClean="0">
                <a:latin typeface="Arial" pitchFamily="34" charset="0"/>
                <a:cs typeface="Arial" pitchFamily="34" charset="0"/>
              </a:rPr>
              <a:t>(наприклад, у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багатьох гомологічних рядах монофункціональних сполук нижчі члени розчиняються у воді, тоді як вищі гомологи нерозчинні).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b="1" dirty="0" smtClean="0">
                <a:latin typeface="Arial" pitchFamily="34" charset="0"/>
                <a:cs typeface="Arial" pitchFamily="34" charset="0"/>
              </a:rPr>
              <a:t>Розчинність сполук в розбавлених кислотах або розчинах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71501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000" dirty="0" smtClean="0">
                <a:latin typeface="Arial" pitchFamily="34" charset="0"/>
                <a:cs typeface="Arial" pitchFamily="34" charset="0"/>
              </a:rPr>
              <a:t>Речовина вважається розчинною в розбавлених кислотах або розчинах, якщо вона розчиняється в кількості 3%. Гарна розчинність служить гарною вказівкою на </a:t>
            </a:r>
            <a:r>
              <a:rPr lang="uk-UA" sz="6000" b="1" dirty="0" smtClean="0">
                <a:latin typeface="Arial" pitchFamily="34" charset="0"/>
                <a:cs typeface="Arial" pitchFamily="34" charset="0"/>
              </a:rPr>
              <a:t>присутність кислотних і основних функціональних груп.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6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000" b="1" dirty="0" smtClean="0">
                <a:latin typeface="Arial" pitchFamily="34" charset="0"/>
                <a:cs typeface="Arial" pitchFamily="34" charset="0"/>
              </a:rPr>
              <a:t>Кислотні сполуки </a:t>
            </a:r>
            <a:r>
              <a:rPr lang="uk-UA" sz="6000" dirty="0" smtClean="0">
                <a:latin typeface="Arial" pitchFamily="34" charset="0"/>
                <a:cs typeface="Arial" pitchFamily="34" charset="0"/>
              </a:rPr>
              <a:t>зазвичай розчиняються в 5%-ому розчині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NaOH</a:t>
            </a:r>
            <a:r>
              <a:rPr lang="uk-UA" sz="6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6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000" b="1" dirty="0" smtClean="0">
                <a:latin typeface="Arial" pitchFamily="34" charset="0"/>
                <a:cs typeface="Arial" pitchFamily="34" charset="0"/>
              </a:rPr>
              <a:t>Сильні, слабкі кислоти </a:t>
            </a:r>
            <a:r>
              <a:rPr lang="uk-UA" sz="6000" dirty="0" smtClean="0">
                <a:latin typeface="Arial" pitchFamily="34" charset="0"/>
                <a:cs typeface="Arial" pitchFamily="34" charset="0"/>
              </a:rPr>
              <a:t>(класи А</a:t>
            </a:r>
            <a:r>
              <a:rPr lang="uk-UA" sz="6000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uk-UA" sz="6000" dirty="0" smtClean="0">
                <a:latin typeface="Arial" pitchFamily="34" charset="0"/>
                <a:cs typeface="Arial" pitchFamily="34" charset="0"/>
              </a:rPr>
              <a:t>, А</a:t>
            </a:r>
            <a:r>
              <a:rPr lang="uk-UA" sz="6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uk-UA" sz="6000" dirty="0" smtClean="0">
                <a:latin typeface="Arial" pitchFamily="34" charset="0"/>
                <a:cs typeface="Arial" pitchFamily="34" charset="0"/>
              </a:rPr>
              <a:t>) розрізняються за розчинністю: перші розчиняються в </a:t>
            </a:r>
            <a:r>
              <a:rPr lang="uk-UA" sz="6000" dirty="0" err="1" smtClean="0">
                <a:latin typeface="Arial" pitchFamily="34" charset="0"/>
                <a:cs typeface="Arial" pitchFamily="34" charset="0"/>
              </a:rPr>
              <a:t>слабоосновному</a:t>
            </a:r>
            <a:r>
              <a:rPr lang="uk-UA" sz="6000" dirty="0" smtClean="0">
                <a:latin typeface="Arial" pitchFamily="34" charset="0"/>
                <a:cs typeface="Arial" pitchFamily="34" charset="0"/>
              </a:rPr>
              <a:t> розчиннику − 5%-ому 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NaHCO</a:t>
            </a:r>
            <a:r>
              <a:rPr lang="en-US" sz="60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uk-UA" sz="6000" dirty="0" smtClean="0">
                <a:latin typeface="Arial" pitchFamily="34" charset="0"/>
                <a:cs typeface="Arial" pitchFamily="34" charset="0"/>
              </a:rPr>
              <a:t>, другі −  в ньому не розчиняються. </a:t>
            </a:r>
            <a:endParaRPr lang="ru-RU" sz="60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6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000" b="1" dirty="0" smtClean="0">
                <a:latin typeface="Arial" pitchFamily="34" charset="0"/>
                <a:cs typeface="Arial" pitchFamily="34" charset="0"/>
              </a:rPr>
              <a:t>Сполуки, що є у водних розчинах основ, </a:t>
            </a:r>
            <a:r>
              <a:rPr lang="uk-UA" sz="6000" dirty="0" smtClean="0">
                <a:latin typeface="Arial" pitchFamily="34" charset="0"/>
                <a:cs typeface="Arial" pitchFamily="34" charset="0"/>
              </a:rPr>
              <a:t>будуть розчинятися в 5%</a:t>
            </a:r>
            <a:r>
              <a:rPr lang="uk-UA" sz="6000" dirty="0" err="1" smtClean="0">
                <a:latin typeface="Arial" pitchFamily="34" charset="0"/>
                <a:cs typeface="Arial" pitchFamily="34" charset="0"/>
              </a:rPr>
              <a:t>-ій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HCl</a:t>
            </a:r>
            <a:r>
              <a:rPr lang="uk-UA" sz="6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60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60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000" b="1" dirty="0" smtClean="0">
                <a:latin typeface="Arial" pitchFamily="34" charset="0"/>
                <a:cs typeface="Arial" pitchFamily="34" charset="0"/>
              </a:rPr>
              <a:t>Сполуки, що містять </a:t>
            </a:r>
            <a:r>
              <a:rPr lang="uk-UA" sz="6000" b="1" dirty="0" err="1" smtClean="0">
                <a:latin typeface="Arial" pitchFamily="34" charset="0"/>
                <a:cs typeface="Arial" pitchFamily="34" charset="0"/>
              </a:rPr>
              <a:t>Сульфур</a:t>
            </a:r>
            <a:r>
              <a:rPr lang="uk-UA" sz="6000" b="1" dirty="0" smtClean="0">
                <a:latin typeface="Arial" pitchFamily="34" charset="0"/>
                <a:cs typeface="Arial" pitchFamily="34" charset="0"/>
              </a:rPr>
              <a:t> чи Нітроген</a:t>
            </a:r>
            <a:r>
              <a:rPr lang="uk-UA" sz="6000" dirty="0" smtClean="0">
                <a:latin typeface="Arial" pitchFamily="34" charset="0"/>
                <a:cs typeface="Arial" pitchFamily="34" charset="0"/>
              </a:rPr>
              <a:t>, будуть розчинятися в </a:t>
            </a:r>
            <a:r>
              <a:rPr lang="uk-UA" sz="6000" dirty="0" err="1" smtClean="0">
                <a:latin typeface="Arial" pitchFamily="34" charset="0"/>
                <a:cs typeface="Arial" pitchFamily="34" charset="0"/>
              </a:rPr>
              <a:t>сильнокислому</a:t>
            </a:r>
            <a:r>
              <a:rPr lang="uk-UA" sz="6000" dirty="0" smtClean="0">
                <a:latin typeface="Arial" pitchFamily="34" charset="0"/>
                <a:cs typeface="Arial" pitchFamily="34" charset="0"/>
              </a:rPr>
              <a:t> середовищі.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60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000" b="1" dirty="0" smtClean="0">
                <a:latin typeface="Arial" pitchFamily="34" charset="0"/>
                <a:cs typeface="Arial" pitchFamily="34" charset="0"/>
              </a:rPr>
              <a:t>Сполуки, що містять Нітроген і </a:t>
            </a:r>
            <a:r>
              <a:rPr lang="uk-UA" sz="6000" b="1" dirty="0" err="1" smtClean="0">
                <a:latin typeface="Arial" pitchFamily="34" charset="0"/>
                <a:cs typeface="Arial" pitchFamily="34" charset="0"/>
              </a:rPr>
              <a:t>Сульфур</a:t>
            </a:r>
            <a:r>
              <a:rPr lang="uk-UA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6000" dirty="0" smtClean="0">
                <a:latin typeface="Arial" pitchFamily="34" charset="0"/>
                <a:cs typeface="Arial" pitchFamily="34" charset="0"/>
              </a:rPr>
              <a:t>нейтральні у водних кислотах і лугах (кл</a:t>
            </a:r>
            <a:r>
              <a:rPr lang="uk-UA" sz="6000" b="1" dirty="0" smtClean="0">
                <a:latin typeface="Arial" pitchFamily="34" charset="0"/>
                <a:cs typeface="Arial" pitchFamily="34" charset="0"/>
              </a:rPr>
              <a:t>ас MN</a:t>
            </a:r>
            <a:r>
              <a:rPr lang="uk-UA" sz="6000" dirty="0" smtClean="0">
                <a:latin typeface="Arial" pitchFamily="34" charset="0"/>
                <a:cs typeface="Arial" pitchFamily="34" charset="0"/>
              </a:rPr>
              <a:t>). </a:t>
            </a:r>
            <a:endParaRPr lang="ru-RU" sz="60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60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000" dirty="0" smtClean="0">
                <a:latin typeface="Arial" pitchFamily="34" charset="0"/>
                <a:cs typeface="Arial" pitchFamily="34" charset="0"/>
              </a:rPr>
              <a:t>Більшість сполук, що містять </a:t>
            </a:r>
            <a:r>
              <a:rPr lang="uk-UA" sz="6000" dirty="0" err="1" smtClean="0">
                <a:latin typeface="Arial" pitchFamily="34" charset="0"/>
                <a:cs typeface="Arial" pitchFamily="34" charset="0"/>
              </a:rPr>
              <a:t>Оксиген</a:t>
            </a:r>
            <a:r>
              <a:rPr lang="uk-UA" sz="6000" dirty="0" smtClean="0">
                <a:latin typeface="Arial" pitchFamily="34" charset="0"/>
                <a:cs typeface="Arial" pitchFamily="34" charset="0"/>
              </a:rPr>
              <a:t> у будь-якій формі і мають нейтральну реакцію у воді, є сильними основами в концентрованій сульфатній кислоті.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60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000" dirty="0" smtClean="0">
                <a:latin typeface="Arial" pitchFamily="34" charset="0"/>
                <a:cs typeface="Arial" pitchFamily="34" charset="0"/>
              </a:rPr>
              <a:t>Здатність розчинятися в сульфатній кислоті або ознаки реакції з сульфатною кислотою вказують на присутність атома </a:t>
            </a:r>
            <a:r>
              <a:rPr lang="uk-UA" sz="6000" dirty="0" err="1" smtClean="0">
                <a:latin typeface="Arial" pitchFamily="34" charset="0"/>
                <a:cs typeface="Arial" pitchFamily="34" charset="0"/>
              </a:rPr>
              <a:t>Оксигену</a:t>
            </a:r>
            <a:r>
              <a:rPr lang="uk-UA" sz="6000" dirty="0" smtClean="0">
                <a:latin typeface="Arial" pitchFamily="34" charset="0"/>
                <a:cs typeface="Arial" pitchFamily="34" charset="0"/>
              </a:rPr>
              <a:t> або реакційного карбонового угрупування типу кратного зв'язку або ароматичного кільця, яке підлягає сульфуванню (</a:t>
            </a:r>
            <a:r>
              <a:rPr lang="uk-UA" sz="6000" b="1" dirty="0" smtClean="0">
                <a:latin typeface="Arial" pitchFamily="34" charset="0"/>
                <a:cs typeface="Arial" pitchFamily="34" charset="0"/>
              </a:rPr>
              <a:t>клас N</a:t>
            </a:r>
            <a:r>
              <a:rPr lang="uk-UA" sz="6000" dirty="0" smtClean="0">
                <a:latin typeface="Arial" pitchFamily="34" charset="0"/>
                <a:cs typeface="Arial" pitchFamily="34" charset="0"/>
              </a:rPr>
              <a:t>). </a:t>
            </a:r>
            <a:endParaRPr lang="ru-RU" sz="60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60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000" dirty="0" smtClean="0">
                <a:latin typeface="Arial" pitchFamily="34" charset="0"/>
                <a:cs typeface="Arial" pitchFamily="34" charset="0"/>
              </a:rPr>
              <a:t>Сполуки, що мають занадто низьку основність для розчинення в сульфатній кислоті (</a:t>
            </a:r>
            <a:r>
              <a:rPr lang="uk-UA" sz="6000" b="1" dirty="0" smtClean="0">
                <a:latin typeface="Arial" pitchFamily="34" charset="0"/>
                <a:cs typeface="Arial" pitchFamily="34" charset="0"/>
              </a:rPr>
              <a:t>клас I</a:t>
            </a:r>
            <a:r>
              <a:rPr lang="uk-UA" sz="60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>
              <a:buNone/>
            </a:pPr>
            <a:endParaRPr lang="uk-UA" sz="66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uk-UA" sz="66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6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ДЯКУЮ ЗА УВАГУ!</a:t>
            </a:r>
            <a:endParaRPr lang="ru-RU" sz="66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Arial" pitchFamily="34" charset="0"/>
                <a:cs typeface="Arial" pitchFamily="34" charset="0"/>
              </a:rPr>
              <a:t>План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572560" cy="4768865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dirty="0" smtClean="0"/>
              <a:t>1. Попередні дослідження органічних сполук: агрегатний стан та способи очищення, колір, запах, проба на горючість.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dirty="0" smtClean="0"/>
              <a:t>2. Розчинність органічних сполук.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472518" cy="114300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latin typeface="Arial" pitchFamily="34" charset="0"/>
                <a:cs typeface="Arial" pitchFamily="34" charset="0"/>
              </a:rPr>
              <a:t>Агрегатний стан і способи очищення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715436" cy="5500726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Фазовий стан сполуки пов'язаний з його розчинністю і летючістю. </a:t>
            </a: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Відомості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про агрегатний стан невідомої сполуки, може допомогти зробити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правильний вибір способу очищення. 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Очищення рідин проводять шляхом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перегонки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, а тверді сполуки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перекристалізації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або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сублімації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Хроматографічні методи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придатні для очищення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рідких та твердих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сполук.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928694"/>
          </a:xfrm>
        </p:spPr>
        <p:txBody>
          <a:bodyPr>
            <a:normAutofit fontScale="90000"/>
          </a:bodyPr>
          <a:lstStyle/>
          <a:p>
            <a:r>
              <a:rPr lang="uk-UA" sz="3200" b="1" dirty="0" smtClean="0">
                <a:latin typeface="Arial" pitchFamily="34" charset="0"/>
                <a:cs typeface="Arial" pitchFamily="34" charset="0"/>
              </a:rPr>
              <a:t>Колір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6"/>
            <a:ext cx="8929718" cy="550072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AutoNum type="arabicParenR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Необхідно відзначити колір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невідомої органічної сполуки та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всі зміни кольору, які можуть змінені при визначенні температури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плавління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, температури кипіння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, при перегонці, при хроматографічному розділенні.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2)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Забарвлення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багатьох речовин пов'язане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з наявністю домішок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 Домішки є продуктами повільного окиснення речовини киснем повітря. </a:t>
            </a: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Багато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речовин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мають колір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внаслідок наявності в молекулі хромофорних груп (нітросполуки, хінони, азосполуки, стабільні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карбкатіони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і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карбаніони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).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3) Якщо невідома речовина представляє собою безбарвну рідину або білу кристалічну речовину, це дозволяє виключити можливість присутності хромофорних функціональних груп, а також багатьох інших груп, які перетворюються в хромофорні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групи при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окисненні.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72547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latin typeface="Arial" pitchFamily="34" charset="0"/>
                <a:cs typeface="Arial" pitchFamily="34" charset="0"/>
              </a:rPr>
              <a:t>Запах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643998" cy="564360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dirty="0" smtClean="0">
                <a:latin typeface="Arial" pitchFamily="34" charset="0"/>
                <a:cs typeface="Arial" pitchFamily="34" charset="0"/>
              </a:rPr>
              <a:t>Органічні сполуки багатьох хімічних класів </a:t>
            </a:r>
            <a:endParaRPr lang="uk-UA" sz="72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мають 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та 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мають характерний запах: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b="1" dirty="0" smtClean="0">
                <a:latin typeface="Arial" pitchFamily="34" charset="0"/>
                <a:cs typeface="Arial" pitchFamily="34" charset="0"/>
              </a:rPr>
              <a:t>1) алкени 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k-UA" sz="7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етен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sz="7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пропен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– слабкий запах;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b="1" dirty="0" smtClean="0">
                <a:latin typeface="Arial" pitchFamily="34" charset="0"/>
                <a:cs typeface="Arial" pitchFamily="34" charset="0"/>
              </a:rPr>
              <a:t>2) алкіни 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(ацетилен</a:t>
            </a:r>
            <a:r>
              <a:rPr lang="uk-UA" sz="7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– не має запаху;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b="1" dirty="0" smtClean="0">
                <a:latin typeface="Arial" pitchFamily="34" charset="0"/>
                <a:cs typeface="Arial" pitchFamily="34" charset="0"/>
              </a:rPr>
              <a:t>3) </a:t>
            </a:r>
            <a:r>
              <a:rPr lang="uk-UA" sz="7200" b="1" dirty="0" err="1" smtClean="0">
                <a:latin typeface="Arial" pitchFamily="34" charset="0"/>
                <a:cs typeface="Arial" pitchFamily="34" charset="0"/>
              </a:rPr>
              <a:t>галогеновмісні</a:t>
            </a:r>
            <a:r>
              <a:rPr lang="uk-UA" sz="7200" b="1" dirty="0" smtClean="0">
                <a:latin typeface="Arial" pitchFamily="34" charset="0"/>
                <a:cs typeface="Arial" pitchFamily="34" charset="0"/>
              </a:rPr>
              <a:t> сполуки 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k-UA" sz="7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хлорометан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– солодкуватий запах;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b="1" dirty="0" smtClean="0">
                <a:latin typeface="Arial" pitchFamily="34" charset="0"/>
                <a:cs typeface="Arial" pitchFamily="34" charset="0"/>
              </a:rPr>
              <a:t>4) арени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k-UA" sz="7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бензен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sz="7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толуен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– характерний запах;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b="1" dirty="0" smtClean="0">
                <a:latin typeface="Arial" pitchFamily="34" charset="0"/>
                <a:cs typeface="Arial" pitchFamily="34" charset="0"/>
              </a:rPr>
              <a:t>5) спирти 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(метанол; етанол; аліловий спирт; </a:t>
            </a:r>
            <a:r>
              <a:rPr lang="uk-UA" sz="7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пропаргіловий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спирт; </a:t>
            </a:r>
            <a:r>
              <a:rPr lang="uk-UA" sz="7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гліцерол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– запах, що нагадує запах етанолу; характерний запах; різкий запах; слабкий запах герані; без </a:t>
            </a:r>
            <a:r>
              <a:rPr lang="uk-UA" sz="7200" dirty="0" err="1" smtClean="0">
                <a:latin typeface="Arial" pitchFamily="34" charset="0"/>
                <a:cs typeface="Arial" pitchFamily="34" charset="0"/>
              </a:rPr>
              <a:t>запаха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 відповідно.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b="1" dirty="0" smtClean="0">
                <a:latin typeface="Arial" pitchFamily="34" charset="0"/>
                <a:cs typeface="Arial" pitchFamily="34" charset="0"/>
              </a:rPr>
              <a:t>6) феноли 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простіші феноли) 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– специфічний стійкий запах (</a:t>
            </a:r>
            <a:r>
              <a:rPr lang="uk-UA" sz="7200" dirty="0" err="1" smtClean="0">
                <a:latin typeface="Arial" pitchFamily="34" charset="0"/>
                <a:cs typeface="Arial" pitchFamily="34" charset="0"/>
              </a:rPr>
              <a:t>“карболовий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7200" dirty="0" err="1" smtClean="0">
                <a:latin typeface="Arial" pitchFamily="34" charset="0"/>
                <a:cs typeface="Arial" pitchFamily="34" charset="0"/>
              </a:rPr>
              <a:t>запах”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b="1" dirty="0" smtClean="0">
                <a:latin typeface="Arial" pitchFamily="34" charset="0"/>
                <a:cs typeface="Arial" pitchFamily="34" charset="0"/>
              </a:rPr>
              <a:t>7) альдегіди 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k-UA" sz="7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метаналь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sz="7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етаналь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– різкий запах; різкий запах відповідно.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b="1" dirty="0" smtClean="0">
                <a:latin typeface="Arial" pitchFamily="34" charset="0"/>
                <a:cs typeface="Arial" pitchFamily="34" charset="0"/>
              </a:rPr>
              <a:t>8) карбонові кислоти 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k-UA" sz="7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мурашинна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кислота, оцтова кислота, пропанова кислота (С1-С4); масляна кислота, </a:t>
            </a:r>
            <a:r>
              <a:rPr lang="uk-UA" sz="7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валеріянова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кислота (С4-С9)) 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– різкий запах; неприємний запах, що нагадує </a:t>
            </a:r>
            <a:r>
              <a:rPr lang="uk-UA" sz="7200" dirty="0" err="1" smtClean="0">
                <a:latin typeface="Arial" pitchFamily="34" charset="0"/>
                <a:cs typeface="Arial" pitchFamily="34" charset="0"/>
              </a:rPr>
              <a:t>“запах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7200" dirty="0" err="1" smtClean="0">
                <a:latin typeface="Arial" pitchFamily="34" charset="0"/>
                <a:cs typeface="Arial" pitchFamily="34" charset="0"/>
              </a:rPr>
              <a:t>поту”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 відповідно.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b="1" dirty="0" smtClean="0">
                <a:latin typeface="Arial" pitchFamily="34" charset="0"/>
                <a:cs typeface="Arial" pitchFamily="34" charset="0"/>
              </a:rPr>
              <a:t>9) аміни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(метиламін, </a:t>
            </a:r>
            <a:r>
              <a:rPr lang="uk-UA" sz="7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диметиламін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sz="7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триметиламін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– безкольорові гази; </a:t>
            </a:r>
            <a:r>
              <a:rPr lang="uk-UA" sz="7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алкіламіни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 (С4-С15) – рідини; </a:t>
            </a:r>
            <a:r>
              <a:rPr lang="uk-UA" sz="7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вищі аміни </a:t>
            </a:r>
            <a:r>
              <a:rPr lang="uk-UA" sz="7200" dirty="0" smtClean="0">
                <a:latin typeface="Arial" pitchFamily="34" charset="0"/>
                <a:cs typeface="Arial" pitchFamily="34" charset="0"/>
              </a:rPr>
              <a:t>– тверді речовини) – запах амоніаку; різкий неприємний запах (розсіл оселедця); не мають запаху відповідно.</a:t>
            </a:r>
          </a:p>
          <a:p>
            <a:pPr algn="just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latin typeface="Arial" pitchFamily="34" charset="0"/>
                <a:cs typeface="Arial" pitchFamily="34" charset="0"/>
              </a:rPr>
              <a:t>Проба на горючість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Пробу масою близько 0,1 г (кілька кристалів), якщо проба тверда або 1 краплю, якщо проба рідка − додають на кришку фарфорового тигля і підносять до краю полум'я, щоб перевірити здатність речовини до горіння.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Далі нагрівають речовину спочатку на невеликому полум'ї за захисним щитком.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Поступово нагрівання збільшують і, нарешті, сильно нагрівають, щоб забезпечити повне згоряння.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715436" cy="939784"/>
          </a:xfrm>
        </p:spPr>
        <p:txBody>
          <a:bodyPr>
            <a:normAutofit fontScale="90000"/>
          </a:bodyPr>
          <a:lstStyle/>
          <a:p>
            <a:r>
              <a:rPr lang="uk-UA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200" dirty="0" smtClean="0">
                <a:latin typeface="Arial" pitchFamily="34" charset="0"/>
                <a:cs typeface="Arial" pitchFamily="34" charset="0"/>
              </a:rPr>
            </a:br>
            <a:r>
              <a:rPr lang="uk-UA" sz="3200" b="1" dirty="0" smtClean="0">
                <a:latin typeface="Arial" pitchFamily="34" charset="0"/>
                <a:cs typeface="Arial" pitchFamily="34" charset="0"/>
              </a:rPr>
              <a:t>Особливості горіння </a:t>
            </a:r>
            <a:r>
              <a:rPr lang="uk-UA" sz="3200" b="1" dirty="0" smtClean="0">
                <a:latin typeface="Arial" pitchFamily="34" charset="0"/>
                <a:cs typeface="Arial" pitchFamily="34" charset="0"/>
              </a:rPr>
              <a:t>речовини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8572560" cy="5214974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500" dirty="0" smtClean="0">
                <a:latin typeface="Arial" pitchFamily="34" charset="0"/>
                <a:cs typeface="Arial" pitchFamily="34" charset="0"/>
              </a:rPr>
              <a:t>− здатність до горіння і характер </a:t>
            </a:r>
            <a:r>
              <a:rPr lang="uk-UA" sz="5500" dirty="0" smtClean="0">
                <a:latin typeface="Arial" pitchFamily="34" charset="0"/>
                <a:cs typeface="Arial" pitchFamily="34" charset="0"/>
              </a:rPr>
              <a:t>полум'я; чи </a:t>
            </a:r>
            <a:r>
              <a:rPr lang="uk-UA" sz="5500" dirty="0" smtClean="0">
                <a:latin typeface="Arial" pitchFamily="34" charset="0"/>
                <a:cs typeface="Arial" pitchFamily="34" charset="0"/>
              </a:rPr>
              <a:t>не є речовина вибуховою</a:t>
            </a:r>
            <a:r>
              <a:rPr lang="uk-UA" sz="5500" dirty="0" smtClean="0">
                <a:latin typeface="Arial" pitchFamily="34" charset="0"/>
                <a:cs typeface="Arial" pitchFamily="34" charset="0"/>
              </a:rPr>
              <a:t>?; </a:t>
            </a:r>
            <a:endParaRPr lang="ru-RU" sz="55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500" dirty="0" smtClean="0">
                <a:latin typeface="Arial" pitchFamily="34" charset="0"/>
                <a:cs typeface="Arial" pitchFamily="34" charset="0"/>
              </a:rPr>
              <a:t>− якщо речовина тверда, то відзначають, плавиться вона і яким </a:t>
            </a:r>
            <a:r>
              <a:rPr lang="uk-UA" sz="5500" dirty="0" smtClean="0">
                <a:latin typeface="Arial" pitchFamily="34" charset="0"/>
                <a:cs typeface="Arial" pitchFamily="34" charset="0"/>
              </a:rPr>
              <a:t>чином?; </a:t>
            </a:r>
            <a:endParaRPr lang="ru-RU" sz="55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500" dirty="0" smtClean="0">
                <a:latin typeface="Arial" pitchFamily="34" charset="0"/>
                <a:cs typeface="Arial" pitchFamily="34" charset="0"/>
              </a:rPr>
              <a:t>− запах </a:t>
            </a:r>
            <a:r>
              <a:rPr lang="uk-UA" sz="5500" dirty="0" smtClean="0">
                <a:latin typeface="Arial" pitchFamily="34" charset="0"/>
                <a:cs typeface="Arial" pitchFamily="34" charset="0"/>
              </a:rPr>
              <a:t>парів, </a:t>
            </a:r>
            <a:r>
              <a:rPr lang="uk-UA" sz="5500" dirty="0" smtClean="0">
                <a:latin typeface="Arial" pitchFamily="34" charset="0"/>
                <a:cs typeface="Arial" pitchFamily="34" charset="0"/>
              </a:rPr>
              <a:t>що </a:t>
            </a:r>
            <a:r>
              <a:rPr lang="uk-UA" sz="5500" dirty="0" smtClean="0">
                <a:latin typeface="Arial" pitchFamily="34" charset="0"/>
                <a:cs typeface="Arial" pitchFamily="34" charset="0"/>
              </a:rPr>
              <a:t>виділяється та газів </a:t>
            </a:r>
            <a:r>
              <a:rPr lang="uk-UA" sz="55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(обережно!); </a:t>
            </a:r>
            <a:endParaRPr lang="ru-RU" sz="55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500" dirty="0" smtClean="0">
                <a:latin typeface="Arial" pitchFamily="34" charset="0"/>
                <a:cs typeface="Arial" pitchFamily="34" charset="0"/>
              </a:rPr>
              <a:t>− наявність залишку після згоряння;</a:t>
            </a:r>
            <a:endParaRPr lang="ru-RU" sz="55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500" dirty="0" smtClean="0">
                <a:latin typeface="Arial" pitchFamily="34" charset="0"/>
                <a:cs typeface="Arial" pitchFamily="34" charset="0"/>
              </a:rPr>
              <a:t>− чи плавиться залишок?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5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500" dirty="0" smtClean="0">
                <a:latin typeface="Arial" pitchFamily="34" charset="0"/>
                <a:cs typeface="Arial" pitchFamily="34" charset="0"/>
              </a:rPr>
              <a:t>Якщо після прожарювання речовини залишився вогнетривкий залишок, то охолоджують кришку тигля, додають до залишку краплю дистильованої води і перевіряють реакцію розчину на лакмус. Потім додають краплю </a:t>
            </a:r>
            <a:r>
              <a:rPr lang="uk-UA" sz="5500" dirty="0" err="1" smtClean="0">
                <a:latin typeface="Arial" pitchFamily="34" charset="0"/>
                <a:cs typeface="Arial" pitchFamily="34" charset="0"/>
              </a:rPr>
              <a:t>хлоридної</a:t>
            </a:r>
            <a:r>
              <a:rPr lang="uk-UA" sz="5500" dirty="0" smtClean="0">
                <a:latin typeface="Arial" pitchFamily="34" charset="0"/>
                <a:cs typeface="Arial" pitchFamily="34" charset="0"/>
              </a:rPr>
              <a:t> кислоти, відзначають, чи виділяється при цьому </a:t>
            </a:r>
            <a:r>
              <a:rPr lang="uk-UA" sz="5500" dirty="0" smtClean="0">
                <a:latin typeface="Arial" pitchFamily="34" charset="0"/>
                <a:cs typeface="Arial" pitchFamily="34" charset="0"/>
              </a:rPr>
              <a:t>газ?. </a:t>
            </a:r>
            <a:endParaRPr lang="ru-RU" sz="55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55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500" dirty="0" smtClean="0">
                <a:latin typeface="Arial" pitchFamily="34" charset="0"/>
                <a:cs typeface="Arial" pitchFamily="34" charset="0"/>
              </a:rPr>
              <a:t>Далі використовують платиновий дріт та </a:t>
            </a:r>
            <a:r>
              <a:rPr lang="uk-UA" sz="5500" dirty="0" smtClean="0">
                <a:latin typeface="Arial" pitchFamily="34" charset="0"/>
                <a:cs typeface="Arial" pitchFamily="34" charset="0"/>
              </a:rPr>
              <a:t>солянокислий розчин, що </a:t>
            </a:r>
            <a:r>
              <a:rPr lang="uk-UA" sz="5500" dirty="0" smtClean="0">
                <a:latin typeface="Arial" pitchFamily="34" charset="0"/>
                <a:cs typeface="Arial" pitchFamily="34" charset="0"/>
              </a:rPr>
              <a:t>отримали, та виконують </a:t>
            </a:r>
            <a:r>
              <a:rPr lang="uk-UA" sz="5500" dirty="0" smtClean="0">
                <a:latin typeface="Arial" pitchFamily="34" charset="0"/>
                <a:cs typeface="Arial" pitchFamily="34" charset="0"/>
              </a:rPr>
              <a:t>проби на забарвлення полум'я, щоб встановити присутність будь-яких </a:t>
            </a:r>
            <a:r>
              <a:rPr lang="uk-UA" sz="5500" dirty="0" smtClean="0">
                <a:latin typeface="Arial" pitchFamily="34" charset="0"/>
                <a:cs typeface="Arial" pitchFamily="34" charset="0"/>
              </a:rPr>
              <a:t>металів або неметалів. </a:t>
            </a:r>
            <a:endParaRPr lang="ru-RU" sz="55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atin typeface="Arial" pitchFamily="34" charset="0"/>
                <a:cs typeface="Arial" pitchFamily="34" charset="0"/>
              </a:rPr>
              <a:t>Розчинність органічних сполук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43050"/>
            <a:ext cx="8229600" cy="4554551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Органічні сполуки можна розділити </a:t>
            </a:r>
            <a:br>
              <a:rPr lang="uk-UA" dirty="0" smtClean="0">
                <a:latin typeface="Arial" pitchFamily="34" charset="0"/>
                <a:cs typeface="Arial" pitchFamily="34" charset="0"/>
              </a:rPr>
            </a:br>
            <a:r>
              <a:rPr lang="uk-UA" dirty="0" smtClean="0">
                <a:latin typeface="Arial" pitchFamily="34" charset="0"/>
                <a:cs typeface="Arial" pitchFamily="34" charset="0"/>
              </a:rPr>
              <a:t>за розчинністю на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два основних типи: </a:t>
            </a:r>
          </a:p>
          <a:p>
            <a:pPr marL="0" indent="0" algn="just">
              <a:spcBef>
                <a:spcPts val="0"/>
              </a:spcBef>
              <a:buNone/>
            </a:pPr>
            <a:endParaRPr lang="uk-UA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AutoNum type="arabicParenR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речовини, розчинність яких пов'язана з хімічними реакціями (з кислотно-основними взаємодіями);</a:t>
            </a:r>
          </a:p>
          <a:p>
            <a:pPr marL="0" indent="0" algn="just">
              <a:spcBef>
                <a:spcPts val="0"/>
              </a:spcBef>
              <a:buAutoNum type="arabicParenR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речовини, при розчиненні яких відбувається просте змішування.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715436" cy="714356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latin typeface="Arial" pitchFamily="34" charset="0"/>
                <a:cs typeface="Arial" pitchFamily="34" charset="0"/>
              </a:rPr>
              <a:t>Алгоритм аналізу розчинності органічної сполуки</a:t>
            </a:r>
            <a:endParaRPr lang="uk-U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072206"/>
            <a:ext cx="8229600" cy="53957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642918"/>
            <a:ext cx="8715436" cy="6215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1159</Words>
  <Application>Microsoft Office PowerPoint</Application>
  <PresentationFormat>Экран (4:3)</PresentationFormat>
  <Paragraphs>109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Попередні дослідження  та Розчинність  органічних СПОЛУК</vt:lpstr>
      <vt:lpstr>План</vt:lpstr>
      <vt:lpstr>Агрегатний стан і способи очищення</vt:lpstr>
      <vt:lpstr>Колір </vt:lpstr>
      <vt:lpstr>Запах</vt:lpstr>
      <vt:lpstr>Проба на горючість</vt:lpstr>
      <vt:lpstr> Особливості горіння речовини:  </vt:lpstr>
      <vt:lpstr>Розчинність органічних сполук </vt:lpstr>
      <vt:lpstr>Алгоритм аналізу розчинності органічної сполуки</vt:lpstr>
      <vt:lpstr>Класи розчинності органічних сполук  </vt:lpstr>
      <vt:lpstr>Розчинність у воді, водних кислотах, водних розчинах і ефірі </vt:lpstr>
      <vt:lpstr>Розчинність сполук в розбавлених кислотах або розчинах 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Лабораторне заняття №3   Тема: Дослідження розчинності речовин</dc:title>
  <cp:lastModifiedBy>Дмитрий Каленюк</cp:lastModifiedBy>
  <cp:revision>24</cp:revision>
  <dcterms:modified xsi:type="dcterms:W3CDTF">2018-10-02T06:26:50Z</dcterms:modified>
</cp:coreProperties>
</file>