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93618E-5D15-4D10-90F9-43F04F9EDFF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6C277B-0CD4-4DD0-8465-5AEC552F48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/>
              <a:t>ТЕМА 8. ЕКОНОМІЧНЕ РЕГУЛЮВАННЯ ПІДПРИЄМНИЦЬКОЇ</a:t>
            </a:r>
            <a:br>
              <a:rPr lang="ru-RU" sz="3600" b="1" dirty="0"/>
            </a:br>
            <a:r>
              <a:rPr lang="ru-RU" sz="3600" b="1" dirty="0"/>
              <a:t>ДІЯЛЬНОСТІ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82408" cy="1440904"/>
          </a:xfrm>
        </p:spPr>
        <p:txBody>
          <a:bodyPr>
            <a:normAutofit lnSpcReduction="10000"/>
          </a:bodyPr>
          <a:lstStyle/>
          <a:p>
            <a:pPr algn="r"/>
            <a:r>
              <a:rPr lang="uk-UA" b="1" dirty="0" smtClean="0"/>
              <a:t>Група 6.0729-фк</a:t>
            </a:r>
          </a:p>
          <a:p>
            <a:pPr algn="r"/>
            <a:r>
              <a:rPr lang="uk-UA" b="1" i="1" dirty="0" smtClean="0"/>
              <a:t>Білоброва Ганна</a:t>
            </a:r>
          </a:p>
          <a:p>
            <a:pPr algn="r"/>
            <a:r>
              <a:rPr lang="uk-UA" b="1" i="1" dirty="0" err="1" smtClean="0"/>
              <a:t>Шабельська</a:t>
            </a:r>
            <a:r>
              <a:rPr lang="uk-UA" b="1" i="1" dirty="0" smtClean="0"/>
              <a:t> Варвара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734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1"/>
            <a:ext cx="748883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Загальновиробничі</a:t>
            </a:r>
            <a:r>
              <a:rPr lang="ru-RU" sz="2400" b="1" i="1" dirty="0"/>
              <a:t> </a:t>
            </a:r>
            <a:r>
              <a:rPr lang="ru-RU" sz="1900" dirty="0"/>
              <a:t>-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витрати</a:t>
            </a:r>
            <a:r>
              <a:rPr lang="ru-RU" sz="1900" dirty="0"/>
              <a:t> на </a:t>
            </a:r>
            <a:r>
              <a:rPr lang="ru-RU" sz="1900" dirty="0" err="1"/>
              <a:t>управління</a:t>
            </a:r>
            <a:r>
              <a:rPr lang="ru-RU" sz="1900" dirty="0"/>
              <a:t>, </a:t>
            </a:r>
            <a:r>
              <a:rPr lang="ru-RU" sz="1900" dirty="0" err="1"/>
              <a:t>виробниче</a:t>
            </a:r>
            <a:r>
              <a:rPr lang="ru-RU" sz="1900" dirty="0"/>
              <a:t> і </a:t>
            </a:r>
            <a:r>
              <a:rPr lang="ru-RU" sz="1900" dirty="0" err="1" smtClean="0"/>
              <a:t>господарське</a:t>
            </a:r>
            <a:r>
              <a:rPr lang="ru-RU" sz="1900" dirty="0" smtClean="0"/>
              <a:t> </a:t>
            </a:r>
            <a:r>
              <a:rPr lang="ru-RU" sz="1900" dirty="0" err="1" smtClean="0"/>
              <a:t>обслуговування</a:t>
            </a:r>
            <a:r>
              <a:rPr lang="ru-RU" sz="1900" dirty="0" smtClean="0"/>
              <a:t> </a:t>
            </a:r>
            <a:r>
              <a:rPr lang="ru-RU" sz="1900" dirty="0"/>
              <a:t>в межах цеху (</a:t>
            </a:r>
            <a:r>
              <a:rPr lang="ru-RU" sz="1900" dirty="0" err="1"/>
              <a:t>виробництва</a:t>
            </a:r>
            <a:r>
              <a:rPr lang="ru-RU" sz="1900" dirty="0"/>
              <a:t>). </a:t>
            </a:r>
            <a:endParaRPr lang="ru-RU" sz="1900" dirty="0" smtClean="0"/>
          </a:p>
          <a:p>
            <a:endParaRPr lang="ru-RU" sz="1900" b="1" dirty="0"/>
          </a:p>
          <a:p>
            <a:r>
              <a:rPr lang="ru-RU" sz="1900" b="1" dirty="0" err="1" smtClean="0"/>
              <a:t>Розподіляються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загальновиробничі</a:t>
            </a:r>
            <a:r>
              <a:rPr lang="ru-RU" sz="1900" b="1" dirty="0" smtClean="0"/>
              <a:t> </a:t>
            </a:r>
            <a:r>
              <a:rPr lang="ru-RU" sz="1900" b="1" dirty="0"/>
              <a:t>та </a:t>
            </a:r>
            <a:r>
              <a:rPr lang="ru-RU" sz="1900" b="1" dirty="0" err="1"/>
              <a:t>загальногосподарські</a:t>
            </a:r>
            <a:r>
              <a:rPr lang="ru-RU" sz="1900" b="1" dirty="0"/>
              <a:t> </a:t>
            </a:r>
            <a:r>
              <a:rPr lang="ru-RU" sz="1900" b="1" dirty="0" err="1"/>
              <a:t>витрати</a:t>
            </a:r>
            <a:r>
              <a:rPr lang="ru-RU" sz="1900" b="1" dirty="0"/>
              <a:t> </a:t>
            </a:r>
            <a:r>
              <a:rPr lang="ru-RU" sz="1900" dirty="0" err="1"/>
              <a:t>пропорційно</a:t>
            </a:r>
            <a:r>
              <a:rPr lang="ru-RU" sz="1900" dirty="0"/>
              <a:t> </a:t>
            </a:r>
            <a:r>
              <a:rPr lang="ru-RU" sz="1900" dirty="0" err="1"/>
              <a:t>сумі</a:t>
            </a:r>
            <a:r>
              <a:rPr lang="ru-RU" sz="1900" dirty="0"/>
              <a:t> </a:t>
            </a:r>
            <a:r>
              <a:rPr lang="ru-RU" sz="1900" dirty="0" err="1" smtClean="0"/>
              <a:t>основної</a:t>
            </a:r>
            <a:r>
              <a:rPr lang="ru-RU" sz="1900" dirty="0" smtClean="0"/>
              <a:t> </a:t>
            </a:r>
            <a:r>
              <a:rPr lang="ru-RU" sz="1900" dirty="0" err="1" smtClean="0"/>
              <a:t>заробітної</a:t>
            </a:r>
            <a:r>
              <a:rPr lang="ru-RU" sz="1900" dirty="0" smtClean="0"/>
              <a:t> </a:t>
            </a:r>
            <a:r>
              <a:rPr lang="ru-RU" sz="1900" dirty="0"/>
              <a:t>плати </a:t>
            </a:r>
            <a:r>
              <a:rPr lang="ru-RU" sz="1900" dirty="0" err="1"/>
              <a:t>виробничих</a:t>
            </a:r>
            <a:r>
              <a:rPr lang="ru-RU" sz="1900" dirty="0"/>
              <a:t> </a:t>
            </a:r>
            <a:r>
              <a:rPr lang="ru-RU" sz="1900" dirty="0" err="1"/>
              <a:t>робітників</a:t>
            </a:r>
            <a:r>
              <a:rPr lang="ru-RU" sz="1900" dirty="0"/>
              <a:t> і </a:t>
            </a:r>
            <a:r>
              <a:rPr lang="ru-RU" sz="1900" dirty="0" err="1"/>
              <a:t>витрат</a:t>
            </a:r>
            <a:r>
              <a:rPr lang="ru-RU" sz="1900" dirty="0"/>
              <a:t> на </a:t>
            </a:r>
            <a:r>
              <a:rPr lang="ru-RU" sz="1900" dirty="0" err="1"/>
              <a:t>утримання</a:t>
            </a:r>
            <a:r>
              <a:rPr lang="ru-RU" sz="1900" dirty="0"/>
              <a:t> й </a:t>
            </a:r>
            <a:r>
              <a:rPr lang="ru-RU" sz="1900" dirty="0" err="1" smtClean="0"/>
              <a:t>експлуатацію</a:t>
            </a:r>
            <a:r>
              <a:rPr lang="ru-RU" sz="1900" dirty="0" smtClean="0"/>
              <a:t> машин </a:t>
            </a:r>
            <a:r>
              <a:rPr lang="ru-RU" sz="1900" dirty="0"/>
              <a:t>і </a:t>
            </a:r>
            <a:r>
              <a:rPr lang="ru-RU" sz="1900" dirty="0" err="1"/>
              <a:t>устаткування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r>
              <a:rPr lang="ru-RU" sz="1900" dirty="0" err="1" smtClean="0"/>
              <a:t>Розрахунок</a:t>
            </a:r>
            <a:r>
              <a:rPr lang="ru-RU" sz="1900" dirty="0" smtClean="0"/>
              <a:t> </a:t>
            </a:r>
            <a:r>
              <a:rPr lang="ru-RU" sz="1900" dirty="0" err="1"/>
              <a:t>зниження</a:t>
            </a:r>
            <a:r>
              <a:rPr lang="ru-RU" sz="1900" dirty="0"/>
              <a:t> </a:t>
            </a:r>
            <a:r>
              <a:rPr lang="ru-RU" sz="1900" dirty="0" err="1"/>
              <a:t>собівартості</a:t>
            </a:r>
            <a:r>
              <a:rPr lang="ru-RU" sz="1900" dirty="0"/>
              <a:t> </a:t>
            </a:r>
            <a:r>
              <a:rPr lang="ru-RU" sz="1900" dirty="0" err="1"/>
              <a:t>продукції</a:t>
            </a:r>
            <a:r>
              <a:rPr lang="ru-RU" sz="1900" dirty="0"/>
              <a:t> </a:t>
            </a:r>
            <a:r>
              <a:rPr lang="ru-RU" sz="1900" dirty="0" err="1"/>
              <a:t>відбувається</a:t>
            </a:r>
            <a:r>
              <a:rPr lang="ru-RU" sz="1900" dirty="0"/>
              <a:t> </a:t>
            </a:r>
            <a:r>
              <a:rPr lang="ru-RU" sz="1900" dirty="0" err="1"/>
              <a:t>під</a:t>
            </a:r>
            <a:r>
              <a:rPr lang="ru-RU" sz="1900" dirty="0"/>
              <a:t> </a:t>
            </a:r>
            <a:r>
              <a:rPr lang="ru-RU" sz="1900" dirty="0" err="1"/>
              <a:t>впливом</a:t>
            </a:r>
            <a:r>
              <a:rPr lang="ru-RU" sz="1900" dirty="0"/>
              <a:t> </a:t>
            </a:r>
            <a:r>
              <a:rPr lang="ru-RU" sz="1900" dirty="0" err="1" smtClean="0"/>
              <a:t>дії</a:t>
            </a:r>
            <a:r>
              <a:rPr lang="ru-RU" sz="1900" dirty="0" smtClean="0"/>
              <a:t> таких </a:t>
            </a:r>
            <a:r>
              <a:rPr lang="ru-RU" sz="1900" dirty="0" err="1"/>
              <a:t>техніко-економічних</a:t>
            </a:r>
            <a:r>
              <a:rPr lang="ru-RU" sz="1900" dirty="0"/>
              <a:t> </a:t>
            </a:r>
            <a:r>
              <a:rPr lang="ru-RU" sz="1900" dirty="0" err="1"/>
              <a:t>чинників</a:t>
            </a:r>
            <a:r>
              <a:rPr lang="ru-RU" sz="1900" dirty="0"/>
              <a:t>: </a:t>
            </a:r>
            <a:r>
              <a:rPr lang="ru-RU" sz="1900" dirty="0" err="1"/>
              <a:t>підвищення</a:t>
            </a:r>
            <a:r>
              <a:rPr lang="ru-RU" sz="1900" dirty="0"/>
              <a:t> </a:t>
            </a:r>
            <a:r>
              <a:rPr lang="ru-RU" sz="1900" dirty="0" err="1"/>
              <a:t>технічного</a:t>
            </a:r>
            <a:r>
              <a:rPr lang="ru-RU" sz="1900" dirty="0"/>
              <a:t> </a:t>
            </a:r>
            <a:r>
              <a:rPr lang="ru-RU" sz="1900" dirty="0" err="1"/>
              <a:t>рівня</a:t>
            </a:r>
            <a:endParaRPr lang="ru-RU" sz="1900" dirty="0"/>
          </a:p>
          <a:p>
            <a:r>
              <a:rPr lang="ru-RU" sz="1900" dirty="0" err="1"/>
              <a:t>виробництва</a:t>
            </a:r>
            <a:r>
              <a:rPr lang="ru-RU" sz="1900" dirty="0"/>
              <a:t>, </a:t>
            </a:r>
            <a:r>
              <a:rPr lang="ru-RU" sz="1900" dirty="0" err="1"/>
              <a:t>покращання</a:t>
            </a:r>
            <a:r>
              <a:rPr lang="ru-RU" sz="1900" dirty="0"/>
              <a:t> </a:t>
            </a:r>
            <a:r>
              <a:rPr lang="ru-RU" sz="1900" dirty="0" err="1"/>
              <a:t>організації</a:t>
            </a:r>
            <a:r>
              <a:rPr lang="ru-RU" sz="1900" dirty="0"/>
              <a:t> </a:t>
            </a:r>
            <a:r>
              <a:rPr lang="ru-RU" sz="1900" dirty="0" err="1"/>
              <a:t>виробництва</a:t>
            </a:r>
            <a:r>
              <a:rPr lang="ru-RU" sz="1900" dirty="0"/>
              <a:t> і </a:t>
            </a:r>
            <a:r>
              <a:rPr lang="ru-RU" sz="1900" dirty="0" err="1"/>
              <a:t>праці</a:t>
            </a:r>
            <a:r>
              <a:rPr lang="ru-RU" sz="1900" dirty="0"/>
              <a:t>, </a:t>
            </a:r>
            <a:r>
              <a:rPr lang="ru-RU" sz="1900" dirty="0" err="1"/>
              <a:t>зміна</a:t>
            </a:r>
            <a:r>
              <a:rPr lang="ru-RU" sz="1900" dirty="0"/>
              <a:t> </a:t>
            </a:r>
            <a:r>
              <a:rPr lang="ru-RU" sz="1900" dirty="0" err="1"/>
              <a:t>обсягу</a:t>
            </a:r>
            <a:r>
              <a:rPr lang="ru-RU" sz="1900" dirty="0"/>
              <a:t> </a:t>
            </a:r>
            <a:r>
              <a:rPr lang="ru-RU" sz="1900" dirty="0" smtClean="0"/>
              <a:t>і </a:t>
            </a:r>
            <a:r>
              <a:rPr lang="ru-RU" sz="1900" dirty="0" err="1" smtClean="0"/>
              <a:t>структури</a:t>
            </a:r>
            <a:r>
              <a:rPr lang="ru-RU" sz="1900" dirty="0" smtClean="0"/>
              <a:t> </a:t>
            </a:r>
            <a:r>
              <a:rPr lang="ru-RU" sz="1900" dirty="0" err="1"/>
              <a:t>продукції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виготовляється</a:t>
            </a:r>
            <a:r>
              <a:rPr lang="ru-RU" sz="1900" dirty="0"/>
              <a:t>, </a:t>
            </a:r>
            <a:r>
              <a:rPr lang="ru-RU" sz="1900" dirty="0" err="1"/>
              <a:t>тощо</a:t>
            </a:r>
            <a:r>
              <a:rPr lang="ru-RU" sz="1900" dirty="0"/>
              <a:t>.</a:t>
            </a:r>
          </a:p>
          <a:p>
            <a:endParaRPr lang="ru-RU" sz="1900" dirty="0" smtClean="0"/>
          </a:p>
          <a:p>
            <a:r>
              <a:rPr lang="ru-RU" sz="1900" b="1" dirty="0" err="1" smtClean="0"/>
              <a:t>Послідовність</a:t>
            </a:r>
            <a:r>
              <a:rPr lang="ru-RU" sz="1900" b="1" dirty="0" smtClean="0"/>
              <a:t> </a:t>
            </a:r>
            <a:r>
              <a:rPr lang="ru-RU" sz="1900" b="1" dirty="0" err="1"/>
              <a:t>розрахунку</a:t>
            </a:r>
            <a:r>
              <a:rPr lang="ru-RU" sz="1900" b="1" dirty="0"/>
              <a:t> </a:t>
            </a:r>
            <a:r>
              <a:rPr lang="ru-RU" sz="1900" b="1" dirty="0" err="1"/>
              <a:t>має</a:t>
            </a:r>
            <a:r>
              <a:rPr lang="ru-RU" sz="1900" b="1" dirty="0"/>
              <a:t> бути </a:t>
            </a:r>
            <a:r>
              <a:rPr lang="ru-RU" sz="1900" b="1" dirty="0" err="1"/>
              <a:t>така</a:t>
            </a:r>
            <a:r>
              <a:rPr lang="ru-RU" sz="1900" b="1" dirty="0"/>
              <a:t>:</a:t>
            </a:r>
          </a:p>
          <a:p>
            <a:r>
              <a:rPr lang="ru-RU" sz="1900" dirty="0"/>
              <a:t>- </a:t>
            </a:r>
            <a:r>
              <a:rPr lang="ru-RU" sz="1900" dirty="0" err="1"/>
              <a:t>виходячи</a:t>
            </a:r>
            <a:r>
              <a:rPr lang="ru-RU" sz="1900" dirty="0"/>
              <a:t> з </a:t>
            </a:r>
            <a:r>
              <a:rPr lang="ru-RU" sz="1900" dirty="0" err="1"/>
              <a:t>рівня</a:t>
            </a:r>
            <a:r>
              <a:rPr lang="ru-RU" sz="1900" dirty="0"/>
              <a:t> </a:t>
            </a:r>
            <a:r>
              <a:rPr lang="ru-RU" sz="1900" dirty="0" err="1"/>
              <a:t>витрат</a:t>
            </a:r>
            <a:r>
              <a:rPr lang="ru-RU" sz="1900" dirty="0"/>
              <a:t> базового року, </a:t>
            </a:r>
            <a:r>
              <a:rPr lang="ru-RU" sz="1900" dirty="0" err="1"/>
              <a:t>визначається</a:t>
            </a:r>
            <a:r>
              <a:rPr lang="ru-RU" sz="1900" dirty="0"/>
              <a:t> </a:t>
            </a:r>
            <a:r>
              <a:rPr lang="ru-RU" sz="1900" dirty="0" err="1"/>
              <a:t>собівартість</a:t>
            </a:r>
            <a:endParaRPr lang="ru-RU" sz="1900" dirty="0"/>
          </a:p>
          <a:p>
            <a:r>
              <a:rPr lang="ru-RU" sz="1900" dirty="0" err="1"/>
              <a:t>товарної</a:t>
            </a:r>
            <a:r>
              <a:rPr lang="ru-RU" sz="1900" dirty="0"/>
              <a:t> </a:t>
            </a:r>
            <a:r>
              <a:rPr lang="ru-RU" sz="1900" dirty="0" err="1"/>
              <a:t>продукції</a:t>
            </a:r>
            <a:r>
              <a:rPr lang="ru-RU" sz="1900" dirty="0"/>
              <a:t> планового року;</a:t>
            </a:r>
          </a:p>
          <a:p>
            <a:r>
              <a:rPr lang="ru-RU" sz="1900" dirty="0"/>
              <a:t>- за такими ж </a:t>
            </a:r>
            <a:r>
              <a:rPr lang="ru-RU" sz="1900" dirty="0" err="1"/>
              <a:t>чинниками</a:t>
            </a:r>
            <a:r>
              <a:rPr lang="ru-RU" sz="1900" dirty="0"/>
              <a:t> </a:t>
            </a:r>
            <a:r>
              <a:rPr lang="ru-RU" sz="1900" dirty="0" err="1"/>
              <a:t>визначається</a:t>
            </a:r>
            <a:r>
              <a:rPr lang="ru-RU" sz="1900" dirty="0"/>
              <a:t> </a:t>
            </a:r>
            <a:r>
              <a:rPr lang="ru-RU" sz="1900" dirty="0" err="1"/>
              <a:t>рівень</a:t>
            </a:r>
            <a:r>
              <a:rPr lang="ru-RU" sz="1900" dirty="0"/>
              <a:t> </a:t>
            </a:r>
            <a:r>
              <a:rPr lang="ru-RU" sz="1900" dirty="0" err="1"/>
              <a:t>зниження</a:t>
            </a:r>
            <a:r>
              <a:rPr lang="ru-RU" sz="1900" dirty="0"/>
              <a:t> </a:t>
            </a:r>
            <a:r>
              <a:rPr lang="ru-RU" sz="1900" dirty="0" err="1"/>
              <a:t>собівартості</a:t>
            </a:r>
            <a:r>
              <a:rPr lang="ru-RU" sz="1900" dirty="0"/>
              <a:t> </a:t>
            </a:r>
            <a:r>
              <a:rPr lang="ru-RU" sz="1900" dirty="0" err="1"/>
              <a:t>продукції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3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404664"/>
            <a:ext cx="3657600" cy="864096"/>
          </a:xfrm>
        </p:spPr>
        <p:txBody>
          <a:bodyPr/>
          <a:lstStyle/>
          <a:p>
            <a:pPr algn="ctr"/>
            <a:r>
              <a:rPr lang="ru-RU" sz="2400" dirty="0" err="1"/>
              <a:t>Фінансовий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</a:t>
            </a:r>
            <a:r>
              <a:rPr lang="ru-RU" sz="2400" dirty="0" err="1" smtClean="0"/>
              <a:t>підприємства</a:t>
            </a:r>
            <a:endParaRPr lang="ru-RU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7640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err="1" smtClean="0"/>
              <a:t>це</a:t>
            </a:r>
            <a:r>
              <a:rPr lang="ru-RU" sz="3200" dirty="0" smtClean="0"/>
              <a:t> система </a:t>
            </a:r>
            <a:r>
              <a:rPr lang="ru-RU" sz="3200" dirty="0" err="1" smtClean="0"/>
              <a:t>управління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фінансами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призначена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взаємодії</a:t>
            </a:r>
            <a:r>
              <a:rPr lang="ru-RU" sz="3200" dirty="0" smtClean="0"/>
              <a:t> </a:t>
            </a:r>
            <a:r>
              <a:rPr lang="ru-RU" sz="3200" dirty="0" err="1" smtClean="0"/>
              <a:t>фінансових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відносин</a:t>
            </a:r>
            <a:r>
              <a:rPr lang="ru-RU" sz="3200" dirty="0" smtClean="0"/>
              <a:t> і </a:t>
            </a:r>
            <a:r>
              <a:rPr lang="ru-RU" sz="3200" dirty="0" err="1" smtClean="0"/>
              <a:t>грошових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фондів</a:t>
            </a:r>
            <a:r>
              <a:rPr lang="ru-RU" sz="3200" dirty="0" smtClean="0"/>
              <a:t> з метою </a:t>
            </a:r>
            <a:r>
              <a:rPr lang="ru-RU" sz="3200" dirty="0" err="1" smtClean="0"/>
              <a:t>оптимізації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їхнього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впливу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кінцеві</a:t>
            </a:r>
            <a:r>
              <a:rPr lang="ru-RU" sz="3200" dirty="0" smtClean="0"/>
              <a:t> </a:t>
            </a:r>
            <a:r>
              <a:rPr lang="ru-RU" sz="3200" dirty="0" err="1" smtClean="0"/>
              <a:t>результати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/>
              <a:t> </a:t>
            </a:r>
            <a:r>
              <a:rPr lang="ru-RU" sz="3200" dirty="0" err="1" smtClean="0"/>
              <a:t>підприємства</a:t>
            </a:r>
            <a:r>
              <a:rPr lang="ru-RU" sz="3200" dirty="0" smtClean="0"/>
              <a:t>. </a:t>
            </a:r>
            <a:r>
              <a:rPr lang="ru-RU" sz="3200" dirty="0" err="1" smtClean="0"/>
              <a:t>Взаємодія</a:t>
            </a:r>
            <a:r>
              <a:rPr lang="ru-RU" sz="3200" dirty="0" smtClean="0"/>
              <a:t> </a:t>
            </a:r>
            <a:r>
              <a:rPr lang="ru-RU" sz="3200" dirty="0" err="1" smtClean="0"/>
              <a:t>фінансових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відносин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завдяки</a:t>
            </a:r>
            <a:r>
              <a:rPr lang="ru-RU" sz="3200" dirty="0"/>
              <a:t> </a:t>
            </a:r>
            <a:r>
              <a:rPr lang="ru-RU" sz="3200" dirty="0" err="1" smtClean="0"/>
              <a:t>використанню</a:t>
            </a:r>
            <a:r>
              <a:rPr lang="ru-RU" sz="3200" dirty="0" smtClean="0"/>
              <a:t> </a:t>
            </a:r>
            <a:r>
              <a:rPr lang="ru-RU" sz="3200" dirty="0" err="1" smtClean="0"/>
              <a:t>усіх</a:t>
            </a:r>
            <a:r>
              <a:rPr lang="ru-RU" sz="3200" dirty="0" smtClean="0"/>
              <a:t> </a:t>
            </a:r>
            <a:r>
              <a:rPr lang="ru-RU" sz="3200" dirty="0" err="1" smtClean="0"/>
              <a:t>фінансових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категорій</a:t>
            </a:r>
            <a:r>
              <a:rPr lang="ru-RU" sz="3200" dirty="0" smtClean="0"/>
              <a:t> (</a:t>
            </a:r>
            <a:r>
              <a:rPr lang="ru-RU" sz="3200" dirty="0" err="1" smtClean="0"/>
              <a:t>виручки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прибутку</a:t>
            </a:r>
            <a:r>
              <a:rPr lang="ru-RU" sz="3200" dirty="0" smtClean="0"/>
              <a:t>, </a:t>
            </a:r>
            <a:r>
              <a:rPr lang="ru-RU" sz="3200" dirty="0" err="1" smtClean="0"/>
              <a:t>амортизації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оборотних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коштів</a:t>
            </a:r>
            <a:r>
              <a:rPr lang="ru-RU" sz="3200" dirty="0" smtClean="0"/>
              <a:t>, кредиту, бюджету, </a:t>
            </a:r>
            <a:r>
              <a:rPr lang="ru-RU" sz="3200" dirty="0" err="1" smtClean="0"/>
              <a:t>податків</a:t>
            </a:r>
            <a:r>
              <a:rPr lang="ru-RU" sz="3200" dirty="0" smtClean="0"/>
              <a:t>), </a:t>
            </a:r>
            <a:r>
              <a:rPr lang="ru-RU" sz="3200" dirty="0" err="1" smtClean="0"/>
              <a:t>нормативів</a:t>
            </a:r>
            <a:r>
              <a:rPr lang="ru-RU" sz="3200" dirty="0" smtClean="0"/>
              <a:t>, </a:t>
            </a:r>
            <a:r>
              <a:rPr lang="ru-RU" sz="3200" dirty="0" err="1" smtClean="0"/>
              <a:t>різного</a:t>
            </a:r>
            <a:r>
              <a:rPr lang="ru-RU" sz="3200" dirty="0" smtClean="0"/>
              <a:t> роду </a:t>
            </a:r>
            <a:r>
              <a:rPr lang="ru-RU" sz="3200" dirty="0" err="1" smtClean="0"/>
              <a:t>стимулів</a:t>
            </a:r>
            <a:r>
              <a:rPr lang="ru-RU" sz="3200" dirty="0" smtClean="0"/>
              <a:t>, </a:t>
            </a:r>
            <a:r>
              <a:rPr lang="ru-RU" sz="3200" dirty="0" err="1" smtClean="0"/>
              <a:t>пільг</a:t>
            </a:r>
            <a:r>
              <a:rPr lang="ru-RU" sz="3200" dirty="0" smtClean="0"/>
              <a:t>, </a:t>
            </a:r>
            <a:r>
              <a:rPr lang="ru-RU" sz="3200" dirty="0" err="1" smtClean="0"/>
              <a:t>санкцій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фінансових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важелів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443136"/>
          </a:xfrm>
        </p:spPr>
        <p:txBody>
          <a:bodyPr/>
          <a:lstStyle/>
          <a:p>
            <a:pPr algn="ctr"/>
            <a:r>
              <a:rPr lang="ru-RU" sz="2400" dirty="0" err="1"/>
              <a:t>Фінансова</a:t>
            </a:r>
            <a:r>
              <a:rPr lang="ru-RU" sz="2400" i="1" dirty="0"/>
              <a:t> </a:t>
            </a:r>
            <a:r>
              <a:rPr lang="ru-RU" sz="2400" dirty="0" err="1"/>
              <a:t>діяльність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1772816"/>
            <a:ext cx="3657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форм </a:t>
            </a:r>
            <a:r>
              <a:rPr lang="ru-RU" sz="2000" dirty="0" smtClean="0"/>
              <a:t>і </a:t>
            </a:r>
            <a:r>
              <a:rPr lang="ru-RU" sz="2000" dirty="0" err="1" smtClean="0"/>
              <a:t>методів</a:t>
            </a:r>
            <a:r>
              <a:rPr lang="ru-RU" sz="2000" dirty="0"/>
              <a:t> </a:t>
            </a:r>
            <a:r>
              <a:rPr lang="ru-RU" sz="2000" dirty="0" err="1" smtClean="0"/>
              <a:t>фінансового</a:t>
            </a:r>
            <a:r>
              <a:rPr lang="ru-RU" sz="2000" dirty="0" smtClean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та</a:t>
            </a:r>
          </a:p>
          <a:p>
            <a:pPr marL="0" indent="0">
              <a:buNone/>
            </a:pPr>
            <a:r>
              <a:rPr lang="ru-RU" sz="2000" dirty="0" err="1"/>
              <a:t>досягнення</a:t>
            </a:r>
            <a:r>
              <a:rPr lang="ru-RU" sz="2000" dirty="0"/>
              <a:t> ними </a:t>
            </a:r>
            <a:r>
              <a:rPr lang="ru-RU" sz="2000" dirty="0" err="1"/>
              <a:t>поставлених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та практична </a:t>
            </a:r>
            <a:r>
              <a:rPr lang="ru-RU" sz="2000" dirty="0" err="1"/>
              <a:t>фінансова</a:t>
            </a:r>
            <a:r>
              <a:rPr lang="ru-RU" sz="2000" dirty="0"/>
              <a:t> </a:t>
            </a:r>
            <a:r>
              <a:rPr lang="ru-RU" sz="2000" dirty="0" smtClean="0"/>
              <a:t>робота, </a:t>
            </a:r>
            <a:r>
              <a:rPr lang="ru-RU" sz="2000" dirty="0" err="1" smtClean="0"/>
              <a:t>що</a:t>
            </a:r>
            <a:r>
              <a:rPr lang="ru-RU" sz="2000" dirty="0"/>
              <a:t>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/>
              <a:t>життєдіяльність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поліпшує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2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err="1"/>
              <a:t>Фінансове</a:t>
            </a:r>
            <a:r>
              <a:rPr lang="ru-RU" sz="1900" b="1" i="1" dirty="0"/>
              <a:t> </a:t>
            </a:r>
            <a:r>
              <a:rPr lang="ru-RU" sz="1900" b="1" i="1" dirty="0" err="1"/>
              <a:t>забезпечення</a:t>
            </a:r>
            <a:r>
              <a:rPr lang="ru-RU" sz="1900" b="1" i="1" dirty="0"/>
              <a:t> </a:t>
            </a:r>
            <a:r>
              <a:rPr lang="ru-RU" sz="1900" b="1" i="1" dirty="0" err="1"/>
              <a:t>управління</a:t>
            </a:r>
            <a:r>
              <a:rPr lang="ru-RU" sz="1900" b="1" i="1" dirty="0"/>
              <a:t> </a:t>
            </a:r>
            <a:r>
              <a:rPr lang="ru-RU" sz="1900" dirty="0" err="1"/>
              <a:t>здійснюється</a:t>
            </a:r>
            <a:r>
              <a:rPr lang="ru-RU" sz="1900" dirty="0"/>
              <a:t> за такими </a:t>
            </a:r>
            <a:r>
              <a:rPr lang="ru-RU" sz="1900" dirty="0" err="1"/>
              <a:t>основними</a:t>
            </a:r>
            <a:endParaRPr lang="ru-RU" sz="1900" dirty="0"/>
          </a:p>
          <a:p>
            <a:r>
              <a:rPr lang="ru-RU" sz="1900" dirty="0" err="1"/>
              <a:t>напрямками</a:t>
            </a:r>
            <a:r>
              <a:rPr lang="ru-RU" sz="1900" dirty="0"/>
              <a:t>:</a:t>
            </a:r>
          </a:p>
          <a:p>
            <a:r>
              <a:rPr lang="ru-RU" sz="1900" dirty="0" smtClean="0"/>
              <a:t>- </a:t>
            </a:r>
            <a:r>
              <a:rPr lang="ru-RU" sz="1900" dirty="0" err="1" smtClean="0"/>
              <a:t>Фінансове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прогнозування</a:t>
            </a:r>
            <a:r>
              <a:rPr lang="ru-RU" sz="1900" dirty="0" smtClean="0"/>
              <a:t> </a:t>
            </a:r>
            <a:r>
              <a:rPr lang="ru-RU" sz="1900" dirty="0"/>
              <a:t>та </a:t>
            </a:r>
            <a:r>
              <a:rPr lang="ru-RU" sz="1900" dirty="0" err="1"/>
              <a:t>планування</a:t>
            </a:r>
            <a:r>
              <a:rPr lang="ru-RU" sz="1900" dirty="0"/>
              <a:t>;</a:t>
            </a:r>
          </a:p>
          <a:p>
            <a:r>
              <a:rPr lang="ru-RU" sz="1900" dirty="0" smtClean="0"/>
              <a:t>- </a:t>
            </a:r>
            <a:r>
              <a:rPr lang="ru-RU" sz="1900" dirty="0" err="1" smtClean="0"/>
              <a:t>Аналіз</a:t>
            </a:r>
            <a:r>
              <a:rPr lang="ru-RU" sz="1900" dirty="0" smtClean="0"/>
              <a:t> та </a:t>
            </a:r>
            <a:r>
              <a:rPr lang="ru-RU" sz="1900" dirty="0"/>
              <a:t>контроль </a:t>
            </a:r>
            <a:r>
              <a:rPr lang="ru-RU" sz="1900" dirty="0" err="1"/>
              <a:t>підприємницької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;</a:t>
            </a:r>
          </a:p>
          <a:p>
            <a:r>
              <a:rPr lang="ru-RU" sz="1900" dirty="0" smtClean="0"/>
              <a:t>- </a:t>
            </a:r>
            <a:r>
              <a:rPr lang="ru-RU" sz="1900" dirty="0" err="1" smtClean="0"/>
              <a:t>Поточна</a:t>
            </a:r>
            <a:r>
              <a:rPr lang="ru-RU" sz="1900" dirty="0" smtClean="0"/>
              <a:t> </a:t>
            </a:r>
            <a:r>
              <a:rPr lang="ru-RU" sz="1900" dirty="0" err="1" smtClean="0"/>
              <a:t>фінансово-економічна</a:t>
            </a:r>
            <a:r>
              <a:rPr lang="ru-RU" sz="1900" dirty="0" smtClean="0"/>
              <a:t> </a:t>
            </a:r>
            <a:r>
              <a:rPr lang="ru-RU" sz="1900" dirty="0"/>
              <a:t>робота.</a:t>
            </a:r>
          </a:p>
          <a:p>
            <a:r>
              <a:rPr lang="ru-RU" sz="1900" b="1" i="1" dirty="0" err="1"/>
              <a:t>Фінансове</a:t>
            </a:r>
            <a:r>
              <a:rPr lang="ru-RU" sz="1900" b="1" i="1" dirty="0"/>
              <a:t> </a:t>
            </a:r>
            <a:r>
              <a:rPr lang="ru-RU" sz="1900" b="1" i="1" dirty="0" err="1"/>
              <a:t>прогнозування</a:t>
            </a:r>
            <a:r>
              <a:rPr lang="ru-RU" sz="1900" b="1" i="1" dirty="0"/>
              <a:t> та </a:t>
            </a:r>
            <a:r>
              <a:rPr lang="ru-RU" sz="1900" b="1" i="1" dirty="0" err="1"/>
              <a:t>планування</a:t>
            </a:r>
            <a:r>
              <a:rPr lang="ru-RU" sz="1900" b="1" i="1" dirty="0"/>
              <a:t> </a:t>
            </a:r>
            <a:r>
              <a:rPr lang="ru-RU" sz="1900" dirty="0"/>
              <a:t>є </a:t>
            </a:r>
            <a:r>
              <a:rPr lang="ru-RU" sz="1900" dirty="0" err="1"/>
              <a:t>однією</a:t>
            </a:r>
            <a:r>
              <a:rPr lang="ru-RU" sz="1900" dirty="0"/>
              <a:t> з </a:t>
            </a:r>
            <a:r>
              <a:rPr lang="ru-RU" sz="1900" dirty="0" err="1"/>
              <a:t>найважливіших</a:t>
            </a:r>
            <a:endParaRPr lang="ru-RU" sz="1900" dirty="0"/>
          </a:p>
          <a:p>
            <a:r>
              <a:rPr lang="ru-RU" sz="1900" dirty="0"/>
              <a:t>ланок </a:t>
            </a:r>
            <a:r>
              <a:rPr lang="ru-RU" sz="1900" dirty="0" err="1"/>
              <a:t>фінансової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/>
              <a:t> </a:t>
            </a:r>
            <a:r>
              <a:rPr lang="ru-RU" sz="1900" dirty="0" err="1"/>
              <a:t>підприємства</a:t>
            </a:r>
            <a:r>
              <a:rPr lang="ru-RU" sz="1900" dirty="0"/>
              <a:t>. На </a:t>
            </a:r>
            <a:r>
              <a:rPr lang="ru-RU" sz="1900" dirty="0" err="1"/>
              <a:t>цій</a:t>
            </a:r>
            <a:r>
              <a:rPr lang="ru-RU" sz="1900" dirty="0"/>
              <a:t> </a:t>
            </a:r>
            <a:r>
              <a:rPr lang="ru-RU" sz="1900" dirty="0" err="1"/>
              <a:t>стадії</a:t>
            </a:r>
            <a:r>
              <a:rPr lang="ru-RU" sz="1900" dirty="0"/>
              <a:t> </a:t>
            </a:r>
            <a:r>
              <a:rPr lang="ru-RU" sz="1900" dirty="0" err="1"/>
              <a:t>фінансової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endParaRPr lang="ru-RU" sz="1900" dirty="0"/>
          </a:p>
          <a:p>
            <a:r>
              <a:rPr lang="ru-RU" sz="1900" dirty="0" err="1"/>
              <a:t>визначається</a:t>
            </a:r>
            <a:r>
              <a:rPr lang="ru-RU" sz="1900" dirty="0"/>
              <a:t> </a:t>
            </a:r>
            <a:r>
              <a:rPr lang="ru-RU" sz="1900" dirty="0" err="1"/>
              <a:t>загальна</a:t>
            </a:r>
            <a:r>
              <a:rPr lang="ru-RU" sz="1900" dirty="0"/>
              <a:t> потреба у </a:t>
            </a:r>
            <a:r>
              <a:rPr lang="ru-RU" sz="1900" dirty="0" err="1"/>
              <a:t>грошових</a:t>
            </a:r>
            <a:r>
              <a:rPr lang="ru-RU" sz="1900" dirty="0"/>
              <a:t> коштах для </a:t>
            </a:r>
            <a:r>
              <a:rPr lang="ru-RU" sz="1900" dirty="0" err="1"/>
              <a:t>забезпечення</a:t>
            </a:r>
            <a:endParaRPr lang="ru-RU" sz="1900" dirty="0"/>
          </a:p>
          <a:p>
            <a:r>
              <a:rPr lang="ru-RU" sz="1900" dirty="0" err="1"/>
              <a:t>нормальної</a:t>
            </a:r>
            <a:r>
              <a:rPr lang="ru-RU" sz="1900" dirty="0"/>
              <a:t> </a:t>
            </a:r>
            <a:r>
              <a:rPr lang="ru-RU" sz="1900" dirty="0" err="1"/>
              <a:t>виробничо-господарської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 та </a:t>
            </a:r>
            <a:r>
              <a:rPr lang="ru-RU" sz="1900" dirty="0" err="1"/>
              <a:t>можливість</a:t>
            </a:r>
            <a:r>
              <a:rPr lang="ru-RU" sz="1900" dirty="0"/>
              <a:t> </a:t>
            </a:r>
            <a:r>
              <a:rPr lang="ru-RU" sz="1900" dirty="0" err="1"/>
              <a:t>одержання</a:t>
            </a:r>
            <a:endParaRPr lang="ru-RU" sz="1900" dirty="0"/>
          </a:p>
          <a:p>
            <a:r>
              <a:rPr lang="ru-RU" sz="1900" dirty="0"/>
              <a:t>таких </a:t>
            </a:r>
            <a:r>
              <a:rPr lang="ru-RU" sz="1900" dirty="0" err="1"/>
              <a:t>коштів</a:t>
            </a:r>
            <a:r>
              <a:rPr lang="ru-RU" sz="1900" dirty="0"/>
              <a:t>.</a:t>
            </a:r>
          </a:p>
          <a:p>
            <a:r>
              <a:rPr lang="ru-RU" sz="1900" b="1" i="1" dirty="0" err="1"/>
              <a:t>Планування</a:t>
            </a:r>
            <a:r>
              <a:rPr lang="ru-RU" sz="1900" b="1" i="1" dirty="0"/>
              <a:t> </a:t>
            </a:r>
            <a:r>
              <a:rPr lang="ru-RU" sz="1900" b="1" i="1" dirty="0" err="1"/>
              <a:t>виручки</a:t>
            </a:r>
            <a:r>
              <a:rPr lang="ru-RU" sz="1900" b="1" i="1" dirty="0"/>
              <a:t> </a:t>
            </a:r>
            <a:r>
              <a:rPr lang="ru-RU" sz="1900" dirty="0"/>
              <a:t>є </a:t>
            </a:r>
            <a:r>
              <a:rPr lang="ru-RU" sz="1900" dirty="0" err="1"/>
              <a:t>необхідним</a:t>
            </a:r>
            <a:r>
              <a:rPr lang="ru-RU" sz="1900" dirty="0"/>
              <a:t> для </a:t>
            </a:r>
            <a:r>
              <a:rPr lang="ru-RU" sz="1900" dirty="0" err="1"/>
              <a:t>розробки</a:t>
            </a:r>
            <a:r>
              <a:rPr lang="ru-RU" sz="1900" dirty="0"/>
              <a:t> плану </a:t>
            </a:r>
            <a:r>
              <a:rPr lang="ru-RU" sz="1900" dirty="0" err="1"/>
              <a:t>прибутку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endParaRPr lang="ru-RU" sz="1900" dirty="0"/>
          </a:p>
          <a:p>
            <a:r>
              <a:rPr lang="ru-RU" sz="1900" dirty="0" err="1"/>
              <a:t>реалізації</a:t>
            </a:r>
            <a:r>
              <a:rPr lang="ru-RU" sz="1900" dirty="0"/>
              <a:t> </a:t>
            </a:r>
            <a:r>
              <a:rPr lang="ru-RU" sz="1900" dirty="0" err="1"/>
              <a:t>продукції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виконаних</a:t>
            </a:r>
            <a:r>
              <a:rPr lang="ru-RU" sz="1900" dirty="0"/>
              <a:t> </a:t>
            </a:r>
            <a:r>
              <a:rPr lang="ru-RU" sz="1900" dirty="0" err="1"/>
              <a:t>робіт</a:t>
            </a:r>
            <a:r>
              <a:rPr lang="ru-RU" sz="1900" dirty="0"/>
              <a:t>, </a:t>
            </a:r>
            <a:r>
              <a:rPr lang="ru-RU" sz="1900" dirty="0" err="1"/>
              <a:t>наданих</a:t>
            </a:r>
            <a:r>
              <a:rPr lang="ru-RU" sz="1900" dirty="0"/>
              <a:t> </a:t>
            </a:r>
            <a:r>
              <a:rPr lang="ru-RU" sz="1900" dirty="0" err="1"/>
              <a:t>послуг</a:t>
            </a:r>
            <a:r>
              <a:rPr lang="ru-RU" sz="1900" dirty="0"/>
              <a:t> і </a:t>
            </a:r>
            <a:r>
              <a:rPr lang="ru-RU" sz="1900" dirty="0" err="1"/>
              <a:t>визначення</a:t>
            </a:r>
            <a:r>
              <a:rPr lang="ru-RU" sz="1900" dirty="0"/>
              <a:t> </a:t>
            </a:r>
            <a:r>
              <a:rPr lang="ru-RU" sz="1900" dirty="0" err="1"/>
              <a:t>суми</a:t>
            </a:r>
            <a:endParaRPr lang="ru-RU" sz="1900" dirty="0"/>
          </a:p>
          <a:p>
            <a:r>
              <a:rPr lang="ru-RU" sz="1900" dirty="0" err="1"/>
              <a:t>планових</a:t>
            </a:r>
            <a:r>
              <a:rPr lang="ru-RU" sz="1900" dirty="0"/>
              <a:t> </a:t>
            </a:r>
            <a:r>
              <a:rPr lang="ru-RU" sz="1900" dirty="0" err="1"/>
              <a:t>платежів</a:t>
            </a:r>
            <a:r>
              <a:rPr lang="ru-RU" sz="1900" dirty="0"/>
              <a:t> у бюджет.</a:t>
            </a:r>
          </a:p>
          <a:p>
            <a:r>
              <a:rPr lang="ru-RU" sz="1900" b="1" i="1" dirty="0" err="1"/>
              <a:t>Поточний</a:t>
            </a:r>
            <a:r>
              <a:rPr lang="ru-RU" sz="1900" b="1" i="1" dirty="0"/>
              <a:t> </a:t>
            </a:r>
            <a:r>
              <a:rPr lang="ru-RU" sz="1900" b="1" i="1" dirty="0" err="1"/>
              <a:t>фінансовий</a:t>
            </a:r>
            <a:r>
              <a:rPr lang="ru-RU" sz="1900" b="1" i="1" dirty="0"/>
              <a:t> план </a:t>
            </a:r>
            <a:r>
              <a:rPr lang="ru-RU" sz="1900" dirty="0" err="1"/>
              <a:t>складається</a:t>
            </a:r>
            <a:r>
              <a:rPr lang="ru-RU" sz="1900" dirty="0"/>
              <a:t> з балансу </a:t>
            </a:r>
            <a:r>
              <a:rPr lang="ru-RU" sz="1900" dirty="0" err="1"/>
              <a:t>доходів</a:t>
            </a:r>
            <a:r>
              <a:rPr lang="ru-RU" sz="1900" dirty="0"/>
              <a:t> та </a:t>
            </a:r>
            <a:r>
              <a:rPr lang="ru-RU" sz="1900" dirty="0" err="1"/>
              <a:t>витрат</a:t>
            </a:r>
            <a:endParaRPr lang="ru-RU" sz="1900" dirty="0"/>
          </a:p>
          <a:p>
            <a:r>
              <a:rPr lang="ru-RU" sz="1900" dirty="0" err="1"/>
              <a:t>грошових</a:t>
            </a:r>
            <a:r>
              <a:rPr lang="ru-RU" sz="1900" dirty="0"/>
              <a:t> </a:t>
            </a:r>
            <a:r>
              <a:rPr lang="ru-RU" sz="1900" dirty="0" err="1"/>
              <a:t>коштів</a:t>
            </a:r>
            <a:r>
              <a:rPr lang="ru-RU" sz="1900" dirty="0"/>
              <a:t>.</a:t>
            </a:r>
          </a:p>
          <a:p>
            <a:r>
              <a:rPr lang="ru-RU" sz="1900" b="1" i="1" dirty="0" err="1"/>
              <a:t>Управління</a:t>
            </a:r>
            <a:r>
              <a:rPr lang="ru-RU" sz="1900" b="1" i="1" dirty="0"/>
              <a:t> </a:t>
            </a:r>
            <a:r>
              <a:rPr lang="ru-RU" sz="1900" b="1" i="1" dirty="0" err="1"/>
              <a:t>фінансами</a:t>
            </a:r>
            <a:r>
              <a:rPr lang="ru-RU" sz="1900" b="1" i="1" dirty="0"/>
              <a:t> </a:t>
            </a:r>
            <a:r>
              <a:rPr lang="ru-RU" sz="1900" b="1" i="1" dirty="0" err="1"/>
              <a:t>підприємств</a:t>
            </a:r>
            <a:r>
              <a:rPr lang="ru-RU" sz="1900" b="1" i="1" dirty="0"/>
              <a:t> </a:t>
            </a:r>
            <a:r>
              <a:rPr lang="ru-RU" sz="1900" dirty="0" err="1"/>
              <a:t>включає</a:t>
            </a:r>
            <a:r>
              <a:rPr lang="ru-RU" sz="1900" dirty="0"/>
              <a:t> </a:t>
            </a:r>
            <a:r>
              <a:rPr lang="ru-RU" sz="1900" dirty="0" err="1"/>
              <a:t>також</a:t>
            </a:r>
            <a:r>
              <a:rPr lang="ru-RU" sz="1900" dirty="0"/>
              <a:t> сферу</a:t>
            </a:r>
          </a:p>
          <a:p>
            <a:r>
              <a:rPr lang="ru-RU" sz="1900" dirty="0" err="1"/>
              <a:t>формування</a:t>
            </a:r>
            <a:r>
              <a:rPr lang="ru-RU" sz="1900" dirty="0"/>
              <a:t>, </a:t>
            </a:r>
            <a:r>
              <a:rPr lang="ru-RU" sz="1900" dirty="0" err="1"/>
              <a:t>розподілу</a:t>
            </a:r>
            <a:r>
              <a:rPr lang="ru-RU" sz="1900" dirty="0"/>
              <a:t> та </a:t>
            </a:r>
            <a:r>
              <a:rPr lang="ru-RU" sz="1900" dirty="0" err="1"/>
              <a:t>використання</a:t>
            </a:r>
            <a:r>
              <a:rPr lang="ru-RU" sz="1900" dirty="0"/>
              <a:t> </a:t>
            </a:r>
            <a:r>
              <a:rPr lang="ru-RU" sz="1900" dirty="0" err="1"/>
              <a:t>прибутку</a:t>
            </a:r>
            <a:r>
              <a:rPr lang="ru-RU" sz="1900" dirty="0"/>
              <a:t>, </a:t>
            </a:r>
            <a:r>
              <a:rPr lang="ru-RU" sz="1900" dirty="0" err="1"/>
              <a:t>який</a:t>
            </a:r>
            <a:r>
              <a:rPr lang="ru-RU" sz="1900" dirty="0"/>
              <a:t> </a:t>
            </a:r>
            <a:r>
              <a:rPr lang="ru-RU" sz="1900" dirty="0" err="1"/>
              <a:t>залишається</a:t>
            </a:r>
            <a:r>
              <a:rPr lang="ru-RU" sz="1900" dirty="0"/>
              <a:t> в</a:t>
            </a:r>
          </a:p>
          <a:p>
            <a:r>
              <a:rPr lang="ru-RU" sz="1900" dirty="0" err="1"/>
              <a:t>розпорядженні</a:t>
            </a:r>
            <a:r>
              <a:rPr lang="ru-RU" sz="1900" dirty="0"/>
              <a:t> </a:t>
            </a:r>
            <a:r>
              <a:rPr lang="ru-RU" sz="1900" dirty="0" err="1"/>
              <a:t>підприємства</a:t>
            </a:r>
            <a:r>
              <a:rPr lang="ru-RU" sz="1900" dirty="0"/>
              <a:t>. </a:t>
            </a:r>
            <a:r>
              <a:rPr lang="ru-RU" sz="1900" dirty="0" err="1"/>
              <a:t>Розподіл</a:t>
            </a:r>
            <a:r>
              <a:rPr lang="ru-RU" sz="1900" dirty="0"/>
              <a:t> </a:t>
            </a:r>
            <a:r>
              <a:rPr lang="ru-RU" sz="1900" dirty="0" err="1"/>
              <a:t>прибутку</a:t>
            </a:r>
            <a:r>
              <a:rPr lang="ru-RU" sz="1900" dirty="0"/>
              <a:t> є </a:t>
            </a:r>
            <a:r>
              <a:rPr lang="ru-RU" sz="1900" dirty="0" err="1"/>
              <a:t>однією</a:t>
            </a:r>
            <a:r>
              <a:rPr lang="ru-RU" sz="1900" dirty="0"/>
              <a:t> з форм </a:t>
            </a:r>
            <a:r>
              <a:rPr lang="ru-RU" sz="1900" dirty="0" err="1"/>
              <a:t>реалізації</a:t>
            </a:r>
            <a:endParaRPr lang="ru-RU" sz="1900" dirty="0"/>
          </a:p>
          <a:p>
            <a:r>
              <a:rPr lang="ru-RU" sz="1900" dirty="0" err="1"/>
              <a:t>економічних</a:t>
            </a:r>
            <a:r>
              <a:rPr lang="ru-RU" sz="1900" dirty="0"/>
              <a:t> </a:t>
            </a:r>
            <a:r>
              <a:rPr lang="ru-RU" sz="1900" dirty="0" err="1"/>
              <a:t>інтересів</a:t>
            </a:r>
            <a:r>
              <a:rPr lang="ru-RU" sz="1900" dirty="0"/>
              <a:t> </a:t>
            </a:r>
            <a:r>
              <a:rPr lang="ru-RU" sz="1900" dirty="0" err="1"/>
              <a:t>учасників</a:t>
            </a:r>
            <a:r>
              <a:rPr lang="ru-RU" sz="1900" dirty="0"/>
              <a:t> </a:t>
            </a:r>
            <a:r>
              <a:rPr lang="ru-RU" sz="1900" dirty="0" err="1"/>
              <a:t>процесу</a:t>
            </a:r>
            <a:r>
              <a:rPr lang="ru-RU" sz="1900" dirty="0"/>
              <a:t> </a:t>
            </a:r>
            <a:r>
              <a:rPr lang="ru-RU" sz="1900" dirty="0" err="1"/>
              <a:t>відтворенні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8887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933056"/>
            <a:ext cx="6781800" cy="1879104"/>
          </a:xfrm>
        </p:spPr>
        <p:txBody>
          <a:bodyPr>
            <a:normAutofit fontScale="90000"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Прибуток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господарського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товариства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з </a:t>
            </a:r>
            <a:r>
              <a:rPr lang="ru-RU" sz="2400" dirty="0" err="1"/>
              <a:t>надходжень</a:t>
            </a:r>
            <a:r>
              <a:rPr lang="ru-RU" sz="2400" dirty="0"/>
              <a:t> </a:t>
            </a:r>
            <a:r>
              <a:rPr lang="ru-RU" sz="2400" dirty="0" err="1" smtClean="0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покриття</a:t>
            </a:r>
            <a:r>
              <a:rPr lang="ru-RU" sz="2400" dirty="0"/>
              <a:t> </a:t>
            </a:r>
            <a:r>
              <a:rPr lang="ru-RU" sz="2400" dirty="0" err="1"/>
              <a:t>матеріальних</a:t>
            </a:r>
            <a:r>
              <a:rPr lang="ru-RU" sz="2400" dirty="0"/>
              <a:t> та </a:t>
            </a:r>
            <a:r>
              <a:rPr lang="ru-RU" sz="2400" dirty="0" err="1"/>
              <a:t>прирівняних</a:t>
            </a:r>
            <a:r>
              <a:rPr lang="ru-RU" sz="2400" dirty="0"/>
              <a:t> </a:t>
            </a:r>
            <a:r>
              <a:rPr lang="ru-RU" sz="2400" dirty="0" smtClean="0"/>
              <a:t>до них </a:t>
            </a:r>
            <a:r>
              <a:rPr lang="ru-RU" sz="2400" dirty="0" err="1"/>
              <a:t>витрат</a:t>
            </a:r>
            <a:r>
              <a:rPr lang="ru-RU" sz="2400" dirty="0"/>
              <a:t> і </a:t>
            </a:r>
            <a:r>
              <a:rPr lang="ru-RU" sz="2400" dirty="0" err="1"/>
              <a:t>витрат</a:t>
            </a:r>
            <a:r>
              <a:rPr lang="ru-RU" sz="2400" dirty="0"/>
              <a:t> на оплату </a:t>
            </a:r>
            <a:r>
              <a:rPr lang="ru-RU" sz="2400" dirty="0" err="1"/>
              <a:t>праці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16824" cy="2592288"/>
          </a:xfrm>
        </p:spPr>
      </p:pic>
    </p:spTree>
    <p:extLst>
      <p:ext uri="{BB962C8B-B14F-4D97-AF65-F5344CB8AC3E}">
        <p14:creationId xmlns:p14="http://schemas.microsoft.com/office/powerpoint/2010/main" val="1857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968"/>
            <a:ext cx="7416824" cy="55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4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632848" cy="18002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Прибуток</a:t>
            </a:r>
            <a:r>
              <a:rPr lang="ru-RU" sz="2400" b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виручки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залишається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 smtClean="0"/>
              <a:t>вiдшкодування</a:t>
            </a:r>
            <a:r>
              <a:rPr lang="ru-RU" sz="2400" dirty="0"/>
              <a:t> </a:t>
            </a:r>
            <a:r>
              <a:rPr lang="ru-RU" sz="2400" dirty="0" err="1" smtClean="0"/>
              <a:t>всiх</a:t>
            </a:r>
            <a:r>
              <a:rPr lang="ru-RU" sz="2400" dirty="0" smtClean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на </a:t>
            </a:r>
            <a:r>
              <a:rPr lang="ru-RU" sz="2400" dirty="0" err="1"/>
              <a:t>виробничу</a:t>
            </a:r>
            <a:r>
              <a:rPr lang="ru-RU" sz="2400" dirty="0"/>
              <a:t> i </a:t>
            </a:r>
            <a:r>
              <a:rPr lang="ru-RU" sz="2400" dirty="0" err="1"/>
              <a:t>комерцiйну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пiдприємства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578229" cy="3201149"/>
          </a:xfrm>
        </p:spPr>
      </p:pic>
    </p:spTree>
    <p:extLst>
      <p:ext uri="{BB962C8B-B14F-4D97-AF65-F5344CB8AC3E}">
        <p14:creationId xmlns:p14="http://schemas.microsoft.com/office/powerpoint/2010/main" val="189273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Прибуток</a:t>
            </a:r>
            <a:r>
              <a:rPr lang="ru-RU" b="1" i="1" dirty="0"/>
              <a:t> </a:t>
            </a:r>
            <a:r>
              <a:rPr lang="ru-RU" dirty="0"/>
              <a:t>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b="1" i="1" dirty="0" err="1"/>
              <a:t>джерелом</a:t>
            </a:r>
            <a:r>
              <a:rPr lang="ru-RU" b="1" i="1" dirty="0"/>
              <a:t> </a:t>
            </a:r>
            <a:r>
              <a:rPr lang="ru-RU" dirty="0" err="1"/>
              <a:t>фiнансування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dirty="0" err="1"/>
              <a:t>пiдприємництва</a:t>
            </a:r>
            <a:r>
              <a:rPr lang="ru-RU" dirty="0"/>
              <a:t>,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матерiально-техiчної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, </a:t>
            </a:r>
            <a:r>
              <a:rPr lang="ru-RU" dirty="0" err="1" smtClean="0"/>
              <a:t>забезпечення</a:t>
            </a:r>
            <a:r>
              <a:rPr lang="ru-RU" dirty="0"/>
              <a:t> </a:t>
            </a:r>
            <a:r>
              <a:rPr lang="ru-RU" dirty="0" err="1" smtClean="0"/>
              <a:t>всiх</a:t>
            </a:r>
            <a:r>
              <a:rPr lang="ru-RU" dirty="0" smtClean="0"/>
              <a:t> </a:t>
            </a:r>
            <a:r>
              <a:rPr lang="ru-RU" dirty="0"/>
              <a:t>форм </a:t>
            </a:r>
            <a:r>
              <a:rPr lang="ru-RU" dirty="0" err="1"/>
              <a:t>iнвестування</a:t>
            </a:r>
            <a:r>
              <a:rPr lang="ru-RU" dirty="0"/>
              <a:t>. </a:t>
            </a:r>
            <a:endParaRPr lang="ru-RU" dirty="0" smtClean="0"/>
          </a:p>
          <a:p>
            <a:endParaRPr lang="ru-RU" b="1" i="1" dirty="0"/>
          </a:p>
          <a:p>
            <a:r>
              <a:rPr lang="ru-RU" b="1" i="1" dirty="0" err="1" smtClean="0"/>
              <a:t>Маржинальний</a:t>
            </a:r>
            <a:r>
              <a:rPr lang="ru-RU" b="1" i="1" dirty="0" smtClean="0"/>
              <a:t> </a:t>
            </a:r>
            <a:r>
              <a:rPr lang="ru-RU" b="1" i="1" dirty="0" err="1"/>
              <a:t>прибуток</a:t>
            </a:r>
            <a:r>
              <a:rPr lang="ru-RU" b="1" i="1" dirty="0"/>
              <a:t> -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продажу і </a:t>
            </a:r>
            <a:r>
              <a:rPr lang="ru-RU" dirty="0" err="1"/>
              <a:t>умовно</a:t>
            </a:r>
            <a:r>
              <a:rPr lang="ru-RU" dirty="0"/>
              <a:t>-</a:t>
            </a:r>
          </a:p>
          <a:p>
            <a:r>
              <a:rPr lang="ru-RU" dirty="0" err="1"/>
              <a:t>змінними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на один </a:t>
            </a:r>
            <a:r>
              <a:rPr lang="ru-RU" dirty="0" err="1"/>
              <a:t>виріб</a:t>
            </a:r>
            <a:r>
              <a:rPr lang="ru-RU" dirty="0"/>
              <a:t>.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Концепція</a:t>
            </a:r>
            <a:r>
              <a:rPr lang="ru-RU" b="1" i="1" dirty="0" smtClean="0"/>
              <a:t> </a:t>
            </a:r>
            <a:r>
              <a:rPr lang="ru-RU" b="1" i="1" dirty="0"/>
              <a:t>маржинального </a:t>
            </a:r>
            <a:r>
              <a:rPr lang="ru-RU" b="1" i="1" dirty="0" err="1"/>
              <a:t>прибутку</a:t>
            </a:r>
            <a:r>
              <a:rPr lang="ru-RU" b="1" i="1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endParaRPr lang="ru-RU" dirty="0"/>
          </a:p>
          <a:p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Маржинальний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на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 smtClean="0"/>
              <a:t>умовно-постійних</a:t>
            </a:r>
            <a:r>
              <a:rPr lang="ru-RU" dirty="0" smtClean="0"/>
              <a:t> </a:t>
            </a:r>
            <a:r>
              <a:rPr lang="ru-RU" dirty="0" err="1"/>
              <a:t>витрат</a:t>
            </a:r>
            <a:r>
              <a:rPr lang="ru-RU" dirty="0"/>
              <a:t>,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умовно-постійні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 smtClean="0"/>
              <a:t>перекриті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досягнута</a:t>
            </a:r>
            <a:r>
              <a:rPr lang="ru-RU" dirty="0" smtClean="0"/>
              <a:t> </a:t>
            </a:r>
            <a:r>
              <a:rPr lang="ru-RU" dirty="0"/>
              <a:t>точка </a:t>
            </a:r>
            <a:r>
              <a:rPr lang="ru-RU" dirty="0" err="1"/>
              <a:t>рівноваги</a:t>
            </a:r>
            <a:r>
              <a:rPr lang="ru-RU" dirty="0"/>
              <a:t>),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до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Фінансові</a:t>
            </a:r>
            <a:r>
              <a:rPr lang="ru-RU" b="1" i="1" dirty="0" smtClean="0"/>
              <a:t> </a:t>
            </a:r>
            <a:r>
              <a:rPr lang="ru-RU" b="1" i="1" dirty="0" err="1"/>
              <a:t>результати</a:t>
            </a:r>
            <a:r>
              <a:rPr lang="ru-RU" b="1" i="1" dirty="0"/>
              <a:t> </a:t>
            </a:r>
            <a:r>
              <a:rPr lang="ru-RU" dirty="0" err="1"/>
              <a:t>пiдприємства</a:t>
            </a:r>
            <a:r>
              <a:rPr lang="ru-RU" dirty="0"/>
              <a:t> </a:t>
            </a:r>
            <a:r>
              <a:rPr lang="ru-RU" dirty="0" err="1"/>
              <a:t>вимiрюються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-</a:t>
            </a:r>
          </a:p>
          <a:p>
            <a:r>
              <a:rPr lang="ru-RU" dirty="0" err="1"/>
              <a:t>прибутком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err="1"/>
              <a:t>рентабельн</a:t>
            </a:r>
            <a:r>
              <a:rPr lang="en-US" dirty="0"/>
              <a:t>i</a:t>
            </a:r>
            <a:r>
              <a:rPr lang="ru-RU" dirty="0" err="1"/>
              <a:t>стю</a:t>
            </a:r>
            <a:r>
              <a:rPr lang="ru-RU" dirty="0"/>
              <a:t>.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Рентабельнiсть</a:t>
            </a:r>
            <a:r>
              <a:rPr lang="ru-RU" b="1" i="1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вiдносний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ефективностi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r>
              <a:rPr lang="ru-RU" dirty="0" err="1"/>
              <a:t>пiдприємства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у </a:t>
            </a:r>
            <a:r>
              <a:rPr lang="ru-RU" dirty="0" err="1"/>
              <a:t>загальнiй</a:t>
            </a:r>
            <a:r>
              <a:rPr lang="ru-RU" dirty="0"/>
              <a:t> </a:t>
            </a:r>
            <a:r>
              <a:rPr lang="ru-RU" dirty="0" err="1"/>
              <a:t>формi</a:t>
            </a:r>
            <a:r>
              <a:rPr lang="ru-RU" dirty="0"/>
              <a:t> </a:t>
            </a:r>
            <a:r>
              <a:rPr lang="ru-RU" dirty="0" err="1"/>
              <a:t>обчислюється</a:t>
            </a:r>
            <a:r>
              <a:rPr lang="ru-RU" dirty="0"/>
              <a:t> як </a:t>
            </a:r>
            <a:r>
              <a:rPr lang="ru-RU" dirty="0" err="1"/>
              <a:t>вiдношення</a:t>
            </a:r>
            <a:r>
              <a:rPr lang="ru-RU" dirty="0"/>
              <a:t> </a:t>
            </a:r>
            <a:r>
              <a:rPr lang="ru-RU" dirty="0" err="1" smtClean="0"/>
              <a:t>прибутку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/>
              <a:t>витрат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05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76672"/>
            <a:ext cx="5832648" cy="5616624"/>
          </a:xfrm>
        </p:spPr>
        <p:txBody>
          <a:bodyPr>
            <a:normAutofit/>
          </a:bodyPr>
          <a:lstStyle/>
          <a:p>
            <a:r>
              <a:rPr lang="ru-RU" sz="2000" b="1" i="1" dirty="0"/>
              <a:t>Система </a:t>
            </a:r>
            <a:r>
              <a:rPr lang="ru-RU" sz="2000" b="1" i="1" dirty="0" err="1"/>
              <a:t>оподаткування</a:t>
            </a:r>
            <a:r>
              <a:rPr lang="ru-RU" sz="2000" b="1" i="1" dirty="0"/>
              <a:t> </a:t>
            </a:r>
            <a:r>
              <a:rPr lang="ru-RU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, </a:t>
            </a:r>
            <a:r>
              <a:rPr lang="ru-RU" sz="2000" dirty="0" err="1"/>
              <a:t>зборів</a:t>
            </a:r>
            <a:r>
              <a:rPr lang="ru-RU" sz="2000" dirty="0"/>
              <a:t>, </a:t>
            </a:r>
            <a:r>
              <a:rPr lang="ru-RU" sz="2000" dirty="0" err="1" smtClean="0"/>
              <a:t>інших</a:t>
            </a:r>
            <a:r>
              <a:rPr lang="ru-RU" sz="2000" dirty="0"/>
              <a:t> </a:t>
            </a:r>
            <a:r>
              <a:rPr lang="ru-RU" sz="2000" dirty="0" err="1" smtClean="0"/>
              <a:t>обов'язкових</a:t>
            </a:r>
            <a:r>
              <a:rPr lang="ru-RU" sz="2000" dirty="0" smtClean="0"/>
              <a:t> </a:t>
            </a:r>
            <a:r>
              <a:rPr lang="ru-RU" sz="2000" dirty="0" err="1"/>
              <a:t>платежів</a:t>
            </a:r>
            <a:r>
              <a:rPr lang="ru-RU" sz="2000" dirty="0"/>
              <a:t> до бюджету, </a:t>
            </a:r>
            <a:r>
              <a:rPr lang="ru-RU" sz="2000" dirty="0" err="1"/>
              <a:t>внесків</a:t>
            </a:r>
            <a:r>
              <a:rPr lang="ru-RU" sz="2000" dirty="0"/>
              <a:t> до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цільових</a:t>
            </a:r>
            <a:r>
              <a:rPr lang="ru-RU" sz="2000" dirty="0"/>
              <a:t> фонд </a:t>
            </a:r>
            <a:r>
              <a:rPr lang="ru-RU" sz="2000" dirty="0" err="1"/>
              <a:t>ів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стягуються</a:t>
            </a:r>
            <a:r>
              <a:rPr lang="ru-RU" sz="2000" dirty="0"/>
              <a:t> в </a:t>
            </a:r>
            <a:r>
              <a:rPr lang="ru-RU" sz="2000" dirty="0" err="1"/>
              <a:t>установленому</a:t>
            </a:r>
            <a:r>
              <a:rPr lang="ru-RU" sz="2000" dirty="0"/>
              <a:t> порядку.</a:t>
            </a:r>
          </a:p>
          <a:p>
            <a:r>
              <a:rPr lang="ru-RU" sz="2000" b="1" i="1" dirty="0"/>
              <a:t>Система </a:t>
            </a:r>
            <a:r>
              <a:rPr lang="ru-RU" sz="2000" b="1" i="1" dirty="0" err="1"/>
              <a:t>оподаткування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будується</a:t>
            </a:r>
            <a:r>
              <a:rPr lang="ru-RU" sz="2000" b="1" i="1" dirty="0"/>
              <a:t> за такими принципами: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обов'язковості</a:t>
            </a:r>
            <a:r>
              <a:rPr lang="ru-RU" sz="2000" dirty="0"/>
              <a:t>;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доцільності</a:t>
            </a:r>
            <a:r>
              <a:rPr lang="ru-RU" sz="2000" dirty="0"/>
              <a:t>;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справедливості</a:t>
            </a:r>
            <a:r>
              <a:rPr lang="ru-RU" sz="2000" dirty="0"/>
              <a:t>;</a:t>
            </a:r>
          </a:p>
          <a:p>
            <a:r>
              <a:rPr lang="ru-RU" sz="2000" b="1" i="1" dirty="0" err="1" smtClean="0"/>
              <a:t>Особливостями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оподаткування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фізичних</a:t>
            </a:r>
            <a:r>
              <a:rPr lang="ru-RU" sz="2000" b="1" i="1" dirty="0"/>
              <a:t> </a:t>
            </a:r>
            <a:r>
              <a:rPr lang="ru-RU" sz="2000" b="1" i="1" dirty="0" err="1"/>
              <a:t>осіб</a:t>
            </a:r>
            <a:r>
              <a:rPr lang="ru-RU" sz="2000" b="1" i="1" dirty="0"/>
              <a:t> — </a:t>
            </a:r>
            <a:r>
              <a:rPr lang="ru-RU" sz="2000" b="1" i="1" dirty="0" err="1" smtClean="0"/>
              <a:t>суб'єктів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підприємницької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діяльності</a:t>
            </a:r>
            <a:r>
              <a:rPr lang="ru-RU" sz="2000" b="1" i="1" dirty="0"/>
              <a:t> </a:t>
            </a:r>
            <a:r>
              <a:rPr lang="ru-RU" sz="2000" dirty="0"/>
              <a:t>без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особи </a:t>
            </a:r>
            <a:r>
              <a:rPr lang="ru-RU" sz="2000" dirty="0" err="1"/>
              <a:t>виступає</a:t>
            </a:r>
            <a:r>
              <a:rPr lang="ru-RU" sz="2000" dirty="0"/>
              <a:t>, по-</a:t>
            </a:r>
          </a:p>
          <a:p>
            <a:r>
              <a:rPr lang="ru-RU" sz="2000" dirty="0"/>
              <a:t>перше, право </a:t>
            </a:r>
            <a:r>
              <a:rPr lang="ru-RU" sz="2000" dirty="0" err="1"/>
              <a:t>обирати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; </a:t>
            </a:r>
            <a:r>
              <a:rPr lang="ru-RU" sz="2000" dirty="0" err="1"/>
              <a:t>по-друге</a:t>
            </a:r>
            <a:r>
              <a:rPr lang="ru-RU" sz="2000" dirty="0"/>
              <a:t>, сума </a:t>
            </a:r>
            <a:r>
              <a:rPr lang="ru-RU" sz="2000" dirty="0" err="1" smtClean="0"/>
              <a:t>податку</a:t>
            </a:r>
            <a:r>
              <a:rPr lang="ru-RU" sz="2000" dirty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</a:t>
            </a:r>
            <a:r>
              <a:rPr lang="ru-RU" sz="2000" dirty="0" err="1"/>
              <a:t>місцевими</a:t>
            </a:r>
            <a:r>
              <a:rPr lang="ru-RU" sz="2000" dirty="0"/>
              <a:t> радами за </a:t>
            </a:r>
            <a:r>
              <a:rPr lang="ru-RU" sz="2000" dirty="0" err="1"/>
              <a:t>місцем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реєстрації</a:t>
            </a:r>
            <a:r>
              <a:rPr lang="ru-RU" sz="2000" dirty="0"/>
              <a:t> </a:t>
            </a:r>
            <a:r>
              <a:rPr lang="ru-RU" sz="2000" dirty="0" err="1"/>
              <a:t>підприємця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238180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3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План</a:t>
            </a:r>
          </a:p>
          <a:p>
            <a:r>
              <a:rPr lang="ru-RU" sz="2800" b="1" dirty="0" smtClean="0"/>
              <a:t>1. </a:t>
            </a:r>
            <a:r>
              <a:rPr lang="ru-RU" sz="2800" dirty="0" err="1"/>
              <a:t>Концепція</a:t>
            </a:r>
            <a:r>
              <a:rPr lang="ru-RU" sz="2800" dirty="0"/>
              <a:t> </a:t>
            </a:r>
            <a:r>
              <a:rPr lang="ru-RU" sz="2800" dirty="0" err="1"/>
              <a:t>собівартості</a:t>
            </a:r>
            <a:r>
              <a:rPr lang="ru-RU" sz="2800" dirty="0"/>
              <a:t> і </a:t>
            </a:r>
            <a:r>
              <a:rPr lang="ru-RU" sz="2800" dirty="0" err="1"/>
              <a:t>класифікація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на </a:t>
            </a:r>
            <a:r>
              <a:rPr lang="ru-RU" sz="2800" dirty="0" err="1"/>
              <a:t>виробництво</a:t>
            </a:r>
            <a:r>
              <a:rPr lang="ru-RU" sz="2800" dirty="0"/>
              <a:t> </a:t>
            </a:r>
            <a:r>
              <a:rPr lang="ru-RU" sz="2800" dirty="0" smtClean="0"/>
              <a:t>і </a:t>
            </a:r>
            <a:r>
              <a:rPr lang="ru-RU" sz="2800" dirty="0" err="1" smtClean="0"/>
              <a:t>реалізацію</a:t>
            </a:r>
            <a:r>
              <a:rPr lang="ru-RU" sz="2800" dirty="0" smtClean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.</a:t>
            </a:r>
          </a:p>
          <a:p>
            <a:r>
              <a:rPr lang="ru-RU" sz="2800" b="1" dirty="0"/>
              <a:t>2. </a:t>
            </a:r>
            <a:r>
              <a:rPr lang="ru-RU" sz="2800" dirty="0"/>
              <a:t>Номенклатура статей </a:t>
            </a:r>
            <a:r>
              <a:rPr lang="ru-RU" sz="2800" dirty="0" err="1"/>
              <a:t>калькуляції</a:t>
            </a:r>
            <a:r>
              <a:rPr lang="ru-RU" sz="2800" dirty="0"/>
              <a:t> </a:t>
            </a:r>
            <a:r>
              <a:rPr lang="ru-RU" sz="2800" dirty="0" err="1"/>
              <a:t>собівартості</a:t>
            </a:r>
            <a:r>
              <a:rPr lang="ru-RU" sz="2800" dirty="0"/>
              <a:t> </a:t>
            </a:r>
            <a:r>
              <a:rPr lang="ru-RU" sz="2800" dirty="0" err="1"/>
              <a:t>одиниці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виробничому</a:t>
            </a:r>
            <a:r>
              <a:rPr lang="ru-RU" sz="2800" dirty="0" smtClean="0"/>
              <a:t> </a:t>
            </a:r>
            <a:r>
              <a:rPr lang="ru-RU" sz="2800" dirty="0" err="1"/>
              <a:t>підприємництві</a:t>
            </a:r>
            <a:endParaRPr lang="ru-RU" sz="2800" dirty="0"/>
          </a:p>
          <a:p>
            <a:r>
              <a:rPr lang="ru-RU" sz="2800" b="1" dirty="0"/>
              <a:t>3. </a:t>
            </a:r>
            <a:r>
              <a:rPr lang="ru-RU" sz="2800" dirty="0" err="1"/>
              <a:t>Облік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на </a:t>
            </a:r>
            <a:r>
              <a:rPr lang="ru-RU" sz="2800" dirty="0" err="1"/>
              <a:t>виробництво</a:t>
            </a:r>
            <a:r>
              <a:rPr lang="ru-RU" sz="2800" dirty="0"/>
              <a:t> та </a:t>
            </a:r>
            <a:r>
              <a:rPr lang="ru-RU" sz="2800" dirty="0" err="1"/>
              <a:t>калькулювання</a:t>
            </a:r>
            <a:r>
              <a:rPr lang="ru-RU" sz="2800" dirty="0"/>
              <a:t> </a:t>
            </a:r>
            <a:r>
              <a:rPr lang="ru-RU" sz="2800" dirty="0" err="1" smtClean="0"/>
              <a:t>собівартості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продукції</a:t>
            </a:r>
            <a:r>
              <a:rPr lang="ru-RU" sz="2800" dirty="0"/>
              <a:t>.</a:t>
            </a:r>
          </a:p>
          <a:p>
            <a:r>
              <a:rPr lang="ru-RU" sz="2800" b="1" dirty="0"/>
              <a:t>4.</a:t>
            </a:r>
            <a:r>
              <a:rPr lang="ru-RU" sz="2800" dirty="0"/>
              <a:t> Алгоритм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результатів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 smtClean="0"/>
              <a:t>підприємницької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/>
              <a:t>.</a:t>
            </a:r>
          </a:p>
          <a:p>
            <a:r>
              <a:rPr lang="ru-RU" sz="2800" b="1" dirty="0"/>
              <a:t>5.</a:t>
            </a:r>
            <a:r>
              <a:rPr lang="ru-RU" sz="2800" dirty="0"/>
              <a:t> </a:t>
            </a:r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фінансового</a:t>
            </a:r>
            <a:r>
              <a:rPr lang="ru-RU" sz="2800" dirty="0"/>
              <a:t> стану малого </a:t>
            </a:r>
            <a:r>
              <a:rPr lang="ru-RU" sz="2800" dirty="0" err="1"/>
              <a:t>підприємства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1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872" y="620688"/>
            <a:ext cx="7422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C00000"/>
                </a:solidFill>
              </a:rPr>
              <a:t>Фінансовий</a:t>
            </a:r>
            <a:r>
              <a:rPr lang="ru-RU" sz="2800" i="1" dirty="0">
                <a:solidFill>
                  <a:srgbClr val="C00000"/>
                </a:solidFill>
              </a:rPr>
              <a:t> стан </a:t>
            </a:r>
            <a:r>
              <a:rPr lang="ru-RU" sz="2800" i="1" dirty="0" err="1">
                <a:solidFill>
                  <a:srgbClr val="C00000"/>
                </a:solidFill>
              </a:rPr>
              <a:t>підприємства</a:t>
            </a:r>
            <a:r>
              <a:rPr lang="ru-RU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економічна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, яка </a:t>
            </a:r>
            <a:r>
              <a:rPr lang="ru-RU" sz="2400" dirty="0" err="1" smtClean="0"/>
              <a:t>відображає</a:t>
            </a:r>
            <a:r>
              <a:rPr lang="ru-RU" sz="2400" dirty="0"/>
              <a:t> </a:t>
            </a:r>
            <a:r>
              <a:rPr lang="ru-RU" sz="2400" dirty="0" smtClean="0"/>
              <a:t>стан </a:t>
            </a:r>
            <a:r>
              <a:rPr lang="ru-RU" sz="2400" dirty="0" err="1"/>
              <a:t>капіталу</a:t>
            </a:r>
            <a:r>
              <a:rPr lang="ru-RU" sz="2400" dirty="0"/>
              <a:t>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обертання</a:t>
            </a:r>
            <a:r>
              <a:rPr lang="ru-RU" sz="2400" dirty="0"/>
              <a:t> і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 smtClean="0"/>
              <a:t>суб‗єкта</a:t>
            </a:r>
            <a:r>
              <a:rPr lang="ru-RU" sz="2400" dirty="0" smtClean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</a:t>
            </a:r>
            <a:r>
              <a:rPr lang="ru-RU" sz="2400" dirty="0" smtClean="0"/>
              <a:t>до </a:t>
            </a:r>
            <a:r>
              <a:rPr lang="ru-RU" sz="2400" dirty="0" err="1" smtClean="0"/>
              <a:t>саморозвитку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фіксований</a:t>
            </a:r>
            <a:r>
              <a:rPr lang="ru-RU" sz="2400" dirty="0"/>
              <a:t> </a:t>
            </a:r>
            <a:r>
              <a:rPr lang="ru-RU" sz="2400" dirty="0" err="1"/>
              <a:t>проміжок</a:t>
            </a:r>
            <a:r>
              <a:rPr lang="ru-RU" sz="2400" dirty="0"/>
              <a:t> часу.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2" y="2420888"/>
            <a:ext cx="74225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7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</a:t>
            </a:r>
            <a:r>
              <a:rPr lang="ru-RU" b="1" dirty="0" err="1"/>
              <a:t>оцінки</a:t>
            </a:r>
            <a:r>
              <a:rPr lang="ru-RU" b="1" dirty="0"/>
              <a:t> </a:t>
            </a:r>
            <a:r>
              <a:rPr lang="ru-RU" b="1" dirty="0" err="1"/>
              <a:t>виробничого</a:t>
            </a:r>
            <a:r>
              <a:rPr lang="ru-RU" b="1" dirty="0"/>
              <a:t> </a:t>
            </a:r>
            <a:r>
              <a:rPr lang="ru-RU" b="1" dirty="0" err="1"/>
              <a:t>потенціалу</a:t>
            </a:r>
            <a:r>
              <a:rPr lang="ru-RU" b="1" dirty="0"/>
              <a:t>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b="1" dirty="0" err="1"/>
              <a:t>наступні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Наявність</a:t>
            </a:r>
            <a:r>
              <a:rPr lang="ru-RU" dirty="0"/>
              <a:t>, </a:t>
            </a:r>
            <a:r>
              <a:rPr lang="ru-RU" dirty="0" err="1"/>
              <a:t>динаміка</a:t>
            </a:r>
            <a:r>
              <a:rPr lang="ru-RU" dirty="0"/>
              <a:t> і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у </a:t>
            </a:r>
            <a:r>
              <a:rPr lang="ru-RU" dirty="0" err="1"/>
              <a:t>загальній</a:t>
            </a:r>
            <a:endParaRPr lang="ru-RU" dirty="0"/>
          </a:p>
          <a:p>
            <a:r>
              <a:rPr lang="ru-RU" dirty="0" err="1"/>
              <a:t>вартості</a:t>
            </a:r>
            <a:r>
              <a:rPr lang="ru-RU" dirty="0"/>
              <a:t> майна.</a:t>
            </a:r>
          </a:p>
          <a:p>
            <a:r>
              <a:rPr lang="ru-RU" dirty="0"/>
              <a:t>2) </a:t>
            </a:r>
            <a:r>
              <a:rPr lang="ru-RU" dirty="0" err="1"/>
              <a:t>Наявність</a:t>
            </a:r>
            <a:r>
              <a:rPr lang="ru-RU" dirty="0"/>
              <a:t>, </a:t>
            </a:r>
            <a:r>
              <a:rPr lang="ru-RU" dirty="0" err="1"/>
              <a:t>динаміка</a:t>
            </a:r>
            <a:r>
              <a:rPr lang="ru-RU" dirty="0"/>
              <a:t> і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у </a:t>
            </a:r>
            <a:r>
              <a:rPr lang="ru-RU" dirty="0" err="1"/>
              <a:t>реальній</a:t>
            </a:r>
            <a:endParaRPr lang="ru-RU" dirty="0"/>
          </a:p>
          <a:p>
            <a:r>
              <a:rPr lang="ru-RU" dirty="0" err="1"/>
              <a:t>вартості</a:t>
            </a:r>
            <a:r>
              <a:rPr lang="ru-RU" dirty="0"/>
              <a:t> майна.</a:t>
            </a:r>
          </a:p>
          <a:p>
            <a:r>
              <a:rPr lang="ru-RU" dirty="0"/>
              <a:t>3)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:</a:t>
            </a:r>
          </a:p>
          <a:p>
            <a:r>
              <a:rPr lang="ru-RU" dirty="0"/>
              <a:t>- сума </a:t>
            </a:r>
            <a:r>
              <a:rPr lang="ru-RU" dirty="0" err="1"/>
              <a:t>наявних</a:t>
            </a:r>
            <a:r>
              <a:rPr lang="ru-RU" dirty="0"/>
              <a:t> у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питома</a:t>
            </a:r>
            <a:r>
              <a:rPr lang="ru-RU" dirty="0"/>
              <a:t> вага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33922"/>
            <a:ext cx="2718617" cy="131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Картинки по запросу &quot;коефіцінт придатності\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3922"/>
            <a:ext cx="2776993" cy="13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714011"/>
            <a:ext cx="2776993" cy="124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81" y="4714011"/>
            <a:ext cx="2735575" cy="128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9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Висновок</a:t>
            </a:r>
            <a:r>
              <a:rPr lang="ru-RU" sz="3200" dirty="0" smtClean="0"/>
              <a:t> :</a:t>
            </a:r>
            <a:r>
              <a:rPr lang="ru-RU" sz="3200" dirty="0"/>
              <a:t> </a:t>
            </a:r>
            <a:r>
              <a:rPr lang="ru-RU" sz="3200" dirty="0" err="1" smtClean="0"/>
              <a:t>аналіз</a:t>
            </a:r>
            <a:r>
              <a:rPr lang="ru-RU" sz="3200" dirty="0" smtClean="0"/>
              <a:t> </a:t>
            </a:r>
            <a:r>
              <a:rPr lang="ru-RU" sz="3200" dirty="0" err="1"/>
              <a:t>фінансового</a:t>
            </a:r>
            <a:r>
              <a:rPr lang="ru-RU" sz="3200" dirty="0"/>
              <a:t> становища </a:t>
            </a:r>
            <a:r>
              <a:rPr lang="ru-RU" sz="3200" dirty="0" err="1"/>
              <a:t>підприємства</a:t>
            </a:r>
            <a:r>
              <a:rPr lang="ru-RU" sz="3200" dirty="0"/>
              <a:t> </a:t>
            </a:r>
            <a:r>
              <a:rPr lang="ru-RU" sz="3200" dirty="0" err="1"/>
              <a:t>закінчують</a:t>
            </a:r>
            <a:r>
              <a:rPr lang="ru-RU" sz="3200" dirty="0"/>
              <a:t> комплексною</a:t>
            </a:r>
          </a:p>
          <a:p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оцінкою</a:t>
            </a:r>
            <a:r>
              <a:rPr lang="ru-RU" sz="3200" dirty="0"/>
              <a:t>. При </a:t>
            </a:r>
            <a:r>
              <a:rPr lang="ru-RU" sz="3200" dirty="0" err="1"/>
              <a:t>аналізі</a:t>
            </a:r>
            <a:r>
              <a:rPr lang="ru-RU" sz="3200" dirty="0"/>
              <a:t> </a:t>
            </a:r>
            <a:r>
              <a:rPr lang="ru-RU" sz="3200" dirty="0" err="1"/>
              <a:t>фінансового</a:t>
            </a:r>
            <a:r>
              <a:rPr lang="ru-RU" sz="3200" dirty="0"/>
              <a:t> становища </a:t>
            </a:r>
            <a:r>
              <a:rPr lang="ru-RU" sz="3200" dirty="0" err="1"/>
              <a:t>свого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endParaRPr lang="ru-RU" sz="3200" dirty="0"/>
          </a:p>
          <a:p>
            <a:r>
              <a:rPr lang="ru-RU" sz="3200" dirty="0" err="1"/>
              <a:t>комплексної</a:t>
            </a:r>
            <a:r>
              <a:rPr lang="ru-RU" sz="3200" dirty="0"/>
              <a:t> </a:t>
            </a:r>
            <a:r>
              <a:rPr lang="ru-RU" sz="3200" dirty="0" err="1"/>
              <a:t>оцінки</a:t>
            </a:r>
            <a:r>
              <a:rPr lang="ru-RU" sz="3200" dirty="0"/>
              <a:t> </a:t>
            </a:r>
            <a:r>
              <a:rPr lang="ru-RU" sz="3200" dirty="0" err="1"/>
              <a:t>розробляють</a:t>
            </a:r>
            <a:r>
              <a:rPr lang="ru-RU" sz="3200" dirty="0"/>
              <a:t> заходи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поліпшення</a:t>
            </a:r>
            <a:r>
              <a:rPr lang="ru-RU" sz="3200" dirty="0"/>
              <a:t> </a:t>
            </a:r>
            <a:r>
              <a:rPr lang="ru-RU" sz="3200" dirty="0" err="1"/>
              <a:t>фінансового</a:t>
            </a:r>
            <a:endParaRPr lang="ru-RU" sz="3200" dirty="0"/>
          </a:p>
          <a:p>
            <a:r>
              <a:rPr lang="ru-RU" sz="3200" dirty="0"/>
              <a:t>становища, </a:t>
            </a:r>
            <a:r>
              <a:rPr lang="ru-RU" sz="3200" dirty="0" err="1"/>
              <a:t>звертаючи</a:t>
            </a:r>
            <a:r>
              <a:rPr lang="ru-RU" sz="3200" dirty="0"/>
              <a:t> </a:t>
            </a:r>
            <a:r>
              <a:rPr lang="ru-RU" sz="3200" dirty="0" err="1"/>
              <a:t>особливу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 на </a:t>
            </a:r>
            <a:r>
              <a:rPr lang="ru-RU" sz="3200" dirty="0" err="1"/>
              <a:t>розробку</a:t>
            </a:r>
            <a:r>
              <a:rPr lang="ru-RU" sz="3200" dirty="0"/>
              <a:t> </a:t>
            </a:r>
            <a:r>
              <a:rPr lang="ru-RU" sz="3200" dirty="0" err="1"/>
              <a:t>фінансової</a:t>
            </a:r>
            <a:r>
              <a:rPr lang="ru-RU" sz="3200" dirty="0"/>
              <a:t> </a:t>
            </a:r>
            <a:r>
              <a:rPr lang="ru-RU" sz="3200" dirty="0" err="1"/>
              <a:t>стратегії</a:t>
            </a:r>
            <a:endParaRPr lang="ru-RU" sz="3200" dirty="0"/>
          </a:p>
          <a:p>
            <a:r>
              <a:rPr lang="ru-RU" sz="3200" dirty="0" err="1"/>
              <a:t>підприємства</a:t>
            </a:r>
            <a:r>
              <a:rPr lang="ru-RU" sz="3200" dirty="0"/>
              <a:t> на перспективу і в </a:t>
            </a:r>
            <a:r>
              <a:rPr lang="ru-RU" sz="3200" dirty="0" err="1"/>
              <a:t>найближчі</a:t>
            </a:r>
            <a:r>
              <a:rPr lang="ru-RU" sz="3200" dirty="0"/>
              <a:t> </a:t>
            </a:r>
            <a:r>
              <a:rPr lang="ru-RU" sz="3200" dirty="0" err="1"/>
              <a:t>періоди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582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670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smtClean="0"/>
              <a:t>Структура </a:t>
            </a:r>
            <a:r>
              <a:rPr lang="ru-RU" sz="4000" u="sng" dirty="0" err="1"/>
              <a:t>бухгалтерського</a:t>
            </a:r>
            <a:r>
              <a:rPr lang="ru-RU" sz="4000" u="sng" dirty="0"/>
              <a:t> </a:t>
            </a:r>
            <a:r>
              <a:rPr lang="ru-RU" sz="4000" u="sng" dirty="0" err="1"/>
              <a:t>обліку</a:t>
            </a:r>
            <a:endParaRPr lang="ru-RU" sz="4000" u="sng" dirty="0"/>
          </a:p>
        </p:txBody>
      </p:sp>
      <p:pic>
        <p:nvPicPr>
          <p:cNvPr id="2050" name="Picture 2" descr="Картинки по запросу &quot;Структура бухгалтерського облі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91" y="839332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</a:rPr>
              <a:t>Управлінський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облік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dirty="0"/>
              <a:t>–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економічним</a:t>
            </a:r>
            <a:r>
              <a:rPr lang="ru-RU" sz="2000" dirty="0"/>
              <a:t> </a:t>
            </a:r>
            <a:r>
              <a:rPr lang="ru-RU" sz="2000" dirty="0" err="1"/>
              <a:t>суб‘єктом</a:t>
            </a:r>
            <a:r>
              <a:rPr lang="ru-RU" sz="2000" dirty="0"/>
              <a:t> </a:t>
            </a:r>
            <a:r>
              <a:rPr lang="ru-RU" sz="2000" dirty="0" smtClean="0"/>
              <a:t>через </a:t>
            </a:r>
            <a:r>
              <a:rPr lang="ru-RU" sz="2000" dirty="0" err="1" smtClean="0"/>
              <a:t>планування</a:t>
            </a:r>
            <a:r>
              <a:rPr lang="ru-RU" sz="2000" dirty="0"/>
              <a:t>, контроль і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управлінською</a:t>
            </a:r>
            <a:r>
              <a:rPr lang="ru-RU" sz="2000" dirty="0"/>
              <a:t> </a:t>
            </a:r>
            <a:r>
              <a:rPr lang="ru-RU" sz="2000" dirty="0" err="1" smtClean="0"/>
              <a:t>діяльністю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прийняття</a:t>
            </a:r>
            <a:r>
              <a:rPr lang="ru-RU" sz="2000" dirty="0" smtClean="0"/>
              <a:t> </a:t>
            </a:r>
            <a:r>
              <a:rPr lang="ru-RU" sz="2000" dirty="0" err="1"/>
              <a:t>рішень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В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управлінського</a:t>
            </a:r>
            <a:r>
              <a:rPr lang="ru-RU" sz="2000" b="1" dirty="0"/>
              <a:t> </a:t>
            </a:r>
            <a:r>
              <a:rPr lang="ru-RU" sz="2000" b="1" dirty="0" err="1"/>
              <a:t>обліку</a:t>
            </a:r>
            <a:r>
              <a:rPr lang="ru-RU" sz="2000" b="1" dirty="0"/>
              <a:t> </a:t>
            </a:r>
            <a:r>
              <a:rPr lang="ru-RU" sz="2000" dirty="0" err="1"/>
              <a:t>лежіть</a:t>
            </a:r>
            <a:r>
              <a:rPr lang="ru-RU" sz="2000" dirty="0"/>
              <a:t> система </a:t>
            </a:r>
            <a:r>
              <a:rPr lang="ru-RU" sz="2000" dirty="0" err="1"/>
              <a:t>ефективного</a:t>
            </a:r>
            <a:r>
              <a:rPr lang="ru-RU" sz="2000" dirty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фінансовими</a:t>
            </a:r>
            <a:r>
              <a:rPr lang="ru-RU" sz="2000" dirty="0"/>
              <a:t>, </a:t>
            </a:r>
            <a:r>
              <a:rPr lang="ru-RU" sz="2000" dirty="0" err="1"/>
              <a:t>матеріальними</a:t>
            </a:r>
            <a:r>
              <a:rPr lang="ru-RU" sz="2000" dirty="0"/>
              <a:t> та </a:t>
            </a:r>
            <a:r>
              <a:rPr lang="ru-RU" sz="2000" dirty="0" err="1"/>
              <a:t>трудовими</a:t>
            </a:r>
            <a:r>
              <a:rPr lang="ru-RU" sz="2000" dirty="0"/>
              <a:t> ресурсами.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96952"/>
            <a:ext cx="76200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Розрізняють</a:t>
            </a:r>
            <a:r>
              <a:rPr lang="ru-RU" sz="2800" b="1" dirty="0"/>
              <a:t> три </a:t>
            </a:r>
            <a:r>
              <a:rPr lang="ru-RU" sz="2800" b="1" dirty="0" err="1"/>
              <a:t>методи</a:t>
            </a:r>
            <a:r>
              <a:rPr lang="ru-RU" sz="2800" b="1" dirty="0"/>
              <a:t> </a:t>
            </a:r>
            <a:r>
              <a:rPr lang="ru-RU" sz="2800" b="1" dirty="0" err="1"/>
              <a:t>прийняття</a:t>
            </a:r>
            <a:r>
              <a:rPr lang="ru-RU" sz="2800" b="1" dirty="0"/>
              <a:t> менеджерами </a:t>
            </a:r>
            <a:r>
              <a:rPr lang="ru-RU" sz="2800" b="1" dirty="0" err="1"/>
              <a:t>управлінських</a:t>
            </a:r>
            <a:r>
              <a:rPr lang="ru-RU" sz="2800" b="1" dirty="0"/>
              <a:t> </a:t>
            </a:r>
            <a:r>
              <a:rPr lang="ru-RU" sz="2800" b="1" dirty="0" err="1"/>
              <a:t>рішень</a:t>
            </a:r>
            <a:r>
              <a:rPr lang="ru-RU" sz="2800" b="1" dirty="0" smtClean="0"/>
              <a:t>: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 err="1"/>
              <a:t>інтуїтивний</a:t>
            </a:r>
            <a:r>
              <a:rPr lang="ru-RU" sz="2800" dirty="0"/>
              <a:t> метод,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ґрунтується</a:t>
            </a:r>
            <a:r>
              <a:rPr lang="ru-RU" sz="2800" dirty="0"/>
              <a:t> на </a:t>
            </a:r>
            <a:r>
              <a:rPr lang="ru-RU" sz="2800" dirty="0" err="1"/>
              <a:t>нагромаджених</a:t>
            </a:r>
            <a:r>
              <a:rPr lang="ru-RU" sz="2800" dirty="0"/>
              <a:t> менеджерами </a:t>
            </a:r>
            <a:r>
              <a:rPr lang="ru-RU" sz="2800" dirty="0" err="1" smtClean="0"/>
              <a:t>сумі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управлінського</a:t>
            </a:r>
            <a:r>
              <a:rPr lang="ru-RU" sz="2800" dirty="0"/>
              <a:t> </a:t>
            </a:r>
            <a:r>
              <a:rPr lang="ru-RU" sz="2800" dirty="0" err="1"/>
              <a:t>досвіду</a:t>
            </a:r>
            <a:r>
              <a:rPr lang="ru-RU" sz="2800" dirty="0"/>
              <a:t> в </a:t>
            </a:r>
            <a:r>
              <a:rPr lang="ru-RU" sz="2800" dirty="0" err="1"/>
              <a:t>певній</a:t>
            </a:r>
            <a:r>
              <a:rPr lang="ru-RU" sz="2800" dirty="0"/>
              <a:t>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 smtClean="0"/>
              <a:t>;</a:t>
            </a:r>
            <a:endParaRPr lang="ru-RU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метод </a:t>
            </a:r>
            <a:r>
              <a:rPr lang="ru-RU" sz="2800" dirty="0"/>
              <a:t>„здорового </a:t>
            </a:r>
            <a:r>
              <a:rPr lang="ru-RU" sz="2800" dirty="0" err="1"/>
              <a:t>глузду</a:t>
            </a:r>
            <a:r>
              <a:rPr lang="ru-RU" sz="2800" dirty="0"/>
              <a:t>‖, </a:t>
            </a:r>
            <a:r>
              <a:rPr lang="ru-RU" sz="2800" dirty="0" err="1"/>
              <a:t>заснований</a:t>
            </a:r>
            <a:r>
              <a:rPr lang="ru-RU" sz="2800" dirty="0"/>
              <a:t> на </a:t>
            </a:r>
            <a:r>
              <a:rPr lang="ru-RU" sz="2800" dirty="0" err="1"/>
              <a:t>накопиченому</a:t>
            </a:r>
            <a:r>
              <a:rPr lang="ru-RU" sz="2800" dirty="0"/>
              <a:t> </a:t>
            </a:r>
            <a:r>
              <a:rPr lang="ru-RU" sz="2800" dirty="0" smtClean="0"/>
              <a:t>менеджером практичному </a:t>
            </a:r>
            <a:r>
              <a:rPr lang="ru-RU" sz="2800" dirty="0" err="1"/>
              <a:t>досвіді</a:t>
            </a:r>
            <a:r>
              <a:rPr lang="ru-RU" sz="2800" dirty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err="1" smtClean="0"/>
              <a:t>науково-практичний</a:t>
            </a:r>
            <a:r>
              <a:rPr lang="ru-RU" sz="2800" dirty="0" smtClean="0"/>
              <a:t> </a:t>
            </a:r>
            <a:r>
              <a:rPr lang="ru-RU" sz="2800" dirty="0"/>
              <a:t>метод, </a:t>
            </a:r>
            <a:r>
              <a:rPr lang="ru-RU" sz="2800" dirty="0" err="1"/>
              <a:t>заснований</a:t>
            </a:r>
            <a:r>
              <a:rPr lang="ru-RU" sz="2800" dirty="0"/>
              <a:t> на </a:t>
            </a:r>
            <a:r>
              <a:rPr lang="ru-RU" sz="2800" dirty="0" err="1"/>
              <a:t>всебічній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</a:t>
            </a:r>
            <a:r>
              <a:rPr lang="ru-RU" sz="2800" dirty="0" err="1" smtClean="0"/>
              <a:t>розрахунках</a:t>
            </a:r>
            <a:r>
              <a:rPr lang="ru-RU" sz="2800" dirty="0" smtClean="0"/>
              <a:t> </a:t>
            </a:r>
            <a:r>
              <a:rPr lang="ru-RU" sz="2800" dirty="0" err="1" smtClean="0"/>
              <a:t>альтернативних</a:t>
            </a:r>
            <a:r>
              <a:rPr lang="ru-RU" sz="2800" dirty="0" smtClean="0"/>
              <a:t> </a:t>
            </a:r>
            <a:r>
              <a:rPr lang="ru-RU" sz="2800" dirty="0" err="1"/>
              <a:t>варіантів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1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811" y="54868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</a:rPr>
              <a:t>Собівартість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продукції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пов‘язані</a:t>
            </a:r>
            <a:r>
              <a:rPr lang="ru-RU" sz="2000" dirty="0"/>
              <a:t> з</a:t>
            </a:r>
          </a:p>
          <a:p>
            <a:r>
              <a:rPr lang="ru-RU" sz="2000" dirty="0" err="1"/>
              <a:t>виробництвом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</a:t>
            </a:r>
            <a:r>
              <a:rPr lang="ru-RU" sz="2000" dirty="0" err="1"/>
              <a:t>виконанням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і </a:t>
            </a:r>
            <a:r>
              <a:rPr lang="ru-RU" sz="2000" dirty="0" err="1"/>
              <a:t>наданням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b="1" dirty="0" err="1" smtClean="0"/>
              <a:t>Показник</a:t>
            </a:r>
            <a:r>
              <a:rPr lang="ru-RU" sz="2000" b="1" dirty="0" smtClean="0"/>
              <a:t> </a:t>
            </a:r>
            <a:r>
              <a:rPr lang="ru-RU" sz="2000" b="1" dirty="0" err="1"/>
              <a:t>собівартості</a:t>
            </a:r>
            <a:r>
              <a:rPr lang="ru-RU" sz="2000" b="1" dirty="0"/>
              <a:t> </a:t>
            </a:r>
            <a:r>
              <a:rPr lang="ru-RU" sz="2000" b="1" dirty="0" err="1"/>
              <a:t>відображає</a:t>
            </a:r>
            <a:r>
              <a:rPr lang="ru-RU" sz="2000" b="1" dirty="0"/>
              <a:t> </a:t>
            </a:r>
            <a:r>
              <a:rPr lang="ru-RU" sz="2000" b="1" dirty="0" err="1"/>
              <a:t>частку</a:t>
            </a:r>
            <a:r>
              <a:rPr lang="ru-RU" sz="2000" b="1" dirty="0"/>
              <a:t> </a:t>
            </a:r>
            <a:r>
              <a:rPr lang="ru-RU" sz="2000" b="1" dirty="0" err="1"/>
              <a:t>витрат</a:t>
            </a:r>
            <a:r>
              <a:rPr lang="ru-RU" sz="2000" b="1" dirty="0"/>
              <a:t> в 1грн. </a:t>
            </a:r>
            <a:r>
              <a:rPr lang="ru-RU" sz="2000" b="1" dirty="0" err="1"/>
              <a:t>обсягу</a:t>
            </a:r>
            <a:r>
              <a:rPr lang="ru-RU" sz="2000" b="1" dirty="0"/>
              <a:t> </a:t>
            </a:r>
            <a:r>
              <a:rPr lang="ru-RU" sz="2000" b="1" dirty="0" err="1" smtClean="0"/>
              <a:t>реалізації</a:t>
            </a:r>
            <a:r>
              <a:rPr lang="ru-RU" sz="2000" b="1" dirty="0" smtClean="0"/>
              <a:t> і </a:t>
            </a:r>
            <a:r>
              <a:rPr lang="ru-RU" sz="2000" b="1" dirty="0" err="1"/>
              <a:t>знаходиться</a:t>
            </a:r>
            <a:r>
              <a:rPr lang="ru-RU" sz="2000" b="1" dirty="0"/>
              <a:t> у </a:t>
            </a:r>
            <a:r>
              <a:rPr lang="ru-RU" sz="2000" b="1" dirty="0" err="1"/>
              <a:t>прямій</a:t>
            </a:r>
            <a:r>
              <a:rPr lang="ru-RU" sz="2000" b="1" dirty="0"/>
              <a:t> </a:t>
            </a:r>
            <a:r>
              <a:rPr lang="ru-RU" sz="2000" b="1" dirty="0" err="1"/>
              <a:t>залежності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:</a:t>
            </a:r>
          </a:p>
          <a:p>
            <a:r>
              <a:rPr lang="ru-RU" sz="2000" dirty="0"/>
              <a:t>- росту </a:t>
            </a:r>
            <a:r>
              <a:rPr lang="ru-RU" sz="2000" dirty="0" err="1"/>
              <a:t>продуктивності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раціонального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фондів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ефективного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,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палива</a:t>
            </a:r>
            <a:r>
              <a:rPr lang="ru-RU" sz="2000" dirty="0"/>
              <a:t>, </a:t>
            </a:r>
            <a:r>
              <a:rPr lang="ru-RU" sz="2000" dirty="0" err="1"/>
              <a:t>енергії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; </a:t>
            </a:r>
            <a:r>
              <a:rPr lang="ru-RU" sz="2000" dirty="0" err="1"/>
              <a:t>природних</a:t>
            </a:r>
            <a:r>
              <a:rPr lang="ru-RU" sz="2000" dirty="0"/>
              <a:t> та </a:t>
            </a:r>
            <a:r>
              <a:rPr lang="ru-RU" sz="2000" dirty="0" err="1"/>
              <a:t>географічних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2791590" cy="175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880320" cy="176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5" y="404664"/>
            <a:ext cx="5256583" cy="5348064"/>
          </a:xfrm>
        </p:spPr>
        <p:txBody>
          <a:bodyPr>
            <a:noAutofit/>
          </a:bodyPr>
          <a:lstStyle/>
          <a:p>
            <a:r>
              <a:rPr lang="ru-RU" sz="2000" dirty="0" err="1"/>
              <a:t>Кошторис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на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в </a:t>
            </a:r>
            <a:r>
              <a:rPr lang="ru-RU" sz="2000" dirty="0" err="1"/>
              <a:t>розрізі</a:t>
            </a:r>
            <a:endParaRPr lang="ru-RU" sz="2000" dirty="0"/>
          </a:p>
          <a:p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. У </a:t>
            </a:r>
            <a:r>
              <a:rPr lang="ru-RU" sz="2000" dirty="0" err="1"/>
              <a:t>практиці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r>
              <a:rPr lang="ru-RU" sz="2000" dirty="0" err="1" smtClean="0"/>
              <a:t>можуть</a:t>
            </a:r>
            <a:r>
              <a:rPr lang="ru-RU" sz="2000" dirty="0"/>
              <a:t> </a:t>
            </a:r>
            <a:r>
              <a:rPr lang="ru-RU" sz="2000" dirty="0" err="1" smtClean="0"/>
              <a:t>застосовуватись</a:t>
            </a:r>
            <a:r>
              <a:rPr lang="ru-RU" sz="2000" dirty="0" smtClean="0"/>
              <a:t> </a:t>
            </a:r>
            <a:r>
              <a:rPr lang="ru-RU" sz="2000" dirty="0"/>
              <a:t>два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кошторису</a:t>
            </a:r>
            <a:r>
              <a:rPr lang="ru-RU" sz="2000" dirty="0"/>
              <a:t>: </a:t>
            </a:r>
            <a:r>
              <a:rPr lang="ru-RU" sz="2000" b="1" dirty="0" err="1"/>
              <a:t>заводський</a:t>
            </a:r>
            <a:r>
              <a:rPr lang="ru-RU" sz="2000" b="1" dirty="0"/>
              <a:t> і метод </a:t>
            </a:r>
            <a:r>
              <a:rPr lang="ru-RU" sz="2000" b="1" dirty="0" err="1" smtClean="0"/>
              <a:t>зведеного</a:t>
            </a:r>
            <a:r>
              <a:rPr lang="ru-RU" sz="2000" b="1" dirty="0"/>
              <a:t> </a:t>
            </a:r>
            <a:r>
              <a:rPr lang="ru-RU" sz="2000" b="1" dirty="0" err="1" smtClean="0"/>
              <a:t>кошторису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При </a:t>
            </a:r>
            <a:r>
              <a:rPr lang="ru-RU" sz="2000" b="1" dirty="0" err="1"/>
              <a:t>заводському</a:t>
            </a:r>
            <a:r>
              <a:rPr lang="ru-RU" sz="2000" b="1" dirty="0"/>
              <a:t> </a:t>
            </a:r>
            <a:r>
              <a:rPr lang="ru-RU" sz="2000" b="1" dirty="0" err="1"/>
              <a:t>методі</a:t>
            </a:r>
            <a:r>
              <a:rPr lang="ru-RU" sz="2000" b="1" dirty="0"/>
              <a:t> </a:t>
            </a:r>
            <a:r>
              <a:rPr lang="ru-RU" sz="2000" dirty="0"/>
              <a:t>в </a:t>
            </a:r>
            <a:r>
              <a:rPr lang="ru-RU" sz="2000" dirty="0" err="1"/>
              <a:t>цілому</a:t>
            </a:r>
            <a:r>
              <a:rPr lang="ru-RU" sz="2000" dirty="0"/>
              <a:t> по </a:t>
            </a:r>
            <a:r>
              <a:rPr lang="ru-RU" sz="2000" dirty="0" err="1"/>
              <a:t>підприємству</a:t>
            </a:r>
            <a:r>
              <a:rPr lang="ru-RU" sz="2000" dirty="0"/>
              <a:t> </a:t>
            </a:r>
            <a:r>
              <a:rPr lang="ru-RU" sz="2000" dirty="0" err="1"/>
              <a:t>розробляється</a:t>
            </a:r>
            <a:endParaRPr lang="ru-RU" sz="2000" dirty="0"/>
          </a:p>
          <a:p>
            <a:r>
              <a:rPr lang="ru-RU" sz="2000" dirty="0" err="1"/>
              <a:t>кошторис</a:t>
            </a:r>
            <a:r>
              <a:rPr lang="ru-RU" sz="2000" dirty="0"/>
              <a:t> за </a:t>
            </a:r>
            <a:r>
              <a:rPr lang="ru-RU" sz="2000" dirty="0" err="1" smtClean="0"/>
              <a:t>економічними</a:t>
            </a:r>
            <a:r>
              <a:rPr lang="ru-RU" sz="2000" dirty="0"/>
              <a:t> </a:t>
            </a:r>
            <a:r>
              <a:rPr lang="ru-RU" sz="2000" dirty="0" err="1" smtClean="0"/>
              <a:t>елементами</a:t>
            </a:r>
            <a:r>
              <a:rPr lang="ru-RU" sz="2000" dirty="0"/>
              <a:t>.</a:t>
            </a:r>
          </a:p>
          <a:p>
            <a:r>
              <a:rPr lang="ru-RU" sz="2000" b="1" dirty="0"/>
              <a:t>Метод </a:t>
            </a:r>
            <a:r>
              <a:rPr lang="ru-RU" sz="2000" b="1" dirty="0" err="1"/>
              <a:t>зведеного</a:t>
            </a:r>
            <a:r>
              <a:rPr lang="ru-RU" sz="2000" b="1" dirty="0"/>
              <a:t> </a:t>
            </a:r>
            <a:r>
              <a:rPr lang="ru-RU" sz="2000" b="1" dirty="0" err="1"/>
              <a:t>кошторису</a:t>
            </a:r>
            <a:r>
              <a:rPr lang="ru-RU" sz="2000" b="1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кошторис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/>
              <a:t>розробляється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кошторисів</a:t>
            </a:r>
            <a:r>
              <a:rPr lang="ru-RU" sz="2000" dirty="0"/>
              <a:t> по </a:t>
            </a:r>
            <a:r>
              <a:rPr lang="ru-RU" sz="2000" dirty="0" err="1"/>
              <a:t>окремих</a:t>
            </a:r>
            <a:r>
              <a:rPr lang="ru-RU" sz="2000" dirty="0"/>
              <a:t> цехах.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304801" cy="25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8847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По </a:t>
            </a:r>
            <a:r>
              <a:rPr lang="ru-RU" b="1" dirty="0" err="1"/>
              <a:t>валовій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 </a:t>
            </a:r>
            <a:r>
              <a:rPr lang="ru-RU" b="1" dirty="0" err="1"/>
              <a:t>обчислюється</a:t>
            </a:r>
            <a:r>
              <a:rPr lang="ru-RU" b="1" dirty="0"/>
              <a:t> </a:t>
            </a:r>
            <a:r>
              <a:rPr lang="ru-RU" b="1" dirty="0" err="1"/>
              <a:t>виробнича</a:t>
            </a:r>
            <a:r>
              <a:rPr lang="ru-RU" b="1" dirty="0"/>
              <a:t> </a:t>
            </a:r>
            <a:r>
              <a:rPr lang="ru-RU" b="1" dirty="0" err="1"/>
              <a:t>собівартість</a:t>
            </a:r>
            <a:r>
              <a:rPr lang="ru-RU" b="1" dirty="0"/>
              <a:t>, по </a:t>
            </a:r>
            <a:r>
              <a:rPr lang="ru-RU" b="1" dirty="0" err="1"/>
              <a:t>товарній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 smtClean="0"/>
              <a:t>реалізованій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 err="1"/>
              <a:t>повна</a:t>
            </a:r>
            <a:r>
              <a:rPr lang="ru-RU" b="1" dirty="0"/>
              <a:t>, </a:t>
            </a:r>
            <a:r>
              <a:rPr lang="ru-RU" b="1" dirty="0" err="1"/>
              <a:t>тобто</a:t>
            </a:r>
            <a:r>
              <a:rPr lang="ru-RU" b="1" dirty="0"/>
              <a:t>:</a:t>
            </a:r>
          </a:p>
          <a:p>
            <a:pPr algn="ctr"/>
            <a:r>
              <a:rPr lang="ru-RU" b="1" dirty="0"/>
              <a:t>ТП = ВП + (Н2 - Н1</a:t>
            </a:r>
            <a:r>
              <a:rPr lang="ru-RU" b="1" dirty="0" smtClean="0"/>
              <a:t>)</a:t>
            </a:r>
            <a:r>
              <a:rPr lang="ru-RU" dirty="0" smtClean="0"/>
              <a:t>,  </a:t>
            </a:r>
            <a:r>
              <a:rPr lang="ru-RU" dirty="0"/>
              <a:t>(10.2)</a:t>
            </a:r>
          </a:p>
          <a:p>
            <a:r>
              <a:rPr lang="ru-RU" dirty="0"/>
              <a:t>де </a:t>
            </a:r>
            <a:r>
              <a:rPr lang="ru-RU" b="1" dirty="0"/>
              <a:t>ТП</a:t>
            </a:r>
            <a:r>
              <a:rPr lang="ru-RU" dirty="0"/>
              <a:t> - </a:t>
            </a:r>
            <a:r>
              <a:rPr lang="ru-RU" dirty="0" err="1"/>
              <a:t>виробнича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b="1" dirty="0"/>
              <a:t>ВП</a:t>
            </a:r>
            <a:r>
              <a:rPr lang="ru-RU" dirty="0"/>
              <a:t>-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b="1" dirty="0"/>
              <a:t>Н1, Н2 </a:t>
            </a:r>
            <a:r>
              <a:rPr lang="ru-RU" dirty="0"/>
              <a:t>-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незавершеного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по </a:t>
            </a:r>
            <a:r>
              <a:rPr lang="ru-RU" dirty="0" err="1"/>
              <a:t>собівартості</a:t>
            </a:r>
            <a:r>
              <a:rPr lang="ru-RU" dirty="0"/>
              <a:t> на початок </a:t>
            </a:r>
            <a:r>
              <a:rPr lang="ru-RU" dirty="0" smtClean="0"/>
              <a:t>і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/>
              <a:t>року </a:t>
            </a:r>
            <a:r>
              <a:rPr lang="ru-RU" dirty="0" err="1"/>
              <a:t>відповідно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b="1" dirty="0"/>
              <a:t>РП</a:t>
            </a:r>
            <a:r>
              <a:rPr lang="ru-RU" dirty="0"/>
              <a:t>)</a:t>
            </a:r>
            <a:r>
              <a:rPr lang="ru-RU" dirty="0" err="1"/>
              <a:t>обчислюється</a:t>
            </a:r>
            <a:r>
              <a:rPr lang="ru-RU" dirty="0"/>
              <a:t> </a:t>
            </a:r>
            <a:r>
              <a:rPr lang="ru-RU" dirty="0" err="1"/>
              <a:t>коригуванням</a:t>
            </a:r>
            <a:endParaRPr lang="ru-RU" dirty="0"/>
          </a:p>
          <a:p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нереалізованої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:</a:t>
            </a:r>
          </a:p>
          <a:p>
            <a:pPr algn="ctr"/>
            <a:r>
              <a:rPr lang="ru-RU" b="1" dirty="0"/>
              <a:t>РП = ТП + (</a:t>
            </a:r>
            <a:r>
              <a:rPr lang="ru-RU" b="1" dirty="0" err="1"/>
              <a:t>ТПсп</a:t>
            </a:r>
            <a:r>
              <a:rPr lang="ru-RU" b="1" dirty="0"/>
              <a:t> - </a:t>
            </a:r>
            <a:r>
              <a:rPr lang="ru-RU" b="1" dirty="0" err="1"/>
              <a:t>ТПск</a:t>
            </a:r>
            <a:r>
              <a:rPr lang="ru-RU" b="1" dirty="0"/>
              <a:t>) + (</a:t>
            </a:r>
            <a:r>
              <a:rPr lang="ru-RU" b="1" dirty="0" err="1"/>
              <a:t>ТПвп</a:t>
            </a:r>
            <a:r>
              <a:rPr lang="ru-RU" b="1" dirty="0"/>
              <a:t> - </a:t>
            </a:r>
            <a:r>
              <a:rPr lang="ru-RU" b="1" dirty="0" err="1"/>
              <a:t>ТПвк</a:t>
            </a:r>
            <a:r>
              <a:rPr lang="ru-RU" b="1" dirty="0"/>
              <a:t>)</a:t>
            </a:r>
            <a:r>
              <a:rPr lang="ru-RU" dirty="0"/>
              <a:t> (10.3)</a:t>
            </a:r>
          </a:p>
          <a:p>
            <a:r>
              <a:rPr lang="ru-RU" dirty="0"/>
              <a:t>де </a:t>
            </a:r>
            <a:r>
              <a:rPr lang="ru-RU" b="1" dirty="0" err="1"/>
              <a:t>ТПсп</a:t>
            </a:r>
            <a:r>
              <a:rPr lang="ru-RU" b="1" dirty="0"/>
              <a:t>, </a:t>
            </a:r>
            <a:r>
              <a:rPr lang="ru-RU" b="1" dirty="0" err="1"/>
              <a:t>ТПск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в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складі</a:t>
            </a:r>
            <a:r>
              <a:rPr lang="ru-RU" dirty="0"/>
              <a:t> на </a:t>
            </a:r>
            <a:r>
              <a:rPr lang="ru-RU" dirty="0" smtClean="0"/>
              <a:t>початок і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розрахункового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;</a:t>
            </a:r>
          </a:p>
          <a:p>
            <a:r>
              <a:rPr lang="ru-RU" b="1" dirty="0" err="1"/>
              <a:t>ТПвп</a:t>
            </a:r>
            <a:r>
              <a:rPr lang="ru-RU" b="1" dirty="0"/>
              <a:t>, </a:t>
            </a:r>
            <a:r>
              <a:rPr lang="ru-RU" b="1" dirty="0" err="1"/>
              <a:t>ТПвк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відвантаженої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початок і</a:t>
            </a:r>
          </a:p>
          <a:p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розрахункового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яка не </a:t>
            </a:r>
            <a:r>
              <a:rPr lang="ru-RU" dirty="0" err="1"/>
              <a:t>перейшла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endParaRPr lang="ru-RU" dirty="0"/>
          </a:p>
          <a:p>
            <a:r>
              <a:rPr lang="ru-RU" dirty="0" err="1"/>
              <a:t>покупця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6791272" cy="1303040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 </a:t>
            </a:r>
            <a:r>
              <a:rPr lang="ru-RU" sz="3100" dirty="0" err="1" smtClean="0"/>
              <a:t>Калькулювання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dirty="0" err="1"/>
              <a:t>планової</a:t>
            </a:r>
            <a:r>
              <a:rPr lang="ru-RU" sz="2400" dirty="0"/>
              <a:t> </a:t>
            </a:r>
            <a:r>
              <a:rPr lang="ru-RU" sz="2400" dirty="0" err="1"/>
              <a:t>калькуляції</a:t>
            </a:r>
            <a:r>
              <a:rPr lang="ru-RU" sz="2400" dirty="0"/>
              <a:t>, </a:t>
            </a:r>
            <a:r>
              <a:rPr lang="ru-RU" sz="2400" dirty="0" err="1" smtClean="0"/>
              <a:t>тобто</a:t>
            </a:r>
            <a:r>
              <a:rPr lang="ru-RU" sz="2400" dirty="0"/>
              <a:t> </a:t>
            </a:r>
            <a:r>
              <a:rPr lang="ru-RU" sz="2400" dirty="0" smtClean="0"/>
              <a:t>документа</a:t>
            </a:r>
            <a:r>
              <a:rPr lang="ru-RU" sz="2400" dirty="0"/>
              <a:t>, де </a:t>
            </a:r>
            <a:r>
              <a:rPr lang="ru-RU" sz="2400" dirty="0" err="1"/>
              <a:t>вказуються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на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одиниці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620688"/>
            <a:ext cx="5610199" cy="4320480"/>
          </a:xfrm>
        </p:spPr>
        <p:txBody>
          <a:bodyPr>
            <a:noAutofit/>
          </a:bodyPr>
          <a:lstStyle/>
          <a:p>
            <a:r>
              <a:rPr lang="ru-RU" sz="2200" b="1" i="1" dirty="0"/>
              <a:t>Методами </a:t>
            </a:r>
            <a:r>
              <a:rPr lang="ru-RU" sz="2200" b="1" i="1" dirty="0" err="1"/>
              <a:t>калькулювання</a:t>
            </a:r>
            <a:r>
              <a:rPr lang="ru-RU" sz="2200" b="1" i="1" dirty="0"/>
              <a:t> є:</a:t>
            </a:r>
          </a:p>
          <a:p>
            <a:r>
              <a:rPr lang="ru-RU" sz="2200" dirty="0"/>
              <a:t>- метод прямого </a:t>
            </a:r>
            <a:r>
              <a:rPr lang="ru-RU" sz="2200" dirty="0" err="1"/>
              <a:t>розрахунку</a:t>
            </a:r>
            <a:r>
              <a:rPr lang="ru-RU" sz="2200" dirty="0"/>
              <a:t>: </a:t>
            </a:r>
            <a:r>
              <a:rPr lang="ru-RU" sz="2200" dirty="0" err="1"/>
              <a:t>відношення</a:t>
            </a:r>
            <a:r>
              <a:rPr lang="ru-RU" sz="2200" dirty="0"/>
              <a:t> </a:t>
            </a:r>
            <a:r>
              <a:rPr lang="ru-RU" sz="2200" dirty="0" err="1"/>
              <a:t>собівартості</a:t>
            </a:r>
            <a:r>
              <a:rPr lang="ru-RU" sz="2200" dirty="0"/>
              <a:t> до </a:t>
            </a:r>
            <a:r>
              <a:rPr lang="ru-RU" sz="2200" dirty="0" err="1"/>
              <a:t>кількості</a:t>
            </a:r>
            <a:endParaRPr lang="ru-RU" sz="2200" dirty="0"/>
          </a:p>
          <a:p>
            <a:r>
              <a:rPr lang="ru-RU" sz="2200" dirty="0" err="1"/>
              <a:t>виготовленої</a:t>
            </a:r>
            <a:r>
              <a:rPr lang="ru-RU" sz="2200" dirty="0"/>
              <a:t> </a:t>
            </a:r>
            <a:r>
              <a:rPr lang="ru-RU" sz="2200" dirty="0" err="1"/>
              <a:t>продукції</a:t>
            </a:r>
            <a:r>
              <a:rPr lang="ru-RU" sz="2200" dirty="0"/>
              <a:t> в натуральному </a:t>
            </a:r>
            <a:r>
              <a:rPr lang="ru-RU" sz="2200" dirty="0" err="1"/>
              <a:t>виразі</a:t>
            </a:r>
            <a:r>
              <a:rPr lang="ru-RU" sz="2200" dirty="0"/>
              <a:t>. Даний метод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в</a:t>
            </a:r>
          </a:p>
          <a:p>
            <a:r>
              <a:rPr lang="ru-RU" sz="2200" dirty="0" err="1"/>
              <a:t>однономенклатурних</a:t>
            </a:r>
            <a:r>
              <a:rPr lang="ru-RU" sz="2200" dirty="0"/>
              <a:t> </a:t>
            </a:r>
            <a:r>
              <a:rPr lang="ru-RU" sz="2200" dirty="0" err="1"/>
              <a:t>виробництвах</a:t>
            </a:r>
            <a:r>
              <a:rPr lang="ru-RU" sz="2200" dirty="0"/>
              <a:t>;</a:t>
            </a:r>
          </a:p>
          <a:p>
            <a:r>
              <a:rPr lang="ru-RU" sz="2200" dirty="0"/>
              <a:t>- </a:t>
            </a:r>
            <a:r>
              <a:rPr lang="ru-RU" sz="2200" dirty="0" err="1"/>
              <a:t>розрахунково-аналітичний</a:t>
            </a:r>
            <a:r>
              <a:rPr lang="ru-RU" sz="2200" dirty="0"/>
              <a:t> метод: </a:t>
            </a:r>
            <a:r>
              <a:rPr lang="ru-RU" sz="2200" dirty="0" err="1"/>
              <a:t>прямі</a:t>
            </a:r>
            <a:r>
              <a:rPr lang="ru-RU" sz="2200" dirty="0"/>
              <a:t> </a:t>
            </a:r>
            <a:r>
              <a:rPr lang="ru-RU" sz="2200" dirty="0" err="1"/>
              <a:t>витрати</a:t>
            </a:r>
            <a:r>
              <a:rPr lang="ru-RU" sz="2200" dirty="0"/>
              <a:t> </a:t>
            </a:r>
            <a:r>
              <a:rPr lang="ru-RU" sz="2200" dirty="0" err="1" smtClean="0"/>
              <a:t>визначаються</a:t>
            </a:r>
            <a:r>
              <a:rPr lang="ru-RU" sz="2200" dirty="0"/>
              <a:t> </a:t>
            </a:r>
            <a:r>
              <a:rPr lang="ru-RU" sz="2200" dirty="0" err="1" smtClean="0"/>
              <a:t>нормативним</a:t>
            </a:r>
            <a:r>
              <a:rPr lang="ru-RU" sz="2200" dirty="0" smtClean="0"/>
              <a:t> </a:t>
            </a:r>
            <a:r>
              <a:rPr lang="ru-RU" sz="2200" dirty="0"/>
              <a:t>методом, а </a:t>
            </a:r>
            <a:r>
              <a:rPr lang="ru-RU" sz="2200" dirty="0" err="1"/>
              <a:t>непрямі</a:t>
            </a:r>
            <a:r>
              <a:rPr lang="ru-RU" sz="2200" dirty="0"/>
              <a:t> </a:t>
            </a:r>
            <a:r>
              <a:rPr lang="ru-RU" sz="2200" dirty="0" err="1"/>
              <a:t>розподіляються</a:t>
            </a:r>
            <a:r>
              <a:rPr lang="ru-RU" sz="2200" dirty="0"/>
              <a:t> </a:t>
            </a:r>
            <a:r>
              <a:rPr lang="ru-RU" sz="2200" dirty="0" err="1"/>
              <a:t>пропорційно</a:t>
            </a:r>
            <a:r>
              <a:rPr lang="ru-RU" sz="2200" dirty="0"/>
              <a:t> </a:t>
            </a:r>
            <a:r>
              <a:rPr lang="ru-RU" sz="2200" dirty="0" err="1"/>
              <a:t>встановленій</a:t>
            </a:r>
            <a:endParaRPr lang="ru-RU" sz="2200" dirty="0"/>
          </a:p>
          <a:p>
            <a:r>
              <a:rPr lang="ru-RU" sz="2200" dirty="0" err="1"/>
              <a:t>нормативній</a:t>
            </a:r>
            <a:r>
              <a:rPr lang="ru-RU" sz="2200" dirty="0"/>
              <a:t> </a:t>
            </a:r>
            <a:r>
              <a:rPr lang="ru-RU" sz="2200" dirty="0" err="1"/>
              <a:t>базі</a:t>
            </a:r>
            <a:r>
              <a:rPr lang="ru-RU" sz="2200" dirty="0"/>
              <a:t>.</a:t>
            </a:r>
          </a:p>
          <a:p>
            <a:endParaRPr lang="ru-RU" sz="1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42" y="692696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8529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</TotalTime>
  <Words>1175</Words>
  <Application>Microsoft Office PowerPoint</Application>
  <PresentationFormat>Экран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ТЕМА 8. ЕКОНОМІЧНЕ РЕГУЛЮВАННЯ ПІДПРИЄМНИЦЬКОЇ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Калькулювання - це процес розробки планової калькуляції, тобто документа, де вказуються витрати на виробництво одиниці продукції.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Прибуток господарського товариства утворюється з надходжень від його господарської діяльності після покриття матеріальних та прирівняних до них витрат і витрат на оплату праці</vt:lpstr>
      <vt:lpstr>Презентация PowerPoint</vt:lpstr>
      <vt:lpstr>Презентация PowerPoint</vt:lpstr>
      <vt:lpstr>Прибуток - це частина виручки, що залишається після вiдшкодування всiх витрат на виробничу i комерцiйну діяльність пiдприємства.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ЕКОНОМІЧНЕ РЕГУЛЮВАННЯ ПІДПРИЄМНИЦЬКОЇ ДІЯЛЬНОСТІ</dc:title>
  <dc:creator>MSI</dc:creator>
  <cp:lastModifiedBy>MSI</cp:lastModifiedBy>
  <cp:revision>24</cp:revision>
  <dcterms:created xsi:type="dcterms:W3CDTF">2020-03-20T13:25:14Z</dcterms:created>
  <dcterms:modified xsi:type="dcterms:W3CDTF">2020-03-20T15:59:11Z</dcterms:modified>
</cp:coreProperties>
</file>