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9" r:id="rId14"/>
    <p:sldId id="270" r:id="rId15"/>
    <p:sldId id="267" r:id="rId16"/>
    <p:sldId id="275" r:id="rId17"/>
    <p:sldId id="274" r:id="rId18"/>
    <p:sldId id="271" r:id="rId19"/>
    <p:sldId id="273" r:id="rId20"/>
    <p:sldId id="277" r:id="rId21"/>
    <p:sldId id="278" r:id="rId22"/>
    <p:sldId id="279" r:id="rId23"/>
    <p:sldId id="272" r:id="rId24"/>
    <p:sldId id="276" r:id="rId25"/>
    <p:sldId id="280" r:id="rId26"/>
    <p:sldId id="282" r:id="rId27"/>
    <p:sldId id="281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країн: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дві малі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Естонія-Молдова (Олександр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Порохняч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держави; Китай-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(Артур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Бендас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середні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Гвінея-Великобританія (Лев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велика та мала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держава;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 Конго - Ліхтенштейн (Дмитро </a:t>
            </a:r>
            <a:r>
              <a:rPr lang="uk-UA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Мазаков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держава;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Швейцарія- ДР Конго (Анна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Бартощук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«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заможні» Канада-Норвегія (Єгор Власюк)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«не успішні»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	Країни світу у порівняльній ретроспективі        	(РЕСУРСНО-ЕКОНОМІЧНИЙ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Суспільно-економічні формації:</a:t>
            </a:r>
          </a:p>
          <a:p>
            <a:pPr algn="ctr"/>
            <a:r>
              <a:rPr lang="uk-UA" dirty="0" smtClean="0"/>
              <a:t>Первісний лад;</a:t>
            </a:r>
          </a:p>
          <a:p>
            <a:pPr algn="ctr"/>
            <a:r>
              <a:rPr lang="uk-UA" dirty="0" smtClean="0"/>
              <a:t>Рабовласницький лад;</a:t>
            </a:r>
          </a:p>
          <a:p>
            <a:pPr algn="ctr"/>
            <a:r>
              <a:rPr lang="uk-UA" dirty="0" smtClean="0"/>
              <a:t>Феодальна СЕФ;</a:t>
            </a:r>
          </a:p>
          <a:p>
            <a:pPr algn="ctr"/>
            <a:r>
              <a:rPr lang="uk-UA" dirty="0" smtClean="0"/>
              <a:t>Капіталістична СЕФ;</a:t>
            </a:r>
          </a:p>
          <a:p>
            <a:pPr algn="ctr"/>
            <a:r>
              <a:rPr lang="uk-UA" dirty="0" smtClean="0"/>
              <a:t>Ліберальна СЕФ/соціалістична СЕФ</a:t>
            </a:r>
            <a:endParaRPr lang="en-US" dirty="0"/>
          </a:p>
        </p:txBody>
      </p:sp>
      <p:sp>
        <p:nvSpPr>
          <p:cNvPr id="5" name="Овал 4"/>
          <p:cNvSpPr/>
          <p:nvPr/>
        </p:nvSpPr>
        <p:spPr>
          <a:xfrm>
            <a:off x="-60158" y="3031958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«Шведський соціалізм»</a:t>
            </a:r>
            <a:endParaRPr lang="en-US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-60158" y="5354053"/>
            <a:ext cx="12043611" cy="15039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№4</a:t>
            </a:r>
          </a:p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3-5 найважливіших (на Ваш погляд) економічних показників розвитку, які якнайкраще вказує на добробут та конкурентні позиції та можливості держави в порівняльній ретроспективі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37358" y="1149374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Технологічне лідерство: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«Генератори (творці)» технологій</a:t>
            </a:r>
          </a:p>
          <a:p>
            <a:pPr algn="ctr"/>
            <a:r>
              <a:rPr lang="uk-UA" dirty="0" smtClean="0"/>
              <a:t>«Розподілювачі» технологій</a:t>
            </a:r>
          </a:p>
          <a:p>
            <a:pPr algn="ctr"/>
            <a:r>
              <a:rPr lang="uk-UA" dirty="0" smtClean="0"/>
              <a:t>«Споживачі» технологій</a:t>
            </a:r>
            <a:endParaRPr lang="en-US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8679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«Ринок праці-робочі руки»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Економічне зростання (потреба в насичення ринку)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Наявність стрімкого технологічного розвитку («технології «</a:t>
            </a:r>
            <a:r>
              <a:rPr lang="uk-UA" dirty="0" err="1" smtClean="0">
                <a:solidFill>
                  <a:schemeClr val="bg1"/>
                </a:solidFill>
              </a:rPr>
              <a:t>секонд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 err="1" smtClean="0">
                <a:solidFill>
                  <a:schemeClr val="bg1"/>
                </a:solidFill>
              </a:rPr>
              <a:t>хенд</a:t>
            </a:r>
            <a:r>
              <a:rPr lang="uk-UA" dirty="0" smtClean="0">
                <a:solidFill>
                  <a:schemeClr val="bg1"/>
                </a:solidFill>
              </a:rPr>
              <a:t>»)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137358" y="2990206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«Японське економічне диво»</a:t>
            </a:r>
            <a:endParaRPr lang="en-US" dirty="0"/>
          </a:p>
        </p:txBody>
      </p:sp>
      <p:sp>
        <p:nvSpPr>
          <p:cNvPr id="9" name="Овал 8"/>
          <p:cNvSpPr/>
          <p:nvPr/>
        </p:nvSpPr>
        <p:spPr>
          <a:xfrm>
            <a:off x="4054642" y="3041161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«Китайський шлях»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(ВИМІР: ПОЛІТИКО-УПРАВЛІНСЬКІ СИСТЕМИ)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56228"/>
            <a:ext cx="1219200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Практична робота №5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Що таке політико-управлінська система;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Ключові складові політико-управлінських систем;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3 . Актуальні політико-управлінські системи у сучасному світі;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4.Критерії оптимальності ПУС;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5.Ідеальна ПУС;</a:t>
            </a:r>
            <a:endParaRPr lang="en-US" sz="48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190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746" y="3326031"/>
            <a:ext cx="5810398" cy="341369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88671" cy="395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0" y="86497"/>
            <a:ext cx="5756139" cy="429720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893" y="3137313"/>
            <a:ext cx="7053636" cy="363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84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26590" cy="36355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579" y="2167970"/>
            <a:ext cx="5875421" cy="469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8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31" y="160277"/>
            <a:ext cx="5999712" cy="34131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664" y="1866827"/>
            <a:ext cx="4613108" cy="473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59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985211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4400" dirty="0" smtClean="0"/>
              <a:t>Сутність управлінської та політичної ефективності врядування</a:t>
            </a:r>
          </a:p>
          <a:p>
            <a:pPr marL="342900" indent="-342900">
              <a:buAutoNum type="arabicPeriod"/>
            </a:pPr>
            <a:r>
              <a:rPr lang="uk-UA" sz="4400" dirty="0"/>
              <a:t> </a:t>
            </a:r>
            <a:r>
              <a:rPr lang="uk-UA" sz="4400" dirty="0" smtClean="0"/>
              <a:t>Методи досягнення ефективності </a:t>
            </a:r>
          </a:p>
          <a:p>
            <a:pPr marL="342900" indent="-342900">
              <a:buAutoNum type="arabicPeriod"/>
            </a:pPr>
            <a:r>
              <a:rPr lang="uk-UA" sz="4400" dirty="0"/>
              <a:t> </a:t>
            </a:r>
            <a:r>
              <a:rPr lang="uk-UA" sz="4400" dirty="0" smtClean="0"/>
              <a:t>Відмінності у шляхах забезпечення ефективності в галузі політики та державного управління.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3851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88" y="1323438"/>
            <a:ext cx="11742823" cy="553456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3876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905" y="1475874"/>
            <a:ext cx="10058400" cy="514245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3311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187" y="2452687"/>
            <a:ext cx="2333625" cy="19526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026" y="1714500"/>
            <a:ext cx="7517946" cy="48577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443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1814512"/>
            <a:ext cx="6925207" cy="43957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2894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1285876"/>
            <a:ext cx="5119687" cy="557212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6535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244409"/>
            <a:ext cx="5157787" cy="561359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2155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323439"/>
            <a:ext cx="55454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i="1" dirty="0" smtClean="0">
                <a:solidFill>
                  <a:schemeClr val="accent2">
                    <a:lumMod val="75000"/>
                  </a:schemeClr>
                </a:solidFill>
              </a:rPr>
              <a:t>Відео сюжети до лекції:</a:t>
            </a:r>
          </a:p>
          <a:p>
            <a:r>
              <a:rPr lang="uk-UA" sz="4000" dirty="0">
                <a:solidFill>
                  <a:srgbClr val="00B0F0"/>
                </a:solidFill>
              </a:rPr>
              <a:t>Чому АФРИКА досі </a:t>
            </a:r>
            <a:r>
              <a:rPr lang="uk-UA" sz="4000" dirty="0" smtClean="0">
                <a:solidFill>
                  <a:srgbClr val="00B0F0"/>
                </a:solidFill>
              </a:rPr>
              <a:t>бідна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03526" y="5789166"/>
            <a:ext cx="66066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dirty="0">
                <a:solidFill>
                  <a:srgbClr val="00B0F0"/>
                </a:solidFill>
              </a:rPr>
              <a:t>Чому НІМЕЧЧИНА така багата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90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440863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Практична робота </a:t>
            </a:r>
            <a:r>
              <a:rPr lang="uk-UA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№6</a:t>
            </a:r>
            <a:endParaRPr lang="uk-UA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uk-UA" sz="4000" dirty="0" smtClean="0">
                <a:solidFill>
                  <a:srgbClr val="FF5050"/>
                </a:solidFill>
              </a:rPr>
              <a:t>Моделі політичної ефективності (на прикладах);</a:t>
            </a:r>
            <a:endParaRPr lang="uk-UA" sz="4000" dirty="0">
              <a:solidFill>
                <a:srgbClr val="FF5050"/>
              </a:solidFill>
            </a:endParaRPr>
          </a:p>
          <a:p>
            <a:pPr marL="342900" indent="-342900">
              <a:buAutoNum type="arabicPeriod"/>
            </a:pPr>
            <a:r>
              <a:rPr lang="uk-UA" sz="4000" dirty="0" smtClean="0">
                <a:solidFill>
                  <a:srgbClr val="FF5050"/>
                </a:solidFill>
              </a:rPr>
              <a:t> Сутність ефективності в системі державного управління-адміністрування</a:t>
            </a:r>
            <a:r>
              <a:rPr lang="uk-UA" sz="4000" dirty="0">
                <a:solidFill>
                  <a:srgbClr val="FF5050"/>
                </a:solidFill>
              </a:rPr>
              <a:t> (на </a:t>
            </a:r>
            <a:r>
              <a:rPr lang="uk-UA" sz="4000" dirty="0" smtClean="0">
                <a:solidFill>
                  <a:srgbClr val="FF5050"/>
                </a:solidFill>
              </a:rPr>
              <a:t>прикладах);</a:t>
            </a:r>
            <a:endParaRPr lang="uk-UA" sz="4000" dirty="0">
              <a:solidFill>
                <a:srgbClr val="FF5050"/>
              </a:solidFill>
            </a:endParaRPr>
          </a:p>
          <a:p>
            <a:r>
              <a:rPr lang="uk-UA" sz="4000" dirty="0">
                <a:solidFill>
                  <a:srgbClr val="FF5050"/>
                </a:solidFill>
              </a:rPr>
              <a:t>3 . </a:t>
            </a:r>
            <a:r>
              <a:rPr lang="uk-UA" sz="4000" dirty="0" smtClean="0">
                <a:solidFill>
                  <a:srgbClr val="FF5050"/>
                </a:solidFill>
              </a:rPr>
              <a:t>Гармонізація ефективності врядування у сферах політичного та державного управління;</a:t>
            </a:r>
            <a:endParaRPr lang="uk-UA" sz="40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613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47937" y="2755232"/>
            <a:ext cx="2897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Легітимність та легальність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33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</TotalTime>
  <Words>1134</Words>
  <Application>Microsoft Office PowerPoint</Application>
  <PresentationFormat>Широкоэкранный</PresentationFormat>
  <Paragraphs>128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84</cp:revision>
  <dcterms:created xsi:type="dcterms:W3CDTF">2023-09-05T05:25:19Z</dcterms:created>
  <dcterms:modified xsi:type="dcterms:W3CDTF">2023-10-18T06:07:56Z</dcterms:modified>
</cp:coreProperties>
</file>