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6" r:id="rId3"/>
    <p:sldId id="260" r:id="rId4"/>
    <p:sldId id="277" r:id="rId5"/>
    <p:sldId id="280" r:id="rId6"/>
    <p:sldId id="281" r:id="rId7"/>
    <p:sldId id="257" r:id="rId8"/>
    <p:sldId id="261" r:id="rId9"/>
    <p:sldId id="308" r:id="rId10"/>
    <p:sldId id="307" r:id="rId11"/>
    <p:sldId id="263" r:id="rId12"/>
    <p:sldId id="264" r:id="rId13"/>
    <p:sldId id="259" r:id="rId14"/>
    <p:sldId id="294" r:id="rId15"/>
    <p:sldId id="292" r:id="rId16"/>
    <p:sldId id="293" r:id="rId17"/>
    <p:sldId id="295" r:id="rId18"/>
    <p:sldId id="296" r:id="rId19"/>
    <p:sldId id="297" r:id="rId20"/>
    <p:sldId id="298" r:id="rId21"/>
    <p:sldId id="299" r:id="rId22"/>
    <p:sldId id="282" r:id="rId23"/>
    <p:sldId id="283" r:id="rId24"/>
    <p:sldId id="284" r:id="rId25"/>
    <p:sldId id="285" r:id="rId26"/>
    <p:sldId id="286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161" autoAdjust="0"/>
  </p:normalViewPr>
  <p:slideViewPr>
    <p:cSldViewPr>
      <p:cViewPr varScale="1">
        <p:scale>
          <a:sx n="54" d="100"/>
          <a:sy n="54" d="100"/>
        </p:scale>
        <p:origin x="1508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1EC2A-FF51-4EAE-8E06-8F71E7DB42CD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E2A8D-CF04-4D1E-9026-5488ACAE6C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3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2A8D-CF04-4D1E-9026-5488ACAE6C1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2A8D-CF04-4D1E-9026-5488ACAE6C1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2A8D-CF04-4D1E-9026-5488ACAE6C1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2A8D-CF04-4D1E-9026-5488ACAE6C1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2A8D-CF04-4D1E-9026-5488ACAE6C1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2A8D-CF04-4D1E-9026-5488ACAE6C1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2A8D-CF04-4D1E-9026-5488ACAE6C1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2A8D-CF04-4D1E-9026-5488ACAE6C1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509-F3C6-4F37-A84B-1985F681B8E1}" type="datetime1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levchenko@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5E8-074C-4760-B2B9-4930E8CB4E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BFE7-45E0-4EB1-BDFE-FC60E043D35C}" type="datetime1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levchenko@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5E8-074C-4760-B2B9-4930E8CB4E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8524-CD4E-49B6-BCC7-DAAB822E5468}" type="datetime1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levchenko@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5E8-074C-4760-B2B9-4930E8CB4E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5840-D66E-4EA4-B0AA-7A0965B17C2F}" type="datetime1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levchenko@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5E8-074C-4760-B2B9-4930E8CB4E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ACD9-3D91-4389-BBDE-CBD846E14C4F}" type="datetime1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levchenko@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5E8-074C-4760-B2B9-4930E8CB4E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C158-CEF0-48C5-B3FB-B57EB7C0FF5B}" type="datetime1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levchenko@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5E8-074C-4760-B2B9-4930E8CB4E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455-8A3F-45DA-9BD2-54332B57A7B4}" type="datetime1">
              <a:rPr lang="ru-RU" smtClean="0"/>
              <a:pPr/>
              <a:t>17.09.2023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levchenko@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5E8-074C-4760-B2B9-4930E8CB4E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E322-AC92-4D72-849B-CBDA0F2D607C}" type="datetime1">
              <a:rPr lang="ru-RU" smtClean="0"/>
              <a:pPr/>
              <a:t>17.09.2023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levchenko@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5E8-074C-4760-B2B9-4930E8CB4E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3F08-03E4-4A56-8527-3E5F2BDC68C4}" type="datetime1">
              <a:rPr lang="ru-RU" smtClean="0"/>
              <a:pPr/>
              <a:t>17.09.2023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levchenko@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5E8-074C-4760-B2B9-4930E8CB4E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C667-9D38-4BD9-AB85-13F2FFC6B810}" type="datetime1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levchenko@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5E8-074C-4760-B2B9-4930E8CB4E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4936-0EF8-4816-B6B5-05B592ED441F}" type="datetime1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levchenko@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5E8-074C-4760-B2B9-4930E8CB4E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A6465-8064-4EBA-812C-D584A54DBB8B}" type="datetime1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levchenko@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35E8-074C-4760-B2B9-4930E8CB4E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26064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Особливості становлення та розвитку мовленнєвої сфери у дітей з РАС дошкільного віку</a:t>
            </a:r>
            <a:endParaRPr lang="ru-RU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" b="-3457"/>
          <a:stretch/>
        </p:blipFill>
        <p:spPr bwMode="auto">
          <a:xfrm>
            <a:off x="0" y="3618203"/>
            <a:ext cx="9144000" cy="304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6858000"/>
          </a:xfrm>
        </p:spPr>
        <p:txBody>
          <a:bodyPr>
            <a:noAutofit/>
          </a:bodyPr>
          <a:lstStyle/>
          <a:p>
            <a:pPr algn="l"/>
            <a:br>
              <a:rPr lang="en-US" sz="24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К.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Лебединська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, О.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Нікольська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розрізняють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чотири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uk-UA" sz="2800" dirty="0">
                <a:solidFill>
                  <a:srgbClr val="C00000"/>
                </a:solidFill>
                <a:latin typeface="Comic Sans MS" pitchFamily="66" charset="0"/>
              </a:rPr>
              <a:t>типи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стану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мовленнєвої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сфери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у </a:t>
            </a: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дітей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з аутизмом. </a:t>
            </a:r>
            <a:b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Діти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з І типом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розвитку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аутизму </a:t>
            </a:r>
            <a:r>
              <a:rPr lang="ru-RU" sz="2000" dirty="0">
                <a:latin typeface="Comic Sans MS" pitchFamily="66" charset="0"/>
              </a:rPr>
              <a:t>– </a:t>
            </a:r>
            <a:r>
              <a:rPr lang="ru-RU" sz="2000" dirty="0" err="1">
                <a:latin typeface="Comic Sans MS" pitchFamily="66" charset="0"/>
              </a:rPr>
              <a:t>це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діти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які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демонструють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найяскравіші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порівняно</a:t>
            </a:r>
            <a:r>
              <a:rPr lang="ru-RU" sz="2000" dirty="0">
                <a:latin typeface="Comic Sans MS" pitchFamily="66" charset="0"/>
              </a:rPr>
              <a:t> з </a:t>
            </a:r>
            <a:r>
              <a:rPr lang="ru-RU" sz="2000" dirty="0" err="1">
                <a:latin typeface="Comic Sans MS" pitchFamily="66" charset="0"/>
              </a:rPr>
              <a:t>іншими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групами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порушення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розвитку</a:t>
            </a:r>
            <a:r>
              <a:rPr lang="ru-RU" sz="2000" dirty="0">
                <a:latin typeface="Comic Sans MS" pitchFamily="66" charset="0"/>
              </a:rPr>
              <a:t>: </a:t>
            </a:r>
            <a:r>
              <a:rPr lang="ru-RU" sz="2000" dirty="0" err="1">
                <a:latin typeface="Comic Sans MS" pitchFamily="66" charset="0"/>
              </a:rPr>
              <a:t>поведінка</a:t>
            </a:r>
            <a:r>
              <a:rPr lang="ru-RU" sz="2000" dirty="0">
                <a:latin typeface="Comic Sans MS" pitchFamily="66" charset="0"/>
              </a:rPr>
              <a:t> погано </a:t>
            </a:r>
            <a:r>
              <a:rPr lang="ru-RU" sz="2000" dirty="0" err="1">
                <a:latin typeface="Comic Sans MS" pitchFamily="66" charset="0"/>
              </a:rPr>
              <a:t>контрольована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мовлення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відсутнє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можуть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випадково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вимовлятися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окремі</a:t>
            </a:r>
            <a:r>
              <a:rPr lang="ru-RU" sz="2000" dirty="0">
                <a:latin typeface="Comic Sans MS" pitchFamily="66" charset="0"/>
              </a:rPr>
              <a:t> слова, </a:t>
            </a:r>
            <a:r>
              <a:rPr lang="ru-RU" sz="2000" dirty="0" err="1">
                <a:latin typeface="Comic Sans MS" pitchFamily="66" charset="0"/>
              </a:rPr>
              <a:t>що</a:t>
            </a:r>
            <a:r>
              <a:rPr lang="ru-RU" sz="2000" dirty="0">
                <a:latin typeface="Comic Sans MS" pitchFamily="66" charset="0"/>
              </a:rPr>
              <a:t> не </a:t>
            </a:r>
            <a:r>
              <a:rPr lang="ru-RU" sz="2000" dirty="0" err="1">
                <a:latin typeface="Comic Sans MS" pitchFamily="66" charset="0"/>
              </a:rPr>
              <a:t>спрямовані</a:t>
            </a:r>
            <a:r>
              <a:rPr lang="ru-RU" sz="2000" dirty="0">
                <a:latin typeface="Comic Sans MS" pitchFamily="66" charset="0"/>
              </a:rPr>
              <a:t> на </a:t>
            </a:r>
            <a:r>
              <a:rPr lang="ru-RU" sz="2000" dirty="0" err="1">
                <a:latin typeface="Comic Sans MS" pitchFamily="66" charset="0"/>
              </a:rPr>
              <a:t>комунікацію</a:t>
            </a:r>
            <a:r>
              <a:rPr lang="ru-RU" sz="2000" dirty="0">
                <a:latin typeface="Comic Sans MS" pitchFamily="66" charset="0"/>
              </a:rPr>
              <a:t>. </a:t>
            </a:r>
            <a:br>
              <a:rPr lang="en-US" sz="2000" dirty="0">
                <a:latin typeface="Comic Sans MS" pitchFamily="66" charset="0"/>
              </a:rPr>
            </a:b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Діти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з ІІ типом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розвитку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мають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значну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затримку</a:t>
            </a:r>
            <a:r>
              <a:rPr lang="ru-RU" sz="2000" dirty="0">
                <a:latin typeface="Comic Sans MS" pitchFamily="66" charset="0"/>
              </a:rPr>
              <a:t> у </a:t>
            </a:r>
            <a:r>
              <a:rPr lang="ru-RU" sz="2000" dirty="0" err="1">
                <a:latin typeface="Comic Sans MS" pitchFamily="66" charset="0"/>
              </a:rPr>
              <a:t>розумовому</a:t>
            </a:r>
            <a:r>
              <a:rPr lang="ru-RU" sz="2000" dirty="0">
                <a:latin typeface="Comic Sans MS" pitchFamily="66" charset="0"/>
              </a:rPr>
              <a:t> і </a:t>
            </a:r>
            <a:r>
              <a:rPr lang="ru-RU" sz="2000" dirty="0" err="1">
                <a:latin typeface="Comic Sans MS" pitchFamily="66" charset="0"/>
              </a:rPr>
              <a:t>мовленнєвому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розвитку</a:t>
            </a:r>
            <a:r>
              <a:rPr lang="ru-RU" sz="2000" dirty="0">
                <a:latin typeface="Comic Sans MS" pitchFamily="66" charset="0"/>
              </a:rPr>
              <a:t>. Вони </a:t>
            </a:r>
            <a:r>
              <a:rPr lang="ru-RU" sz="2000" dirty="0" err="1">
                <a:latin typeface="Comic Sans MS" pitchFamily="66" charset="0"/>
              </a:rPr>
              <a:t>користуються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переважно</a:t>
            </a:r>
            <a:r>
              <a:rPr lang="ru-RU" sz="2000" dirty="0">
                <a:latin typeface="Comic Sans MS" pitchFamily="66" charset="0"/>
              </a:rPr>
              <a:t> короткими </a:t>
            </a:r>
            <a:r>
              <a:rPr lang="ru-RU" sz="2000" dirty="0" err="1">
                <a:latin typeface="Comic Sans MS" pitchFamily="66" charset="0"/>
              </a:rPr>
              <a:t>стереотипними</a:t>
            </a:r>
            <a:r>
              <a:rPr lang="ru-RU" sz="2000" dirty="0">
                <a:latin typeface="Comic Sans MS" pitchFamily="66" charset="0"/>
              </a:rPr>
              <a:t> фразами-штампами. </a:t>
            </a:r>
            <a:r>
              <a:rPr lang="ru-RU" sz="2000" dirty="0" err="1">
                <a:latin typeface="Comic Sans MS" pitchFamily="66" charset="0"/>
              </a:rPr>
              <a:t>Формуються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багаточисельні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стереотипні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дії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моторні</a:t>
            </a:r>
            <a:r>
              <a:rPr lang="ru-RU" sz="2000" dirty="0">
                <a:latin typeface="Comic Sans MS" pitchFamily="66" charset="0"/>
              </a:rPr>
              <a:t> і </a:t>
            </a:r>
            <a:r>
              <a:rPr lang="ru-RU" sz="2000" dirty="0" err="1">
                <a:latin typeface="Comic Sans MS" pitchFamily="66" charset="0"/>
              </a:rPr>
              <a:t>мовленнєві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яких</a:t>
            </a:r>
            <a:r>
              <a:rPr lang="ru-RU" sz="2000" dirty="0">
                <a:latin typeface="Comic Sans MS" pitchFamily="66" charset="0"/>
              </a:rPr>
              <a:t> не </a:t>
            </a:r>
            <a:r>
              <a:rPr lang="ru-RU" sz="2000" dirty="0" err="1">
                <a:latin typeface="Comic Sans MS" pitchFamily="66" charset="0"/>
              </a:rPr>
              <a:t>буває</a:t>
            </a:r>
            <a:r>
              <a:rPr lang="ru-RU" sz="2000" dirty="0">
                <a:latin typeface="Comic Sans MS" pitchFamily="66" charset="0"/>
              </a:rPr>
              <a:t> у </a:t>
            </a:r>
            <a:r>
              <a:rPr lang="ru-RU" sz="2000" dirty="0" err="1">
                <a:latin typeface="Comic Sans MS" pitchFamily="66" charset="0"/>
              </a:rPr>
              <a:t>звичайних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дітей</a:t>
            </a:r>
            <a:r>
              <a:rPr lang="ru-RU" sz="2000" dirty="0">
                <a:latin typeface="Comic Sans MS" pitchFamily="66" charset="0"/>
              </a:rPr>
              <a:t>. </a:t>
            </a:r>
            <a:br>
              <a:rPr lang="en-US" sz="2000" dirty="0">
                <a:latin typeface="Comic Sans MS" pitchFamily="66" charset="0"/>
              </a:rPr>
            </a:b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Для ІІІ типу </a:t>
            </a:r>
            <a:r>
              <a:rPr lang="ru-RU" sz="2000" dirty="0" err="1">
                <a:latin typeface="Comic Sans MS" pitchFamily="66" charset="0"/>
              </a:rPr>
              <a:t>характерний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високий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рівень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мовленнєвого</a:t>
            </a:r>
            <a:r>
              <a:rPr lang="ru-RU" sz="2000" dirty="0">
                <a:latin typeface="Comic Sans MS" pitchFamily="66" charset="0"/>
              </a:rPr>
              <a:t> та </a:t>
            </a:r>
            <a:r>
              <a:rPr lang="ru-RU" sz="2000" dirty="0" err="1">
                <a:latin typeface="Comic Sans MS" pitchFamily="66" charset="0"/>
              </a:rPr>
              <a:t>інтелектуального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розвитку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проте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такі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діти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володіючи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мовленнєвими</a:t>
            </a:r>
            <a:r>
              <a:rPr lang="ru-RU" sz="2000" dirty="0">
                <a:latin typeface="Comic Sans MS" pitchFamily="66" charset="0"/>
              </a:rPr>
              <a:t> формами, не </a:t>
            </a:r>
            <a:r>
              <a:rPr lang="ru-RU" sz="2000" dirty="0" err="1">
                <a:latin typeface="Comic Sans MS" pitchFamily="66" charset="0"/>
              </a:rPr>
              <a:t>вміють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орієнтуватися</a:t>
            </a:r>
            <a:r>
              <a:rPr lang="ru-RU" sz="2000" dirty="0">
                <a:latin typeface="Comic Sans MS" pitchFamily="66" charset="0"/>
              </a:rPr>
              <a:t> на </a:t>
            </a:r>
            <a:r>
              <a:rPr lang="ru-RU" sz="2000" dirty="0" err="1">
                <a:latin typeface="Comic Sans MS" pitchFamily="66" charset="0"/>
              </a:rPr>
              <a:t>реакцію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інших</a:t>
            </a:r>
            <a:r>
              <a:rPr lang="ru-RU" sz="2000" dirty="0">
                <a:latin typeface="Comic Sans MS" pitchFamily="66" charset="0"/>
              </a:rPr>
              <a:t> у </a:t>
            </a:r>
            <a:r>
              <a:rPr lang="ru-RU" sz="2000" dirty="0" err="1">
                <a:latin typeface="Comic Sans MS" pitchFamily="66" charset="0"/>
              </a:rPr>
              <a:t>процесі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спілкування</a:t>
            </a:r>
            <a:r>
              <a:rPr lang="ru-RU" sz="2000" dirty="0">
                <a:latin typeface="Comic Sans MS" pitchFamily="66" charset="0"/>
              </a:rPr>
              <a:t>, не </a:t>
            </a:r>
            <a:r>
              <a:rPr lang="ru-RU" sz="2000" dirty="0" err="1">
                <a:latin typeface="Comic Sans MS" pitchFamily="66" charset="0"/>
              </a:rPr>
              <a:t>здатні</a:t>
            </a:r>
            <a:r>
              <a:rPr lang="ru-RU" sz="2000" dirty="0">
                <a:latin typeface="Comic Sans MS" pitchFamily="66" charset="0"/>
              </a:rPr>
              <a:t> до конструктивного </a:t>
            </a:r>
            <a:r>
              <a:rPr lang="ru-RU" sz="2000" dirty="0" err="1">
                <a:latin typeface="Comic Sans MS" pitchFamily="66" charset="0"/>
              </a:rPr>
              <a:t>діалогу</a:t>
            </a:r>
            <a:r>
              <a:rPr lang="ru-RU" sz="2000" dirty="0">
                <a:latin typeface="Comic Sans MS" pitchFamily="66" charset="0"/>
              </a:rPr>
              <a:t>, у них </a:t>
            </a:r>
            <a:r>
              <a:rPr lang="ru-RU" sz="2000" dirty="0" err="1">
                <a:latin typeface="Comic Sans MS" pitchFamily="66" charset="0"/>
              </a:rPr>
              <a:t>спостерігаються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нав’язливі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захоплення</a:t>
            </a:r>
            <a:r>
              <a:rPr lang="ru-RU" sz="2000" dirty="0">
                <a:latin typeface="Comic Sans MS" pitchFamily="66" charset="0"/>
              </a:rPr>
              <a:t>, часто не </a:t>
            </a:r>
            <a:r>
              <a:rPr lang="ru-RU" sz="2000" dirty="0" err="1">
                <a:latin typeface="Comic Sans MS" pitchFamily="66" charset="0"/>
              </a:rPr>
              <a:t>здатні</a:t>
            </a:r>
            <a:r>
              <a:rPr lang="ru-RU" sz="2000" dirty="0">
                <a:latin typeface="Comic Sans MS" pitchFamily="66" charset="0"/>
              </a:rPr>
              <a:t> до </a:t>
            </a:r>
            <a:r>
              <a:rPr lang="ru-RU" sz="2000" dirty="0" err="1">
                <a:latin typeface="Comic Sans MS" pitchFamily="66" charset="0"/>
              </a:rPr>
              <a:t>навчання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внаслідок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порушення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довільної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діяльності</a:t>
            </a:r>
            <a:r>
              <a:rPr lang="ru-RU" sz="2000" dirty="0">
                <a:latin typeface="Comic Sans MS" pitchFamily="66" charset="0"/>
              </a:rPr>
              <a:t>. </a:t>
            </a:r>
            <a:br>
              <a:rPr lang="en-US" sz="2000" dirty="0">
                <a:latin typeface="Comic Sans MS" pitchFamily="66" charset="0"/>
              </a:rPr>
            </a:b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У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дітей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І</a:t>
            </a: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V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типу </a:t>
            </a:r>
            <a:r>
              <a:rPr lang="ru-RU" sz="2000" dirty="0">
                <a:latin typeface="Comic Sans MS" pitchFamily="66" charset="0"/>
              </a:rPr>
              <a:t>– </a:t>
            </a:r>
            <a:r>
              <a:rPr lang="ru-RU" sz="2000" dirty="0" err="1">
                <a:latin typeface="Comic Sans MS" pitchFamily="66" charset="0"/>
              </a:rPr>
              <a:t>бідне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інтонаційно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невиразне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мовлення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порушене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розуміння</a:t>
            </a:r>
            <a:r>
              <a:rPr lang="ru-RU" sz="2000" dirty="0">
                <a:latin typeface="Comic Sans MS" pitchFamily="66" charset="0"/>
              </a:rPr>
              <a:t> чужого </a:t>
            </a:r>
            <a:r>
              <a:rPr lang="ru-RU" sz="2000" dirty="0" err="1">
                <a:latin typeface="Comic Sans MS" pitchFamily="66" charset="0"/>
              </a:rPr>
              <a:t>мовлення</a:t>
            </a:r>
            <a:r>
              <a:rPr lang="ru-RU" sz="2000" dirty="0">
                <a:latin typeface="Comic Sans MS" pitchFamily="66" charset="0"/>
              </a:rPr>
              <a:t>.</a:t>
            </a:r>
            <a:br>
              <a:rPr lang="ru-RU" sz="1800" dirty="0">
                <a:latin typeface="Comic Sans MS" pitchFamily="66" charset="0"/>
              </a:rPr>
            </a:br>
            <a:br>
              <a:rPr lang="ru-RU" sz="1600" dirty="0">
                <a:latin typeface="Comic Sans MS" pitchFamily="66" charset="0"/>
              </a:rPr>
            </a:br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4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30120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latin typeface="Comic Sans MS" pitchFamily="66" charset="0"/>
              </a:rPr>
              <a:t>Норма</a:t>
            </a:r>
          </a:p>
        </p:txBody>
      </p:sp>
      <p:pic>
        <p:nvPicPr>
          <p:cNvPr id="3074" name="Picture 2" descr="D:\аутизм\0_11df8a_6d09c85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21088"/>
            <a:ext cx="5287689" cy="2279650"/>
          </a:xfrm>
          <a:prstGeom prst="rect">
            <a:avLst/>
          </a:prstGeom>
          <a:noFill/>
        </p:spPr>
      </p:pic>
      <p:pic>
        <p:nvPicPr>
          <p:cNvPr id="3075" name="Picture 3" descr="D:\аутизм\Puzzle7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284984"/>
            <a:ext cx="2481064" cy="1967491"/>
          </a:xfrm>
          <a:prstGeom prst="rect">
            <a:avLst/>
          </a:prstGeom>
          <a:noFill/>
        </p:spPr>
      </p:pic>
      <p:pic>
        <p:nvPicPr>
          <p:cNvPr id="3076" name="Picture 4" descr="D:\аутизм\1378113654.png"/>
          <p:cNvPicPr>
            <a:picLocks noChangeAspect="1" noChangeArrowheads="1"/>
          </p:cNvPicPr>
          <p:nvPr/>
        </p:nvPicPr>
        <p:blipFill>
          <a:blip r:embed="rId5" cstate="print"/>
          <a:srcRect r="45614" b="71406"/>
          <a:stretch>
            <a:fillRect/>
          </a:stretch>
        </p:blipFill>
        <p:spPr bwMode="auto">
          <a:xfrm rot="10800000">
            <a:off x="4644008" y="3429000"/>
            <a:ext cx="2232248" cy="864096"/>
          </a:xfrm>
          <a:prstGeom prst="rect">
            <a:avLst/>
          </a:prstGeom>
          <a:noFill/>
        </p:spPr>
      </p:pic>
      <p:pic>
        <p:nvPicPr>
          <p:cNvPr id="6" name="Picture 4" descr="D:\аутизм\1378113654.png"/>
          <p:cNvPicPr>
            <a:picLocks noChangeAspect="1" noChangeArrowheads="1"/>
          </p:cNvPicPr>
          <p:nvPr/>
        </p:nvPicPr>
        <p:blipFill>
          <a:blip r:embed="rId6" cstate="print"/>
          <a:srcRect l="22807" t="28594" r="45614" b="30897"/>
          <a:stretch>
            <a:fillRect/>
          </a:stretch>
        </p:blipFill>
        <p:spPr bwMode="auto">
          <a:xfrm>
            <a:off x="3923928" y="1988840"/>
            <a:ext cx="2160240" cy="2040227"/>
          </a:xfrm>
          <a:prstGeom prst="rect">
            <a:avLst/>
          </a:prstGeom>
          <a:noFill/>
        </p:spPr>
      </p:pic>
      <p:pic>
        <p:nvPicPr>
          <p:cNvPr id="7" name="Picture 4" descr="D:\аутизм\1378113654.png"/>
          <p:cNvPicPr>
            <a:picLocks noChangeAspect="1" noChangeArrowheads="1"/>
          </p:cNvPicPr>
          <p:nvPr/>
        </p:nvPicPr>
        <p:blipFill>
          <a:blip r:embed="rId5" cstate="print"/>
          <a:srcRect t="28594" r="75439" b="30897"/>
          <a:stretch>
            <a:fillRect/>
          </a:stretch>
        </p:blipFill>
        <p:spPr bwMode="auto">
          <a:xfrm rot="10800000">
            <a:off x="5724128" y="2276872"/>
            <a:ext cx="1008112" cy="12241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5" y="23451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latin typeface="Comic Sans MS" pitchFamily="66" charset="0"/>
              </a:rPr>
              <a:t>Особливості сприйняття світу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2780928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latin typeface="Comic Sans MS" pitchFamily="66" charset="0"/>
              </a:rPr>
              <a:t>РСА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484784"/>
            <a:ext cx="5508104" cy="387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21298">
            <a:off x="-474197" y="2490154"/>
            <a:ext cx="5425589" cy="50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2241872" cy="224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915" t="6943" r="20523" b="6263"/>
          <a:stretch>
            <a:fillRect/>
          </a:stretch>
        </p:blipFill>
        <p:spPr bwMode="auto">
          <a:xfrm>
            <a:off x="611560" y="404664"/>
            <a:ext cx="1944216" cy="173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55776" y="620688"/>
            <a:ext cx="3708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Comic Sans MS" pitchFamily="66" charset="0"/>
              </a:rPr>
              <a:t>Непередбачуваність, мінливість, фрагментованість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2780928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Comic Sans MS" pitchFamily="66" charset="0"/>
              </a:rPr>
              <a:t>Страх,</a:t>
            </a:r>
          </a:p>
          <a:p>
            <a:r>
              <a:rPr lang="uk-UA" sz="2800" dirty="0">
                <a:latin typeface="Comic Sans MS" pitchFamily="66" charset="0"/>
              </a:rPr>
              <a:t> невпевненість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1512" y="4581128"/>
            <a:ext cx="439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Comic Sans MS" pitchFamily="66" charset="0"/>
              </a:rPr>
              <a:t>Бажання окреслити територію, зробити свій простір незмінним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r="3574" b="48818"/>
          <a:stretch>
            <a:fillRect/>
          </a:stretch>
        </p:blipFill>
        <p:spPr bwMode="auto">
          <a:xfrm>
            <a:off x="1763688" y="2492896"/>
            <a:ext cx="2520280" cy="149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348880"/>
            <a:ext cx="93676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077072"/>
            <a:ext cx="93676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D:\аутизм\arrows_four_down.png"/>
          <p:cNvPicPr>
            <a:picLocks noChangeAspect="1" noChangeArrowheads="1"/>
          </p:cNvPicPr>
          <p:nvPr/>
        </p:nvPicPr>
        <p:blipFill>
          <a:blip r:embed="rId7" cstate="print"/>
          <a:srcRect l="52408" r="21108" b="36338"/>
          <a:stretch>
            <a:fillRect/>
          </a:stretch>
        </p:blipFill>
        <p:spPr bwMode="auto">
          <a:xfrm rot="20114154">
            <a:off x="3851920" y="1988840"/>
            <a:ext cx="792088" cy="1006599"/>
          </a:xfrm>
          <a:prstGeom prst="rect">
            <a:avLst/>
          </a:prstGeom>
          <a:noFill/>
        </p:spPr>
      </p:pic>
      <p:pic>
        <p:nvPicPr>
          <p:cNvPr id="12" name="Picture 7" descr="D:\аутизм\arrows_four_down.png"/>
          <p:cNvPicPr>
            <a:picLocks noChangeAspect="1" noChangeArrowheads="1"/>
          </p:cNvPicPr>
          <p:nvPr/>
        </p:nvPicPr>
        <p:blipFill>
          <a:blip r:embed="rId7" cstate="print"/>
          <a:srcRect l="52408" r="21108" b="36338"/>
          <a:stretch>
            <a:fillRect/>
          </a:stretch>
        </p:blipFill>
        <p:spPr bwMode="auto">
          <a:xfrm>
            <a:off x="4499992" y="3645024"/>
            <a:ext cx="792088" cy="1006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t="17459" r="24840" b="5086"/>
          <a:stretch>
            <a:fillRect/>
          </a:stretch>
        </p:blipFill>
        <p:spPr bwMode="auto">
          <a:xfrm>
            <a:off x="1115616" y="980728"/>
            <a:ext cx="1728192" cy="189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2852936"/>
            <a:ext cx="29523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Comic Sans MS" pitchFamily="66" charset="0"/>
              </a:rPr>
              <a:t>   </a:t>
            </a:r>
            <a:r>
              <a:rPr lang="uk-UA" sz="1600" dirty="0">
                <a:latin typeface="Comic Sans MS" pitchFamily="66" charset="0"/>
              </a:rPr>
              <a:t>Відсутність мовлення </a:t>
            </a:r>
          </a:p>
          <a:p>
            <a:pPr algn="just"/>
            <a:r>
              <a:rPr lang="uk-UA" sz="1600" dirty="0">
                <a:latin typeface="Comic Sans MS" pitchFamily="66" charset="0"/>
              </a:rPr>
              <a:t>або затримка його розвитку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 t="27255" r="14285"/>
          <a:stretch>
            <a:fillRect/>
          </a:stretch>
        </p:blipFill>
        <p:spPr bwMode="auto">
          <a:xfrm>
            <a:off x="2771800" y="4365104"/>
            <a:ext cx="187363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3717032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omic Sans MS" pitchFamily="66" charset="0"/>
              </a:rPr>
              <a:t>   Гіперчутливість до сенсорних впливів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 l="9085" t="26741" r="6079"/>
          <a:stretch>
            <a:fillRect/>
          </a:stretch>
        </p:blipFill>
        <p:spPr bwMode="auto">
          <a:xfrm>
            <a:off x="6876256" y="3573016"/>
            <a:ext cx="187768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804248" y="558924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omic Sans MS" pitchFamily="66" charset="0"/>
              </a:rPr>
              <a:t>   Незвична гра </a:t>
            </a:r>
          </a:p>
          <a:p>
            <a:pPr algn="ctr"/>
            <a:r>
              <a:rPr lang="uk-UA" sz="1600" dirty="0">
                <a:latin typeface="Comic Sans MS" pitchFamily="66" charset="0"/>
              </a:rPr>
              <a:t>іграшками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 l="15097" t="19154" b="1329"/>
          <a:stretch>
            <a:fillRect/>
          </a:stretch>
        </p:blipFill>
        <p:spPr bwMode="auto">
          <a:xfrm>
            <a:off x="6084168" y="908720"/>
            <a:ext cx="2017712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/>
          <a:srcRect l="12228" t="18224" r="20935" b="6418"/>
          <a:stretch>
            <a:fillRect/>
          </a:stretch>
        </p:blipFill>
        <p:spPr bwMode="auto">
          <a:xfrm>
            <a:off x="683568" y="3717032"/>
            <a:ext cx="1657350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/>
          <a:srcRect l="8588" t="20485" r="11429"/>
          <a:stretch>
            <a:fillRect/>
          </a:stretch>
        </p:blipFill>
        <p:spPr bwMode="auto">
          <a:xfrm>
            <a:off x="4860032" y="3789040"/>
            <a:ext cx="1885950" cy="209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/>
          <a:srcRect l="16191" t="19516" r="13631"/>
          <a:stretch>
            <a:fillRect/>
          </a:stretch>
        </p:blipFill>
        <p:spPr bwMode="auto">
          <a:xfrm>
            <a:off x="3419872" y="1268760"/>
            <a:ext cx="1944216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724128" y="2996952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err="1">
                <a:latin typeface="Comic Sans MS" pitchFamily="66" charset="0"/>
              </a:rPr>
              <a:t>Гіперактивність</a:t>
            </a:r>
            <a:r>
              <a:rPr lang="uk-UA" sz="1600" dirty="0">
                <a:latin typeface="Comic Sans MS" pitchFamily="66" charset="0"/>
              </a:rPr>
              <a:t>/пасивність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764704"/>
            <a:ext cx="2304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omic Sans MS" pitchFamily="66" charset="0"/>
              </a:rPr>
              <a:t>   Сміх чи сльози </a:t>
            </a:r>
          </a:p>
          <a:p>
            <a:pPr algn="ctr"/>
            <a:r>
              <a:rPr lang="uk-UA" sz="1600" dirty="0">
                <a:latin typeface="Comic Sans MS" pitchFamily="66" charset="0"/>
              </a:rPr>
              <a:t>без причини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949280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mic Sans MS" pitchFamily="66" charset="0"/>
              </a:rPr>
              <a:t>   Надмірна чутливість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5877272"/>
            <a:ext cx="3132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Comic Sans MS" pitchFamily="66" charset="0"/>
              </a:rPr>
              <a:t>   Нерозуміння небезпеки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397"/>
            <a:ext cx="8352928" cy="111534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Comic Sans MS" pitchFamily="66" charset="0"/>
              </a:rPr>
              <a:t>Особливості розвитку мовленнєвої активності у дітей з РАС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26476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  <a:latin typeface="Comic Sans MS" pitchFamily="66" charset="0"/>
              </a:rPr>
              <a:t>Причиною відхилення у мовленнєвому розвитку дітей з РАС є </a:t>
            </a:r>
            <a:r>
              <a:rPr lang="uk-UA" sz="2800" dirty="0" err="1">
                <a:latin typeface="Comic Sans MS" pitchFamily="66" charset="0"/>
              </a:rPr>
              <a:t>несформованість</a:t>
            </a:r>
            <a:r>
              <a:rPr lang="uk-UA" sz="2800" dirty="0">
                <a:latin typeface="Comic Sans MS" pitchFamily="66" charset="0"/>
              </a:rPr>
              <a:t> комунікативної функції, що проявляється як у нездатності повноцінно </a:t>
            </a:r>
            <a:r>
              <a:rPr lang="uk-UA" sz="2800" dirty="0">
                <a:solidFill>
                  <a:srgbClr val="C00000"/>
                </a:solidFill>
                <a:latin typeface="Comic Sans MS" pitchFamily="66" charset="0"/>
              </a:rPr>
              <a:t>сприймати вербальну інформацію</a:t>
            </a:r>
            <a:r>
              <a:rPr lang="uk-UA" sz="2800" dirty="0">
                <a:latin typeface="Comic Sans MS" pitchFamily="66" charset="0"/>
              </a:rPr>
              <a:t>, так і в неможливості адекватно </a:t>
            </a:r>
            <a:r>
              <a:rPr lang="uk-UA" sz="2800" dirty="0">
                <a:solidFill>
                  <a:srgbClr val="C00000"/>
                </a:solidFill>
                <a:latin typeface="Comic Sans MS" pitchFamily="66" charset="0"/>
              </a:rPr>
              <a:t>формувати мовленнєве висловлювання</a:t>
            </a:r>
            <a:r>
              <a:rPr lang="uk-UA" sz="28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2800" dirty="0">
                <a:latin typeface="Comic Sans MS" pitchFamily="66" charset="0"/>
              </a:rPr>
              <a:t>та </a:t>
            </a:r>
            <a:r>
              <a:rPr lang="uk-UA" sz="2800" dirty="0">
                <a:solidFill>
                  <a:srgbClr val="C00000"/>
                </a:solidFill>
                <a:latin typeface="Comic Sans MS" pitchFamily="66" charset="0"/>
              </a:rPr>
              <a:t>взаємодіяти з оточуючими</a:t>
            </a:r>
            <a:r>
              <a:rPr lang="uk-UA" sz="28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2800" dirty="0">
                <a:latin typeface="Comic Sans MS" pitchFamily="66" charset="0"/>
              </a:rPr>
              <a:t>відповідно до ситуації.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15" y="4641427"/>
            <a:ext cx="3290437" cy="219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r="6457"/>
          <a:stretch/>
        </p:blipFill>
        <p:spPr bwMode="auto">
          <a:xfrm>
            <a:off x="213410" y="4005064"/>
            <a:ext cx="2947917" cy="224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3040840" cy="227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59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980728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Comic Sans MS" pitchFamily="66" charset="0"/>
              </a:rPr>
              <a:t>Характеристика комунікативної діяльності у дітей з РАС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784976" cy="5400600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uk-UA" sz="2400" dirty="0">
                <a:solidFill>
                  <a:schemeClr val="tx1"/>
                </a:solidFill>
                <a:latin typeface="Comic Sans MS" pitchFamily="66" charset="0"/>
              </a:rPr>
              <a:t>Діти з РАС, як і діти з типовим мовленнєвим розвитком, відчувають потребу у спілкуванні.</a:t>
            </a:r>
          </a:p>
          <a:p>
            <a:pPr marL="457200" indent="-457200" algn="l">
              <a:buAutoNum type="arabicPeriod"/>
            </a:pPr>
            <a:r>
              <a:rPr lang="uk-UA" sz="2400" dirty="0">
                <a:solidFill>
                  <a:schemeClr val="tx1"/>
                </a:solidFill>
                <a:latin typeface="Comic Sans MS" pitchFamily="66" charset="0"/>
              </a:rPr>
              <a:t>Відмова від мовлення як від комунікативного засобу є не причиною, а наслідком </a:t>
            </a:r>
            <a:r>
              <a:rPr lang="uk-UA" sz="2400" dirty="0" err="1">
                <a:solidFill>
                  <a:schemeClr val="tx1"/>
                </a:solidFill>
                <a:latin typeface="Comic Sans MS" pitchFamily="66" charset="0"/>
              </a:rPr>
              <a:t>аутистичного</a:t>
            </a:r>
            <a:r>
              <a:rPr lang="uk-UA" sz="2400" dirty="0">
                <a:solidFill>
                  <a:schemeClr val="tx1"/>
                </a:solidFill>
                <a:latin typeface="Comic Sans MS" pitchFamily="66" charset="0"/>
              </a:rPr>
              <a:t> розвитку.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>
              <a:buAutoNum type="arabicPeriod"/>
            </a:pPr>
            <a:r>
              <a:rPr lang="uk-UA" sz="2400" dirty="0">
                <a:solidFill>
                  <a:schemeClr val="tx1"/>
                </a:solidFill>
                <a:latin typeface="Comic Sans MS" pitchFamily="66" charset="0"/>
              </a:rPr>
              <a:t>Затримка комунікативного та мовленнєвого розвитку може розпочатися як від народження, так і виникнути раптово.</a:t>
            </a:r>
          </a:p>
          <a:p>
            <a:pPr marL="457200" indent="-457200" algn="l">
              <a:buAutoNum type="arabicPeriod"/>
            </a:pPr>
            <a:r>
              <a:rPr lang="uk-UA" sz="2400" dirty="0">
                <a:solidFill>
                  <a:schemeClr val="tx1"/>
                </a:solidFill>
                <a:latin typeface="Comic Sans MS" pitchFamily="66" charset="0"/>
              </a:rPr>
              <a:t>З перших днів життя у деяких дітей з аутизмом важко диференціювати плач і визначити його причину; спостерігається відсутність етапів лепету та </a:t>
            </a:r>
            <a:r>
              <a:rPr lang="uk-UA" sz="2400" dirty="0" err="1">
                <a:solidFill>
                  <a:schemeClr val="tx1"/>
                </a:solidFill>
                <a:latin typeface="Comic Sans MS" pitchFamily="66" charset="0"/>
              </a:rPr>
              <a:t>гуління</a:t>
            </a:r>
            <a:r>
              <a:rPr lang="uk-UA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57200" indent="-457200" algn="l">
              <a:buAutoNum type="arabicPeriod"/>
            </a:pPr>
            <a:r>
              <a:rPr lang="uk-UA" sz="2400" dirty="0">
                <a:solidFill>
                  <a:schemeClr val="tx1"/>
                </a:solidFill>
                <a:latin typeface="Comic Sans MS" pitchFamily="66" charset="0"/>
              </a:rPr>
              <a:t>Проблеми невербальної комунікації виражаються в обмеженому використані жестів, в обмежених та неадекватних ситуації виразах обличчя, дивному фіксованому або розсіяному погляді та незграбності жестів.</a:t>
            </a:r>
          </a:p>
          <a:p>
            <a:pPr marL="457200" indent="-457200" algn="l">
              <a:buAutoNum type="arabicPeriod"/>
            </a:pPr>
            <a:endParaRPr lang="uk-UA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>
              <a:buAutoNum type="arabicPeriod"/>
            </a:pPr>
            <a:endParaRPr lang="uk-UA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0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64896" cy="1052736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Comic Sans MS" pitchFamily="66" charset="0"/>
              </a:rPr>
              <a:t>Особливості комунікативної сфери у дітей з РАС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72608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uk-UA" sz="2000" dirty="0">
                <a:latin typeface="Comic Sans MS" pitchFamily="66" charset="0"/>
              </a:rPr>
              <a:t>порушення здатності установлювати та підтримувати контакт з оточуючими людьми;</a:t>
            </a:r>
          </a:p>
          <a:p>
            <a:pPr algn="just">
              <a:buFontTx/>
              <a:buChar char="-"/>
            </a:pPr>
            <a:r>
              <a:rPr lang="uk-UA" sz="2000" dirty="0">
                <a:latin typeface="Comic Sans MS" pitchFamily="66" charset="0"/>
              </a:rPr>
              <a:t>знижене вміння керувати своєю поведінкою у спілкуванні;</a:t>
            </a:r>
          </a:p>
          <a:p>
            <a:pPr algn="just">
              <a:buFontTx/>
              <a:buChar char="-"/>
            </a:pPr>
            <a:r>
              <a:rPr lang="uk-UA" sz="2000" dirty="0">
                <a:latin typeface="Comic Sans MS" pitchFamily="66" charset="0"/>
              </a:rPr>
              <a:t>порушення вміння розуміти і враховувати психологічні особливості інших учасників спілкування;</a:t>
            </a:r>
          </a:p>
          <a:p>
            <a:pPr algn="just">
              <a:buFontTx/>
              <a:buChar char="-"/>
            </a:pPr>
            <a:r>
              <a:rPr lang="uk-UA" sz="2000" dirty="0">
                <a:latin typeface="Comic Sans MS" pitchFamily="66" charset="0"/>
              </a:rPr>
              <a:t>порушене вміння приймати, утримувати і передавати ініціативу у спілкуванні, адекватно завершувати спілкування;</a:t>
            </a:r>
          </a:p>
          <a:p>
            <a:pPr algn="just">
              <a:buFontTx/>
              <a:buChar char="-"/>
            </a:pPr>
            <a:r>
              <a:rPr lang="uk-UA" sz="2000" dirty="0">
                <a:latin typeface="Comic Sans MS" pitchFamily="66" charset="0"/>
              </a:rPr>
              <a:t>знижена здатність прогнозувати ситуацію спілкування, долати психологічні бар</a:t>
            </a:r>
            <a:r>
              <a:rPr lang="en-US" sz="2000" dirty="0">
                <a:latin typeface="Comic Sans MS" pitchFamily="66" charset="0"/>
              </a:rPr>
              <a:t>’</a:t>
            </a:r>
            <a:r>
              <a:rPr lang="uk-UA" sz="2000" dirty="0" err="1">
                <a:latin typeface="Comic Sans MS" pitchFamily="66" charset="0"/>
              </a:rPr>
              <a:t>єри</a:t>
            </a:r>
            <a:r>
              <a:rPr lang="uk-UA" sz="2000" dirty="0">
                <a:latin typeface="Comic Sans MS" pitchFamily="66" charset="0"/>
              </a:rPr>
              <a:t>;</a:t>
            </a:r>
          </a:p>
          <a:p>
            <a:pPr algn="just">
              <a:buFontTx/>
              <a:buChar char="-"/>
            </a:pPr>
            <a:r>
              <a:rPr lang="uk-UA" sz="2000" dirty="0">
                <a:latin typeface="Comic Sans MS" pitchFamily="66" charset="0"/>
              </a:rPr>
              <a:t>порушене вміння оптимально використовувати вербальні й не вербальні комунікативні засоби;</a:t>
            </a:r>
          </a:p>
          <a:p>
            <a:pPr algn="just">
              <a:buFontTx/>
              <a:buChar char="-"/>
            </a:pPr>
            <a:r>
              <a:rPr lang="uk-UA" sz="2000" dirty="0">
                <a:latin typeface="Comic Sans MS" pitchFamily="66" charset="0"/>
              </a:rPr>
              <a:t>знижена здатність проявляти спостережливість, оцінювати свої стосунки з людьми;</a:t>
            </a:r>
          </a:p>
          <a:p>
            <a:pPr algn="just">
              <a:buFontTx/>
              <a:buChar char="-"/>
            </a:pPr>
            <a:r>
              <a:rPr lang="uk-UA" sz="2000" dirty="0">
                <a:latin typeface="Comic Sans MS" pitchFamily="66" charset="0"/>
              </a:rPr>
              <a:t>утруднене вміння формувати </a:t>
            </a:r>
            <a:r>
              <a:rPr lang="uk-UA" sz="2000" dirty="0" err="1">
                <a:latin typeface="Comic Sans MS" pitchFamily="66" charset="0"/>
              </a:rPr>
              <a:t>суб</a:t>
            </a:r>
            <a:r>
              <a:rPr lang="en-US" sz="2000" dirty="0">
                <a:latin typeface="Comic Sans MS" pitchFamily="66" charset="0"/>
              </a:rPr>
              <a:t>’</a:t>
            </a:r>
            <a:r>
              <a:rPr lang="uk-UA" sz="2000" dirty="0" err="1">
                <a:latin typeface="Comic Sans MS" pitchFamily="66" charset="0"/>
              </a:rPr>
              <a:t>єктивні</a:t>
            </a:r>
            <a:r>
              <a:rPr lang="uk-UA" sz="2000" dirty="0">
                <a:latin typeface="Comic Sans MS" pitchFamily="66" charset="0"/>
              </a:rPr>
              <a:t> уявлення про власну роль та роль інших учасників спілкування.</a:t>
            </a:r>
          </a:p>
        </p:txBody>
      </p:sp>
    </p:spTree>
    <p:extLst>
      <p:ext uri="{BB962C8B-B14F-4D97-AF65-F5344CB8AC3E}">
        <p14:creationId xmlns:p14="http://schemas.microsoft.com/office/powerpoint/2010/main" val="30192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000108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C00000"/>
                </a:solidFill>
                <a:latin typeface="Comic Sans MS" pitchFamily="66" charset="0"/>
              </a:rPr>
              <a:t>Фази мовленнєвого розвитку дітей </a:t>
            </a:r>
            <a:r>
              <a:rPr lang="uk-UA" sz="4000" dirty="0">
                <a:solidFill>
                  <a:srgbClr val="C00000"/>
                </a:solidFill>
                <a:latin typeface="Times New Roman"/>
                <a:cs typeface="Times New Roman"/>
              </a:rPr>
              <a:t>«</a:t>
            </a:r>
            <a:r>
              <a:rPr lang="uk-UA" sz="4000" dirty="0">
                <a:solidFill>
                  <a:srgbClr val="C00000"/>
                </a:solidFill>
                <a:latin typeface="Comic Sans MS" pitchFamily="66" charset="0"/>
              </a:rPr>
              <a:t>норма</a:t>
            </a:r>
            <a:r>
              <a:rPr lang="uk-UA" sz="4000" dirty="0">
                <a:solidFill>
                  <a:srgbClr val="C00000"/>
                </a:solidFill>
                <a:latin typeface="Times New Roman"/>
                <a:cs typeface="Times New Roman"/>
              </a:rPr>
              <a:t>»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879918"/>
            <a:ext cx="6417096" cy="566145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800" dirty="0">
                <a:solidFill>
                  <a:srgbClr val="C00000"/>
                </a:solidFill>
                <a:latin typeface="Comic Sans MS" pitchFamily="66" charset="0"/>
              </a:rPr>
              <a:t>від 1 до 1,5 року </a:t>
            </a:r>
            <a:r>
              <a:rPr lang="uk-UA" sz="2800" dirty="0">
                <a:latin typeface="Comic Sans MS" pitchFamily="66" charset="0"/>
              </a:rPr>
              <a:t>– накопичення перших слів (формування пасивного та активного словникового запасу);</a:t>
            </a:r>
          </a:p>
          <a:p>
            <a:pPr>
              <a:buFontTx/>
              <a:buChar char="-"/>
            </a:pPr>
            <a:r>
              <a:rPr lang="uk-UA" sz="2800" dirty="0">
                <a:solidFill>
                  <a:srgbClr val="C00000"/>
                </a:solidFill>
                <a:latin typeface="Comic Sans MS" pitchFamily="66" charset="0"/>
              </a:rPr>
              <a:t>від 2,5 до 3,5 року </a:t>
            </a:r>
            <a:r>
              <a:rPr lang="uk-UA" sz="2800" dirty="0">
                <a:latin typeface="Comic Sans MS" pitchFamily="66" charset="0"/>
              </a:rPr>
              <a:t>– розвиток розгорнутого фразового мовлення (перехід від конкретних до узагальнених форм спілкування);</a:t>
            </a:r>
          </a:p>
          <a:p>
            <a:pPr>
              <a:buFontTx/>
              <a:buChar char="-"/>
            </a:pPr>
            <a:r>
              <a:rPr lang="uk-UA" sz="2800" dirty="0">
                <a:solidFill>
                  <a:srgbClr val="C00000"/>
                </a:solidFill>
                <a:latin typeface="Comic Sans MS" pitchFamily="66" charset="0"/>
              </a:rPr>
              <a:t>5-6 років </a:t>
            </a:r>
            <a:r>
              <a:rPr lang="uk-UA" sz="2800" dirty="0">
                <a:latin typeface="Comic Sans MS" pitchFamily="66" charset="0"/>
              </a:rPr>
              <a:t>– формування контекстного мовлення, тобто самостійного зародження тексту.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 bwMode="auto">
          <a:xfrm>
            <a:off x="6349979" y="692696"/>
            <a:ext cx="1440161" cy="194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Картинки по запросу &quot;діалог між діть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06" y="5013176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91659"/>
            <a:ext cx="1974617" cy="204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24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Comic Sans MS" pitchFamily="66" charset="0"/>
                <a:ea typeface="Dotum" pitchFamily="34" charset="-127"/>
              </a:rPr>
              <a:t>Серед найхарактерніших порушень мовленнєвого розвитку при аутизмі виділяють:</a:t>
            </a:r>
            <a:endParaRPr lang="ru-RU" sz="3200" dirty="0">
              <a:solidFill>
                <a:srgbClr val="C00000"/>
              </a:solidFill>
              <a:latin typeface="Comic Sans MS" pitchFamily="66" charset="0"/>
              <a:ea typeface="Dotum" pitchFamily="34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256584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 err="1">
                <a:latin typeface="Comic Sans MS" pitchFamily="66" charset="0"/>
              </a:rPr>
              <a:t>мутизм</a:t>
            </a:r>
            <a:r>
              <a:rPr lang="uk-UA" sz="2800" dirty="0">
                <a:latin typeface="Comic Sans MS" pitchFamily="66" charset="0"/>
              </a:rPr>
              <a:t>;</a:t>
            </a:r>
          </a:p>
          <a:p>
            <a:r>
              <a:rPr lang="uk-UA" sz="2800" dirty="0">
                <a:latin typeface="Comic Sans MS" pitchFamily="66" charset="0"/>
              </a:rPr>
              <a:t>автономність мовлення (</a:t>
            </a:r>
            <a:r>
              <a:rPr lang="uk-UA" sz="2800" dirty="0" err="1">
                <a:latin typeface="Comic Sans MS" pitchFamily="66" charset="0"/>
              </a:rPr>
              <a:t>мовлення</a:t>
            </a:r>
            <a:r>
              <a:rPr lang="uk-UA" sz="2800" dirty="0">
                <a:latin typeface="Comic Sans MS" pitchFamily="66" charset="0"/>
              </a:rPr>
              <a:t> для себе);</a:t>
            </a:r>
          </a:p>
          <a:p>
            <a:r>
              <a:rPr lang="uk-UA" sz="2800" dirty="0" err="1">
                <a:latin typeface="Comic Sans MS" pitchFamily="66" charset="0"/>
              </a:rPr>
              <a:t>фонографічність</a:t>
            </a:r>
            <a:r>
              <a:rPr lang="uk-UA" sz="2800" dirty="0">
                <a:latin typeface="Comic Sans MS" pitchFamily="66" charset="0"/>
              </a:rPr>
              <a:t> мовлення (неусвідомлене відтворення мовлення оточуючих;</a:t>
            </a:r>
          </a:p>
          <a:p>
            <a:r>
              <a:rPr lang="uk-UA" sz="2800" dirty="0">
                <a:latin typeface="Comic Sans MS" pitchFamily="66" charset="0"/>
              </a:rPr>
              <a:t>використання неологізмів (самостійно вигаданих слів);</a:t>
            </a:r>
          </a:p>
          <a:p>
            <a:r>
              <a:rPr lang="uk-UA" sz="2800" dirty="0">
                <a:latin typeface="Comic Sans MS" pitchFamily="66" charset="0"/>
              </a:rPr>
              <a:t>ехолалія (повторення почутих слів та фраз, часто відірваних у часі);</a:t>
            </a:r>
          </a:p>
          <a:p>
            <a:r>
              <a:rPr lang="uk-UA" sz="2800" dirty="0">
                <a:latin typeface="Comic Sans MS" pitchFamily="66" charset="0"/>
              </a:rPr>
              <a:t>слова штампи;</a:t>
            </a:r>
          </a:p>
          <a:p>
            <a:r>
              <a:rPr lang="uk-UA" sz="2800" dirty="0">
                <a:latin typeface="Comic Sans MS" pitchFamily="66" charset="0"/>
              </a:rPr>
              <a:t>фрази штампи;</a:t>
            </a:r>
          </a:p>
          <a:p>
            <a:r>
              <a:rPr lang="uk-UA" sz="2800" dirty="0">
                <a:latin typeface="Comic Sans MS" pitchFamily="66" charset="0"/>
              </a:rPr>
              <a:t>відсутність звернення;</a:t>
            </a:r>
          </a:p>
          <a:p>
            <a:r>
              <a:rPr lang="uk-UA" sz="2800" dirty="0">
                <a:latin typeface="Comic Sans MS" pitchFamily="66" charset="0"/>
              </a:rPr>
              <a:t>нездатність до ведення діалогу; </a:t>
            </a:r>
          </a:p>
          <a:p>
            <a:r>
              <a:rPr lang="uk-UA" sz="2800" dirty="0">
                <a:latin typeface="Comic Sans MS" pitchFamily="66" charset="0"/>
              </a:rPr>
              <a:t>недостатність монологічного мовлення;</a:t>
            </a:r>
          </a:p>
        </p:txBody>
      </p:sp>
    </p:spTree>
    <p:extLst>
      <p:ext uri="{BB962C8B-B14F-4D97-AF65-F5344CB8AC3E}">
        <p14:creationId xmlns:p14="http://schemas.microsoft.com/office/powerpoint/2010/main" val="1899302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7920880" cy="5976664"/>
          </a:xfrm>
        </p:spPr>
        <p:txBody>
          <a:bodyPr>
            <a:noAutofit/>
          </a:bodyPr>
          <a:lstStyle/>
          <a:p>
            <a:r>
              <a:rPr lang="uk-UA" sz="2600" dirty="0">
                <a:latin typeface="Comic Sans MS" pitchFamily="66" charset="0"/>
              </a:rPr>
              <a:t>пізня поява у мовленні особових займенників (особливо </a:t>
            </a:r>
            <a:r>
              <a:rPr lang="en-US" sz="2600" dirty="0">
                <a:latin typeface="Comic Sans MS" pitchFamily="66" charset="0"/>
              </a:rPr>
              <a:t>“</a:t>
            </a:r>
            <a:r>
              <a:rPr lang="uk-UA" sz="2600" dirty="0">
                <a:latin typeface="Comic Sans MS" pitchFamily="66" charset="0"/>
              </a:rPr>
              <a:t>Я</a:t>
            </a:r>
            <a:r>
              <a:rPr lang="en-US" sz="2600" dirty="0">
                <a:latin typeface="Comic Sans MS" pitchFamily="66" charset="0"/>
              </a:rPr>
              <a:t>”</a:t>
            </a:r>
            <a:r>
              <a:rPr lang="uk-UA" sz="2600" dirty="0">
                <a:latin typeface="Comic Sans MS" pitchFamily="66" charset="0"/>
              </a:rPr>
              <a:t>) і їх неправильне використання;</a:t>
            </a:r>
          </a:p>
          <a:p>
            <a:r>
              <a:rPr lang="uk-UA" sz="2600" dirty="0">
                <a:latin typeface="Comic Sans MS" pitchFamily="66" charset="0"/>
              </a:rPr>
              <a:t>відсутність слів </a:t>
            </a:r>
            <a:r>
              <a:rPr lang="en-US" sz="2600" dirty="0">
                <a:latin typeface="Comic Sans MS" pitchFamily="66" charset="0"/>
              </a:rPr>
              <a:t>“</a:t>
            </a:r>
            <a:r>
              <a:rPr lang="uk-UA" sz="2600" dirty="0">
                <a:latin typeface="Comic Sans MS" pitchFamily="66" charset="0"/>
              </a:rPr>
              <a:t>Так</a:t>
            </a:r>
            <a:r>
              <a:rPr lang="en-US" sz="2600" dirty="0">
                <a:latin typeface="Comic Sans MS" pitchFamily="66" charset="0"/>
              </a:rPr>
              <a:t>”, “</a:t>
            </a:r>
            <a:r>
              <a:rPr lang="uk-UA" sz="2600" dirty="0">
                <a:latin typeface="Comic Sans MS" pitchFamily="66" charset="0"/>
              </a:rPr>
              <a:t>Ні</a:t>
            </a:r>
            <a:r>
              <a:rPr lang="en-US" sz="2600" dirty="0">
                <a:latin typeface="Comic Sans MS" pitchFamily="66" charset="0"/>
              </a:rPr>
              <a:t>”</a:t>
            </a:r>
            <a:r>
              <a:rPr lang="uk-UA" sz="2600" dirty="0">
                <a:latin typeface="Comic Sans MS" pitchFamily="66" charset="0"/>
              </a:rPr>
              <a:t>;</a:t>
            </a:r>
          </a:p>
          <a:p>
            <a:r>
              <a:rPr lang="uk-UA" sz="2600" dirty="0">
                <a:latin typeface="Comic Sans MS" pitchFamily="66" charset="0"/>
              </a:rPr>
              <a:t>порушення семантичної сторони мовлення;</a:t>
            </a:r>
          </a:p>
          <a:p>
            <a:r>
              <a:rPr lang="uk-UA" sz="2600" dirty="0">
                <a:latin typeface="Comic Sans MS" pitchFamily="66" charset="0"/>
              </a:rPr>
              <a:t>нездатність до словотворчості;</a:t>
            </a:r>
          </a:p>
          <a:p>
            <a:r>
              <a:rPr lang="uk-UA" sz="2600" dirty="0">
                <a:latin typeface="Comic Sans MS" pitchFamily="66" charset="0"/>
              </a:rPr>
              <a:t>порушення синтаксичної будови мовлення;</a:t>
            </a:r>
          </a:p>
          <a:p>
            <a:r>
              <a:rPr lang="uk-UA" sz="2600" dirty="0">
                <a:latin typeface="Comic Sans MS" pitchFamily="66" charset="0"/>
              </a:rPr>
              <a:t>порушення граматичної будови речення;</a:t>
            </a:r>
          </a:p>
          <a:p>
            <a:r>
              <a:rPr lang="uk-UA" sz="2600" dirty="0">
                <a:latin typeface="Comic Sans MS" pitchFamily="66" charset="0"/>
              </a:rPr>
              <a:t>порушення </a:t>
            </a:r>
            <a:r>
              <a:rPr lang="uk-UA" sz="2600" dirty="0" err="1">
                <a:latin typeface="Comic Sans MS" pitchFamily="66" charset="0"/>
              </a:rPr>
              <a:t>звуковимови</a:t>
            </a:r>
            <a:r>
              <a:rPr lang="uk-UA" sz="2600" dirty="0">
                <a:latin typeface="Comic Sans MS" pitchFamily="66" charset="0"/>
              </a:rPr>
              <a:t>;</a:t>
            </a:r>
          </a:p>
          <a:p>
            <a:r>
              <a:rPr lang="uk-UA" sz="2600" dirty="0">
                <a:latin typeface="Comic Sans MS" pitchFamily="66" charset="0"/>
              </a:rPr>
              <a:t>порушення мелодики мовлення (голос надто тихий або надто гучний);</a:t>
            </a:r>
          </a:p>
          <a:p>
            <a:r>
              <a:rPr lang="uk-UA" sz="2600" dirty="0">
                <a:latin typeface="Comic Sans MS" pitchFamily="66" charset="0"/>
              </a:rPr>
              <a:t>порушення просодичних компонентів мовлення.</a:t>
            </a:r>
          </a:p>
        </p:txBody>
      </p:sp>
    </p:spTree>
    <p:extLst>
      <p:ext uri="{BB962C8B-B14F-4D97-AF65-F5344CB8AC3E}">
        <p14:creationId xmlns:p14="http://schemas.microsoft.com/office/powerpoint/2010/main" val="307826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025" y="1124744"/>
            <a:ext cx="878497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>
                <a:solidFill>
                  <a:srgbClr val="C00000"/>
                </a:solidFill>
                <a:latin typeface="Comic Sans MS" pitchFamily="66" charset="0"/>
              </a:rPr>
              <a:t>Аутизм</a:t>
            </a:r>
            <a:r>
              <a:rPr lang="uk-UA" sz="5400" dirty="0">
                <a:latin typeface="Comic Sans MS" pitchFamily="66" charset="0"/>
              </a:rPr>
              <a:t> –</a:t>
            </a:r>
            <a:r>
              <a:rPr lang="uk-UA" sz="3200" dirty="0">
                <a:latin typeface="Comic Sans MS" pitchFamily="66" charset="0"/>
              </a:rPr>
              <a:t> це тяжкі </a:t>
            </a:r>
            <a:endParaRPr lang="en-US" sz="3200" dirty="0">
              <a:latin typeface="Comic Sans MS" pitchFamily="66" charset="0"/>
            </a:endParaRPr>
          </a:p>
          <a:p>
            <a:r>
              <a:rPr lang="uk-UA" sz="3200" dirty="0">
                <a:latin typeface="Comic Sans MS" pitchFamily="66" charset="0"/>
              </a:rPr>
              <a:t>порушення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uk-UA" sz="3200" dirty="0">
                <a:latin typeface="Comic Sans MS" pitchFamily="66" charset="0"/>
              </a:rPr>
              <a:t>розвитку, що характеризуються значними недоліками у формуванні соціальних та комунікативних </a:t>
            </a:r>
            <a:r>
              <a:rPr lang="uk-UA" sz="3200" dirty="0" err="1">
                <a:latin typeface="Comic Sans MS" pitchFamily="66" charset="0"/>
              </a:rPr>
              <a:t>зв</a:t>
            </a:r>
            <a:r>
              <a:rPr lang="en-US" sz="3200" dirty="0">
                <a:latin typeface="Comic Sans MS" pitchFamily="66" charset="0"/>
              </a:rPr>
              <a:t>’</a:t>
            </a:r>
            <a:r>
              <a:rPr lang="uk-UA" sz="3200" dirty="0" err="1">
                <a:latin typeface="Comic Sans MS" pitchFamily="66" charset="0"/>
              </a:rPr>
              <a:t>язків</a:t>
            </a:r>
            <a:r>
              <a:rPr lang="uk-UA" sz="3200" dirty="0">
                <a:latin typeface="Comic Sans MS" pitchFamily="66" charset="0"/>
              </a:rPr>
              <a:t> із реальністю; виявляються в зосередженості на власних переживаннях, обмеженні спілкування з іншими людьми, а також проявами стереотипних інтересів.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0249" r="7059" b="11355"/>
          <a:stretch/>
        </p:blipFill>
        <p:spPr bwMode="auto">
          <a:xfrm>
            <a:off x="5940152" y="-123492"/>
            <a:ext cx="3029803" cy="206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0"/>
          </a:xfrm>
        </p:spPr>
        <p:txBody>
          <a:bodyPr>
            <a:normAutofit/>
          </a:bodyPr>
          <a:lstStyle/>
          <a:p>
            <a:r>
              <a:rPr lang="uk-UA" sz="3500" dirty="0">
                <a:latin typeface="Comic Sans MS" pitchFamily="66" charset="0"/>
              </a:rPr>
              <a:t>До основних складових мовленнєвої активності </a:t>
            </a:r>
            <a:r>
              <a:rPr lang="uk-UA" sz="3500" dirty="0">
                <a:solidFill>
                  <a:srgbClr val="C00000"/>
                </a:solidFill>
                <a:latin typeface="Comic Sans MS" pitchFamily="66" charset="0"/>
              </a:rPr>
              <a:t>дітей </a:t>
            </a:r>
            <a:r>
              <a:rPr lang="uk-UA" sz="3500" dirty="0">
                <a:solidFill>
                  <a:srgbClr val="C00000"/>
                </a:solidFill>
                <a:latin typeface="Comic Sans MS" pitchFamily="66" charset="0"/>
                <a:cs typeface="Times New Roman"/>
              </a:rPr>
              <a:t>«норма» </a:t>
            </a:r>
            <a:r>
              <a:rPr lang="uk-UA" sz="3500" dirty="0">
                <a:latin typeface="Comic Sans MS" pitchFamily="66" charset="0"/>
              </a:rPr>
              <a:t>належать: </a:t>
            </a:r>
            <a:r>
              <a:rPr lang="uk-UA" sz="3500" dirty="0" err="1">
                <a:solidFill>
                  <a:srgbClr val="C00000"/>
                </a:solidFill>
                <a:latin typeface="Comic Sans MS" pitchFamily="66" charset="0"/>
              </a:rPr>
              <a:t>мотивованість</a:t>
            </a:r>
            <a:r>
              <a:rPr lang="uk-UA" sz="35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uk-UA" sz="2800" dirty="0">
                <a:latin typeface="Comic Sans MS" pitchFamily="66" charset="0"/>
              </a:rPr>
              <a:t>(наявність бажання спілкуватися, обмінювати думками, враженнями та емоціями), </a:t>
            </a:r>
            <a:r>
              <a:rPr lang="uk-UA" sz="3500" dirty="0">
                <a:solidFill>
                  <a:srgbClr val="C00000"/>
                </a:solidFill>
                <a:latin typeface="Comic Sans MS" pitchFamily="66" charset="0"/>
              </a:rPr>
              <a:t>ініціативність </a:t>
            </a:r>
            <a:r>
              <a:rPr lang="uk-UA" sz="2800" dirty="0">
                <a:latin typeface="Comic Sans MS" pitchFamily="66" charset="0"/>
              </a:rPr>
              <a:t>(здатність проявляти ініціативу в спілкуванні, почати комунікацію) </a:t>
            </a:r>
            <a:r>
              <a:rPr lang="uk-UA" sz="3500" dirty="0">
                <a:latin typeface="Comic Sans MS" pitchFamily="66" charset="0"/>
              </a:rPr>
              <a:t>та </a:t>
            </a:r>
            <a:r>
              <a:rPr lang="uk-UA" sz="3500" dirty="0">
                <a:solidFill>
                  <a:srgbClr val="C00000"/>
                </a:solidFill>
                <a:latin typeface="Comic Sans MS" pitchFamily="66" charset="0"/>
              </a:rPr>
              <a:t>змістовність </a:t>
            </a:r>
            <a:r>
              <a:rPr lang="uk-UA" sz="2800" dirty="0">
                <a:latin typeface="Comic Sans MS" pitchFamily="66" charset="0"/>
              </a:rPr>
              <a:t>(наповненість активного усного мовлення доступними дитині мовними одиницями)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2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Comic Sans MS" pitchFamily="66" charset="0"/>
              </a:rPr>
              <a:t>Навчання дітей з РАС комунікативних навичок повинно орієнтуватися на: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6419056" cy="5256584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Comic Sans MS" pitchFamily="66" charset="0"/>
              </a:rPr>
              <a:t>індивідуальний підхід;</a:t>
            </a:r>
          </a:p>
          <a:p>
            <a:r>
              <a:rPr lang="uk-UA" sz="2400" dirty="0">
                <a:latin typeface="Comic Sans MS" pitchFamily="66" charset="0"/>
              </a:rPr>
              <a:t>системність;</a:t>
            </a:r>
          </a:p>
          <a:p>
            <a:r>
              <a:rPr lang="uk-UA" sz="2400" dirty="0">
                <a:latin typeface="Comic Sans MS" pitchFamily="66" charset="0"/>
              </a:rPr>
              <a:t>систематичність;</a:t>
            </a:r>
          </a:p>
          <a:p>
            <a:r>
              <a:rPr lang="uk-UA" sz="2400" dirty="0">
                <a:latin typeface="Comic Sans MS" pitchFamily="66" charset="0"/>
              </a:rPr>
              <a:t>повторюваність;</a:t>
            </a:r>
          </a:p>
          <a:p>
            <a:r>
              <a:rPr lang="uk-UA" sz="2400" dirty="0">
                <a:latin typeface="Comic Sans MS" pitchFamily="66" charset="0"/>
              </a:rPr>
              <a:t>цілісність;</a:t>
            </a:r>
          </a:p>
          <a:p>
            <a:r>
              <a:rPr lang="uk-UA" sz="2400" dirty="0">
                <a:latin typeface="Comic Sans MS" pitchFamily="66" charset="0"/>
              </a:rPr>
              <a:t>стимулювання</a:t>
            </a:r>
            <a:r>
              <a:rPr lang="en-US" sz="2400" dirty="0">
                <a:latin typeface="Comic Sans MS" pitchFamily="66" charset="0"/>
              </a:rPr>
              <a:t>/</a:t>
            </a:r>
            <a:r>
              <a:rPr lang="uk-UA" sz="2400" dirty="0">
                <a:latin typeface="Comic Sans MS" pitchFamily="66" charset="0"/>
              </a:rPr>
              <a:t>мотивування;</a:t>
            </a:r>
          </a:p>
          <a:p>
            <a:r>
              <a:rPr lang="uk-UA" sz="2400" dirty="0">
                <a:latin typeface="Comic Sans MS" pitchFamily="66" charset="0"/>
              </a:rPr>
              <a:t>гнучкість;</a:t>
            </a:r>
          </a:p>
          <a:p>
            <a:r>
              <a:rPr lang="uk-UA" sz="2400" dirty="0">
                <a:latin typeface="Comic Sans MS" pitchFamily="66" charset="0"/>
              </a:rPr>
              <a:t>перевірка;</a:t>
            </a:r>
          </a:p>
          <a:p>
            <a:r>
              <a:rPr lang="uk-UA" sz="2400" dirty="0">
                <a:latin typeface="Comic Sans MS" pitchFamily="66" charset="0"/>
              </a:rPr>
              <a:t>закріплення;</a:t>
            </a:r>
          </a:p>
          <a:p>
            <a:r>
              <a:rPr lang="uk-UA" sz="2400" dirty="0">
                <a:latin typeface="Comic Sans MS" pitchFamily="66" charset="0"/>
              </a:rPr>
              <a:t>поступове ускладнення;</a:t>
            </a:r>
          </a:p>
          <a:p>
            <a:r>
              <a:rPr lang="uk-UA" sz="2400" dirty="0">
                <a:latin typeface="Comic Sans MS" pitchFamily="66" charset="0"/>
              </a:rPr>
              <a:t>ситуація успіху.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1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31801"/>
            <a:ext cx="8136904" cy="576064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Comic Sans MS" pitchFamily="66" charset="0"/>
              </a:rPr>
              <a:t>1.Людина Дощу        2.Темпл </a:t>
            </a:r>
            <a:r>
              <a:rPr lang="uk-UA" sz="3200" b="1" dirty="0" err="1">
                <a:solidFill>
                  <a:srgbClr val="002060"/>
                </a:solidFill>
                <a:latin typeface="Comic Sans MS" pitchFamily="66" charset="0"/>
              </a:rPr>
              <a:t>Грандін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700808"/>
            <a:ext cx="7304856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AutoShape 2" descr="Людина дощу - пост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0" y="1705131"/>
            <a:ext cx="3895302" cy="494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1"/>
          <a:stretch/>
        </p:blipFill>
        <p:spPr bwMode="auto">
          <a:xfrm>
            <a:off x="4788024" y="1710883"/>
            <a:ext cx="3600000" cy="500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46586" y="7937"/>
            <a:ext cx="7772400" cy="1089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solidFill>
                  <a:srgbClr val="C00000"/>
                </a:solidFill>
                <a:latin typeface="Comic Sans MS" pitchFamily="66" charset="0"/>
              </a:rPr>
              <a:t>Топ фільмів про людей з аутизмом: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2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0699"/>
            <a:ext cx="4065563" cy="58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Картинки по запросу &quot;фильм мене звати Кхан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27" y="755022"/>
            <a:ext cx="4368442" cy="58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4" y="38515"/>
            <a:ext cx="832298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3.Мері і Макс        4.Мене звати 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Кхан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9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0" y="1069395"/>
            <a:ext cx="4014043" cy="55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Картинки по запросу &quot;Чрезвычайно громко и запредельно близк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Картинки по запросу &quot;я сем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4929442" y="1042846"/>
            <a:ext cx="4052272" cy="562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07975" y="7937"/>
            <a:ext cx="4621467" cy="99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5.Страшенно </a:t>
            </a:r>
            <a:r>
              <a:rPr lang="ru-RU" sz="29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голосно</a:t>
            </a:r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sz="29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неймовірно</a:t>
            </a:r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9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близько</a:t>
            </a:r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75965" y="213062"/>
            <a:ext cx="3959225" cy="587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900" b="1" dirty="0">
                <a:solidFill>
                  <a:srgbClr val="002060"/>
                </a:solidFill>
                <a:latin typeface="Comic Sans MS" pitchFamily="66" charset="0"/>
              </a:rPr>
              <a:t>6. Я – Сем</a:t>
            </a:r>
            <a:endParaRPr lang="ru-RU" sz="29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58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&quot;фильм адам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8"/>
          <a:stretch/>
        </p:blipFill>
        <p:spPr bwMode="auto">
          <a:xfrm>
            <a:off x="208894" y="950736"/>
            <a:ext cx="4191627" cy="56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3"/>
          <a:stretch/>
        </p:blipFill>
        <p:spPr bwMode="auto">
          <a:xfrm>
            <a:off x="4716016" y="908720"/>
            <a:ext cx="4133606" cy="55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0597" y="188640"/>
            <a:ext cx="81369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7.Адам              8.Рай океану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15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032448" cy="573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Картинки по запросу &quot;фильм Слово на букву «А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46" y="908720"/>
            <a:ext cx="4038826" cy="57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3532" y="44624"/>
            <a:ext cx="84809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rgbClr val="002060"/>
                </a:solidFill>
                <a:latin typeface="Comic Sans MS" pitchFamily="66" charset="0"/>
              </a:rPr>
              <a:t>9.Антон тут поруч      10.Слова на літеру 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“</a:t>
            </a:r>
            <a:r>
              <a:rPr lang="uk-UA" sz="3200" b="1" dirty="0">
                <a:solidFill>
                  <a:srgbClr val="002060"/>
                </a:solidFill>
                <a:latin typeface="Comic Sans MS" pitchFamily="66" charset="0"/>
              </a:rPr>
              <a:t>А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”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81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544" y="256414"/>
            <a:ext cx="8229600" cy="59842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Comic Sans MS" pitchFamily="66" charset="0"/>
              </a:rPr>
              <a:t>Книги з розвитку мовлення дітей з РАС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29" y="1066938"/>
            <a:ext cx="28575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img2.abo.media/upload/article/o_1djrb15ficgk1s291do6p3e11ch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8927"/>
            <a:ext cx="24512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img2.abo.media/upload/article/o_1djrb1mn317al1td5ove11icclc2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01" y="3508903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img2.abo.media/upload/article/o_1djrb5tnmsh1bsl1u2sd3t1c09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07987"/>
            <a:ext cx="21805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mg2.abo.media/upload/article/o_1djrb2a4t1e491aoq2bdej4vq9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37" y="3664489"/>
            <a:ext cx="2107015" cy="30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15" y="3793072"/>
            <a:ext cx="2103225" cy="298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39741"/>
            <a:ext cx="2234920" cy="320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7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036" y="767298"/>
            <a:ext cx="3379188" cy="30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44" y="3573016"/>
            <a:ext cx="3029524" cy="296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68652" y="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latin typeface="Comic Sans MS" pitchFamily="66" charset="0"/>
              </a:rPr>
              <a:t>Ключові проблеми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4766" y="767298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D:\аутизм\puzzle-piece-frame-one-md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311" y="829994"/>
            <a:ext cx="3240360" cy="3384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056955">
            <a:off x="990852" y="2064892"/>
            <a:ext cx="237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Comic Sans MS" pitchFamily="66" charset="0"/>
              </a:rPr>
              <a:t>Соціальна</a:t>
            </a:r>
          </a:p>
          <a:p>
            <a:pPr algn="ctr"/>
            <a:r>
              <a:rPr lang="uk-UA" sz="3200" b="1" dirty="0">
                <a:latin typeface="Comic Sans MS" pitchFamily="66" charset="0"/>
              </a:rPr>
              <a:t>взаємодія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458877">
            <a:off x="5969937" y="2229794"/>
            <a:ext cx="288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Comic Sans MS" pitchFamily="66" charset="0"/>
              </a:rPr>
              <a:t>Комунікація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1026" name="Picture 2" descr="D:\аутизм\puzzle-piece-frame-one-md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3291309" y="3297321"/>
            <a:ext cx="2863870" cy="4104456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658" y="4053824"/>
            <a:ext cx="2951336" cy="2723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72908" y="512317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Comic Sans MS" pitchFamily="66" charset="0"/>
              </a:rPr>
              <a:t>Поведінка</a:t>
            </a:r>
            <a:endParaRPr lang="ru-RU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7992888" cy="6336704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solidFill>
                  <a:schemeClr val="tx1"/>
                </a:solidFill>
                <a:latin typeface="+mj-lt"/>
              </a:rPr>
              <a:t> </a:t>
            </a: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У народі це захворювання часто називають </a:t>
            </a:r>
            <a:r>
              <a:rPr lang="uk-UA" b="1" dirty="0">
                <a:solidFill>
                  <a:srgbClr val="C00000"/>
                </a:solidFill>
                <a:latin typeface="Comic Sans MS" pitchFamily="66" charset="0"/>
              </a:rPr>
              <a:t>«Хворобою геніїв»</a:t>
            </a: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хоча рівень інтелекту може бути від мінімального до найвищого. Доказ тому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–</a:t>
            </a: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 всесвітньо відомий </a:t>
            </a:r>
            <a:r>
              <a:rPr lang="uk-UA" b="1" dirty="0">
                <a:solidFill>
                  <a:srgbClr val="C00000"/>
                </a:solidFill>
                <a:latin typeface="Comic Sans MS" pitchFamily="66" charset="0"/>
              </a:rPr>
              <a:t>Білл Гейтс</a:t>
            </a:r>
            <a:r>
              <a:rPr lang="uk-UA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   </a:t>
            </a:r>
          </a:p>
          <a:p>
            <a:pPr algn="just"/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 У США сім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’</a:t>
            </a: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я, яка має дитину з діагнозом «аутизм», отримує від компанії </a:t>
            </a:r>
            <a:r>
              <a:rPr lang="uk-UA" b="1" dirty="0">
                <a:solidFill>
                  <a:srgbClr val="C00000"/>
                </a:solidFill>
                <a:latin typeface="Comic Sans MS" pitchFamily="66" charset="0"/>
              </a:rPr>
              <a:t>«Microsoft»</a:t>
            </a:r>
            <a:r>
              <a:rPr lang="uk-UA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10 тисяч доларів на рік на </a:t>
            </a:r>
            <a:r>
              <a:rPr lang="uk-UA" dirty="0" err="1">
                <a:solidFill>
                  <a:schemeClr val="tx1"/>
                </a:solidFill>
                <a:latin typeface="Comic Sans MS" pitchFamily="66" charset="0"/>
              </a:rPr>
              <a:t>корекційне</a:t>
            </a: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 лікування. А майже 45% провідних програмістів «Microsoft» – мають аутизм.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5904656" cy="1080120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C00000"/>
                </a:solidFill>
                <a:latin typeface="Comic Sans MS" pitchFamily="66" charset="0"/>
              </a:rPr>
              <a:t>Міфи про аутизм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1" y="1412776"/>
            <a:ext cx="8208913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  <a:t>1. Аутизм – це </a:t>
            </a:r>
            <a:r>
              <a:rPr lang="en-US" sz="4000" b="1" dirty="0">
                <a:solidFill>
                  <a:srgbClr val="C00000"/>
                </a:solidFill>
                <a:latin typeface="Comic Sans MS" pitchFamily="66" charset="0"/>
              </a:rPr>
              <a:t>“</a:t>
            </a:r>
            <a:r>
              <a:rPr lang="uk-UA" sz="4000" b="1" dirty="0">
                <a:solidFill>
                  <a:srgbClr val="C00000"/>
                </a:solidFill>
                <a:latin typeface="Comic Sans MS" pitchFamily="66" charset="0"/>
              </a:rPr>
              <a:t>Дивна геніальність</a:t>
            </a:r>
            <a:r>
              <a:rPr lang="en-US" sz="4000" b="1" dirty="0">
                <a:solidFill>
                  <a:srgbClr val="C00000"/>
                </a:solidFill>
                <a:latin typeface="Comic Sans MS" pitchFamily="66" charset="0"/>
              </a:rPr>
              <a:t>”</a:t>
            </a:r>
            <a:b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  <a:t>2. Аутизму притаманні </a:t>
            </a:r>
            <a:r>
              <a:rPr lang="uk-UA" sz="4000" b="1" dirty="0">
                <a:solidFill>
                  <a:srgbClr val="C00000"/>
                </a:solidFill>
                <a:latin typeface="Comic Sans MS" pitchFamily="66" charset="0"/>
              </a:rPr>
              <a:t>когнітивні порушення</a:t>
            </a:r>
            <a:b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  <a:t>3. Одна з причин аутизму - </a:t>
            </a:r>
            <a:r>
              <a:rPr lang="uk-UA" sz="4000" b="1" dirty="0">
                <a:solidFill>
                  <a:srgbClr val="C00000"/>
                </a:solidFill>
                <a:latin typeface="Comic Sans MS" pitchFamily="66" charset="0"/>
              </a:rPr>
              <a:t>щеплення</a:t>
            </a:r>
            <a:br>
              <a:rPr lang="uk-UA" sz="40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  <a:t>4.Аутизм – це </a:t>
            </a:r>
            <a:r>
              <a:rPr lang="uk-UA" sz="4000" b="1" dirty="0">
                <a:solidFill>
                  <a:srgbClr val="C00000"/>
                </a:solidFill>
                <a:latin typeface="Comic Sans MS" pitchFamily="66" charset="0"/>
              </a:rPr>
              <a:t>хвороба</a:t>
            </a:r>
            <a:br>
              <a:rPr lang="uk-UA" sz="3600" b="1" dirty="0">
                <a:solidFill>
                  <a:srgbClr val="002060"/>
                </a:solidFill>
                <a:latin typeface="Comic Sans MS" pitchFamily="66" charset="0"/>
              </a:rPr>
            </a:b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8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96944" cy="6264696"/>
          </a:xfrm>
        </p:spPr>
        <p:txBody>
          <a:bodyPr>
            <a:normAutofit/>
          </a:bodyPr>
          <a:lstStyle/>
          <a:p>
            <a:pPr algn="l"/>
            <a: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  <a:t>5. Аутизм – це різновид дитячої </a:t>
            </a:r>
            <a:r>
              <a:rPr lang="uk-UA" sz="4000" b="1" dirty="0">
                <a:solidFill>
                  <a:srgbClr val="C00000"/>
                </a:solidFill>
                <a:latin typeface="Comic Sans MS" pitchFamily="66" charset="0"/>
              </a:rPr>
              <a:t>шизофренії</a:t>
            </a:r>
            <a: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  <a:b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  <a:t>6. </a:t>
            </a:r>
            <a:r>
              <a:rPr lang="ru-RU" sz="4000" b="1" dirty="0" err="1">
                <a:solidFill>
                  <a:srgbClr val="002060"/>
                </a:solidFill>
                <a:latin typeface="Comic Sans MS" pitchFamily="66" charset="0"/>
              </a:rPr>
              <a:t>Дитина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 з РАС </a:t>
            </a:r>
            <a:r>
              <a:rPr lang="ru-RU" sz="4000" b="1" dirty="0" err="1">
                <a:solidFill>
                  <a:srgbClr val="002060"/>
                </a:solidFill>
                <a:latin typeface="Comic Sans MS" pitchFamily="66" charset="0"/>
              </a:rPr>
              <a:t>завжди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Comic Sans MS" pitchFamily="66" charset="0"/>
              </a:rPr>
              <a:t>відсторонено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Comic Sans MS" pitchFamily="66" charset="0"/>
              </a:rPr>
              <a:t>сидить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 у кутку.</a:t>
            </a:r>
            <a:b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7. </a:t>
            </a:r>
            <a:r>
              <a:rPr lang="ru-RU" sz="4000" b="1" dirty="0" err="1">
                <a:solidFill>
                  <a:srgbClr val="002060"/>
                </a:solidFill>
                <a:latin typeface="Comic Sans MS" pitchFamily="66" charset="0"/>
              </a:rPr>
              <a:t>Такі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Comic Sans MS" pitchFamily="66" charset="0"/>
              </a:rPr>
              <a:t>діти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Comic Sans MS" pitchFamily="66" charset="0"/>
              </a:rPr>
              <a:t>істеричні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 та </a:t>
            </a:r>
            <a:r>
              <a:rPr lang="ru-RU" sz="4000" b="1" dirty="0" err="1">
                <a:solidFill>
                  <a:srgbClr val="C00000"/>
                </a:solidFill>
                <a:latin typeface="Comic Sans MS" pitchFamily="66" charset="0"/>
              </a:rPr>
              <a:t>примхливі</a:t>
            </a:r>
            <a:b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8. Треба </a:t>
            </a:r>
            <a:r>
              <a:rPr lang="ru-RU" sz="4000" b="1" dirty="0" err="1">
                <a:solidFill>
                  <a:srgbClr val="002060"/>
                </a:solidFill>
                <a:latin typeface="Comic Sans MS" pitchFamily="66" charset="0"/>
              </a:rPr>
              <a:t>розмовляти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</a:rPr>
              <a:t>тихенько</a:t>
            </a:r>
            <a:b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9. Не </a:t>
            </a:r>
            <a:r>
              <a:rPr lang="ru-RU" sz="4000" b="1" dirty="0" err="1">
                <a:solidFill>
                  <a:srgbClr val="002060"/>
                </a:solidFill>
                <a:latin typeface="Comic Sans MS" pitchFamily="66" charset="0"/>
              </a:rPr>
              <a:t>можна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Comic Sans MS" pitchFamily="66" charset="0"/>
              </a:rPr>
              <a:t>торкатися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 та </a:t>
            </a:r>
            <a:r>
              <a:rPr lang="ru-RU" sz="4000" b="1" dirty="0" err="1">
                <a:solidFill>
                  <a:srgbClr val="C00000"/>
                </a:solidFill>
                <a:latin typeface="Comic Sans MS" pitchFamily="66" charset="0"/>
              </a:rPr>
              <a:t>обійматися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4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21000"/>
          </a:blip>
          <a:srcRect/>
          <a:stretch>
            <a:fillRect/>
          </a:stretch>
        </p:blipFill>
        <p:spPr bwMode="auto">
          <a:xfrm>
            <a:off x="5652120" y="260648"/>
            <a:ext cx="2307406" cy="230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777686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rgbClr val="C00000"/>
                </a:solidFill>
                <a:latin typeface="Comic Sans MS" pitchFamily="66" charset="0"/>
              </a:rPr>
              <a:t>Тільки факти… 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>
                <a:solidFill>
                  <a:srgbClr val="002060"/>
                </a:solidFill>
                <a:latin typeface="Comic Sans MS" pitchFamily="66" charset="0"/>
              </a:rPr>
              <a:t>	Від аутизму страждають </a:t>
            </a:r>
            <a:r>
              <a:rPr lang="uk-UA" sz="3200" b="1" dirty="0">
                <a:solidFill>
                  <a:srgbClr val="C00000"/>
                </a:solidFill>
                <a:latin typeface="Comic Sans MS" pitchFamily="66" charset="0"/>
              </a:rPr>
              <a:t>67 млн. </a:t>
            </a:r>
            <a:r>
              <a:rPr lang="uk-UA" sz="3200" dirty="0">
                <a:solidFill>
                  <a:srgbClr val="002060"/>
                </a:solidFill>
                <a:latin typeface="Comic Sans MS" pitchFamily="66" charset="0"/>
              </a:rPr>
              <a:t>осіб у всьому світі. </a:t>
            </a:r>
            <a:r>
              <a:rPr lang="uk-UA" sz="3200" b="1" dirty="0">
                <a:solidFill>
                  <a:srgbClr val="C00000"/>
                </a:solidFill>
                <a:latin typeface="Comic Sans MS" pitchFamily="66" charset="0"/>
              </a:rPr>
              <a:t>(1 особа зі 100)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>
                <a:solidFill>
                  <a:srgbClr val="002060"/>
                </a:solidFill>
                <a:latin typeface="Comic Sans MS" pitchFamily="66" charset="0"/>
              </a:rPr>
              <a:t>	Не існує єдиного способу </a:t>
            </a:r>
            <a:r>
              <a:rPr lang="uk-UA" sz="3200" b="1" dirty="0">
                <a:solidFill>
                  <a:srgbClr val="C00000"/>
                </a:solidFill>
                <a:latin typeface="Comic Sans MS" pitchFamily="66" charset="0"/>
              </a:rPr>
              <a:t>лікування</a:t>
            </a:r>
            <a:r>
              <a:rPr lang="uk-UA" sz="3200" dirty="0">
                <a:solidFill>
                  <a:srgbClr val="002060"/>
                </a:solidFill>
                <a:latin typeface="Comic Sans MS" pitchFamily="66" charset="0"/>
              </a:rPr>
              <a:t> аутизму.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>
                <a:solidFill>
                  <a:srgbClr val="002060"/>
                </a:solidFill>
                <a:latin typeface="Comic Sans MS" pitchFamily="66" charset="0"/>
              </a:rPr>
              <a:t>	Не існує </a:t>
            </a:r>
            <a:r>
              <a:rPr lang="uk-UA" sz="3200" b="1" dirty="0">
                <a:solidFill>
                  <a:srgbClr val="C00000"/>
                </a:solidFill>
                <a:latin typeface="Comic Sans MS" pitchFamily="66" charset="0"/>
              </a:rPr>
              <a:t>«диво-пігулки» </a:t>
            </a:r>
            <a:r>
              <a:rPr lang="uk-UA" sz="3200" dirty="0">
                <a:solidFill>
                  <a:srgbClr val="002060"/>
                </a:solidFill>
                <a:latin typeface="Comic Sans MS" pitchFamily="66" charset="0"/>
              </a:rPr>
              <a:t>— є інтенсивна робота батьків та групи фахівців.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>
                <a:solidFill>
                  <a:srgbClr val="002060"/>
                </a:solidFill>
                <a:latin typeface="Comic Sans MS" pitchFamily="66" charset="0"/>
              </a:rPr>
              <a:t>	Ймовірність діагностування аутизму серед хлопчиків у </a:t>
            </a:r>
            <a:r>
              <a:rPr lang="uk-UA" sz="3200" b="1" dirty="0">
                <a:solidFill>
                  <a:srgbClr val="C00000"/>
                </a:solidFill>
                <a:latin typeface="Comic Sans MS" pitchFamily="66" charset="0"/>
              </a:rPr>
              <a:t>чотири рази вища</a:t>
            </a:r>
            <a:r>
              <a:rPr lang="uk-UA" sz="3200" dirty="0">
                <a:solidFill>
                  <a:srgbClr val="002060"/>
                </a:solidFill>
                <a:latin typeface="Comic Sans MS" pitchFamily="66" charset="0"/>
              </a:rPr>
              <a:t>, ніж серед дівчаток.</a:t>
            </a:r>
          </a:p>
          <a:p>
            <a:pPr algn="ctr"/>
            <a:endParaRPr lang="uk-UA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6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827584" y="26064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Причини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16832"/>
            <a:ext cx="3168352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Comic Sans MS" pitchFamily="66" charset="0"/>
              </a:rPr>
              <a:t>Генетика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56992"/>
            <a:ext cx="3168352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Comic Sans MS" pitchFamily="66" charset="0"/>
              </a:rPr>
              <a:t>Екологія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634891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Comic Sans MS" pitchFamily="66" charset="0"/>
              </a:rPr>
              <a:t>Обмін речовин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5738365"/>
            <a:ext cx="3168352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Comic Sans MS" pitchFamily="66" charset="0"/>
              </a:rPr>
              <a:t>Стреси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763" y="5135006"/>
            <a:ext cx="3113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Comic Sans MS" pitchFamily="66" charset="0"/>
              </a:rPr>
              <a:t>Перинатальні фактори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0105" y="1916832"/>
            <a:ext cx="4680520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Comic Sans MS" pitchFamily="66" charset="0"/>
              </a:rPr>
              <a:t>Імунна система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231" y="1264375"/>
            <a:ext cx="827137" cy="82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6183" y="2666698"/>
            <a:ext cx="827137" cy="82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 descr="D:\аутизм\120px-Thumbt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3740" y="2924944"/>
            <a:ext cx="859532" cy="787904"/>
          </a:xfrm>
          <a:prstGeom prst="rect">
            <a:avLst/>
          </a:prstGeom>
          <a:noFill/>
        </p:spPr>
      </p:pic>
      <p:pic>
        <p:nvPicPr>
          <p:cNvPr id="20" name="Picture 4" descr="D:\аутизм\120px-Thumbt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0365" y="4968463"/>
            <a:ext cx="839894" cy="769902"/>
          </a:xfrm>
          <a:prstGeom prst="rect">
            <a:avLst/>
          </a:prstGeom>
          <a:noFill/>
        </p:spPr>
      </p:pic>
      <p:pic>
        <p:nvPicPr>
          <p:cNvPr id="21" name="Picture 4" descr="D:\аутизм\120px-Thumbt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3878" y="1282376"/>
            <a:ext cx="859532" cy="7879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5248" y="4247929"/>
            <a:ext cx="827137" cy="82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3786182" y="5214950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Comic Sans MS" pitchFamily="66" charset="0"/>
              </a:rPr>
              <a:t>Порушення мозкової діяльності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643446"/>
            <a:ext cx="827137" cy="82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648072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О. С. </a:t>
            </a:r>
            <a:r>
              <a:rPr lang="ru-RU" sz="3200" dirty="0" err="1">
                <a:solidFill>
                  <a:srgbClr val="C00000"/>
                </a:solidFill>
                <a:latin typeface="Comic Sans MS" pitchFamily="66" charset="0"/>
              </a:rPr>
              <a:t>Нікольська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виокремила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чотири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головні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групи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дитячого</a:t>
            </a:r>
            <a:r>
              <a:rPr lang="ru-RU" sz="3200" dirty="0">
                <a:latin typeface="Comic Sans MS" pitchFamily="66" charset="0"/>
              </a:rPr>
              <a:t> аутизму. </a:t>
            </a:r>
            <a:r>
              <a:rPr lang="ru-RU" sz="3200" dirty="0" err="1">
                <a:latin typeface="Comic Sans MS" pitchFamily="66" charset="0"/>
              </a:rPr>
              <a:t>Критерії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класифікації</a:t>
            </a:r>
            <a:r>
              <a:rPr lang="ru-RU" sz="3200" dirty="0">
                <a:latin typeface="Comic Sans MS" pitchFamily="66" charset="0"/>
              </a:rPr>
              <a:t>: характер і </a:t>
            </a:r>
            <a:r>
              <a:rPr lang="ru-RU" sz="3200" dirty="0" err="1">
                <a:latin typeface="Comic Sans MS" pitchFamily="66" charset="0"/>
              </a:rPr>
              <a:t>ступінь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порушень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взаємодії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із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зовнішнім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середовищем</a:t>
            </a:r>
            <a:r>
              <a:rPr lang="ru-RU" sz="3200" dirty="0">
                <a:latin typeface="Comic Sans MS" pitchFamily="66" charset="0"/>
              </a:rPr>
              <a:t>, а </a:t>
            </a:r>
            <a:r>
              <a:rPr lang="ru-RU" sz="3200" dirty="0" err="1">
                <a:latin typeface="Comic Sans MS" pitchFamily="66" charset="0"/>
              </a:rPr>
              <a:t>також</a:t>
            </a:r>
            <a:r>
              <a:rPr lang="ru-RU" sz="3200" dirty="0">
                <a:latin typeface="Comic Sans MS" pitchFamily="66" charset="0"/>
              </a:rPr>
              <a:t> тип самого аутизму</a:t>
            </a:r>
            <a:r>
              <a:rPr lang="uk-UA" sz="3200" dirty="0">
                <a:latin typeface="Comic Sans MS" pitchFamily="66" charset="0"/>
              </a:rPr>
              <a:t>.</a:t>
            </a:r>
            <a:br>
              <a:rPr lang="en-US" sz="3200" dirty="0">
                <a:latin typeface="Comic Sans MS" pitchFamily="66" charset="0"/>
              </a:rPr>
            </a:br>
            <a:br>
              <a:rPr lang="uk-UA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У </a:t>
            </a:r>
            <a:r>
              <a:rPr lang="ru-RU" sz="3200" dirty="0" err="1">
                <a:latin typeface="Comic Sans MS" pitchFamily="66" charset="0"/>
              </a:rPr>
              <a:t>дітей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I </a:t>
            </a:r>
            <a:r>
              <a:rPr lang="ru-RU" sz="3200" dirty="0" err="1">
                <a:solidFill>
                  <a:srgbClr val="C00000"/>
                </a:solidFill>
                <a:latin typeface="Comic Sans MS" pitchFamily="66" charset="0"/>
              </a:rPr>
              <a:t>групи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йдеться</a:t>
            </a:r>
            <a:r>
              <a:rPr lang="ru-RU" sz="3200" dirty="0">
                <a:latin typeface="Comic Sans MS" pitchFamily="66" charset="0"/>
              </a:rPr>
              <a:t> про </a:t>
            </a:r>
            <a:r>
              <a:rPr lang="ru-RU" sz="3200" dirty="0" err="1">
                <a:latin typeface="Comic Sans MS" pitchFamily="66" charset="0"/>
              </a:rPr>
              <a:t>відчуженість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від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зовнішнього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середовища</a:t>
            </a:r>
            <a:r>
              <a:rPr lang="ru-RU" sz="3200" dirty="0">
                <a:latin typeface="Comic Sans MS" pitchFamily="66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II</a:t>
            </a:r>
            <a:r>
              <a:rPr lang="uk-UA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–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його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відторгнення</a:t>
            </a:r>
            <a:r>
              <a:rPr lang="ru-RU" sz="3200" dirty="0">
                <a:latin typeface="Comic Sans MS" pitchFamily="66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III – </a:t>
            </a:r>
            <a:r>
              <a:rPr lang="ru-RU" sz="3200" dirty="0" err="1">
                <a:latin typeface="Comic Sans MS" pitchFamily="66" charset="0"/>
              </a:rPr>
              <a:t>його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заміщення</a:t>
            </a:r>
            <a:r>
              <a:rPr lang="ru-RU" sz="3200" dirty="0">
                <a:latin typeface="Comic Sans MS" pitchFamily="66" charset="0"/>
              </a:rPr>
              <a:t> і 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IV – </a:t>
            </a:r>
            <a:r>
              <a:rPr lang="ru-RU" sz="3200" dirty="0" err="1">
                <a:latin typeface="Comic Sans MS" pitchFamily="66" charset="0"/>
              </a:rPr>
              <a:t>переважно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гальмівний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вплив</a:t>
            </a:r>
            <a:r>
              <a:rPr lang="ru-RU" sz="3200" dirty="0">
                <a:latin typeface="Comic Sans MS" pitchFamily="66" charset="0"/>
              </a:rPr>
              <a:t> на </a:t>
            </a:r>
            <a:r>
              <a:rPr lang="ru-RU" sz="3200" dirty="0" err="1">
                <a:latin typeface="Comic Sans MS" pitchFamily="66" charset="0"/>
              </a:rPr>
              <a:t>дитину</a:t>
            </a:r>
            <a:r>
              <a:rPr lang="ru-RU" sz="3200" dirty="0">
                <a:latin typeface="Comic Sans MS" pitchFamily="66" charset="0"/>
              </a:rPr>
              <a:t> з боку </a:t>
            </a:r>
            <a:r>
              <a:rPr lang="ru-RU" sz="3200" dirty="0" err="1">
                <a:latin typeface="Comic Sans MS" pitchFamily="66" charset="0"/>
              </a:rPr>
              <a:t>її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довкілля</a:t>
            </a:r>
            <a:r>
              <a:rPr lang="ru-RU" sz="3200" dirty="0"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0893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1169</Words>
  <Application>Microsoft Office PowerPoint</Application>
  <PresentationFormat>Екран (4:3)</PresentationFormat>
  <Paragraphs>116</Paragraphs>
  <Slides>27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Міфи про аутизм</vt:lpstr>
      <vt:lpstr>5. Аутизм – це різновид дитячої шизофренії. 6. Дитина з РАС завжди відсторонено сидить у кутку. 7. Такі діти істеричні та примхливі 8. Треба розмовляти тихенько 9. Не можна торкатися та обійматися</vt:lpstr>
      <vt:lpstr>Презентація PowerPoint</vt:lpstr>
      <vt:lpstr>Презентація PowerPoint</vt:lpstr>
      <vt:lpstr> О. С. Нікольська виокремила чотири головні групи дитячого аутизму. Критерії класифікації: характер і ступінь порушень взаємодії із зовнішнім середовищем, а також тип самого аутизму.  У дітей I групи йдеться про відчуженість від зовнішнього середовища, II – його відторгнення, III – його заміщення і IV – переважно гальмівний вплив на дитину з боку її довкілля. </vt:lpstr>
      <vt:lpstr> К. Лебединська, О. Нікольська розрізняють чотири типи стану мовленнєвої сфери у дітей з аутизмом.   Діти з І типом розвитку аутизму – це діти, які демонструють найяскравіші, порівняно з іншими групами, порушення розвитку: поведінка погано контрольована, мовлення відсутнє, можуть випадково вимовлятися окремі слова, що не спрямовані на комунікацію.  Діти з ІІ типом розвитку мають значну затримку у розумовому і мовленнєвому розвитку. Вони користуються переважно короткими стереотипними фразами-штампами. Формуються багаточисельні стереотипні дії, моторні і мовленнєві, яких не буває у звичайних дітей.  Для ІІІ типу характерний високий рівень мовленнєвого та інтелектуального розвитку, проте такі діти, володіючи мовленнєвими формами, не вміють орієнтуватися на реакцію інших у процесі спілкування, не здатні до конструктивного діалогу, у них спостерігаються нав’язливі захоплення, часто не здатні до навчання внаслідок порушення довільної діяльності.  У дітей ІV типу – бідне, інтонаційно невиразне мовлення, порушене розуміння чужого мовлення.  </vt:lpstr>
      <vt:lpstr>Презентація PowerPoint</vt:lpstr>
      <vt:lpstr>Презентація PowerPoint</vt:lpstr>
      <vt:lpstr>Презентація PowerPoint</vt:lpstr>
      <vt:lpstr>Особливості розвитку мовленнєвої активності у дітей з РАС</vt:lpstr>
      <vt:lpstr>Характеристика комунікативної діяльності у дітей з РАС</vt:lpstr>
      <vt:lpstr>Особливості комунікативної сфери у дітей з РАС</vt:lpstr>
      <vt:lpstr>Фази мовленнєвого розвитку дітей «норма»</vt:lpstr>
      <vt:lpstr>Серед найхарактерніших порушень мовленнєвого розвитку при аутизмі виділяють:</vt:lpstr>
      <vt:lpstr>Презентація PowerPoint</vt:lpstr>
      <vt:lpstr>До основних складових мовленнєвої активності дітей «норма» належать: мотивованість (наявність бажання спілкуватися, обмінювати думками, враженнями та емоціями), ініціативність (здатність проявляти ініціативу в спілкуванні, почати комунікацію) та змістовність (наповненість активного усного мовлення доступними дитині мовними одиницями)</vt:lpstr>
      <vt:lpstr>Навчання дітей з РАС комунікативних навичок повинно орієнтуватися на:</vt:lpstr>
      <vt:lpstr>1.Людина Дощу        2.Темпл Грандін</vt:lpstr>
      <vt:lpstr>Презентація PowerPoint</vt:lpstr>
      <vt:lpstr>Презентація PowerPoint</vt:lpstr>
      <vt:lpstr>Презентація PowerPoint</vt:lpstr>
      <vt:lpstr>Презентація PowerPoint</vt:lpstr>
      <vt:lpstr>Книги з розвитку мовлення дітей з РАС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Наталия Соха</cp:lastModifiedBy>
  <cp:revision>217</cp:revision>
  <dcterms:created xsi:type="dcterms:W3CDTF">2017-12-26T12:07:49Z</dcterms:created>
  <dcterms:modified xsi:type="dcterms:W3CDTF">2023-09-17T06:54:19Z</dcterms:modified>
</cp:coreProperties>
</file>