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4" r:id="rId4"/>
    <p:sldId id="271" r:id="rId5"/>
    <p:sldId id="263" r:id="rId6"/>
    <p:sldId id="275" r:id="rId7"/>
    <p:sldId id="276" r:id="rId8"/>
    <p:sldId id="266" r:id="rId9"/>
    <p:sldId id="278" r:id="rId10"/>
    <p:sldId id="257" r:id="rId11"/>
    <p:sldId id="261" r:id="rId12"/>
    <p:sldId id="262" r:id="rId13"/>
    <p:sldId id="265" r:id="rId14"/>
    <p:sldId id="277" r:id="rId15"/>
    <p:sldId id="272" r:id="rId16"/>
    <p:sldId id="269" r:id="rId17"/>
    <p:sldId id="268" r:id="rId18"/>
    <p:sldId id="259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BA50-F5D1-4289-9F3E-B817583F1F6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CF4-A0BA-4833-9AF7-0597AE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6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BA50-F5D1-4289-9F3E-B817583F1F6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CF4-A0BA-4833-9AF7-0597AE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0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BA50-F5D1-4289-9F3E-B817583F1F6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CF4-A0BA-4833-9AF7-0597AE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8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BA50-F5D1-4289-9F3E-B817583F1F6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CF4-A0BA-4833-9AF7-0597AE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1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BA50-F5D1-4289-9F3E-B817583F1F6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CF4-A0BA-4833-9AF7-0597AE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1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BA50-F5D1-4289-9F3E-B817583F1F6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CF4-A0BA-4833-9AF7-0597AE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2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BA50-F5D1-4289-9F3E-B817583F1F6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CF4-A0BA-4833-9AF7-0597AE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BA50-F5D1-4289-9F3E-B817583F1F6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CF4-A0BA-4833-9AF7-0597AE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9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BA50-F5D1-4289-9F3E-B817583F1F6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CF4-A0BA-4833-9AF7-0597AE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8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BA50-F5D1-4289-9F3E-B817583F1F6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CF4-A0BA-4833-9AF7-0597AE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3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BA50-F5D1-4289-9F3E-B817583F1F6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CF4-A0BA-4833-9AF7-0597AE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5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BA50-F5D1-4289-9F3E-B817583F1F6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7CF4-A0BA-4833-9AF7-0597AE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3123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Медицина в ренесансній Англії 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38" y="1836075"/>
            <a:ext cx="5845214" cy="467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6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Джерела медичної інформації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020" y="1825624"/>
            <a:ext cx="7234177" cy="4540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1. Віршований трактат  про прості правила збереження здоров'я </a:t>
            </a:r>
            <a:r>
              <a:rPr lang="uk-UA" b="1" i="1" dirty="0" smtClean="0"/>
              <a:t>«</a:t>
            </a:r>
            <a:r>
              <a:rPr lang="en-US" b="1" i="1" dirty="0" smtClean="0"/>
              <a:t>Regimen of Salerno</a:t>
            </a:r>
            <a:r>
              <a:rPr lang="uk-UA" b="1" i="1" dirty="0" smtClean="0"/>
              <a:t>», </a:t>
            </a:r>
            <a:r>
              <a:rPr lang="uk-UA" b="1" dirty="0" smtClean="0"/>
              <a:t>(ХІ</a:t>
            </a:r>
            <a:r>
              <a:rPr lang="en-US" b="1" dirty="0" smtClean="0"/>
              <a:t> </a:t>
            </a:r>
            <a:r>
              <a:rPr lang="uk-UA" b="1" dirty="0" smtClean="0"/>
              <a:t>ст.). </a:t>
            </a:r>
          </a:p>
          <a:p>
            <a:pPr marL="0" indent="0">
              <a:buNone/>
            </a:pPr>
            <a:r>
              <a:rPr lang="uk-UA" b="1" dirty="0" smtClean="0"/>
              <a:t>2</a:t>
            </a:r>
            <a:r>
              <a:rPr lang="uk-UA" b="1" i="1" dirty="0" smtClean="0"/>
              <a:t>. «</a:t>
            </a:r>
            <a:r>
              <a:rPr lang="en-US" b="1" i="1" dirty="0" smtClean="0"/>
              <a:t>Aphorisms</a:t>
            </a:r>
            <a:r>
              <a:rPr lang="uk-UA" b="1" i="1" dirty="0" smtClean="0"/>
              <a:t>» </a:t>
            </a:r>
            <a:r>
              <a:rPr lang="uk-UA" b="1" dirty="0" smtClean="0"/>
              <a:t>Гіппократа (</a:t>
            </a:r>
            <a:r>
              <a:rPr lang="en-US" b="1" dirty="0" smtClean="0"/>
              <a:t>V c</a:t>
            </a:r>
            <a:r>
              <a:rPr lang="uk-UA" b="1" dirty="0" smtClean="0"/>
              <a:t>т. до Р.Х.): ідея, що людина складається з 4 елементів (повітря, вогонь, земля, вода); вчення про тілесні соки (слиз, чорна жовч, жовта жовч, кров).</a:t>
            </a:r>
          </a:p>
          <a:p>
            <a:pPr marL="0" indent="0">
              <a:buNone/>
            </a:pPr>
            <a:r>
              <a:rPr lang="uk-UA" b="1" dirty="0" smtClean="0"/>
              <a:t>3. </a:t>
            </a:r>
            <a:r>
              <a:rPr lang="uk-UA" b="1" i="1" dirty="0" smtClean="0"/>
              <a:t>«</a:t>
            </a:r>
            <a:r>
              <a:rPr lang="en-US" b="1" i="1" dirty="0" err="1" smtClean="0"/>
              <a:t>Ars</a:t>
            </a:r>
            <a:r>
              <a:rPr lang="en-US" b="1" i="1" dirty="0" smtClean="0"/>
              <a:t> Magna</a:t>
            </a:r>
            <a:r>
              <a:rPr lang="uk-UA" b="1" i="1" dirty="0" smtClean="0"/>
              <a:t>» </a:t>
            </a:r>
            <a:r>
              <a:rPr lang="uk-UA" b="1" dirty="0" err="1" smtClean="0"/>
              <a:t>Галена</a:t>
            </a:r>
            <a:r>
              <a:rPr lang="uk-UA" b="1" dirty="0" smtClean="0"/>
              <a:t> (ІІ-ІІІ ст.): 4 темпераменти людей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48" y="1712971"/>
            <a:ext cx="2489823" cy="2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34" y="4383549"/>
            <a:ext cx="2093450" cy="209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8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689" y="365125"/>
            <a:ext cx="11354763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Відлуння ідей Гіппократа 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Галена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у Шекспіра 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06591"/>
            <a:ext cx="11706225" cy="4340508"/>
          </a:xfrm>
        </p:spPr>
        <p:txBody>
          <a:bodyPr>
            <a:normAutofit fontScale="85000" lnSpcReduction="10000"/>
          </a:bodyPr>
          <a:lstStyle/>
          <a:p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«Гамлеті» 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міститься майже дослівна цитата з «Афоризмів» Гіппократ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Claudius                                    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Клавдій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desperate grown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…Так, сильну хворість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desperate appliance are relieved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Лиш сильні ліки гоять. А інакше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not at all.   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[IV,3, 9-11.]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Ніщо вже не поможе.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«Дванадцята ніч»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Тобіо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Хіба ж наше життя не складається з чотирьох стихій? 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Андреа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Кажуть, що так: але я думаю, що воно складається з їжі й пиття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Тобіо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вчений! Отож пиймо і їжмо! Гей,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МарієІ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Вина! 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(Дія 2,сцена3)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31413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793" y="376700"/>
            <a:ext cx="11794602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Надлишок чорної жовчі – причина меланхолії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32" y="1969972"/>
            <a:ext cx="3508397" cy="46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8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2181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Роль астрології і алхімії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658" y="1649000"/>
            <a:ext cx="6007161" cy="435133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Ренесансні лікарі вираховували за розташуванням планет, чи підходить певний день для конкретних медичних маніпуляцій і визначали прогноз розвитку хвороби.</a:t>
            </a: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Парацельс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опонент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Галена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щодо стратегій виготовлення ліків, вважав, що не трави, а хімічні властивості речовин здатні лікувати.</a:t>
            </a: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Парацельсіанці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були алхіміками, а їхні недолугі послідовники і шарлатани дискредитували саме поняття алхімік (п'єса Бена Джонсона «Алхімік»)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91" y="1665024"/>
            <a:ext cx="4562176" cy="39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1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b="1" dirty="0" err="1">
                <a:latin typeface="Times New Roman" pitchFamily="18" charset="0"/>
                <a:cs typeface="Times New Roman" pitchFamily="18" charset="0"/>
              </a:rPr>
              <a:t>Альбрехт</a:t>
            </a: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err="1" smtClean="0">
                <a:latin typeface="Times New Roman" pitchFamily="18" charset="0"/>
                <a:cs typeface="Times New Roman" pitchFamily="18" charset="0"/>
              </a:rPr>
              <a:t>Дюрер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Меланхолія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56" y="1522432"/>
            <a:ext cx="39909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04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Шекспір про алхімію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«Король Джон»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Король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Філіпп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«Щоб славити його ласкаве сонце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Спинило біг і, ніби той алхімік,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Землі нужденне груддя обертає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На брили злота щирого.»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 3, сцена 1)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«Антоній і Клеопатра»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Клеопатра до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Алексаса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«Ти нітрохи не  схожий на Антонія, однак ти був із ним, І наче позолота  тебе ця близькість покриває»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Дія1,сцена2)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86029" y="90100"/>
            <a:ext cx="2199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1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Гігієна в ренесансній Англії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33" y="2548386"/>
            <a:ext cx="3306069" cy="314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81" y="3025183"/>
            <a:ext cx="3458419" cy="246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0" y="2890609"/>
            <a:ext cx="4303895" cy="246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192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7977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Інфекційні хвороби і епідемії в Англії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ст.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6592747" cy="435133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«бич коханців» - сифіліс ( французька хвороба, неаполітанська хвороба); 1548- 24% пацієнтів шпиталю св. Варфоломія;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1579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алярія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іспа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(навіть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королева Єлизавета перехворіла у 1572 році)</a:t>
            </a:r>
          </a:p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«чорна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смерть» - чума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(bubonic and pneumonic)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епідемії якої щоразу зменшували населення Лондона на 1/6.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лихоманка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(“fevers”, “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tertians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quotidians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”, “consumption”)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406" y="298916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32" y="1228363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319" y="4977114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1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cdn-s-static.arzamas.academy/uploads/ckeditor/pictures/6076/content_plagu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13" y="71301"/>
            <a:ext cx="9688011" cy="67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" y="214314"/>
            <a:ext cx="11858624" cy="161131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Шекспіра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Брандесом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974" y="1825624"/>
            <a:ext cx="10410825" cy="48180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 обізнаність з популярними в ті часи ідеями Гіппократа і </a:t>
            </a:r>
            <a:r>
              <a:rPr lang="uk-UA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Галена</a:t>
            </a:r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(«Гамлет», «Генріх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сонети).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Детальне відтворення психічних </a:t>
            </a:r>
            <a:r>
              <a:rPr lang="uk-UA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(Лір, 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Офелія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Певні знання про новітні медичні теорії 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(70 згадок про кровообіг, Байка 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Мененія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шлунок в «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Коріолані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основ судової медицини 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(«Генріх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 описи симптомів багатьох </a:t>
            </a:r>
            <a:r>
              <a:rPr lang="uk-UA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(чуми, віспи, сифілісу)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4789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 займався лікуванням людей?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3134"/>
            <a:ext cx="10515600" cy="4683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часів Середньовіччя лікування вважалося справою, якою займаються священники, астрологи та звичайні люди, які мають певні навички і знають «секрети». В епоху Відродження на авансцену виходять лікарі-фізіологи (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physicians)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хірурги (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surgeons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аптекарі (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apothecaries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91" y="4316307"/>
            <a:ext cx="3414533" cy="220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2" y="4316307"/>
            <a:ext cx="3775471" cy="211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065" y="3605529"/>
            <a:ext cx="2533670" cy="282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13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71" y="365125"/>
            <a:ext cx="11829326" cy="132556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Професійна медицина в 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тюдорівські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часи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5652"/>
            <a:ext cx="10515600" cy="472247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1512 – Акт парламенту проти шарлатанів, згідно з яким лікарі мали отримувати ліцензії на медичну практику від єпископів;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1518 – Томас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Лінекр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випускник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Падуанського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університету, заснував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“College of Physicians”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куди вступали тільки магістри Оксфорда та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Кембриджа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Покривав тільки 5% потреб країни, а більшість лікарів навчалися за кордоном. Освіта базувалася на античних текстах, працях Гіппократа,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Галена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1540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Томас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Вікарі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заснував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“Company of Barber-Surgeons”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де випускники граматичних шкіл опановували анатомію, практичну хірургію і аптекарську справу.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1593 –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Під час епідемії чуми Єлизавета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Тюдор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наказала збудувати першу інфекційну лікарню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Pesthouse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 поблизу шпиталю Святого Варфоломія.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5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0943"/>
            <a:ext cx="10515600" cy="105329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Медики у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Шекспіра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476" y="1678327"/>
            <a:ext cx="10515600" cy="4676174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Ричард ІІ: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О Боже, лікаря його навчи,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Щоб допоміг йому зійти в могилу»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(Дія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сцена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Тімон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Афінський: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…Не вірте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Ні лікарям, ні лікам їх отруйним: 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Вони вбивають більш людей, ніж ви 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Грабуєте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(Дія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,сцена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«Віндзорські жартівниці»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Пані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Пейдж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Я ж за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Каюса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Він –бо грошовитий, 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І має руку при дворі. Тому, 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Хоч би там що, я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віддам йому»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(Дія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сцена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7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16" y="365125"/>
            <a:ext cx="11435788" cy="1325563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Як лікували в </a:t>
            </a:r>
            <a:r>
              <a:rPr lang="uk-UA" sz="5400" b="1" dirty="0" err="1" smtClean="0">
                <a:latin typeface="Times New Roman" pitchFamily="18" charset="0"/>
                <a:cs typeface="Times New Roman" pitchFamily="18" charset="0"/>
              </a:rPr>
              <a:t>тюдорівській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Англії?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7152"/>
            <a:ext cx="5412129" cy="4483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Заможні люди лікувалися вдома, а шпиталі, які спочатку були скоріше притулками, ніж лікарнями, тільки за Генріха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ІІІ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почали використовуватися  для лікування хворих під час епідемій і здебільшого бідняків.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66" y="1987152"/>
            <a:ext cx="4896090" cy="362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4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390" y="260953"/>
            <a:ext cx="11609408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 лікували в </a:t>
            </a:r>
            <a:r>
              <a:rPr lang="uk-UA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тюдорівській</a:t>
            </a:r>
            <a:r>
              <a:rPr lang="uk-UA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Англії?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47" y="1812106"/>
            <a:ext cx="2576617" cy="249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62" y="4576858"/>
            <a:ext cx="3457561" cy="218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8" y="1921397"/>
            <a:ext cx="2706972" cy="23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524" y="2121006"/>
            <a:ext cx="47745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Акушерки повинні були отримувати єпископальні ліцензії, але більшість їх не мала, адже попит на їхні послуги був дуже високим (попри епідемії і високу смертність серед немовлят в єлизаветинській Англії народжуваність була на 25%вища, за смертність</a:t>
            </a: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uk-UA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4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689" y="365125"/>
            <a:ext cx="112505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 лікували в </a:t>
            </a:r>
            <a:r>
              <a:rPr lang="uk-UA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тюдорівській</a:t>
            </a:r>
            <a:r>
              <a:rPr lang="uk-UA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Англії?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/>
                <a:ea typeface="Calibri"/>
              </a:rPr>
              <a:t>Сам Генріх VІІІ захоплювався виготовленням цілющих пластирів і зілля, тож під його особистим покровительством аптекарське ремесло стрімко розвивалося</a:t>
            </a:r>
            <a:r>
              <a:rPr lang="uk-UA" b="1" dirty="0" smtClean="0">
                <a:latin typeface="Times New Roman"/>
                <a:ea typeface="Calibri"/>
              </a:rPr>
              <a:t>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00" y="3242207"/>
            <a:ext cx="2406629" cy="332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73" y="3537210"/>
            <a:ext cx="4295743" cy="273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97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Відлуння медичних стереотипів у творах Шекспіра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752" y="1967695"/>
            <a:ext cx="10840656" cy="4618299"/>
          </a:xfrm>
        </p:spPr>
        <p:txBody>
          <a:bodyPr>
            <a:normAutofit fontScale="70000" lnSpcReduction="20000"/>
          </a:bodyPr>
          <a:lstStyle/>
          <a:p>
            <a:r>
              <a:rPr lang="uk-UA" sz="3200" b="1" dirty="0" smtClean="0"/>
              <a:t>«</a:t>
            </a: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Генріх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IV</a:t>
            </a: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», частина ІІ, </a:t>
            </a:r>
          </a:p>
          <a:p>
            <a:pPr marL="0" indent="0">
              <a:buNone/>
            </a:pPr>
            <a:r>
              <a:rPr lang="uk-UA" sz="3400" b="1" i="1" dirty="0" smtClean="0">
                <a:latin typeface="Times New Roman" pitchFamily="18" charset="0"/>
                <a:cs typeface="Times New Roman" pitchFamily="18" charset="0"/>
              </a:rPr>
              <a:t>Фальстаф  </a:t>
            </a: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Ну, велетню, що сказав лікар про мою сечу?</a:t>
            </a:r>
          </a:p>
          <a:p>
            <a:pPr marL="0" indent="0">
              <a:buNone/>
            </a:pPr>
            <a:r>
              <a:rPr lang="uk-UA" sz="3400" b="1" i="1" dirty="0" smtClean="0">
                <a:latin typeface="Times New Roman" pitchFamily="18" charset="0"/>
                <a:cs typeface="Times New Roman" pitchFamily="18" charset="0"/>
              </a:rPr>
              <a:t>Паж  </a:t>
            </a:r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 сказав, сер, що сеча сама собою – добряча, здорова, та власник її може мати більше недуг, аніж він, лікар, здатний вилікувати. (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Дія </a:t>
            </a:r>
            <a:r>
              <a:rPr lang="uk-UA" sz="3400" dirty="0">
                <a:latin typeface="Times New Roman" pitchFamily="18" charset="0"/>
                <a:cs typeface="Times New Roman" pitchFamily="18" charset="0"/>
              </a:rPr>
              <a:t>1, сцена 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2)</a:t>
            </a:r>
            <a:endParaRPr lang="uk-UA" sz="3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«Макбет»</a:t>
            </a:r>
          </a:p>
          <a:p>
            <a:pPr marL="0" indent="0">
              <a:buNone/>
            </a:pPr>
            <a:r>
              <a:rPr lang="uk-UA" sz="3400" b="1" i="1" dirty="0" smtClean="0">
                <a:latin typeface="Times New Roman" pitchFamily="18" charset="0"/>
                <a:cs typeface="Times New Roman" pitchFamily="18" charset="0"/>
              </a:rPr>
              <a:t> Макбет </a:t>
            </a:r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Тож фізику відкинь псам, </a:t>
            </a:r>
          </a:p>
          <a:p>
            <a:pPr marL="0" indent="0">
              <a:buNone/>
            </a:pPr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ЇЇ мені не треба,… якби ти ,лікарю,</a:t>
            </a:r>
          </a:p>
          <a:p>
            <a:pPr marL="0" indent="0">
              <a:buNone/>
            </a:pPr>
            <a:r>
              <a:rPr lang="uk-UA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Та міг зігнати воду із землі </a:t>
            </a:r>
          </a:p>
          <a:p>
            <a:pPr marL="0" indent="0">
              <a:buNone/>
            </a:pPr>
            <a:r>
              <a:rPr lang="uk-UA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Моєї і знайти її недугу,</a:t>
            </a:r>
          </a:p>
          <a:p>
            <a:pPr marL="0" indent="0">
              <a:buNone/>
            </a:pPr>
            <a:r>
              <a:rPr lang="uk-UA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Здоров'я їй колишнє повернути, -</a:t>
            </a:r>
          </a:p>
          <a:p>
            <a:pPr marL="0" indent="0">
              <a:buNone/>
            </a:pPr>
            <a:r>
              <a:rPr lang="uk-UA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Тебе хвалив би я до кожної луни. </a:t>
            </a:r>
            <a:r>
              <a:rPr lang="uk-UA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Дія </a:t>
            </a:r>
            <a:r>
              <a:rPr lang="uk-UA" sz="29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, сцена </a:t>
            </a:r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2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SHAKESPEARE’S SONNET 44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відлуння ідей Гіппократа)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2501" y="1825624"/>
            <a:ext cx="9571298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dull substance of my flesh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were thought,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Injurious distance should not stop my way;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For then despite of space I would be brought,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From limits far remote where thou dost stay.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No matter then although my foot did stand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Upon the farthest earth removed from thee;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For nimble thought can jump both sea and land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As soon as think the place where he would be.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But ah! thought kills me that I am not thought,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To leap large lengths of miles when thou art gone,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But that so much of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wrought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 must attend time's leisure with my moan,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Receiving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nought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elements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 slow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But heavy tears, badges of either's woe.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977</Words>
  <Application>Microsoft Office PowerPoint</Application>
  <PresentationFormat>Широкоэкранный</PresentationFormat>
  <Paragraphs>83</Paragraphs>
  <Slides>19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Медицина в ренесансній Англії </vt:lpstr>
      <vt:lpstr>Хто займався лікуванням людей?</vt:lpstr>
      <vt:lpstr>Професійна медицина в тюдорівські часи</vt:lpstr>
      <vt:lpstr>Медики у творах В. Шекспіра</vt:lpstr>
      <vt:lpstr>Як лікували в тюдорівській Англії?</vt:lpstr>
      <vt:lpstr>Як лікували в тюдорівській Англії?</vt:lpstr>
      <vt:lpstr>Як лікували в тюдорівській Англії?</vt:lpstr>
      <vt:lpstr>Відлуння медичних стереотипів у творах Шекспіра</vt:lpstr>
      <vt:lpstr>SHAKESPEARE’S SONNET 44 (відлуння ідей Гіппократа)</vt:lpstr>
      <vt:lpstr>Джерела медичної інформації</vt:lpstr>
      <vt:lpstr>Відлуння ідей Гіппократа і Галена  у Шекспіра   </vt:lpstr>
      <vt:lpstr>Надлишок чорної жовчі – причина меланхолії</vt:lpstr>
      <vt:lpstr>Роль астрології і алхімії</vt:lpstr>
      <vt:lpstr>Альбрехт Дюрер. Меланхолія </vt:lpstr>
      <vt:lpstr>Шекспір про алхімію</vt:lpstr>
      <vt:lpstr>Гігієна в ренесансній Англії</vt:lpstr>
      <vt:lpstr>Інфекційні хвороби і епідемії в Англії  ХVI ст.</vt:lpstr>
      <vt:lpstr>Презентация PowerPoint</vt:lpstr>
      <vt:lpstr>Медичні знання Шекспіра (за Г. Брандесом)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Торкут</dc:creator>
  <cp:lastModifiedBy>Наталья Торкут</cp:lastModifiedBy>
  <cp:revision>63</cp:revision>
  <dcterms:created xsi:type="dcterms:W3CDTF">2020-04-22T09:34:10Z</dcterms:created>
  <dcterms:modified xsi:type="dcterms:W3CDTF">2020-05-15T09:49:11Z</dcterms:modified>
</cp:coreProperties>
</file>