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263" r:id="rId6"/>
    <p:sldId id="264" r:id="rId7"/>
    <p:sldId id="262" r:id="rId8"/>
    <p:sldId id="266" r:id="rId9"/>
    <p:sldId id="270" r:id="rId10"/>
    <p:sldId id="267" r:id="rId11"/>
    <p:sldId id="269" r:id="rId12"/>
    <p:sldId id="268" r:id="rId13"/>
    <p:sldId id="271" r:id="rId14"/>
    <p:sldId id="272" r:id="rId15"/>
    <p:sldId id="273" r:id="rId16"/>
    <p:sldId id="274"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smtClean="0"/>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2/19/2023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2/19/2023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smtClean="0"/>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2/19/2023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2/19/2023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2/19/2023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28783" y="1491916"/>
            <a:ext cx="6817895" cy="3898232"/>
          </a:xfrm>
        </p:spPr>
        <p:txBody>
          <a:bodyPr/>
          <a:lstStyle/>
          <a:p>
            <a:r>
              <a:rPr lang="uk-UA" sz="5400" dirty="0" smtClean="0"/>
              <a:t>Управління кредитним портфелем банку </a:t>
            </a:r>
            <a:endParaRPr lang="ru-RU" sz="5400" dirty="0"/>
          </a:p>
        </p:txBody>
      </p:sp>
      <p:sp>
        <p:nvSpPr>
          <p:cNvPr id="4" name="Подзаголовок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7580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Аналіз кредитоспроможності позичальника </a:t>
            </a:r>
            <a:endParaRPr lang="ru-RU" dirty="0"/>
          </a:p>
        </p:txBody>
      </p:sp>
      <p:sp>
        <p:nvSpPr>
          <p:cNvPr id="3" name="Объект 2"/>
          <p:cNvSpPr>
            <a:spLocks noGrp="1"/>
          </p:cNvSpPr>
          <p:nvPr>
            <p:ph idx="1"/>
          </p:nvPr>
        </p:nvSpPr>
        <p:spPr>
          <a:xfrm>
            <a:off x="1251678" y="2286001"/>
            <a:ext cx="10055077" cy="4249971"/>
          </a:xfrm>
        </p:spPr>
        <p:txBody>
          <a:bodyPr>
            <a:normAutofit fontScale="92500" lnSpcReduction="10000"/>
          </a:bodyPr>
          <a:lstStyle/>
          <a:p>
            <a:pPr marL="457200" indent="-457200">
              <a:buFont typeface="+mj-lt"/>
              <a:buAutoNum type="arabicPeriod"/>
            </a:pPr>
            <a:r>
              <a:rPr lang="uk-UA" b="1" dirty="0" smtClean="0"/>
              <a:t>Оцінка фінансового стану банків-позичальників </a:t>
            </a:r>
            <a:r>
              <a:rPr lang="uk-UA" dirty="0" smtClean="0"/>
              <a:t>за такими напрямами: </a:t>
            </a:r>
          </a:p>
          <a:p>
            <a:r>
              <a:rPr lang="uk-UA" dirty="0" smtClean="0"/>
              <a:t>стан дотримання обов’язкових економічних нормативів, передбачених нормативними актами Національного банку України; </a:t>
            </a:r>
          </a:p>
          <a:p>
            <a:r>
              <a:rPr lang="uk-UA" dirty="0" smtClean="0"/>
              <a:t>аналіз якості активів і пасивів; </a:t>
            </a:r>
          </a:p>
          <a:p>
            <a:r>
              <a:rPr lang="uk-UA" dirty="0" smtClean="0"/>
              <a:t>аналіз прибутків і збитків; </a:t>
            </a:r>
          </a:p>
          <a:p>
            <a:r>
              <a:rPr lang="uk-UA" dirty="0" smtClean="0"/>
              <a:t>інформація про обсяги наданих та отриманих міжбанківських кредитів; </a:t>
            </a:r>
          </a:p>
          <a:p>
            <a:r>
              <a:rPr lang="uk-UA" dirty="0" smtClean="0"/>
              <a:t>висновки щорічної аудиторської перевірки; </a:t>
            </a:r>
          </a:p>
          <a:p>
            <a:r>
              <a:rPr lang="uk-UA" dirty="0" smtClean="0"/>
              <a:t>інформація про виконання банком аналогічних зобов’язань у минулому. </a:t>
            </a:r>
            <a:endParaRPr lang="uk-UA" b="1" dirty="0" smtClean="0"/>
          </a:p>
          <a:p>
            <a:pPr marL="0" indent="0">
              <a:buNone/>
            </a:pPr>
            <a:r>
              <a:rPr lang="uk-UA" b="1" dirty="0" smtClean="0"/>
              <a:t>2.      Оцінки фінансового стану позичальника - фізичної особи </a:t>
            </a:r>
            <a:r>
              <a:rPr lang="uk-UA" dirty="0" smtClean="0"/>
              <a:t>банки встановлюють перелік показників та їх нормативних значень залежно від виду кредиту (на придбання чи будівництво житла, придбання транспортних засобів, товарів тривалого використання, інші потреби), обсягів та строків кредитування, виду забезпечення.</a:t>
            </a:r>
            <a:endParaRPr lang="uk-UA" b="1" dirty="0" smtClean="0"/>
          </a:p>
          <a:p>
            <a:pPr marL="457200" indent="-457200">
              <a:buFont typeface="+mj-lt"/>
              <a:buAutoNum type="arabicPeriod"/>
            </a:pPr>
            <a:endParaRPr lang="ru-RU" dirty="0"/>
          </a:p>
        </p:txBody>
      </p:sp>
    </p:spTree>
    <p:extLst>
      <p:ext uri="{BB962C8B-B14F-4D97-AF65-F5344CB8AC3E}">
        <p14:creationId xmlns:p14="http://schemas.microsoft.com/office/powerpoint/2010/main" val="234678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Аналіз кредитоспроможності позичальника </a:t>
            </a:r>
            <a:endParaRPr lang="ru-RU" dirty="0"/>
          </a:p>
        </p:txBody>
      </p:sp>
      <p:sp>
        <p:nvSpPr>
          <p:cNvPr id="3" name="Объект 2"/>
          <p:cNvSpPr>
            <a:spLocks noGrp="1"/>
          </p:cNvSpPr>
          <p:nvPr>
            <p:ph idx="1"/>
          </p:nvPr>
        </p:nvSpPr>
        <p:spPr>
          <a:xfrm>
            <a:off x="1251678" y="1874517"/>
            <a:ext cx="10317470" cy="4701212"/>
          </a:xfrm>
        </p:spPr>
        <p:txBody>
          <a:bodyPr>
            <a:normAutofit fontScale="70000" lnSpcReduction="20000"/>
          </a:bodyPr>
          <a:lstStyle/>
          <a:p>
            <a:pPr marL="0" indent="0">
              <a:buNone/>
            </a:pPr>
            <a:r>
              <a:rPr lang="uk-UA" dirty="0" smtClean="0"/>
              <a:t>Оцінка фінансового стану позичальника - фізичної особи визначається за результатами аналізу кількісних показників (економічна кредитоспроможність) та якісних характеристик (особиста кредитоспроможність), підтверджених відповідними документами і розрахунками.</a:t>
            </a:r>
          </a:p>
          <a:p>
            <a:pPr marL="0" indent="0">
              <a:buNone/>
            </a:pPr>
            <a:r>
              <a:rPr lang="uk-UA" dirty="0" smtClean="0"/>
              <a:t>До </a:t>
            </a:r>
            <a:r>
              <a:rPr lang="uk-UA" b="1" dirty="0" smtClean="0"/>
              <a:t>якісних характеристик позичальника</a:t>
            </a:r>
            <a:r>
              <a:rPr lang="uk-UA" dirty="0" smtClean="0"/>
              <a:t> належать:</a:t>
            </a:r>
          </a:p>
          <a:p>
            <a:r>
              <a:rPr lang="uk-UA" dirty="0" smtClean="0"/>
              <a:t> загальний матеріальний стан клієнта (наявність майна: нерухомості, цінних паперів, банківських вкладів, транспортних засобів тощо); </a:t>
            </a:r>
          </a:p>
          <a:p>
            <a:r>
              <a:rPr lang="uk-UA" dirty="0" smtClean="0"/>
              <a:t>соціальна стабільність (постійна робота, сімейний стан, ділова репутація); </a:t>
            </a:r>
          </a:p>
          <a:p>
            <a:r>
              <a:rPr lang="uk-UA" dirty="0" smtClean="0"/>
              <a:t>вік і стан здоров’я клієнта; </a:t>
            </a:r>
          </a:p>
          <a:p>
            <a:r>
              <a:rPr lang="uk-UA" dirty="0" smtClean="0"/>
              <a:t>кредитна історія (інтенсивність користування банківськими кредитами у минулому та своєчасність їх погашення, користування іншими банківськими послугами). </a:t>
            </a:r>
          </a:p>
          <a:p>
            <a:pPr marL="0" indent="0">
              <a:buNone/>
            </a:pPr>
            <a:r>
              <a:rPr lang="uk-UA" dirty="0" smtClean="0"/>
              <a:t>До основних </a:t>
            </a:r>
            <a:r>
              <a:rPr lang="uk-UA" b="1" dirty="0" smtClean="0"/>
              <a:t>кількісних показників оцінки фінансового стану позичальника - фізичної особи належать</a:t>
            </a:r>
            <a:r>
              <a:rPr lang="uk-UA" dirty="0" smtClean="0"/>
              <a:t>: </a:t>
            </a:r>
          </a:p>
          <a:p>
            <a:r>
              <a:rPr lang="uk-UA" dirty="0" smtClean="0"/>
              <a:t>сукупний чистий дохід (щомісячні очікувані сукупні доходи, зменшені на сукупні витрати та зобов’язання) та прогноз на майбутнє;</a:t>
            </a:r>
          </a:p>
          <a:p>
            <a:r>
              <a:rPr lang="uk-UA" dirty="0" smtClean="0"/>
              <a:t>накопичення на рахунках в банку (інформація надається за бажанням позичальника); </a:t>
            </a:r>
          </a:p>
          <a:p>
            <a:r>
              <a:rPr lang="uk-UA" dirty="0" smtClean="0"/>
              <a:t>коефіцієнти, котрі характеризують поточну платоспроможність позичальника та його фінансові можливості виконати зобов’язання за кредитною угодою: співвідношення сукупних доходів та витрат, сукупного чистого доходу за місяць та щомісячного внеску за кредитом і процентами за ним; </a:t>
            </a:r>
          </a:p>
          <a:p>
            <a:r>
              <a:rPr lang="uk-UA" dirty="0" smtClean="0"/>
              <a:t>забезпечення (застава рухомого та нерухомого майна, наявність страхових полісів, можливість передавання права власності на об’єкт кредитування) та рівень його ліквідності</a:t>
            </a:r>
            <a:endParaRPr lang="uk-UA" dirty="0"/>
          </a:p>
        </p:txBody>
      </p:sp>
    </p:spTree>
    <p:extLst>
      <p:ext uri="{BB962C8B-B14F-4D97-AF65-F5344CB8AC3E}">
        <p14:creationId xmlns:p14="http://schemas.microsoft.com/office/powerpoint/2010/main" val="185891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254048"/>
            <a:ext cx="10178322" cy="1492132"/>
          </a:xfrm>
        </p:spPr>
        <p:txBody>
          <a:bodyPr>
            <a:noAutofit/>
          </a:bodyPr>
          <a:lstStyle/>
          <a:p>
            <a:r>
              <a:rPr lang="uk-UA" sz="3600" b="1" dirty="0" smtClean="0"/>
              <a:t>Формування резерву на відшкодування можливих втрат за кредитними операціями банку</a:t>
            </a:r>
            <a:endParaRPr lang="uk-UA" sz="3600" dirty="0"/>
          </a:p>
        </p:txBody>
      </p:sp>
      <p:sp>
        <p:nvSpPr>
          <p:cNvPr id="3" name="Объект 2"/>
          <p:cNvSpPr>
            <a:spLocks noGrp="1"/>
          </p:cNvSpPr>
          <p:nvPr>
            <p:ph idx="1"/>
          </p:nvPr>
        </p:nvSpPr>
        <p:spPr>
          <a:xfrm>
            <a:off x="1363973" y="2398296"/>
            <a:ext cx="10178322" cy="3593591"/>
          </a:xfrm>
        </p:spPr>
        <p:txBody>
          <a:bodyPr>
            <a:normAutofit fontScale="92500" lnSpcReduction="20000"/>
          </a:bodyPr>
          <a:lstStyle/>
          <a:p>
            <a:pPr marL="0" indent="0">
              <a:buNone/>
            </a:pPr>
            <a:r>
              <a:rPr lang="uk-UA" dirty="0" smtClean="0"/>
              <a:t>Першим етапом формування резерву є класифікація всіх операцій, що входять до кредитного портфеля банку. </a:t>
            </a:r>
          </a:p>
          <a:p>
            <a:r>
              <a:rPr lang="uk-UA" dirty="0" smtClean="0"/>
              <a:t>Об’єкти резервування такі: </a:t>
            </a:r>
          </a:p>
          <a:p>
            <a:r>
              <a:rPr lang="uk-UA" dirty="0" smtClean="0"/>
              <a:t>1) кредитні операції; </a:t>
            </a:r>
          </a:p>
          <a:p>
            <a:r>
              <a:rPr lang="uk-UA" dirty="0" smtClean="0"/>
              <a:t>2) враховані векселі; </a:t>
            </a:r>
          </a:p>
          <a:p>
            <a:r>
              <a:rPr lang="uk-UA" dirty="0" smtClean="0"/>
              <a:t>3) факторинг, надані зобов’язання (аваль), гарантії і поручительства; </a:t>
            </a:r>
          </a:p>
          <a:p>
            <a:r>
              <a:rPr lang="uk-UA" dirty="0" smtClean="0"/>
              <a:t>4) кошти на кореспондентських рахунках та депозити до запитання в інших банках; </a:t>
            </a:r>
          </a:p>
          <a:p>
            <a:r>
              <a:rPr lang="uk-UA" dirty="0" smtClean="0"/>
              <a:t>5) прострочені доходи за кредитними операціями.</a:t>
            </a:r>
          </a:p>
          <a:p>
            <a:pPr marL="0" indent="0">
              <a:buNone/>
            </a:pPr>
            <a:r>
              <a:rPr lang="uk-UA" dirty="0" smtClean="0"/>
              <a:t>Класифікація операцій та розрахунок суми резерву за кожною з перелічених груп здійснюється за спеціально розробленими критеріями та методиками, в яких враховано особливості тих чи інших банківських операцій</a:t>
            </a:r>
            <a:endParaRPr lang="uk-UA" dirty="0"/>
          </a:p>
        </p:txBody>
      </p:sp>
    </p:spTree>
    <p:extLst>
      <p:ext uri="{BB962C8B-B14F-4D97-AF65-F5344CB8AC3E}">
        <p14:creationId xmlns:p14="http://schemas.microsoft.com/office/powerpoint/2010/main" val="117741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Класифікації операцій </a:t>
            </a:r>
            <a:endParaRPr lang="ru-RU" dirty="0"/>
          </a:p>
        </p:txBody>
      </p:sp>
      <p:sp>
        <p:nvSpPr>
          <p:cNvPr id="3" name="Объект 2"/>
          <p:cNvSpPr>
            <a:spLocks noGrp="1"/>
          </p:cNvSpPr>
          <p:nvPr>
            <p:ph idx="1"/>
          </p:nvPr>
        </p:nvSpPr>
        <p:spPr>
          <a:xfrm>
            <a:off x="1137036" y="1765190"/>
            <a:ext cx="10292963" cy="4699220"/>
          </a:xfrm>
        </p:spPr>
        <p:txBody>
          <a:bodyPr>
            <a:normAutofit fontScale="85000" lnSpcReduction="10000"/>
          </a:bodyPr>
          <a:lstStyle/>
          <a:p>
            <a:pPr marL="0" indent="0">
              <a:buNone/>
            </a:pPr>
            <a:r>
              <a:rPr lang="ru-RU" b="1" dirty="0" smtClean="0"/>
              <a:t>1</a:t>
            </a:r>
            <a:r>
              <a:rPr lang="uk-UA" b="1" dirty="0" smtClean="0"/>
              <a:t>. Рівень ризикованості кредитних операцій банку</a:t>
            </a:r>
            <a:r>
              <a:rPr lang="uk-UA" dirty="0" smtClean="0"/>
              <a:t> визначається за такими трьома параметрами: </a:t>
            </a:r>
          </a:p>
          <a:p>
            <a:r>
              <a:rPr lang="uk-UA" dirty="0" smtClean="0"/>
              <a:t>оцінка фінансового стану позичальника (контрагента банку); </a:t>
            </a:r>
          </a:p>
          <a:p>
            <a:r>
              <a:rPr lang="uk-UA" dirty="0" smtClean="0"/>
              <a:t>стан обслуговування позичальником кредитної заборгованості за основним боргом та процентами (комісії чи інші платежі), а також спроможність позичальника надалі обслуговувати цей борг; </a:t>
            </a:r>
          </a:p>
          <a:p>
            <a:r>
              <a:rPr lang="uk-UA" dirty="0" smtClean="0"/>
              <a:t>рівень та якість забезпечення кредитної операції.</a:t>
            </a:r>
          </a:p>
          <a:p>
            <a:pPr marL="0" indent="0">
              <a:buNone/>
            </a:pPr>
            <a:r>
              <a:rPr lang="uk-UA" b="1" dirty="0" smtClean="0"/>
              <a:t>2. Під час класифікації операцій за врахованими векселями</a:t>
            </a:r>
            <a:r>
              <a:rPr lang="uk-UA" dirty="0" smtClean="0"/>
              <a:t>, крім оцінки фінансового стану позичальника (платника за векселем), ураховується строк погашення заборгованості та визначаються три категорії: </a:t>
            </a:r>
          </a:p>
          <a:p>
            <a:r>
              <a:rPr lang="uk-UA" dirty="0" smtClean="0"/>
              <a:t>стандартна заборгованість, якщо строк погашення векселя ще не настав; </a:t>
            </a:r>
          </a:p>
          <a:p>
            <a:r>
              <a:rPr lang="uk-UA" dirty="0" smtClean="0"/>
              <a:t>сумнівна заборгованість, якщо строк прострочення за векселем не перевищує 30 днів; </a:t>
            </a:r>
          </a:p>
          <a:p>
            <a:r>
              <a:rPr lang="uk-UA" dirty="0" smtClean="0"/>
              <a:t>безнадійна заборгованість, якщо вексель прострочено на строк понад 30 днів. </a:t>
            </a:r>
          </a:p>
          <a:p>
            <a:pPr marL="0" indent="0">
              <a:buNone/>
            </a:pPr>
            <a:r>
              <a:rPr lang="uk-UA" dirty="0" smtClean="0"/>
              <a:t>Сума відрахувань до резерву за врахованими векселями обчислюється з огляду на встановлені коефіцієнти резервування за кожною з названих категорій - 1 %, 50 %, 100 % - та урахованої вартості векселя, незалежно від його виду (дисконтний чи процентний).</a:t>
            </a:r>
          </a:p>
          <a:p>
            <a:pPr marL="0" indent="0">
              <a:buNone/>
            </a:pPr>
            <a:endParaRPr lang="ru-RU" dirty="0"/>
          </a:p>
        </p:txBody>
      </p:sp>
    </p:spTree>
    <p:extLst>
      <p:ext uri="{BB962C8B-B14F-4D97-AF65-F5344CB8AC3E}">
        <p14:creationId xmlns:p14="http://schemas.microsoft.com/office/powerpoint/2010/main" val="106723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Класифікації операцій </a:t>
            </a:r>
            <a:endParaRPr lang="ru-RU" dirty="0"/>
          </a:p>
        </p:txBody>
      </p:sp>
      <p:sp>
        <p:nvSpPr>
          <p:cNvPr id="3" name="Объект 2"/>
          <p:cNvSpPr>
            <a:spLocks noGrp="1"/>
          </p:cNvSpPr>
          <p:nvPr>
            <p:ph idx="1"/>
          </p:nvPr>
        </p:nvSpPr>
        <p:spPr>
          <a:xfrm>
            <a:off x="1152939" y="1598213"/>
            <a:ext cx="10277061" cy="4281380"/>
          </a:xfrm>
        </p:spPr>
        <p:txBody>
          <a:bodyPr>
            <a:normAutofit fontScale="70000" lnSpcReduction="20000"/>
          </a:bodyPr>
          <a:lstStyle/>
          <a:p>
            <a:pPr marL="0" indent="0">
              <a:buNone/>
            </a:pPr>
            <a:r>
              <a:rPr lang="uk-UA" b="1" dirty="0" smtClean="0"/>
              <a:t>3. Класифікація операцій за факторингом,</a:t>
            </a:r>
            <a:r>
              <a:rPr lang="uk-UA" dirty="0" smtClean="0"/>
              <a:t> наданими зобов’язаннями (аваль), виконаними гарантіями та поруками здійснюється з огляду на клас позичальника та терміни прострочення з дня виконання зобов’язань. </a:t>
            </a:r>
          </a:p>
          <a:p>
            <a:pPr marL="0" indent="0">
              <a:buNone/>
            </a:pPr>
            <a:r>
              <a:rPr lang="uk-UA" dirty="0" smtClean="0"/>
              <a:t>Отже, ці операції класифікуються як: </a:t>
            </a:r>
          </a:p>
          <a:p>
            <a:r>
              <a:rPr lang="uk-UA" dirty="0" smtClean="0"/>
              <a:t>стандартні, якщо строк погашення, повернення чи виконання зобов’язання ще не настав; </a:t>
            </a:r>
          </a:p>
          <a:p>
            <a:r>
              <a:rPr lang="uk-UA" dirty="0" smtClean="0"/>
              <a:t>сумнівні, коли строк заборгованості не перевищує 90 днів з дня виконання зобов’язань, передбачених договірними умовами; </a:t>
            </a:r>
          </a:p>
          <a:p>
            <a:r>
              <a:rPr lang="uk-UA" dirty="0" smtClean="0"/>
              <a:t>безнадійні, якщо строк заборгованості становить понад 90 днів після настання строку платежу, передбаченого договірними умовами. </a:t>
            </a:r>
          </a:p>
          <a:p>
            <a:pPr marL="0" indent="0">
              <a:buNone/>
            </a:pPr>
            <a:r>
              <a:rPr lang="uk-UA" dirty="0" smtClean="0"/>
              <a:t>Для обчислення суми резерву використовуються загальні коефіцієнти резервування за названими групами (1 %, 50 %, 100 %). </a:t>
            </a:r>
          </a:p>
          <a:p>
            <a:pPr marL="0" indent="0">
              <a:buNone/>
            </a:pPr>
            <a:r>
              <a:rPr lang="uk-UA" b="1" dirty="0" smtClean="0"/>
              <a:t>4. Кошти, розміщені на кореспондентських рахунках та депозитах до запитання в інших банках</a:t>
            </a:r>
            <a:r>
              <a:rPr lang="uk-UA" dirty="0" smtClean="0"/>
              <a:t> є об’єктом резервування, якщо:</a:t>
            </a:r>
          </a:p>
          <a:p>
            <a:r>
              <a:rPr lang="uk-UA" dirty="0" smtClean="0"/>
              <a:t>вони розміщені в банках-нерезидентах; </a:t>
            </a:r>
          </a:p>
          <a:p>
            <a:r>
              <a:rPr lang="uk-UA" dirty="0" smtClean="0"/>
              <a:t>банк-кореспондент зареєстрований в офшорній зоні; </a:t>
            </a:r>
          </a:p>
          <a:p>
            <a:r>
              <a:rPr lang="uk-UA" dirty="0" smtClean="0"/>
              <a:t>банки-кореспонденти (резиденти і нерезиденти) визнано банкрутами або вони перебувають в стані ліквідації за рішенням уповноважених органів.</a:t>
            </a:r>
          </a:p>
          <a:p>
            <a:pPr marL="0" indent="0">
              <a:buNone/>
            </a:pPr>
            <a:r>
              <a:rPr lang="uk-UA" b="1" dirty="0" smtClean="0"/>
              <a:t>5. Резерв під прострочені та сумнівні щодо отримання нараховані доходи за активними операціями банків </a:t>
            </a:r>
            <a:r>
              <a:rPr lang="uk-UA" dirty="0" smtClean="0"/>
              <a:t>створюється на всю суму прострочених понад 31 день і сумнівних щодо отримання доходів. Нараховані доходи за активними операціями банків уважаються сумнівними до отримання, якщо платіж за основним боргом прострочений понад 90 днів або проценти за ним прострочені на строк понад 60 днів.</a:t>
            </a:r>
          </a:p>
        </p:txBody>
      </p:sp>
    </p:spTree>
    <p:extLst>
      <p:ext uri="{BB962C8B-B14F-4D97-AF65-F5344CB8AC3E}">
        <p14:creationId xmlns:p14="http://schemas.microsoft.com/office/powerpoint/2010/main" val="309524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Ефективність управління кредитними портфелями банку </a:t>
            </a:r>
            <a:endParaRPr lang="ru-RU" dirty="0"/>
          </a:p>
        </p:txBody>
      </p:sp>
      <p:sp>
        <p:nvSpPr>
          <p:cNvPr id="3" name="Объект 2"/>
          <p:cNvSpPr>
            <a:spLocks noGrp="1"/>
          </p:cNvSpPr>
          <p:nvPr>
            <p:ph idx="1"/>
          </p:nvPr>
        </p:nvSpPr>
        <p:spPr/>
        <p:txBody>
          <a:bodyPr>
            <a:normAutofit fontScale="92500" lnSpcReduction="10000"/>
          </a:bodyPr>
          <a:lstStyle/>
          <a:p>
            <a:r>
              <a:rPr lang="uk-UA" dirty="0" smtClean="0"/>
              <a:t> Ефективність управління кредитним портфелем банку визначається за співвідношенням між такими параметрами, як рівень дохідності та величина кредитного ризику портфеля. </a:t>
            </a:r>
          </a:p>
          <a:p>
            <a:r>
              <a:rPr lang="uk-UA" dirty="0" smtClean="0"/>
              <a:t>Ризик кредитного портфеля найадекватніше оцінюється через розрахункове значення резерву під нестандартну заборгованість за кредитними операціями банку, тобто частини резерву, розрахованої за кредитами категорій: під контролем, субстандартні, сумнівні, безнадійні</a:t>
            </a:r>
            <a:r>
              <a:rPr lang="ru-RU" dirty="0" smtClean="0"/>
              <a:t>. </a:t>
            </a:r>
            <a:endParaRPr lang="uk-UA" dirty="0" smtClean="0"/>
          </a:p>
          <a:p>
            <a:pPr marL="0" indent="0">
              <a:buNone/>
            </a:pPr>
            <a:r>
              <a:rPr lang="uk-UA" b="1" dirty="0" smtClean="0"/>
              <a:t>Показник ризику кредитного портфеля банку</a:t>
            </a:r>
          </a:p>
          <a:p>
            <a:pPr marL="0" indent="0">
              <a:buNone/>
            </a:pPr>
            <a:r>
              <a:rPr lang="uk-UA" b="1" dirty="0" smtClean="0"/>
              <a:t>Коефіцієнт ефективності управління кредитним портфелем банку</a:t>
            </a:r>
            <a:r>
              <a:rPr lang="uk-UA" dirty="0" smtClean="0"/>
              <a:t> </a:t>
            </a:r>
          </a:p>
          <a:p>
            <a:pPr marL="0" indent="0">
              <a:buNone/>
            </a:pPr>
            <a:r>
              <a:rPr lang="uk-UA" dirty="0" smtClean="0"/>
              <a:t>Коефіцієнт ефективності управління кредитним портфелем може бути використаний банком у процесі перспективного або ретроспективного аналізу.</a:t>
            </a:r>
            <a:endParaRPr lang="uk-UA" dirty="0"/>
          </a:p>
        </p:txBody>
      </p:sp>
      <p:pic>
        <p:nvPicPr>
          <p:cNvPr id="4" name="Рисунок 3"/>
          <p:cNvPicPr>
            <a:picLocks noChangeAspect="1"/>
          </p:cNvPicPr>
          <p:nvPr/>
        </p:nvPicPr>
        <p:blipFill rotWithShape="1">
          <a:blip r:embed="rId2"/>
          <a:srcRect l="22951" t="54762" r="65577" b="39930"/>
          <a:stretch/>
        </p:blipFill>
        <p:spPr>
          <a:xfrm>
            <a:off x="7207931" y="4064636"/>
            <a:ext cx="1827960" cy="445273"/>
          </a:xfrm>
          <a:prstGeom prst="rect">
            <a:avLst/>
          </a:prstGeom>
        </p:spPr>
      </p:pic>
      <p:pic>
        <p:nvPicPr>
          <p:cNvPr id="5" name="Рисунок 4"/>
          <p:cNvPicPr>
            <a:picLocks noChangeAspect="1"/>
          </p:cNvPicPr>
          <p:nvPr/>
        </p:nvPicPr>
        <p:blipFill rotWithShape="1">
          <a:blip r:embed="rId3"/>
          <a:srcRect l="24899" t="57778" r="64476" b="37222"/>
          <a:stretch/>
        </p:blipFill>
        <p:spPr>
          <a:xfrm>
            <a:off x="9375911" y="4509909"/>
            <a:ext cx="2054089" cy="543729"/>
          </a:xfrm>
          <a:prstGeom prst="rect">
            <a:avLst/>
          </a:prstGeom>
        </p:spPr>
      </p:pic>
    </p:spTree>
    <p:extLst>
      <p:ext uri="{BB962C8B-B14F-4D97-AF65-F5344CB8AC3E}">
        <p14:creationId xmlns:p14="http://schemas.microsoft.com/office/powerpoint/2010/main" val="380091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Методи управління проблемними кредитами </a:t>
            </a:r>
            <a:endParaRPr lang="ru-RU" dirty="0"/>
          </a:p>
        </p:txBody>
      </p:sp>
      <p:sp>
        <p:nvSpPr>
          <p:cNvPr id="3" name="Объект 2"/>
          <p:cNvSpPr>
            <a:spLocks noGrp="1"/>
          </p:cNvSpPr>
          <p:nvPr>
            <p:ph idx="1"/>
          </p:nvPr>
        </p:nvSpPr>
        <p:spPr/>
        <p:txBody>
          <a:bodyPr>
            <a:normAutofit/>
          </a:bodyPr>
          <a:lstStyle/>
          <a:p>
            <a:r>
              <a:rPr lang="uk-UA" b="1" dirty="0" smtClean="0"/>
              <a:t>Проблемними кредитами</a:t>
            </a:r>
            <a:r>
              <a:rPr lang="uk-UA" dirty="0" smtClean="0"/>
              <a:t> називають такі, за якими своєчасно не проведено один чи кілька платежів, значно знизилась ринкова вартість забезпечення, виникли обставини, котрі викликають сумнів щодо повернення позички.</a:t>
            </a:r>
          </a:p>
          <a:p>
            <a:pPr marL="457200" indent="-457200">
              <a:buFont typeface="+mj-lt"/>
              <a:buAutoNum type="arabicPeriod"/>
            </a:pPr>
            <a:r>
              <a:rPr lang="uk-UA" b="1" dirty="0" smtClean="0"/>
              <a:t>Метод реабілітації</a:t>
            </a:r>
          </a:p>
          <a:p>
            <a:pPr marL="457200" indent="-457200">
              <a:buFont typeface="+mj-lt"/>
              <a:buAutoNum type="arabicPeriod"/>
            </a:pPr>
            <a:r>
              <a:rPr lang="uk-UA" b="1" dirty="0" smtClean="0"/>
              <a:t>Метод ліквідації</a:t>
            </a:r>
          </a:p>
          <a:p>
            <a:pPr marL="457200" indent="-457200">
              <a:buFont typeface="+mj-lt"/>
              <a:buAutoNum type="arabicPeriod"/>
            </a:pPr>
            <a:r>
              <a:rPr lang="uk-UA" b="1" dirty="0" smtClean="0"/>
              <a:t>Процес реабілітації</a:t>
            </a:r>
            <a:r>
              <a:rPr lang="uk-UA" dirty="0" smtClean="0"/>
              <a:t> складається з декількох етапів: (збір і підготовка інформації;  зустріч із позичальником; розробка плану дій; реструктуризація боргу; постійний контроль за виконанням плану реабілітації). </a:t>
            </a:r>
          </a:p>
          <a:p>
            <a:pPr marL="457200" indent="-457200">
              <a:buFont typeface="+mj-lt"/>
              <a:buAutoNum type="arabicPeriod"/>
            </a:pPr>
            <a:r>
              <a:rPr lang="uk-UA" b="1" dirty="0" smtClean="0"/>
              <a:t>Ліквідація</a:t>
            </a:r>
            <a:endParaRPr lang="uk-UA" dirty="0"/>
          </a:p>
        </p:txBody>
      </p:sp>
    </p:spTree>
    <p:extLst>
      <p:ext uri="{BB962C8B-B14F-4D97-AF65-F5344CB8AC3E}">
        <p14:creationId xmlns:p14="http://schemas.microsoft.com/office/powerpoint/2010/main" val="158114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43726" y="2537189"/>
            <a:ext cx="10178322" cy="961385"/>
          </a:xfrm>
        </p:spPr>
        <p:txBody>
          <a:bodyPr/>
          <a:lstStyle/>
          <a:p>
            <a:pPr algn="ctr"/>
            <a:r>
              <a:rPr lang="uk-UA" dirty="0" smtClean="0"/>
              <a:t>Дякую за увагу </a:t>
            </a:r>
            <a:endParaRPr lang="ru-RU" dirty="0"/>
          </a:p>
        </p:txBody>
      </p:sp>
    </p:spTree>
    <p:extLst>
      <p:ext uri="{BB962C8B-B14F-4D97-AF65-F5344CB8AC3E}">
        <p14:creationId xmlns:p14="http://schemas.microsoft.com/office/powerpoint/2010/main" val="362634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Управління кредитними операціями банку</a:t>
            </a:r>
            <a:endParaRPr lang="ru-RU" dirty="0"/>
          </a:p>
        </p:txBody>
      </p:sp>
      <p:sp>
        <p:nvSpPr>
          <p:cNvPr id="3" name="Объект 2"/>
          <p:cNvSpPr>
            <a:spLocks noGrp="1"/>
          </p:cNvSpPr>
          <p:nvPr>
            <p:ph idx="1"/>
          </p:nvPr>
        </p:nvSpPr>
        <p:spPr/>
        <p:txBody>
          <a:bodyPr>
            <a:normAutofit fontScale="92500"/>
          </a:bodyPr>
          <a:lstStyle/>
          <a:p>
            <a:pPr marL="0" indent="0">
              <a:buNone/>
            </a:pPr>
            <a:r>
              <a:rPr lang="uk-UA" b="1" dirty="0" smtClean="0"/>
              <a:t>Кредитний портфель - це сукупність усіх кредитів, наданих банком для одержання доходів. </a:t>
            </a:r>
            <a:br>
              <a:rPr lang="uk-UA" b="1" dirty="0" smtClean="0"/>
            </a:br>
            <a:r>
              <a:rPr lang="uk-UA" b="1" dirty="0" smtClean="0"/>
              <a:t>Головна мета процесу управління кредитним портфелем банку</a:t>
            </a:r>
            <a:r>
              <a:rPr lang="uk-UA" dirty="0" smtClean="0"/>
              <a:t> полягає в забезпеченні максимальної дохідності за допустимого рівня ризику. </a:t>
            </a:r>
          </a:p>
          <a:p>
            <a:pPr marL="0" indent="0">
              <a:buNone/>
            </a:pPr>
            <a:r>
              <a:rPr lang="uk-UA" dirty="0" smtClean="0"/>
              <a:t>Обсяг і структура кредитного портфеля банку визначаються такими чинниками: </a:t>
            </a:r>
          </a:p>
          <a:p>
            <a:pPr marL="0" indent="0">
              <a:buNone/>
            </a:pPr>
            <a:r>
              <a:rPr lang="uk-UA" dirty="0" smtClean="0"/>
              <a:t>· офіційна кредитна політика банку; </a:t>
            </a:r>
          </a:p>
          <a:p>
            <a:pPr marL="0" indent="0">
              <a:buNone/>
            </a:pPr>
            <a:r>
              <a:rPr lang="uk-UA" dirty="0" smtClean="0"/>
              <a:t>· правила регулювання банківської діяльності; </a:t>
            </a:r>
          </a:p>
          <a:p>
            <a:pPr marL="0" indent="0">
              <a:buNone/>
            </a:pPr>
            <a:r>
              <a:rPr lang="uk-UA" dirty="0" smtClean="0"/>
              <a:t>· величина капіталу банку; </a:t>
            </a:r>
          </a:p>
          <a:p>
            <a:pPr marL="0" indent="0">
              <a:buNone/>
            </a:pPr>
            <a:r>
              <a:rPr lang="uk-UA" dirty="0" smtClean="0"/>
              <a:t>· досвід і кваліфікація менеджерів; </a:t>
            </a:r>
          </a:p>
          <a:p>
            <a:pPr marL="0" indent="0">
              <a:buNone/>
            </a:pPr>
            <a:r>
              <a:rPr lang="uk-UA" dirty="0" smtClean="0"/>
              <a:t>· рівень дохідності різних напрямів розміщення коштів.</a:t>
            </a:r>
          </a:p>
          <a:p>
            <a:pPr marL="0" indent="0">
              <a:buNone/>
            </a:pPr>
            <a:endParaRPr lang="ru-RU" dirty="0" smtClean="0"/>
          </a:p>
        </p:txBody>
      </p:sp>
    </p:spTree>
    <p:extLst>
      <p:ext uri="{BB962C8B-B14F-4D97-AF65-F5344CB8AC3E}">
        <p14:creationId xmlns:p14="http://schemas.microsoft.com/office/powerpoint/2010/main" val="274244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Управління кредитними операціями банку</a:t>
            </a:r>
            <a:endParaRPr lang="ru-RU" dirty="0"/>
          </a:p>
        </p:txBody>
      </p:sp>
      <p:sp>
        <p:nvSpPr>
          <p:cNvPr id="3" name="Объект 2"/>
          <p:cNvSpPr>
            <a:spLocks noGrp="1"/>
          </p:cNvSpPr>
          <p:nvPr>
            <p:ph idx="1"/>
          </p:nvPr>
        </p:nvSpPr>
        <p:spPr/>
        <p:txBody>
          <a:bodyPr>
            <a:normAutofit/>
          </a:bodyPr>
          <a:lstStyle/>
          <a:p>
            <a:r>
              <a:rPr lang="uk-UA" b="1" dirty="0" smtClean="0"/>
              <a:t>Норматив максимального розміру кредитного ризику</a:t>
            </a:r>
            <a:r>
              <a:rPr lang="uk-UA" dirty="0" smtClean="0"/>
              <a:t> </a:t>
            </a:r>
            <a:r>
              <a:rPr lang="uk-UA" b="1" dirty="0" smtClean="0"/>
              <a:t>на одного контрагента (Н7)</a:t>
            </a:r>
            <a:r>
              <a:rPr lang="uk-UA" dirty="0" smtClean="0"/>
              <a:t> </a:t>
            </a:r>
          </a:p>
          <a:p>
            <a:r>
              <a:rPr lang="uk-UA" b="1" dirty="0" smtClean="0"/>
              <a:t>Норматив великих кредитних ризиків (Н8)</a:t>
            </a:r>
          </a:p>
          <a:p>
            <a:r>
              <a:rPr lang="uk-UA" dirty="0" smtClean="0"/>
              <a:t> </a:t>
            </a:r>
            <a:r>
              <a:rPr lang="uk-UA" b="1" dirty="0" smtClean="0"/>
              <a:t>Норматив максимального розміру кредитів, гарантій та поручительств, наданих одному інсайдеру (Н9),</a:t>
            </a:r>
            <a:r>
              <a:rPr lang="uk-UA" dirty="0" smtClean="0"/>
              <a:t> </a:t>
            </a:r>
          </a:p>
          <a:p>
            <a:r>
              <a:rPr lang="uk-UA" b="1" dirty="0" smtClean="0"/>
              <a:t>Норматив максимального сукупного розміру кредитів, гарантій та поручительств, наданих інсайдерам (Н10),</a:t>
            </a:r>
            <a:endParaRPr lang="uk-UA" b="1" dirty="0"/>
          </a:p>
        </p:txBody>
      </p:sp>
    </p:spTree>
    <p:extLst>
      <p:ext uri="{BB962C8B-B14F-4D97-AF65-F5344CB8AC3E}">
        <p14:creationId xmlns:p14="http://schemas.microsoft.com/office/powerpoint/2010/main" val="91096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462596"/>
            <a:ext cx="10178322" cy="1492132"/>
          </a:xfrm>
        </p:spPr>
        <p:txBody>
          <a:bodyPr>
            <a:normAutofit/>
          </a:bodyPr>
          <a:lstStyle/>
          <a:p>
            <a:r>
              <a:rPr lang="uk-UA" sz="4400" dirty="0" smtClean="0"/>
              <a:t>Визначення дохідності кредитного портфеля та методи ціноутворення</a:t>
            </a:r>
            <a:endParaRPr lang="ru-RU" sz="4400" dirty="0"/>
          </a:p>
        </p:txBody>
      </p:sp>
      <p:sp>
        <p:nvSpPr>
          <p:cNvPr id="3" name="Объект 2"/>
          <p:cNvSpPr>
            <a:spLocks noGrp="1"/>
          </p:cNvSpPr>
          <p:nvPr>
            <p:ph idx="1"/>
          </p:nvPr>
        </p:nvSpPr>
        <p:spPr>
          <a:xfrm>
            <a:off x="1542552" y="2286001"/>
            <a:ext cx="9984093" cy="4401046"/>
          </a:xfrm>
        </p:spPr>
        <p:txBody>
          <a:bodyPr>
            <a:normAutofit/>
          </a:bodyPr>
          <a:lstStyle/>
          <a:p>
            <a:r>
              <a:rPr lang="uk-UA" sz="2400" b="1" dirty="0" smtClean="0"/>
              <a:t>Дохід за кредитною операцією (в межах року)</a:t>
            </a:r>
          </a:p>
          <a:p>
            <a:endParaRPr lang="ru-RU" sz="2400" b="1" dirty="0" smtClean="0"/>
          </a:p>
          <a:p>
            <a:r>
              <a:rPr lang="uk-UA" sz="2400" b="1" dirty="0" smtClean="0"/>
              <a:t>Дохід за вексельними операціями</a:t>
            </a:r>
          </a:p>
          <a:p>
            <a:pPr marL="0" indent="0">
              <a:buNone/>
            </a:pPr>
            <a:endParaRPr lang="ru-RU" sz="2400" dirty="0"/>
          </a:p>
          <a:p>
            <a:r>
              <a:rPr lang="ru-RU" sz="2400" b="1" dirty="0"/>
              <a:t>Дохід кредитного портфеля</a:t>
            </a:r>
          </a:p>
          <a:p>
            <a:pPr marL="0" indent="0">
              <a:buNone/>
            </a:pPr>
            <a:endParaRPr lang="ru-RU" sz="2400" b="1" dirty="0" smtClean="0"/>
          </a:p>
          <a:p>
            <a:r>
              <a:rPr lang="uk-UA" sz="2400" b="1" dirty="0" smtClean="0"/>
              <a:t>Рівень доходності  кредитного портфеля </a:t>
            </a:r>
            <a:endParaRPr lang="ru-RU" sz="2400" b="1" dirty="0"/>
          </a:p>
        </p:txBody>
      </p:sp>
      <p:pic>
        <p:nvPicPr>
          <p:cNvPr id="4" name="Рисунок 3"/>
          <p:cNvPicPr>
            <a:picLocks noChangeAspect="1"/>
          </p:cNvPicPr>
          <p:nvPr/>
        </p:nvPicPr>
        <p:blipFill rotWithShape="1">
          <a:blip r:embed="rId2"/>
          <a:srcRect l="21940" t="73355" r="68159" b="21791"/>
          <a:stretch/>
        </p:blipFill>
        <p:spPr>
          <a:xfrm>
            <a:off x="8528797" y="2132228"/>
            <a:ext cx="2488782" cy="686214"/>
          </a:xfrm>
          <a:prstGeom prst="rect">
            <a:avLst/>
          </a:prstGeom>
        </p:spPr>
      </p:pic>
      <p:pic>
        <p:nvPicPr>
          <p:cNvPr id="5" name="Рисунок 4"/>
          <p:cNvPicPr>
            <a:picLocks noChangeAspect="1"/>
          </p:cNvPicPr>
          <p:nvPr/>
        </p:nvPicPr>
        <p:blipFill rotWithShape="1">
          <a:blip r:embed="rId3"/>
          <a:srcRect l="21970" t="61338" r="67217" b="34246"/>
          <a:stretch/>
        </p:blipFill>
        <p:spPr>
          <a:xfrm>
            <a:off x="7081358" y="3175389"/>
            <a:ext cx="2783909" cy="639477"/>
          </a:xfrm>
          <a:prstGeom prst="rect">
            <a:avLst/>
          </a:prstGeom>
        </p:spPr>
      </p:pic>
      <p:pic>
        <p:nvPicPr>
          <p:cNvPr id="7" name="Рисунок 6"/>
          <p:cNvPicPr>
            <a:picLocks noChangeAspect="1"/>
          </p:cNvPicPr>
          <p:nvPr/>
        </p:nvPicPr>
        <p:blipFill rotWithShape="1">
          <a:blip r:embed="rId4"/>
          <a:srcRect l="43866" t="24309" r="44732" b="68826"/>
          <a:stretch/>
        </p:blipFill>
        <p:spPr>
          <a:xfrm>
            <a:off x="5996539" y="4131510"/>
            <a:ext cx="2327997" cy="710027"/>
          </a:xfrm>
          <a:prstGeom prst="rect">
            <a:avLst/>
          </a:prstGeom>
        </p:spPr>
      </p:pic>
      <p:pic>
        <p:nvPicPr>
          <p:cNvPr id="8" name="Рисунок 7"/>
          <p:cNvPicPr>
            <a:picLocks noChangeAspect="1"/>
          </p:cNvPicPr>
          <p:nvPr/>
        </p:nvPicPr>
        <p:blipFill rotWithShape="1">
          <a:blip r:embed="rId5"/>
          <a:srcRect l="24214" t="54350" r="65652" b="39953"/>
          <a:stretch/>
        </p:blipFill>
        <p:spPr>
          <a:xfrm>
            <a:off x="7715070" y="5172810"/>
            <a:ext cx="2058118" cy="650857"/>
          </a:xfrm>
          <a:prstGeom prst="rect">
            <a:avLst/>
          </a:prstGeom>
        </p:spPr>
      </p:pic>
    </p:spTree>
    <p:extLst>
      <p:ext uri="{BB962C8B-B14F-4D97-AF65-F5344CB8AC3E}">
        <p14:creationId xmlns:p14="http://schemas.microsoft.com/office/powerpoint/2010/main" val="157666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462596"/>
            <a:ext cx="10178322" cy="1492132"/>
          </a:xfrm>
        </p:spPr>
        <p:txBody>
          <a:bodyPr>
            <a:normAutofit/>
          </a:bodyPr>
          <a:lstStyle/>
          <a:p>
            <a:r>
              <a:rPr lang="uk-UA" sz="4400" dirty="0" smtClean="0"/>
              <a:t>Визначення дохідності кредитного портфеля та методи ціноутворення</a:t>
            </a:r>
            <a:endParaRPr lang="ru-RU" sz="4400" dirty="0"/>
          </a:p>
        </p:txBody>
      </p:sp>
      <p:sp>
        <p:nvSpPr>
          <p:cNvPr id="3" name="Объект 2"/>
          <p:cNvSpPr>
            <a:spLocks noGrp="1"/>
          </p:cNvSpPr>
          <p:nvPr>
            <p:ph idx="1"/>
          </p:nvPr>
        </p:nvSpPr>
        <p:spPr>
          <a:xfrm>
            <a:off x="1542552" y="2286001"/>
            <a:ext cx="9984093" cy="4401046"/>
          </a:xfrm>
        </p:spPr>
        <p:txBody>
          <a:bodyPr>
            <a:normAutofit/>
          </a:bodyPr>
          <a:lstStyle/>
          <a:p>
            <a:r>
              <a:rPr lang="uk-UA" dirty="0" smtClean="0"/>
              <a:t>У процесі кредитування значна увага приділяється вибору методу ціноутворення за кредитом. У світовій банківській практиці застосовується кілька основних методів установлення ставки за кредитом. </a:t>
            </a:r>
          </a:p>
          <a:p>
            <a:pPr marL="457200" indent="-457200">
              <a:buFont typeface="+mj-lt"/>
              <a:buAutoNum type="arabicPeriod"/>
            </a:pPr>
            <a:r>
              <a:rPr lang="uk-UA" b="1" dirty="0" smtClean="0"/>
              <a:t>Метод «вартість плюс».</a:t>
            </a:r>
          </a:p>
          <a:p>
            <a:pPr marL="457200" indent="-457200">
              <a:buFont typeface="+mj-lt"/>
              <a:buAutoNum type="arabicPeriod"/>
            </a:pPr>
            <a:r>
              <a:rPr lang="uk-UA" b="1" dirty="0" smtClean="0"/>
              <a:t>Метод «базова ставка плюс».</a:t>
            </a:r>
          </a:p>
          <a:p>
            <a:pPr marL="457200" indent="-457200">
              <a:buFont typeface="+mj-lt"/>
              <a:buAutoNum type="arabicPeriod"/>
            </a:pPr>
            <a:r>
              <a:rPr lang="uk-UA" b="1" dirty="0" smtClean="0"/>
              <a:t>Метод «надбавки»</a:t>
            </a:r>
          </a:p>
          <a:p>
            <a:pPr marL="457200" indent="-457200">
              <a:buFont typeface="+mj-lt"/>
              <a:buAutoNum type="arabicPeriod"/>
            </a:pPr>
            <a:r>
              <a:rPr lang="uk-UA" b="1" dirty="0" smtClean="0"/>
              <a:t>Метод «аналізу дохідності клієнта»</a:t>
            </a:r>
            <a:endParaRPr lang="uk-UA" sz="2400" b="1" dirty="0"/>
          </a:p>
        </p:txBody>
      </p:sp>
    </p:spTree>
    <p:extLst>
      <p:ext uri="{BB962C8B-B14F-4D97-AF65-F5344CB8AC3E}">
        <p14:creationId xmlns:p14="http://schemas.microsoft.com/office/powerpoint/2010/main" val="2932990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462596"/>
            <a:ext cx="10178322" cy="1492132"/>
          </a:xfrm>
        </p:spPr>
        <p:txBody>
          <a:bodyPr>
            <a:normAutofit/>
          </a:bodyPr>
          <a:lstStyle/>
          <a:p>
            <a:r>
              <a:rPr lang="uk-UA" sz="4400" dirty="0" smtClean="0"/>
              <a:t>Визначення дохідності кредитного портфеля та методи ціноутворення</a:t>
            </a:r>
            <a:endParaRPr lang="ru-RU" sz="4400" dirty="0"/>
          </a:p>
        </p:txBody>
      </p:sp>
      <p:sp>
        <p:nvSpPr>
          <p:cNvPr id="3" name="Объект 2"/>
          <p:cNvSpPr>
            <a:spLocks noGrp="1"/>
          </p:cNvSpPr>
          <p:nvPr>
            <p:ph idx="1"/>
          </p:nvPr>
        </p:nvSpPr>
        <p:spPr>
          <a:xfrm>
            <a:off x="1542552" y="2286001"/>
            <a:ext cx="9984093" cy="4401046"/>
          </a:xfrm>
        </p:spPr>
        <p:txBody>
          <a:bodyPr>
            <a:normAutofit/>
          </a:bodyPr>
          <a:lstStyle/>
          <a:p>
            <a:pPr marL="0" indent="0">
              <a:buNone/>
            </a:pPr>
            <a:r>
              <a:rPr lang="uk-UA" b="1" dirty="0" smtClean="0"/>
              <a:t>Системи нарахування процентів за кредитами</a:t>
            </a:r>
            <a:endParaRPr lang="uk-UA" sz="2400" dirty="0" smtClean="0"/>
          </a:p>
          <a:p>
            <a:pPr marL="0" indent="0">
              <a:buNone/>
            </a:pPr>
            <a:r>
              <a:rPr lang="uk-UA" b="1" dirty="0" smtClean="0"/>
              <a:t>Відсоткові ставки</a:t>
            </a:r>
            <a:r>
              <a:rPr lang="uk-UA" dirty="0" smtClean="0"/>
              <a:t> </a:t>
            </a:r>
            <a:r>
              <a:rPr lang="uk-UA" b="1" dirty="0" smtClean="0"/>
              <a:t>за кредитами </a:t>
            </a:r>
            <a:r>
              <a:rPr lang="uk-UA" dirty="0" smtClean="0"/>
              <a:t>можуть бути </a:t>
            </a:r>
            <a:r>
              <a:rPr lang="uk-UA" b="1" dirty="0" smtClean="0"/>
              <a:t>фіксовані,</a:t>
            </a:r>
            <a:r>
              <a:rPr lang="uk-UA" dirty="0" smtClean="0"/>
              <a:t> якщо вони визначаються в момент видачі кредиту і лишаються незмінними протягом усього періоду кредитування, або </a:t>
            </a:r>
            <a:r>
              <a:rPr lang="uk-UA" b="1" dirty="0" smtClean="0"/>
              <a:t>плаваючими</a:t>
            </a:r>
            <a:r>
              <a:rPr lang="uk-UA" dirty="0" smtClean="0"/>
              <a:t>, тобто такими, що переглядаються періодично.</a:t>
            </a:r>
            <a:endParaRPr lang="uk-UA" sz="2400" dirty="0" smtClean="0"/>
          </a:p>
          <a:p>
            <a:pPr marL="0" indent="0">
              <a:buNone/>
            </a:pPr>
            <a:r>
              <a:rPr lang="uk-UA" dirty="0" smtClean="0"/>
              <a:t>У банківській практиці використовують </a:t>
            </a:r>
            <a:r>
              <a:rPr lang="uk-UA" b="1" dirty="0" smtClean="0"/>
              <a:t>три основні системи нарахування процентів</a:t>
            </a:r>
            <a:r>
              <a:rPr lang="uk-UA" dirty="0" smtClean="0"/>
              <a:t>: </a:t>
            </a:r>
            <a:endParaRPr lang="uk-UA" sz="2400" dirty="0" smtClean="0"/>
          </a:p>
          <a:p>
            <a:r>
              <a:rPr lang="uk-UA" dirty="0" smtClean="0"/>
              <a:t>американська — база 360 днів і 30 днів у кожному місяці;</a:t>
            </a:r>
            <a:endParaRPr lang="uk-UA" sz="2400" dirty="0" smtClean="0"/>
          </a:p>
          <a:p>
            <a:r>
              <a:rPr lang="uk-UA" dirty="0" smtClean="0"/>
              <a:t>англійська — база 365 (366) днів (фактична) і фактична кількість днів у кожному місяці; </a:t>
            </a:r>
            <a:endParaRPr lang="uk-UA" sz="2400" dirty="0" smtClean="0"/>
          </a:p>
          <a:p>
            <a:r>
              <a:rPr lang="uk-UA" dirty="0" smtClean="0"/>
              <a:t>європейська — база 360 днів і фактична кількість днів у кожному місяці. </a:t>
            </a:r>
            <a:endParaRPr lang="uk-UA" sz="2400" dirty="0" smtClean="0"/>
          </a:p>
          <a:p>
            <a:pPr marL="0" indent="0">
              <a:buNone/>
            </a:pPr>
            <a:r>
              <a:rPr lang="uk-UA" dirty="0" smtClean="0"/>
              <a:t>У кредитному договорі обов’язково фіксується обрана система нарахування процентів і правила встановлення ставок (фіксована чи плаваюча).</a:t>
            </a:r>
            <a:endParaRPr lang="uk-UA" sz="2400" dirty="0" smtClean="0"/>
          </a:p>
          <a:p>
            <a:endParaRPr lang="uk-UA" sz="2400" b="1" dirty="0"/>
          </a:p>
        </p:txBody>
      </p:sp>
    </p:spTree>
    <p:extLst>
      <p:ext uri="{BB962C8B-B14F-4D97-AF65-F5344CB8AC3E}">
        <p14:creationId xmlns:p14="http://schemas.microsoft.com/office/powerpoint/2010/main" val="303554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Методи управління кредитним ризиком</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uk-UA" sz="1800" b="1" dirty="0" smtClean="0"/>
              <a:t>Основні причини виникнення кредитного ризику на рівні окремого кредиту</a:t>
            </a:r>
            <a:r>
              <a:rPr lang="uk-UA" sz="1800" dirty="0" smtClean="0"/>
              <a:t>: </a:t>
            </a:r>
          </a:p>
          <a:p>
            <a:r>
              <a:rPr lang="uk-UA" sz="1800" dirty="0" smtClean="0"/>
              <a:t>нездатність позичальника до створення адекватного грошового потоку; </a:t>
            </a:r>
          </a:p>
          <a:p>
            <a:r>
              <a:rPr lang="uk-UA" sz="1800" dirty="0" smtClean="0"/>
              <a:t>ризик ліквідності застави; </a:t>
            </a:r>
          </a:p>
          <a:p>
            <a:r>
              <a:rPr lang="uk-UA" sz="1800" dirty="0" smtClean="0"/>
              <a:t>моральні та етичні характеристики позичальника. </a:t>
            </a:r>
          </a:p>
          <a:p>
            <a:pPr marL="457200" indent="-457200">
              <a:buFont typeface="+mj-lt"/>
              <a:buAutoNum type="arabicPeriod"/>
            </a:pPr>
            <a:r>
              <a:rPr lang="uk-UA" sz="1800" b="1" dirty="0" smtClean="0"/>
              <a:t>Методи управління кредитним ризиком</a:t>
            </a:r>
          </a:p>
          <a:p>
            <a:pPr marL="457200" indent="-457200">
              <a:buFont typeface="+mj-lt"/>
              <a:buAutoNum type="arabicPeriod"/>
            </a:pPr>
            <a:r>
              <a:rPr lang="uk-UA" sz="1800" b="1" dirty="0" smtClean="0"/>
              <a:t>Методів управління ризиком окремого кредиту</a:t>
            </a:r>
          </a:p>
          <a:p>
            <a:pPr marL="457200" indent="-457200">
              <a:buFont typeface="+mj-lt"/>
              <a:buAutoNum type="arabicPeriod"/>
            </a:pPr>
            <a:r>
              <a:rPr lang="uk-UA" sz="1800" b="1" dirty="0" smtClean="0"/>
              <a:t>Методи управління ризиком кредитного портфеля банку</a:t>
            </a:r>
          </a:p>
          <a:p>
            <a:pPr marL="457200" indent="-457200">
              <a:buFont typeface="+mj-lt"/>
              <a:buAutoNum type="arabicPeriod"/>
            </a:pPr>
            <a:r>
              <a:rPr lang="uk-UA" sz="1800" b="1" dirty="0" smtClean="0"/>
              <a:t>Метод диверсифікації</a:t>
            </a:r>
          </a:p>
          <a:p>
            <a:pPr marL="457200" indent="-457200">
              <a:buFont typeface="+mj-lt"/>
              <a:buAutoNum type="arabicPeriod"/>
            </a:pPr>
            <a:r>
              <a:rPr lang="uk-UA" sz="1800" b="1" dirty="0" smtClean="0"/>
              <a:t>Лімітування</a:t>
            </a:r>
          </a:p>
          <a:p>
            <a:pPr marL="457200" indent="-457200">
              <a:buFont typeface="+mj-lt"/>
              <a:buAutoNum type="arabicPeriod" startAt="6"/>
            </a:pPr>
            <a:r>
              <a:rPr lang="uk-UA" sz="1800" b="1" dirty="0" smtClean="0"/>
              <a:t>Створення резерву для відшкодування можливих втрат</a:t>
            </a:r>
          </a:p>
          <a:p>
            <a:pPr marL="457200" indent="-457200">
              <a:buFont typeface="+mj-lt"/>
              <a:buAutoNum type="arabicPeriod" startAt="6"/>
            </a:pPr>
            <a:r>
              <a:rPr lang="uk-UA" sz="1800" b="1" dirty="0" smtClean="0"/>
              <a:t>Сек’юритизація</a:t>
            </a:r>
          </a:p>
          <a:p>
            <a:pPr marL="0" indent="0">
              <a:buNone/>
            </a:pPr>
            <a:endParaRPr lang="uk-UA" sz="1800" dirty="0"/>
          </a:p>
        </p:txBody>
      </p:sp>
    </p:spTree>
    <p:extLst>
      <p:ext uri="{BB962C8B-B14F-4D97-AF65-F5344CB8AC3E}">
        <p14:creationId xmlns:p14="http://schemas.microsoft.com/office/powerpoint/2010/main" val="4007839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Управління ризиком окремого кредиту</a:t>
            </a:r>
            <a:endParaRPr lang="ru-RU" dirty="0"/>
          </a:p>
        </p:txBody>
      </p:sp>
      <p:sp>
        <p:nvSpPr>
          <p:cNvPr id="3" name="Объект 2"/>
          <p:cNvSpPr>
            <a:spLocks noGrp="1"/>
          </p:cNvSpPr>
          <p:nvPr>
            <p:ph idx="1"/>
          </p:nvPr>
        </p:nvSpPr>
        <p:spPr/>
        <p:txBody>
          <a:bodyPr>
            <a:normAutofit/>
          </a:bodyPr>
          <a:lstStyle/>
          <a:p>
            <a:pPr marL="0" indent="0">
              <a:buNone/>
            </a:pPr>
            <a:r>
              <a:rPr lang="uk-UA" b="1" dirty="0" smtClean="0"/>
              <a:t>Аналіз кредитоспроможності позичальника</a:t>
            </a:r>
          </a:p>
          <a:p>
            <a:pPr marL="0" indent="0">
              <a:buNone/>
            </a:pPr>
            <a:r>
              <a:rPr lang="uk-UA" dirty="0" smtClean="0"/>
              <a:t>Процес аналізу й оцінювання кредитоспроможності клієнта складається з двох етапів: </a:t>
            </a:r>
          </a:p>
          <a:p>
            <a:r>
              <a:rPr lang="uk-UA" dirty="0" smtClean="0"/>
              <a:t>· оцінювання моральних та етичних якостей позичальника, його репутації та намірів щодо повернення позички; </a:t>
            </a:r>
          </a:p>
          <a:p>
            <a:r>
              <a:rPr lang="uk-UA" dirty="0" smtClean="0"/>
              <a:t>· прогнозування платоспроможності позичальника на період кредитування. </a:t>
            </a:r>
          </a:p>
          <a:p>
            <a:pPr marL="0" indent="0">
              <a:buNone/>
            </a:pPr>
            <a:r>
              <a:rPr lang="uk-UA" b="1" dirty="0" smtClean="0"/>
              <a:t>Документування</a:t>
            </a:r>
          </a:p>
          <a:p>
            <a:pPr marL="0" indent="0">
              <a:buNone/>
            </a:pPr>
            <a:r>
              <a:rPr lang="uk-UA" dirty="0" smtClean="0"/>
              <a:t>Процес документування позички полягає в підготовці та укладенні кредитного договору, умови якого задовольняють потреби як позичальника, так і банку. Правильно складена кредитна угода має захищати інтереси банку, насамперед його вкладників та акціонерів. </a:t>
            </a:r>
          </a:p>
          <a:p>
            <a:pPr marL="0" indent="0">
              <a:buNone/>
            </a:pPr>
            <a:endParaRPr lang="uk-UA" b="1" dirty="0"/>
          </a:p>
        </p:txBody>
      </p:sp>
    </p:spTree>
    <p:extLst>
      <p:ext uri="{BB962C8B-B14F-4D97-AF65-F5344CB8AC3E}">
        <p14:creationId xmlns:p14="http://schemas.microsoft.com/office/powerpoint/2010/main" val="1866775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Управління ризиком окремого кредиту</a:t>
            </a:r>
            <a:endParaRPr lang="ru-RU" dirty="0"/>
          </a:p>
        </p:txBody>
      </p:sp>
      <p:sp>
        <p:nvSpPr>
          <p:cNvPr id="3" name="Объект 2"/>
          <p:cNvSpPr>
            <a:spLocks noGrp="1"/>
          </p:cNvSpPr>
          <p:nvPr>
            <p:ph idx="1"/>
          </p:nvPr>
        </p:nvSpPr>
        <p:spPr/>
        <p:txBody>
          <a:bodyPr>
            <a:normAutofit/>
          </a:bodyPr>
          <a:lstStyle/>
          <a:p>
            <a:pPr marL="0" indent="0">
              <a:buNone/>
            </a:pPr>
            <a:r>
              <a:rPr lang="uk-UA" b="1" dirty="0" smtClean="0"/>
              <a:t>Контроль</a:t>
            </a:r>
          </a:p>
          <a:p>
            <a:r>
              <a:rPr lang="uk-UA" dirty="0" smtClean="0"/>
              <a:t>Перевірка кредитів - неодмінна умова успішного здійснення банківського кредитування. Постійний контроль допомагає менеджерам заздалегідь виявляти проблемні кредити, а також перевіряти відповідність дій кредитних працівників основним вимогам кредитної політики банку. </a:t>
            </a:r>
          </a:p>
          <a:p>
            <a:r>
              <a:rPr lang="uk-UA" dirty="0" smtClean="0"/>
              <a:t>Основна мета контролю за кредитами полягає в тому, щоб не допускати підвищення кредитного ризику понад установлений рівень.</a:t>
            </a:r>
          </a:p>
          <a:p>
            <a:pPr marL="0" indent="0">
              <a:buNone/>
            </a:pPr>
            <a:endParaRPr lang="uk-UA" b="1" dirty="0"/>
          </a:p>
        </p:txBody>
      </p:sp>
    </p:spTree>
    <p:extLst>
      <p:ext uri="{BB962C8B-B14F-4D97-AF65-F5344CB8AC3E}">
        <p14:creationId xmlns:p14="http://schemas.microsoft.com/office/powerpoint/2010/main" val="383795223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Эмблема</Template>
  <TotalTime>291</TotalTime>
  <Words>1023</Words>
  <Application>Microsoft Office PowerPoint</Application>
  <PresentationFormat>Широкоэкранный</PresentationFormat>
  <Paragraphs>124</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Corbel</vt:lpstr>
      <vt:lpstr>Gill Sans MT</vt:lpstr>
      <vt:lpstr>Impact</vt:lpstr>
      <vt:lpstr>Badge</vt:lpstr>
      <vt:lpstr>Управління кредитним портфелем банку </vt:lpstr>
      <vt:lpstr>Управління кредитними операціями банку</vt:lpstr>
      <vt:lpstr>Управління кредитними операціями банку</vt:lpstr>
      <vt:lpstr>Визначення дохідності кредитного портфеля та методи ціноутворення</vt:lpstr>
      <vt:lpstr>Визначення дохідності кредитного портфеля та методи ціноутворення</vt:lpstr>
      <vt:lpstr>Визначення дохідності кредитного портфеля та методи ціноутворення</vt:lpstr>
      <vt:lpstr>Методи управління кредитним ризиком</vt:lpstr>
      <vt:lpstr>Управління ризиком окремого кредиту</vt:lpstr>
      <vt:lpstr>Управління ризиком окремого кредиту</vt:lpstr>
      <vt:lpstr>Аналіз кредитоспроможності позичальника </vt:lpstr>
      <vt:lpstr>Аналіз кредитоспроможності позичальника </vt:lpstr>
      <vt:lpstr>Формування резерву на відшкодування можливих втрат за кредитними операціями банку</vt:lpstr>
      <vt:lpstr>Класифікації операцій </vt:lpstr>
      <vt:lpstr>Класифікації операцій </vt:lpstr>
      <vt:lpstr>Ефективність управління кредитними портфелями банку </vt:lpstr>
      <vt:lpstr>Методи управління проблемними кредитами </vt:lpstr>
      <vt:lpstr>Дякую за увагу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Dasha Fomenko</dc:creator>
  <cp:lastModifiedBy>Инна</cp:lastModifiedBy>
  <cp:revision>21</cp:revision>
  <dcterms:created xsi:type="dcterms:W3CDTF">2022-10-17T13:29:44Z</dcterms:created>
  <dcterms:modified xsi:type="dcterms:W3CDTF">2023-02-19T06:58:22Z</dcterms:modified>
</cp:coreProperties>
</file>