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20"/>
  </p:notesMasterIdLst>
  <p:sldIdLst>
    <p:sldId id="256" r:id="rId2"/>
    <p:sldId id="257" r:id="rId3"/>
    <p:sldId id="286" r:id="rId4"/>
    <p:sldId id="290" r:id="rId5"/>
    <p:sldId id="291" r:id="rId6"/>
    <p:sldId id="292" r:id="rId7"/>
    <p:sldId id="288" r:id="rId8"/>
    <p:sldId id="287" r:id="rId9"/>
    <p:sldId id="289" r:id="rId10"/>
    <p:sldId id="296" r:id="rId11"/>
    <p:sldId id="293" r:id="rId12"/>
    <p:sldId id="294" r:id="rId13"/>
    <p:sldId id="295" r:id="rId14"/>
    <p:sldId id="297" r:id="rId15"/>
    <p:sldId id="300" r:id="rId16"/>
    <p:sldId id="299" r:id="rId17"/>
    <p:sldId id="298" r:id="rId18"/>
    <p:sldId id="258" r:id="rId19"/>
  </p:sldIdLst>
  <p:sldSz cx="9144000" cy="5143500" type="screen16x9"/>
  <p:notesSz cx="6858000" cy="9144000"/>
  <p:embeddedFontLst>
    <p:embeddedFont>
      <p:font typeface="Arvo" panose="020B0604020202020204" charset="0"/>
      <p:regular r:id="rId21"/>
      <p:bold r:id="rId22"/>
      <p:italic r:id="rId23"/>
      <p:boldItalic r:id="rId24"/>
    </p:embeddedFont>
    <p:embeddedFont>
      <p:font typeface="Roboto Condensed Light" panose="020B0604020202020204" charset="0"/>
      <p:regular r:id="rId25"/>
      <p:bold r:id="rId26"/>
      <p:italic r:id="rId27"/>
      <p:boldItalic r:id="rId28"/>
    </p:embeddedFont>
    <p:embeddedFont>
      <p:font typeface="Roboto Condensed" panose="020B0604020202020204" charset="0"/>
      <p:regular r:id="rId29"/>
      <p:bold r:id="rId30"/>
      <p:italic r:id="rId31"/>
      <p:boldItalic r:id="rId32"/>
    </p:embeddedFont>
    <p:embeddedFont>
      <p:font typeface="Tahoma" panose="020B0604030504040204" pitchFamily="34" charset="0"/>
      <p:regular r:id="rId33"/>
      <p:bold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25D08E4-4CB9-4A25-91DF-C19B82DA8EF8}">
  <a:tblStyle styleId="{025D08E4-4CB9-4A25-91DF-C19B82DA8E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2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21" Type="http://schemas.openxmlformats.org/officeDocument/2006/relationships/font" Target="fonts/font1.fntdata"/><Relationship Id="rId34" Type="http://schemas.openxmlformats.org/officeDocument/2006/relationships/font" Target="fonts/font1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font" Target="fonts/font1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font" Target="fonts/font1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224018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0258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665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40823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30475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253399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76647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53445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53581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37005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0889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2009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22595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1974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75577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01334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707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33369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1324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6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84191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sz="3200" dirty="0" smtClean="0"/>
              <a:t>Лекція 1. Сутність категоріально-понятійного апарату та його роль в</a:t>
            </a:r>
            <a:br>
              <a:rPr lang="uk-UA" sz="3200" dirty="0" smtClean="0"/>
            </a:br>
            <a:r>
              <a:rPr lang="uk-UA" sz="3200" dirty="0" smtClean="0"/>
              <a:t>становленні соціології як науки </a:t>
            </a:r>
            <a:endParaRPr lang="uk-UA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rgbClr val="FFFFFF"/>
                </a:solidFill>
                <a:latin typeface="Roboto Condensed Light"/>
                <a:ea typeface="Roboto Condensed Light"/>
                <a:sym typeface="Roboto Condensed Light"/>
              </a:rPr>
              <a:t>Основні підходи до виокремлення груп категорій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4" y="1457094"/>
            <a:ext cx="7244341" cy="31074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r>
              <a:rPr lang="uk-UA" b="1" dirty="0" smtClean="0"/>
              <a:t>Ще один підхід також поділяє соціологічні категорії на дві групи: </a:t>
            </a:r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r>
              <a:rPr lang="uk-UA" b="1" u="sng" dirty="0" smtClean="0"/>
              <a:t>Методологічні категорії </a:t>
            </a:r>
            <a:r>
              <a:rPr lang="uk-UA" b="1" dirty="0" smtClean="0"/>
              <a:t>та категорії </a:t>
            </a:r>
            <a:r>
              <a:rPr lang="uk-UA" b="1" dirty="0" smtClean="0"/>
              <a:t>які допомагають у проведенні емпіричних досліджень (</a:t>
            </a:r>
            <a:r>
              <a:rPr lang="uk-UA" b="1" u="sng" dirty="0" smtClean="0"/>
              <a:t>емпіричні категорії</a:t>
            </a:r>
            <a:r>
              <a:rPr lang="uk-UA" b="1" dirty="0" smtClean="0"/>
              <a:t>)</a:t>
            </a:r>
            <a:endParaRPr b="1"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90504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Проблеми формулювання категорій в соціології з точки зору соціологічної теорії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4" y="1457094"/>
            <a:ext cx="7244341" cy="31074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uk-UA" b="1" dirty="0"/>
              <a:t>Соціологічні категорії мають свої особливості: </a:t>
            </a:r>
            <a:endParaRPr lang="uk-UA" b="1" dirty="0" smtClean="0"/>
          </a:p>
          <a:p>
            <a:pPr marL="0" lvl="0" indent="0">
              <a:spcAft>
                <a:spcPts val="1000"/>
              </a:spcAft>
              <a:buNone/>
            </a:pPr>
            <a:r>
              <a:rPr lang="uk-UA" b="1" dirty="0" smtClean="0"/>
              <a:t>По-перше</a:t>
            </a:r>
            <a:r>
              <a:rPr lang="uk-UA" b="1" dirty="0"/>
              <a:t>, вони відображають не суспільство в цілому, а конкретні його компоненти різної функціонально-структурної направленості</a:t>
            </a:r>
            <a:r>
              <a:rPr lang="uk-UA" b="1" dirty="0" smtClean="0"/>
              <a:t>.</a:t>
            </a:r>
            <a:endParaRPr lang="uk-UA" b="1" dirty="0"/>
          </a:p>
          <a:p>
            <a:pPr marL="0" lvl="0" indent="0">
              <a:spcAft>
                <a:spcPts val="1000"/>
              </a:spcAft>
              <a:buNone/>
            </a:pPr>
            <a:r>
              <a:rPr lang="uk-UA" b="1" dirty="0"/>
              <a:t>По-друге, вони є не загальними, як філософські категорії, а специфічними, що спрацьовують лише в соціології</a:t>
            </a:r>
            <a:r>
              <a:rPr lang="uk-UA" b="1" dirty="0" smtClean="0"/>
              <a:t>.</a:t>
            </a: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35202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Проблеми формулювання категорій в соціології з точки зору соціологічної теорії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579658" y="1380345"/>
            <a:ext cx="7958019" cy="31074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uk-UA" sz="1800" b="1" dirty="0"/>
              <a:t>Соціологічні категорії мають свої особливості: </a:t>
            </a:r>
            <a:endParaRPr lang="uk-UA" sz="1800" b="1" dirty="0" smtClean="0"/>
          </a:p>
          <a:p>
            <a:pPr marL="0" lvl="0" indent="0">
              <a:spcAft>
                <a:spcPts val="1000"/>
              </a:spcAft>
              <a:buNone/>
            </a:pPr>
            <a:r>
              <a:rPr lang="uk-UA" sz="1800" b="1" dirty="0"/>
              <a:t>По-третє, вони мають подвійне призначення: </a:t>
            </a:r>
            <a:endParaRPr lang="uk-UA" sz="1800" b="1" dirty="0" smtClean="0"/>
          </a:p>
          <a:p>
            <a:pPr marL="0" lvl="0" indent="0">
              <a:spcAft>
                <a:spcPts val="1000"/>
              </a:spcAft>
              <a:buNone/>
            </a:pPr>
            <a:r>
              <a:rPr lang="uk-UA" sz="1800" b="1" dirty="0" smtClean="0"/>
              <a:t>1. З </a:t>
            </a:r>
            <a:r>
              <a:rPr lang="uk-UA" sz="1800" b="1" dirty="0"/>
              <a:t>одного боку, їх розвиток виступає як збагачення </a:t>
            </a:r>
            <a:r>
              <a:rPr lang="uk-UA" sz="1800" b="1" dirty="0" smtClean="0"/>
              <a:t>соціологічної теорії</a:t>
            </a:r>
          </a:p>
          <a:p>
            <a:pPr marL="0" lvl="0" indent="0">
              <a:spcAft>
                <a:spcPts val="1000"/>
              </a:spcAft>
              <a:buNone/>
            </a:pPr>
            <a:r>
              <a:rPr lang="uk-UA" sz="1800" b="1" dirty="0" smtClean="0"/>
              <a:t>2. З </a:t>
            </a:r>
            <a:r>
              <a:rPr lang="uk-UA" sz="1800" b="1" dirty="0" smtClean="0"/>
              <a:t>іншого </a:t>
            </a:r>
            <a:r>
              <a:rPr lang="uk-UA" sz="1800" b="1" dirty="0" smtClean="0"/>
              <a:t>боку, поповнення </a:t>
            </a:r>
            <a:r>
              <a:rPr lang="uk-UA" sz="1800" b="1" dirty="0"/>
              <a:t>їх арсеналу сприяє більш глибокому проведенню польових робіт з прикладної соціології, оскільки розширює можливості заміру нових явищ соціальної дійсності, більш широке здійснення операціоналізації (опису) соціальних понять.</a:t>
            </a:r>
            <a:endParaRPr lang="uk-UA" sz="1800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7326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Проблеми формулювання категорій в соціології з точки зору соціологічної теорії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579658" y="1348814"/>
            <a:ext cx="7958019" cy="31074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>
              <a:spcAft>
                <a:spcPts val="1000"/>
              </a:spcAft>
              <a:buAutoNum type="arabicPeriod"/>
            </a:pPr>
            <a:r>
              <a:rPr lang="uk-UA" sz="1800" b="1" dirty="0" smtClean="0"/>
              <a:t>Розвиток соціологічної теорії</a:t>
            </a:r>
          </a:p>
          <a:p>
            <a:pPr marL="0" lvl="0" indent="0">
              <a:spcAft>
                <a:spcPts val="1000"/>
              </a:spcAft>
              <a:buNone/>
            </a:pPr>
            <a:r>
              <a:rPr lang="uk-UA" sz="1800" b="1" dirty="0" smtClean="0"/>
              <a:t>Соціологічні </a:t>
            </a:r>
            <a:r>
              <a:rPr lang="uk-UA" sz="1800" b="1" dirty="0"/>
              <a:t>категорії допомагають збагачувати </a:t>
            </a:r>
            <a:r>
              <a:rPr lang="uk-UA" sz="1800" b="1" dirty="0" smtClean="0"/>
              <a:t>соціологічну теорію. </a:t>
            </a:r>
            <a:r>
              <a:rPr lang="uk-UA" sz="1800" b="1" dirty="0"/>
              <a:t>Це означає, що їх розвиток дозволяє формувати нові аналітичні рамки для розуміння соціальних структур, взаємодій, процесів, явищ та змін у суспільстві. </a:t>
            </a:r>
            <a:endParaRPr lang="uk-UA" sz="1800" b="1" dirty="0" smtClean="0"/>
          </a:p>
          <a:p>
            <a:pPr marL="0" lvl="0" indent="0">
              <a:spcAft>
                <a:spcPts val="1000"/>
              </a:spcAft>
              <a:buNone/>
            </a:pPr>
            <a:r>
              <a:rPr lang="uk-UA" sz="1800" b="1" dirty="0" smtClean="0"/>
              <a:t>Коли </a:t>
            </a:r>
            <a:r>
              <a:rPr lang="uk-UA" sz="1800" b="1" dirty="0"/>
              <a:t>ці категорії розробляються і </a:t>
            </a:r>
            <a:r>
              <a:rPr lang="uk-UA" sz="1800" b="1" dirty="0" smtClean="0"/>
              <a:t>уточнюються, </a:t>
            </a:r>
            <a:r>
              <a:rPr lang="uk-UA" sz="1800" b="1" dirty="0"/>
              <a:t>вони </a:t>
            </a:r>
            <a:r>
              <a:rPr lang="uk-UA" sz="1800" b="1" dirty="0" smtClean="0"/>
              <a:t>дозволяють </a:t>
            </a:r>
            <a:r>
              <a:rPr lang="uk-UA" sz="1800" b="1" dirty="0"/>
              <a:t>соціологам пояснювати складні явища, прогнозувати соціальні процеси і пропонувати шляхи вирішення соціальних проблем.</a:t>
            </a:r>
            <a:endParaRPr lang="uk-UA" sz="1800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06305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Проблеми формулювання категорій в соціології з точки зору соціологічної теорії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579658" y="1348814"/>
            <a:ext cx="7958019" cy="31074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uk-UA" sz="1800" b="1" dirty="0"/>
              <a:t>Якщо розглянути такі категорії, як "соціальний статус", "стратифікація" чи "соціальна мобільність", їх розвиток у межах соціологічної теорії допомагає зрозуміти, як люди розподіляються у суспільстві за соціально-економічними ознаками, як вони рухаються між соціальними верствами, та які чинники впливають на цей рух</a:t>
            </a:r>
            <a:r>
              <a:rPr lang="uk-UA" sz="1800" b="1" dirty="0" smtClean="0"/>
              <a:t>. Тобто завдяки цим категоріям можна описати і проаналізувати складні, масштабні соціальні процеси.</a:t>
            </a:r>
            <a:endParaRPr lang="uk-UA" sz="1800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03791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Проблеми формулювання категорій в соціології з точки зору соціологічної теорії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579658" y="1348814"/>
            <a:ext cx="7958019" cy="31074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uk-UA" sz="1800" b="1" dirty="0"/>
              <a:t>2. Поглиблення прикладної </a:t>
            </a:r>
            <a:r>
              <a:rPr lang="uk-UA" sz="1800" b="1" dirty="0" smtClean="0"/>
              <a:t>соціології</a:t>
            </a:r>
          </a:p>
          <a:p>
            <a:pPr marL="0" lvl="0" indent="0">
              <a:spcAft>
                <a:spcPts val="1000"/>
              </a:spcAft>
              <a:buNone/>
            </a:pPr>
            <a:r>
              <a:rPr lang="uk-UA" sz="1800" b="1" dirty="0" smtClean="0"/>
              <a:t>Крім </a:t>
            </a:r>
            <a:r>
              <a:rPr lang="uk-UA" sz="1800" b="1" dirty="0"/>
              <a:t>теоретичного значення, соціологічні категорії мають практичне значення у прикладній соціології, зокрема при проведенні польових досліджень. </a:t>
            </a:r>
            <a:endParaRPr lang="uk-UA" sz="1800" b="1" dirty="0" smtClean="0"/>
          </a:p>
          <a:p>
            <a:pPr marL="0" lvl="0" indent="0">
              <a:spcAft>
                <a:spcPts val="1000"/>
              </a:spcAft>
              <a:buNone/>
            </a:pPr>
            <a:r>
              <a:rPr lang="uk-UA" sz="1800" b="1" dirty="0" smtClean="0"/>
              <a:t>Вони </a:t>
            </a:r>
            <a:r>
              <a:rPr lang="uk-UA" sz="1800" b="1" dirty="0"/>
              <a:t>розширюють можливості для аналізу нових соціальних явищ і поліпшують методи збору та інтерпретації даних. Це важливо для операціоналізації соціальних понять — процесу перетворення абстрактних соціологічних концепцій на конкретні змінні, що піддаються емпіричному виміру</a:t>
            </a:r>
            <a:r>
              <a:rPr lang="uk-UA" sz="1800" b="1" dirty="0" smtClean="0"/>
              <a:t>. </a:t>
            </a:r>
            <a:endParaRPr lang="uk-UA" sz="1800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62667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Проблеми формулювання категорій в соціології з точки зору соціологічної теорії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579658" y="1348814"/>
            <a:ext cx="7958019" cy="32876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uk-UA" sz="1800" b="1" dirty="0"/>
              <a:t>Якщо ми беремо поняття "соціальний капітал", то для того, щоб дослідити його емпірично, потрібно його операціоналізувати — наприклад, перетворити в кількісні змінні, які можна вимірювати через соціальні опитування (запитання </a:t>
            </a:r>
            <a:r>
              <a:rPr lang="uk-UA" sz="1800" b="1" dirty="0" smtClean="0"/>
              <a:t>про </a:t>
            </a:r>
            <a:r>
              <a:rPr lang="uk-UA" sz="1800" b="1" dirty="0"/>
              <a:t>кількість соціальних зв’язків, рівень довіри в суспільстві тощо</a:t>
            </a:r>
            <a:r>
              <a:rPr lang="uk-UA" sz="1800" b="1" dirty="0" smtClean="0"/>
              <a:t>).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1100" b="1" u="sng" dirty="0"/>
              <a:t>Соціальні зв'язки</a:t>
            </a:r>
            <a:r>
              <a:rPr lang="uk-UA" sz="1100" b="1" u="sng" dirty="0" smtClean="0"/>
              <a:t>: </a:t>
            </a:r>
            <a:r>
              <a:rPr lang="uk-UA" sz="1100" b="1" dirty="0" smtClean="0"/>
              <a:t>кількість </a:t>
            </a:r>
            <a:r>
              <a:rPr lang="uk-UA" sz="1100" b="1" dirty="0"/>
              <a:t>людей, з якими особа має регулярний контакт (сім'я, друзі, </a:t>
            </a:r>
            <a:r>
              <a:rPr lang="uk-UA" sz="1100" b="1" dirty="0" smtClean="0"/>
              <a:t>колеги), частота </a:t>
            </a:r>
            <a:r>
              <a:rPr lang="uk-UA" sz="1100" b="1" dirty="0"/>
              <a:t>взаємодії (наприклад, зустрічі, спілкування) та ступінь емоційної підтримки від цих людей</a:t>
            </a:r>
            <a:r>
              <a:rPr lang="uk-UA" sz="1100" b="1" dirty="0" smtClean="0"/>
              <a:t>.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1100" b="1" u="sng" dirty="0" smtClean="0"/>
              <a:t>Мережевий </a:t>
            </a:r>
            <a:r>
              <a:rPr lang="uk-UA" sz="1100" b="1" u="sng" dirty="0"/>
              <a:t>капітал:</a:t>
            </a:r>
            <a:r>
              <a:rPr lang="uk-UA" sz="1100" b="1" dirty="0"/>
              <a:t> наявність зв'язків із впливовими або ресурсними індивідами, які можуть надати доступ до соціальних чи економічних благ</a:t>
            </a:r>
            <a:r>
              <a:rPr lang="uk-UA" sz="1100" b="1" dirty="0" smtClean="0"/>
              <a:t>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1100" b="1" u="sng" dirty="0" smtClean="0"/>
              <a:t>Соціальна </a:t>
            </a:r>
            <a:r>
              <a:rPr lang="uk-UA" sz="1100" b="1" u="sng" dirty="0"/>
              <a:t>довіра</a:t>
            </a:r>
            <a:r>
              <a:rPr lang="uk-UA" sz="1100" b="1" u="sng" dirty="0" smtClean="0"/>
              <a:t>: </a:t>
            </a:r>
            <a:r>
              <a:rPr lang="uk-UA" sz="1100" b="1" dirty="0" smtClean="0"/>
              <a:t>рівень </a:t>
            </a:r>
            <a:r>
              <a:rPr lang="uk-UA" sz="1100" b="1" dirty="0"/>
              <a:t>довіри до близького соціального оточення (сім'я, друзі, сусіди</a:t>
            </a:r>
            <a:r>
              <a:rPr lang="uk-UA" sz="1100" b="1" dirty="0" smtClean="0"/>
              <a:t>), рівень </a:t>
            </a:r>
            <a:r>
              <a:rPr lang="uk-UA" sz="1100" b="1" dirty="0"/>
              <a:t>довіри до незнайомців та широкого кола людей в </a:t>
            </a:r>
            <a:r>
              <a:rPr lang="uk-UA" sz="1100" b="1" dirty="0" smtClean="0"/>
              <a:t>суспільстві, довіра </a:t>
            </a:r>
            <a:r>
              <a:rPr lang="uk-UA" sz="1100" b="1" dirty="0"/>
              <a:t>до державних установ (поліції, судів, органів влади) та соціальних інститутів (освітні, медичні установи тощо</a:t>
            </a:r>
            <a:r>
              <a:rPr lang="uk-UA" sz="1100" b="1" dirty="0" smtClean="0"/>
              <a:t>).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1100" b="1" u="sng" dirty="0" smtClean="0"/>
              <a:t>Взаємодія і взаємодопомога: </a:t>
            </a:r>
            <a:r>
              <a:rPr lang="uk-UA" sz="1100" b="1" dirty="0" smtClean="0"/>
              <a:t>активність </a:t>
            </a:r>
            <a:r>
              <a:rPr lang="uk-UA" sz="1100" b="1" dirty="0"/>
              <a:t>у різних формах добровольчої діяльності, спільнотах або громадських </a:t>
            </a:r>
            <a:r>
              <a:rPr lang="uk-UA" sz="1100" b="1" dirty="0" smtClean="0"/>
              <a:t>організаціях, готовність </a:t>
            </a:r>
            <a:r>
              <a:rPr lang="uk-UA" sz="1100" b="1" dirty="0"/>
              <a:t>надати допомогу іншим (матеріальну, емоційну, інформаційну підтримку</a:t>
            </a:r>
            <a:r>
              <a:rPr lang="uk-UA" sz="1100" b="1" dirty="0" smtClean="0"/>
              <a:t>), ступінь </a:t>
            </a:r>
            <a:r>
              <a:rPr lang="uk-UA" sz="1100" b="1" dirty="0"/>
              <a:t>участі в колективних зусиллях для досягнення спільних цілей (наприклад, участь у громадах чи кооперативах).</a:t>
            </a:r>
            <a:endParaRPr lang="uk-UA" sz="1100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38796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Проблеми формулювання категорій в соціології з точки зору соціологічної теорії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579658" y="2049516"/>
            <a:ext cx="7958019" cy="24067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Aft>
                <a:spcPts val="1000"/>
              </a:spcAft>
              <a:buNone/>
            </a:pPr>
            <a:r>
              <a:rPr lang="uk-UA" sz="1800" b="1" dirty="0"/>
              <a:t>Таким чином, розвиток і розширення соціологічних категорій сприяє поглибленню як теоретичних, так і прикладних досліджень, що дозволяє більш повно і точно вивчати </a:t>
            </a:r>
            <a:r>
              <a:rPr lang="uk-UA" sz="1800" b="1" dirty="0" smtClean="0"/>
              <a:t>суспільство</a:t>
            </a:r>
            <a:endParaRPr lang="uk-UA" sz="1800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1173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"/>
          <p:cNvSpPr txBox="1">
            <a:spLocks noGrp="1"/>
          </p:cNvSpPr>
          <p:nvPr>
            <p:ph type="ctrTitle" idx="4294967295"/>
          </p:nvPr>
        </p:nvSpPr>
        <p:spPr>
          <a:xfrm>
            <a:off x="1275150" y="236440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6000" dirty="0" smtClean="0">
                <a:solidFill>
                  <a:schemeClr val="accent5"/>
                </a:solidFill>
              </a:rPr>
              <a:t>Дякую за увагу</a:t>
            </a:r>
            <a:r>
              <a:rPr lang="en" sz="6000" dirty="0" smtClean="0">
                <a:solidFill>
                  <a:schemeClr val="accent5"/>
                </a:solidFill>
              </a:rPr>
              <a:t>!</a:t>
            </a:r>
            <a:endParaRPr sz="6000" dirty="0">
              <a:solidFill>
                <a:schemeClr val="accent5"/>
              </a:solidFill>
            </a:endParaRPr>
          </a:p>
        </p:txBody>
      </p:sp>
      <p:pic>
        <p:nvPicPr>
          <p:cNvPr id="215" name="Google Shape;215;p13" descr="10.jpg"/>
          <p:cNvPicPr preferRelativeResize="0"/>
          <p:nvPr/>
        </p:nvPicPr>
        <p:blipFill rotWithShape="1">
          <a:blip r:embed="rId3">
            <a:alphaModFix/>
          </a:blip>
          <a:srcRect l="15648" r="28102"/>
          <a:stretch/>
        </p:blipFill>
        <p:spPr>
          <a:xfrm>
            <a:off x="3539200" y="367400"/>
            <a:ext cx="2065500" cy="2065500"/>
          </a:xfrm>
          <a:prstGeom prst="diamond">
            <a:avLst/>
          </a:prstGeom>
          <a:noFill/>
          <a:ln w="38100" cap="flat" cmpd="sng">
            <a:solidFill>
              <a:srgbClr val="3F5378"/>
            </a:solidFill>
            <a:prstDash val="solid"/>
            <a:miter lim="8000"/>
            <a:headEnd type="none" w="sm" len="sm"/>
            <a:tailEnd type="none" w="sm" len="sm"/>
          </a:ln>
        </p:spPr>
      </p:pic>
      <p:sp>
        <p:nvSpPr>
          <p:cNvPr id="216" name="Google Shape;216;p1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/>
              <a:t>Сутність категоріально-понятійного апарату та його роль в становленні соціології як науки</a:t>
            </a:r>
            <a:endParaRPr lang="uk-UA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4" y="1744424"/>
            <a:ext cx="6701647" cy="28201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uk-UA" b="1" dirty="0" smtClean="0"/>
              <a:t>Загальне розуміння категорій в соціології.</a:t>
            </a:r>
          </a:p>
          <a:p>
            <a:pPr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uk-UA" b="1" dirty="0" smtClean="0"/>
              <a:t>Основні підходи до виокремлення груп категорій.</a:t>
            </a:r>
          </a:p>
          <a:p>
            <a:pPr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uk-UA" b="1" dirty="0" smtClean="0"/>
              <a:t>Проблеми формулювання категорій в соціології з точки зору соціологічної теорії.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 smtClean="0"/>
              <a:t>Загальне розуміння категорій в соціології</a:t>
            </a:r>
            <a:endParaRPr lang="uk-UA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7415325" cy="28201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 smtClean="0"/>
              <a:t>Поняття </a:t>
            </a:r>
            <a:r>
              <a:rPr lang="uk-UA" sz="1800" b="1" dirty="0"/>
              <a:t>«категорія» виражає універсальні особливості дійсності, загальні закономірності розвитку матеріальних, природних і духовних явищ. 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/>
              <a:t>Категорії, поняття кожної науки відображають внутрішні зв´язки, якості об´єктивної реальності, яка була виділена практичною діяльністю людей і стала об´єктом даної науки. </a:t>
            </a:r>
            <a:endParaRPr lang="uk-UA" sz="1800" b="1" dirty="0" smtClean="0"/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 smtClean="0"/>
              <a:t>Питання </a:t>
            </a:r>
            <a:r>
              <a:rPr lang="uk-UA" sz="1800" b="1" dirty="0"/>
              <a:t>про категорії є одним з основних для кожної науки. В категоріях і поняттях концентруються вироблені суспільством знання. </a:t>
            </a:r>
            <a:endParaRPr lang="uk-UA" sz="1800" b="1" dirty="0" smtClean="0"/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 smtClean="0"/>
              <a:t>Зміст</a:t>
            </a:r>
            <a:r>
              <a:rPr lang="uk-UA" sz="1800" b="1" dirty="0"/>
              <a:t>, глибина відображеної в них сутності об´єкта та предмета науки репрезентує досягнутий рівень пізнання і ступінь організації самого знання в науці.</a:t>
            </a:r>
            <a:endParaRPr lang="uk-UA" sz="1800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73320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rgbClr val="FFFFFF"/>
                </a:solidFill>
              </a:rPr>
              <a:t>Загальне розуміння категорій в соціології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/>
              <a:t>В системі категорій і понять відображається різноманітність, цілісність об´єкта науки, його стабільність. </a:t>
            </a:r>
            <a:endParaRPr lang="uk-UA" b="1" dirty="0" smtClean="0"/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Розвиток </a:t>
            </a:r>
            <a:r>
              <a:rPr lang="uk-UA" b="1" dirty="0"/>
              <a:t>об´єкта науки та удосконалення творчої практики веде до поглибленого пізнання дійсності, тому категорії постійно збагачуються як за змістом, так і за складом, досконалішою є їх систематизація.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Категорії </a:t>
            </a:r>
            <a:r>
              <a:rPr lang="uk-UA" b="1" dirty="0"/>
              <a:t>соціології - це основні стрижеві поняття, які відображають, описують певні явища, процеси, </a:t>
            </a:r>
            <a:r>
              <a:rPr lang="uk-UA" b="1" dirty="0" smtClean="0"/>
              <a:t>аспекти об'єкта </a:t>
            </a:r>
            <a:r>
              <a:rPr lang="uk-UA" b="1" dirty="0"/>
              <a:t>соціології, тобто суспільства</a:t>
            </a:r>
            <a:r>
              <a:rPr lang="uk-UA" b="1" dirty="0" smtClean="0"/>
              <a:t>.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endParaRPr lang="uk-UA" b="1" dirty="0" smtClean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49025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rgbClr val="FFFFFF"/>
                </a:solidFill>
              </a:rPr>
              <a:t>Загальне розуміння категорій в соціології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В категоріях соціології відображаються, з одного боку, внутрішня якісна визначеність досліджуваного об´єкта, а з другого — суттєві властивості, риси та характеристики, вузлові моменти цього об´єкта, можливості його розвитку.</a:t>
            </a: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68809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rgbClr val="FFFFFF"/>
                </a:solidFill>
              </a:rPr>
              <a:t>Загальне розуміння категорій в соціології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33107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Слід підкреслити, що розробка категорій науки тісно пов´язана з об´єктом науки, який являє собою конкретну реальність певного рівня, що відрізняє дану реальність від інших. </a:t>
            </a:r>
            <a:endParaRPr lang="uk-UA" dirty="0" smtClean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dirty="0" smtClean="0">
                <a:solidFill>
                  <a:schemeClr val="tx1"/>
                </a:solidFill>
                <a:latin typeface="Tahoma" panose="020B0604030504040204" pitchFamily="34" charset="0"/>
              </a:rPr>
              <a:t>Певними </a:t>
            </a:r>
            <a:r>
              <a:rPr lang="uk-UA" dirty="0">
                <a:solidFill>
                  <a:schemeClr val="tx1"/>
                </a:solidFill>
                <a:latin typeface="Tahoma" panose="020B0604030504040204" pitchFamily="34" charset="0"/>
              </a:rPr>
              <a:t>якостями характеризується і об´єкт соціології. Багатоманітність і цілісність цього об´єкта, суттєві його характеристики відбиваються в системі понять і категорій.</a:t>
            </a:r>
            <a:endParaRPr lang="uk-UA" b="1" dirty="0" smtClean="0">
              <a:solidFill>
                <a:schemeClr val="tx1"/>
              </a:solidFill>
            </a:endParaRPr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93240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chemeClr val="bg1"/>
                </a:solidFill>
                <a:latin typeface="Roboto Condensed Light"/>
                <a:ea typeface="Roboto Condensed Light"/>
                <a:sym typeface="Roboto Condensed Light"/>
              </a:rPr>
              <a:t>Основні підходи до виокремлення груп категорій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5" y="1454492"/>
            <a:ext cx="6701647" cy="28201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/>
              <a:t>використовуючи підхід О. </a:t>
            </a:r>
            <a:r>
              <a:rPr lang="uk-UA" b="1" dirty="0" err="1" smtClean="0"/>
              <a:t>Конта</a:t>
            </a:r>
            <a:r>
              <a:rPr lang="uk-UA" b="1" dirty="0" smtClean="0"/>
              <a:t>, можна виокремити </a:t>
            </a:r>
            <a:r>
              <a:rPr lang="uk-UA" b="1" dirty="0"/>
              <a:t>дві основні групи категорій соціології: 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/>
              <a:t>1. Категорії, що пояснюють статику суспільства, його структуру з виокремленням її основних підсистем та елементів. Серед них такі категорії, як «соціальна спільність», «соціалізація», «особистість», «соціальна група», «соціальна верства», «соціальна стратифікація», «соціальний контроль», «соціальна поведінка» та ін.</a:t>
            </a:r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20450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rgbClr val="FFFFFF"/>
                </a:solidFill>
                <a:latin typeface="Roboto Condensed Light"/>
                <a:ea typeface="Roboto Condensed Light"/>
                <a:sym typeface="Roboto Condensed Light"/>
              </a:rPr>
              <a:t>Основні підходи до виокремлення груп категорій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4" y="1744424"/>
            <a:ext cx="6701647" cy="28201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 smtClean="0"/>
              <a:t>2</a:t>
            </a:r>
            <a:r>
              <a:rPr lang="uk-UA" b="1" dirty="0"/>
              <a:t>. Категорії, що характеризують динаміку суспільства, його основні зміни — причини, характер, етапи тощо. Ці категорії вказують, як змінюється соціальний об'єкт, якими є особливості його розвитку. Серед них такі категорії, як «соціальний розвиток», «соціальний протест», «соціальна трансформація», «соціальний рух», «соціальна мобільність» та ін.</a:t>
            </a:r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87455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uk-UA" dirty="0">
                <a:solidFill>
                  <a:srgbClr val="FFFFFF"/>
                </a:solidFill>
                <a:latin typeface="Roboto Condensed Light"/>
                <a:ea typeface="Roboto Condensed Light"/>
                <a:sym typeface="Roboto Condensed Light"/>
              </a:rPr>
              <a:t>Основні підходи до виокремлення груп категорій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4" y="1457094"/>
            <a:ext cx="7244341" cy="31074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/>
              <a:t>Більш поширеним є підхід, за яким виділяють три групи категорій: 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/>
              <a:t>1. Загальнонаукові категорії у соціологічному заломленні («суспільство», «соціальна система», «соціальний розвиток» тощо). 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/>
              <a:t>2. Безпосередні соціологічні категорії («соціальний статус», «стратифікація», «соціальний інститут», «соціальна мобільність» тощо). 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b="1" dirty="0"/>
              <a:t>3. Категорії дисциплін, суміжних із соціологією («особистість», «сім'я», «політика», «економіка» тощо). </a:t>
            </a:r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61207536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1178</Words>
  <Application>Microsoft Office PowerPoint</Application>
  <PresentationFormat>Екран (16:9)</PresentationFormat>
  <Paragraphs>77</Paragraphs>
  <Slides>18</Slides>
  <Notes>18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4" baseType="lpstr">
      <vt:lpstr>Arvo</vt:lpstr>
      <vt:lpstr>Roboto Condensed Light</vt:lpstr>
      <vt:lpstr>Arial</vt:lpstr>
      <vt:lpstr>Roboto Condensed</vt:lpstr>
      <vt:lpstr>Tahoma</vt:lpstr>
      <vt:lpstr>Salerio template</vt:lpstr>
      <vt:lpstr>Лекція 1. Сутність категоріально-понятійного апарату та його роль в становленні соціології як науки </vt:lpstr>
      <vt:lpstr>Сутність категоріально-понятійного апарату та його роль в становленні соціології як науки</vt:lpstr>
      <vt:lpstr>Загальне розуміння категорій в соціології</vt:lpstr>
      <vt:lpstr>Загальне розуміння категорій в соціології</vt:lpstr>
      <vt:lpstr>Загальне розуміння категорій в соціології</vt:lpstr>
      <vt:lpstr>Загальне розуміння категорій в соціології</vt:lpstr>
      <vt:lpstr>Основні підходи до виокремлення груп категорій</vt:lpstr>
      <vt:lpstr>Основні підходи до виокремлення груп категорій</vt:lpstr>
      <vt:lpstr>Основні підходи до виокремлення груп категорій</vt:lpstr>
      <vt:lpstr>Основні підходи до виокремлення груп категорій</vt:lpstr>
      <vt:lpstr>Проблеми формулювання категорій в соціології з точки зору соціологічної теорії</vt:lpstr>
      <vt:lpstr>Проблеми формулювання категорій в соціології з точки зору соціологічної теорії</vt:lpstr>
      <vt:lpstr>Проблеми формулювання категорій в соціології з точки зору соціологічної теорії</vt:lpstr>
      <vt:lpstr>Проблеми формулювання категорій в соціології з точки зору соціологічної теорії</vt:lpstr>
      <vt:lpstr>Проблеми формулювання категорій в соціології з точки зору соціологічної теорії</vt:lpstr>
      <vt:lpstr>Проблеми формулювання категорій в соціології з точки зору соціологічної теорії</vt:lpstr>
      <vt:lpstr>Проблеми формулювання категорій в соціології з точки зору соціологічної теорії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Загальне розуміння категорій та термінів у соціології</dc:title>
  <cp:lastModifiedBy>Taisiia</cp:lastModifiedBy>
  <cp:revision>6</cp:revision>
  <dcterms:modified xsi:type="dcterms:W3CDTF">2024-09-01T18:30:35Z</dcterms:modified>
</cp:coreProperties>
</file>