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295C-45E4-4681-A091-8514BBC2F43A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2ACD-20BD-4B71-81BF-CAA63A6F7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295C-45E4-4681-A091-8514BBC2F43A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2ACD-20BD-4B71-81BF-CAA63A6F7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295C-45E4-4681-A091-8514BBC2F43A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2ACD-20BD-4B71-81BF-CAA63A6F792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295C-45E4-4681-A091-8514BBC2F43A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2ACD-20BD-4B71-81BF-CAA63A6F792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295C-45E4-4681-A091-8514BBC2F43A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2ACD-20BD-4B71-81BF-CAA63A6F7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295C-45E4-4681-A091-8514BBC2F43A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2ACD-20BD-4B71-81BF-CAA63A6F79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295C-45E4-4681-A091-8514BBC2F43A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2ACD-20BD-4B71-81BF-CAA63A6F7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295C-45E4-4681-A091-8514BBC2F43A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2ACD-20BD-4B71-81BF-CAA63A6F7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295C-45E4-4681-A091-8514BBC2F43A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2ACD-20BD-4B71-81BF-CAA63A6F79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295C-45E4-4681-A091-8514BBC2F43A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2ACD-20BD-4B71-81BF-CAA63A6F792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295C-45E4-4681-A091-8514BBC2F43A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2ACD-20BD-4B71-81BF-CAA63A6F792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C41295C-45E4-4681-A091-8514BBC2F43A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D862ACD-20BD-4B71-81BF-CAA63A6F792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ТЕОРІЯ ТА ІСТОРІЯ СОЦІАЛЬНИХ КОМУНІКАЦІЙ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Автор курсу </a:t>
            </a:r>
            <a:r>
              <a:rPr lang="uk-UA" sz="2800" dirty="0" err="1" smtClean="0"/>
              <a:t>Чернявська</a:t>
            </a:r>
            <a:r>
              <a:rPr lang="uk-UA" sz="2800" dirty="0" smtClean="0"/>
              <a:t> Л.В.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6784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0032" y="764704"/>
            <a:ext cx="7772400" cy="2808312"/>
          </a:xfrm>
        </p:spPr>
        <p:txBody>
          <a:bodyPr>
            <a:noAutofit/>
          </a:bodyPr>
          <a:lstStyle/>
          <a:p>
            <a:r>
              <a:rPr lang="ru-RU" sz="2000" dirty="0"/>
              <a:t>Метою </a:t>
            </a:r>
            <a:r>
              <a:rPr lang="ru-RU" sz="2000" dirty="0" err="1"/>
              <a:t>викладання</a:t>
            </a:r>
            <a:r>
              <a:rPr lang="ru-RU" sz="2000" dirty="0"/>
              <a:t> </a:t>
            </a:r>
            <a:r>
              <a:rPr lang="ru-RU" sz="2000" dirty="0" err="1"/>
              <a:t>навчальної</a:t>
            </a:r>
            <a:r>
              <a:rPr lang="ru-RU" sz="2000" dirty="0"/>
              <a:t> </a:t>
            </a:r>
            <a:r>
              <a:rPr lang="ru-RU" sz="2000" dirty="0" err="1"/>
              <a:t>дисципліни</a:t>
            </a:r>
            <a:r>
              <a:rPr lang="ru-RU" sz="2000" dirty="0"/>
              <a:t> «</a:t>
            </a:r>
            <a:r>
              <a:rPr lang="ru-RU" sz="2000" dirty="0" err="1"/>
              <a:t>Теорія</a:t>
            </a:r>
            <a:r>
              <a:rPr lang="ru-RU" sz="2000" dirty="0"/>
              <a:t> та </a:t>
            </a:r>
            <a:r>
              <a:rPr lang="ru-RU" sz="2000" dirty="0" err="1"/>
              <a:t>історія</a:t>
            </a:r>
            <a:r>
              <a:rPr lang="ru-RU" sz="2000" dirty="0"/>
              <a:t> </a:t>
            </a:r>
            <a:r>
              <a:rPr lang="ru-RU" sz="2000" dirty="0" err="1"/>
              <a:t>соціальних</a:t>
            </a:r>
            <a:r>
              <a:rPr lang="ru-RU" sz="2000" dirty="0"/>
              <a:t> </a:t>
            </a:r>
            <a:r>
              <a:rPr lang="ru-RU" sz="2000" dirty="0" err="1"/>
              <a:t>комунікацій</a:t>
            </a:r>
            <a:r>
              <a:rPr lang="ru-RU" sz="2000" dirty="0"/>
              <a:t>» є </a:t>
            </a:r>
            <a:r>
              <a:rPr lang="ru-RU" sz="2000" dirty="0" err="1"/>
              <a:t>сприяння</a:t>
            </a:r>
            <a:r>
              <a:rPr lang="ru-RU" sz="2000" dirty="0"/>
              <a:t> </a:t>
            </a:r>
            <a:r>
              <a:rPr lang="ru-RU" sz="2000" dirty="0" err="1"/>
              <a:t>професійній</a:t>
            </a:r>
            <a:r>
              <a:rPr lang="ru-RU" sz="2000" dirty="0"/>
              <a:t> </a:t>
            </a:r>
            <a:r>
              <a:rPr lang="ru-RU" sz="2000" dirty="0" err="1"/>
              <a:t>інтелектуальній</a:t>
            </a:r>
            <a:r>
              <a:rPr lang="ru-RU" sz="2000" dirty="0"/>
              <a:t> та </a:t>
            </a:r>
            <a:r>
              <a:rPr lang="ru-RU" sz="2000" dirty="0" err="1"/>
              <a:t>універсальній</a:t>
            </a:r>
            <a:r>
              <a:rPr lang="ru-RU" sz="2000" dirty="0"/>
              <a:t> </a:t>
            </a:r>
            <a:r>
              <a:rPr lang="ru-RU" sz="2000" dirty="0" err="1"/>
              <a:t>підготовці</a:t>
            </a:r>
            <a:r>
              <a:rPr lang="ru-RU" sz="2000" dirty="0"/>
              <a:t> </a:t>
            </a:r>
            <a:r>
              <a:rPr lang="ru-RU" sz="2000" dirty="0" err="1"/>
              <a:t>спеціалістів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високою</a:t>
            </a:r>
            <a:r>
              <a:rPr lang="ru-RU" sz="2000" dirty="0"/>
              <a:t> морально-</a:t>
            </a:r>
            <a:r>
              <a:rPr lang="ru-RU" sz="2000" dirty="0" err="1"/>
              <a:t>етичною</a:t>
            </a:r>
            <a:r>
              <a:rPr lang="ru-RU" sz="2000" dirty="0"/>
              <a:t> та </a:t>
            </a:r>
            <a:r>
              <a:rPr lang="ru-RU" sz="2000" dirty="0" err="1"/>
              <a:t>психологічною</a:t>
            </a:r>
            <a:r>
              <a:rPr lang="ru-RU" sz="2000" dirty="0"/>
              <a:t> </a:t>
            </a:r>
            <a:r>
              <a:rPr lang="ru-RU" sz="2000" dirty="0" err="1"/>
              <a:t>стійкістю</a:t>
            </a:r>
            <a:r>
              <a:rPr lang="ru-RU" sz="2000" dirty="0"/>
              <a:t> в </a:t>
            </a:r>
            <a:r>
              <a:rPr lang="ru-RU" sz="2000" dirty="0" err="1"/>
              <a:t>сучасних</a:t>
            </a:r>
            <a:r>
              <a:rPr lang="ru-RU" sz="2000" dirty="0"/>
              <a:t> </a:t>
            </a:r>
            <a:r>
              <a:rPr lang="ru-RU" sz="2000" dirty="0" err="1"/>
              <a:t>надскладних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інформаційного</a:t>
            </a:r>
            <a:r>
              <a:rPr lang="ru-RU" sz="2000" dirty="0"/>
              <a:t> </a:t>
            </a:r>
            <a:r>
              <a:rPr lang="ru-RU" sz="2000" dirty="0" err="1"/>
              <a:t>прискорення</a:t>
            </a:r>
            <a:r>
              <a:rPr lang="ru-RU" sz="2000" dirty="0"/>
              <a:t>, </a:t>
            </a:r>
            <a:r>
              <a:rPr lang="ru-RU" sz="2000" dirty="0" err="1"/>
              <a:t>інформаційного</a:t>
            </a:r>
            <a:r>
              <a:rPr lang="ru-RU" sz="2000" dirty="0"/>
              <a:t> </a:t>
            </a:r>
            <a:r>
              <a:rPr lang="ru-RU" sz="2000" dirty="0" err="1"/>
              <a:t>ґешефту</a:t>
            </a:r>
            <a:r>
              <a:rPr lang="ru-RU" sz="2000" dirty="0"/>
              <a:t>, </a:t>
            </a:r>
            <a:r>
              <a:rPr lang="ru-RU" sz="2000" dirty="0" err="1"/>
              <a:t>інформаційно-психологічних</a:t>
            </a:r>
            <a:r>
              <a:rPr lang="ru-RU" sz="2000" dirty="0"/>
              <a:t> </a:t>
            </a:r>
            <a:r>
              <a:rPr lang="ru-RU" sz="2000" dirty="0" err="1"/>
              <a:t>спецоперацій</a:t>
            </a:r>
            <a:r>
              <a:rPr lang="ru-RU" sz="2000" dirty="0"/>
              <a:t> та </a:t>
            </a:r>
            <a:r>
              <a:rPr lang="ru-RU" sz="2000" dirty="0" err="1"/>
              <a:t>інформаційних</a:t>
            </a:r>
            <a:r>
              <a:rPr lang="ru-RU" sz="2000" dirty="0"/>
              <a:t> </a:t>
            </a:r>
            <a:r>
              <a:rPr lang="ru-RU" sz="2000" dirty="0" err="1"/>
              <a:t>воєн</a:t>
            </a:r>
            <a:r>
              <a:rPr lang="ru-RU" sz="2000" dirty="0"/>
              <a:t> з </a:t>
            </a:r>
            <a:r>
              <a:rPr lang="ru-RU" sz="2000" dirty="0" err="1"/>
              <a:t>урахуванням</a:t>
            </a:r>
            <a:r>
              <a:rPr lang="ru-RU" sz="2000" dirty="0"/>
              <a:t> </a:t>
            </a:r>
            <a:r>
              <a:rPr lang="ru-RU" sz="2000" dirty="0" err="1"/>
              <a:t>національних</a:t>
            </a:r>
            <a:r>
              <a:rPr lang="ru-RU" sz="2000" dirty="0"/>
              <a:t> і </a:t>
            </a:r>
            <a:r>
              <a:rPr lang="ru-RU" sz="2000" dirty="0" err="1"/>
              <a:t>глобальних</a:t>
            </a:r>
            <a:r>
              <a:rPr lang="ru-RU" sz="2000" dirty="0"/>
              <a:t> </a:t>
            </a:r>
            <a:r>
              <a:rPr lang="ru-RU" sz="2000" dirty="0" err="1"/>
              <a:t>викликів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ЗМК, </a:t>
            </a:r>
            <a:r>
              <a:rPr lang="ru-RU" sz="2000" dirty="0" err="1"/>
              <a:t>інтеграції</a:t>
            </a:r>
            <a:r>
              <a:rPr lang="ru-RU" sz="2000" dirty="0"/>
              <a:t> </a:t>
            </a:r>
            <a:r>
              <a:rPr lang="ru-RU" sz="2000" dirty="0" err="1"/>
              <a:t>традиційних</a:t>
            </a:r>
            <a:r>
              <a:rPr lang="ru-RU" sz="2000" dirty="0"/>
              <a:t> і </a:t>
            </a:r>
            <a:r>
              <a:rPr lang="ru-RU" sz="2000" dirty="0" err="1"/>
              <a:t>новаторських</a:t>
            </a:r>
            <a:r>
              <a:rPr lang="ru-RU" sz="2000" dirty="0"/>
              <a:t> теоретико-</a:t>
            </a:r>
            <a:r>
              <a:rPr lang="ru-RU" sz="2000" dirty="0" err="1"/>
              <a:t>методологічних</a:t>
            </a:r>
            <a:r>
              <a:rPr lang="ru-RU" sz="2000" dirty="0"/>
              <a:t> </a:t>
            </a:r>
            <a:r>
              <a:rPr lang="ru-RU" sz="2000" dirty="0" err="1"/>
              <a:t>підходів</a:t>
            </a:r>
            <a:r>
              <a:rPr lang="ru-RU" sz="2000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3983038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1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483893"/>
              </p:ext>
            </p:extLst>
          </p:nvPr>
        </p:nvGraphicFramePr>
        <p:xfrm>
          <a:off x="395536" y="1196751"/>
          <a:ext cx="8568952" cy="36724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5685"/>
                <a:gridCol w="4403267"/>
              </a:tblGrid>
              <a:tr h="42443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Мета і завдання </a:t>
                      </a:r>
                      <a:endParaRPr lang="ru-RU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Що ви ВИВЧИТЕ</a:t>
                      </a:r>
                      <a:endParaRPr lang="ru-RU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Що ви РОБИТИМЕТЕ</a:t>
                      </a:r>
                      <a:endParaRPr lang="ru-RU" sz="2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282354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uk-UA" sz="1800" dirty="0">
                          <a:effectLst/>
                        </a:rPr>
                        <a:t>і</a:t>
                      </a:r>
                      <a:r>
                        <a:rPr lang="ru-RU" sz="1800" dirty="0" err="1">
                          <a:effectLst/>
                        </a:rPr>
                        <a:t>сторію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розвитку</a:t>
                      </a:r>
                      <a:r>
                        <a:rPr lang="ru-RU" sz="1800" dirty="0">
                          <a:effectLst/>
                        </a:rPr>
                        <a:t> і </a:t>
                      </a:r>
                      <a:r>
                        <a:rPr lang="ru-RU" sz="1800" dirty="0" err="1">
                          <a:effectLst/>
                        </a:rPr>
                        <a:t>сучасний</a:t>
                      </a:r>
                      <a:r>
                        <a:rPr lang="ru-RU" sz="1800" dirty="0">
                          <a:effectLst/>
                        </a:rPr>
                        <a:t> стан </a:t>
                      </a:r>
                      <a:r>
                        <a:rPr lang="ru-RU" sz="1800" dirty="0" err="1">
                          <a:effectLst/>
                        </a:rPr>
                        <a:t>соціальних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комунікацій</a:t>
                      </a:r>
                      <a:r>
                        <a:rPr lang="ru-RU" sz="1800" dirty="0">
                          <a:effectLst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800" dirty="0" err="1">
                          <a:effectLst/>
                        </a:rPr>
                        <a:t>різні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форми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медітворів</a:t>
                      </a:r>
                      <a:r>
                        <a:rPr lang="ru-RU" sz="1800" dirty="0">
                          <a:effectLst/>
                        </a:rPr>
                        <a:t> для </a:t>
                      </a:r>
                      <a:r>
                        <a:rPr lang="ru-RU" sz="1800" dirty="0" err="1">
                          <a:effectLst/>
                        </a:rPr>
                        <a:t>різних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каналів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комунікації</a:t>
                      </a:r>
                      <a:r>
                        <a:rPr lang="ru-RU" sz="1800" dirty="0">
                          <a:effectLst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800" dirty="0" err="1">
                          <a:effectLst/>
                        </a:rPr>
                        <a:t>комунікаційні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моделі</a:t>
                      </a:r>
                      <a:r>
                        <a:rPr lang="ru-RU" sz="1800" dirty="0">
                          <a:effectLst/>
                        </a:rPr>
                        <a:t> і </a:t>
                      </a:r>
                      <a:r>
                        <a:rPr lang="ru-RU" sz="1800" dirty="0" err="1">
                          <a:effectLst/>
                        </a:rPr>
                        <a:t>комунікаційну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взаємодію</a:t>
                      </a:r>
                      <a:r>
                        <a:rPr lang="ru-RU" sz="1800" dirty="0">
                          <a:effectLst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800" dirty="0" err="1">
                          <a:effectLst/>
                        </a:rPr>
                        <a:t>джерела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соціальної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памяті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Для </a:t>
                      </a:r>
                      <a:r>
                        <a:rPr lang="ru-RU" sz="1800" dirty="0" err="1">
                          <a:effectLst/>
                        </a:rPr>
                        <a:t>організації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обраної</a:t>
                      </a:r>
                      <a:r>
                        <a:rPr lang="ru-RU" sz="1800" dirty="0">
                          <a:effectLst/>
                        </a:rPr>
                        <a:t> за </a:t>
                      </a:r>
                      <a:r>
                        <a:rPr lang="ru-RU" sz="1800" dirty="0" err="1">
                          <a:effectLst/>
                        </a:rPr>
                        <a:t>вибором</a:t>
                      </a:r>
                      <a:r>
                        <a:rPr lang="ru-RU" sz="1800" dirty="0">
                          <a:effectLst/>
                        </a:rPr>
                        <a:t> студента,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800" dirty="0" err="1">
                          <a:effectLst/>
                        </a:rPr>
                        <a:t>аналізувати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медіафілософські</a:t>
                      </a:r>
                      <a:r>
                        <a:rPr lang="ru-RU" sz="1800" dirty="0">
                          <a:effectLst/>
                        </a:rPr>
                        <a:t> твори;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800" dirty="0" err="1">
                          <a:effectLst/>
                        </a:rPr>
                        <a:t>писати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медіатвори</a:t>
                      </a:r>
                      <a:r>
                        <a:rPr lang="ru-RU" sz="1800" dirty="0">
                          <a:effectLst/>
                        </a:rPr>
                        <a:t> для </a:t>
                      </a:r>
                      <a:r>
                        <a:rPr lang="ru-RU" sz="1800" dirty="0" err="1">
                          <a:effectLst/>
                        </a:rPr>
                        <a:t>різних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каналів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комунікації</a:t>
                      </a:r>
                      <a:r>
                        <a:rPr lang="ru-RU" sz="1800" dirty="0">
                          <a:effectLst/>
                        </a:rPr>
                        <a:t>;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800" dirty="0" err="1">
                          <a:effectLst/>
                        </a:rPr>
                        <a:t>проводити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дебати</a:t>
                      </a:r>
                      <a:r>
                        <a:rPr lang="ru-RU" sz="1800" dirty="0">
                          <a:effectLst/>
                        </a:rPr>
                        <a:t> в </a:t>
                      </a:r>
                      <a:r>
                        <a:rPr lang="ru-RU" sz="1800" dirty="0" err="1">
                          <a:effectLst/>
                        </a:rPr>
                        <a:t>медіаформаті</a:t>
                      </a:r>
                      <a:r>
                        <a:rPr lang="ru-RU" sz="1800" dirty="0">
                          <a:effectLst/>
                        </a:rPr>
                        <a:t>;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ru-RU" sz="1800" dirty="0" err="1">
                          <a:effectLst/>
                        </a:rPr>
                        <a:t>розробляти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власні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медійні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проекти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із</a:t>
                      </a:r>
                      <a:r>
                        <a:rPr lang="ru-RU" sz="1800" dirty="0">
                          <a:effectLst/>
                        </a:rPr>
                        <a:t> проблем </a:t>
                      </a:r>
                      <a:r>
                        <a:rPr lang="ru-RU" sz="1800" dirty="0" err="1">
                          <a:effectLst/>
                        </a:rPr>
                        <a:t>соціальної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памяті</a:t>
                      </a:r>
                      <a:r>
                        <a:rPr lang="ru-RU" sz="1800" dirty="0">
                          <a:effectLst/>
                        </a:rPr>
                        <a:t>.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03912"/>
            <a:ext cx="4426770" cy="258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42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463560"/>
            <a:ext cx="7418824" cy="1397488"/>
          </a:xfrm>
        </p:spPr>
        <p:txBody>
          <a:bodyPr>
            <a:noAutofit/>
          </a:bodyPr>
          <a:lstStyle/>
          <a:p>
            <a:r>
              <a:rPr lang="ru-RU" sz="3600" dirty="0" err="1"/>
              <a:t>Здійснювати</a:t>
            </a:r>
            <a:r>
              <a:rPr lang="ru-RU" sz="3600" dirty="0"/>
              <a:t> </a:t>
            </a:r>
            <a:r>
              <a:rPr lang="ru-RU" sz="3600" dirty="0" err="1"/>
              <a:t>аналіз</a:t>
            </a:r>
            <a:r>
              <a:rPr lang="ru-RU" sz="3600" dirty="0"/>
              <a:t> </a:t>
            </a:r>
            <a:r>
              <a:rPr lang="ru-RU" sz="3600" dirty="0" err="1"/>
              <a:t>медіафілософських</a:t>
            </a:r>
            <a:r>
              <a:rPr lang="ru-RU" sz="3600" dirty="0"/>
              <a:t> </a:t>
            </a:r>
            <a:r>
              <a:rPr lang="ru-RU" sz="3600" dirty="0" err="1"/>
              <a:t>творів</a:t>
            </a:r>
            <a:r>
              <a:rPr lang="ru-RU" sz="3600" dirty="0"/>
              <a:t> </a:t>
            </a:r>
            <a:r>
              <a:rPr lang="ru-RU" sz="3600" dirty="0" err="1"/>
              <a:t>світових</a:t>
            </a:r>
            <a:r>
              <a:rPr lang="ru-RU" sz="3600" dirty="0"/>
              <a:t> </a:t>
            </a:r>
            <a:r>
              <a:rPr lang="ru-RU" sz="3600" dirty="0" err="1"/>
              <a:t>авторів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67365" y="980729"/>
            <a:ext cx="6417734" cy="1008112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У </a:t>
            </a:r>
            <a:r>
              <a:rPr lang="ru-RU" sz="3200" dirty="0" err="1"/>
              <a:t>разі</a:t>
            </a:r>
            <a:r>
              <a:rPr lang="ru-RU" sz="3200" dirty="0"/>
              <a:t> </a:t>
            </a:r>
            <a:r>
              <a:rPr lang="ru-RU" sz="3200" dirty="0" err="1"/>
              <a:t>успішного</a:t>
            </a:r>
            <a:r>
              <a:rPr lang="ru-RU" sz="3200" dirty="0"/>
              <a:t> </a:t>
            </a:r>
            <a:r>
              <a:rPr lang="ru-RU" sz="3200" dirty="0" err="1"/>
              <a:t>завершення</a:t>
            </a:r>
            <a:r>
              <a:rPr lang="ru-RU" sz="3200" dirty="0"/>
              <a:t> курсу студент </a:t>
            </a:r>
            <a:r>
              <a:rPr lang="ru-RU" sz="3200" dirty="0" err="1"/>
              <a:t>матиме</a:t>
            </a:r>
            <a:r>
              <a:rPr lang="ru-RU" sz="3200" dirty="0"/>
              <a:t> </a:t>
            </a:r>
            <a:r>
              <a:rPr lang="ru-RU" sz="3200" dirty="0" err="1"/>
              <a:t>змогу</a:t>
            </a:r>
            <a:r>
              <a:rPr lang="ru-RU" dirty="0"/>
              <a:t>: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5277966" cy="217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79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600" dirty="0" smtClean="0"/>
              <a:t>Писати </a:t>
            </a:r>
            <a:r>
              <a:rPr lang="uk-UA" sz="3600" dirty="0" err="1"/>
              <a:t>медіатвори</a:t>
            </a:r>
            <a:r>
              <a:rPr lang="uk-UA" sz="3600" dirty="0"/>
              <a:t> для різних каналів комунікації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551392"/>
          </a:xfrm>
        </p:spPr>
        <p:txBody>
          <a:bodyPr>
            <a:noAutofit/>
          </a:bodyPr>
          <a:lstStyle/>
          <a:p>
            <a:r>
              <a:rPr lang="ru-RU" sz="3200" dirty="0" err="1"/>
              <a:t>Розробляти</a:t>
            </a:r>
            <a:r>
              <a:rPr lang="ru-RU" sz="3200" dirty="0"/>
              <a:t> план </a:t>
            </a:r>
            <a:r>
              <a:rPr lang="ru-RU" sz="3200" dirty="0" err="1"/>
              <a:t>дебатів</a:t>
            </a:r>
            <a:r>
              <a:rPr lang="ru-RU" sz="3200" dirty="0"/>
              <a:t> та </a:t>
            </a:r>
            <a:r>
              <a:rPr lang="ru-RU" sz="3200" dirty="0" err="1"/>
              <a:t>виступів</a:t>
            </a:r>
            <a:r>
              <a:rPr lang="ru-RU" sz="3200" dirty="0"/>
              <a:t> на них в </a:t>
            </a:r>
            <a:r>
              <a:rPr lang="ru-RU" sz="3200" dirty="0" err="1"/>
              <a:t>українських</a:t>
            </a:r>
            <a:r>
              <a:rPr lang="ru-RU" sz="3200" dirty="0"/>
              <a:t> </a:t>
            </a:r>
            <a:r>
              <a:rPr lang="ru-RU" sz="3200" dirty="0" err="1" smtClean="0"/>
              <a:t>медіа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4749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9120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901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</TotalTime>
  <Words>160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ТЕОРІЯ ТА ІСТОРІЯ СОЦІАЛЬНИХ КОМУНІКАЦІЙ</vt:lpstr>
      <vt:lpstr>Метою викладання навчальної дисципліни «Теорія та історія соціальних комунікацій» є сприяння професійній інтелектуальній та універсальній підготовці спеціалістів із високою морально-етичною та психологічною стійкістю в сучасних надскладних умовах інформаційного прискорення, інформаційного ґешефту, інформаційно-психологічних спецоперацій та інформаційних воєн з урахуванням національних і глобальних викликів системи ЗМК, інтеграції традиційних і новаторських теоретико-методологічних підходів.</vt:lpstr>
      <vt:lpstr>Презентация PowerPoint</vt:lpstr>
      <vt:lpstr>Здійснювати аналіз медіафілософських творів світових авторів</vt:lpstr>
      <vt:lpstr>  Писати медіатвори для різних каналів комунікації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ТА ІСТОРІЯ СОЦІАЛЬНИХ КОМУНІКАЦІЙ</dc:title>
  <dc:creator>Людмила</dc:creator>
  <cp:lastModifiedBy>Людмила</cp:lastModifiedBy>
  <cp:revision>3</cp:revision>
  <dcterms:created xsi:type="dcterms:W3CDTF">2020-09-02T15:05:31Z</dcterms:created>
  <dcterms:modified xsi:type="dcterms:W3CDTF">2020-09-02T15:42:30Z</dcterms:modified>
</cp:coreProperties>
</file>