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moodle.znu.edu.ua/course/view.php?id=12342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opus.com/authid/detail.uri?authorId=57212035624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234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80434" y="1600200"/>
            <a:ext cx="9511566" cy="2098226"/>
          </a:xfrm>
        </p:spPr>
        <p:txBody>
          <a:bodyPr/>
          <a:lstStyle/>
          <a:p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4000" b="1" dirty="0"/>
              <a:t/>
            </a:r>
            <a:br>
              <a:rPr lang="uk-UA" sz="4000" b="1" dirty="0"/>
            </a:br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4000" b="1" dirty="0"/>
              <a:t/>
            </a:r>
            <a:br>
              <a:rPr lang="uk-UA" sz="4000" b="1" dirty="0"/>
            </a:br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4000" b="1" dirty="0"/>
              <a:t/>
            </a:r>
            <a:br>
              <a:rPr lang="uk-UA" sz="4000" b="1" dirty="0"/>
            </a:br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4000" b="1" dirty="0" smtClean="0"/>
              <a:t> </a:t>
            </a:r>
            <a:r>
              <a:rPr lang="ru-RU" sz="4400" dirty="0">
                <a:solidFill>
                  <a:schemeClr val="tx1"/>
                </a:solidFill>
                <a:cs typeface="Times New Roman" panose="02020603050405020304" pitchFamily="18" charset="0"/>
                <a:hlinkClick r:id="rId2" tooltip="Методи аналізу медико-біологічної інформації"/>
              </a:rPr>
              <a:t>Методи аналізу медико-</a:t>
            </a:r>
            <a:r>
              <a:rPr lang="ru-RU" sz="4400" dirty="0" err="1">
                <a:solidFill>
                  <a:schemeClr val="tx1"/>
                </a:solidFill>
                <a:cs typeface="Times New Roman" panose="02020603050405020304" pitchFamily="18" charset="0"/>
                <a:hlinkClick r:id="rId2" tooltip="Методи аналізу медико-біологічної інформації"/>
              </a:rPr>
              <a:t>біологічної</a:t>
            </a:r>
            <a:r>
              <a:rPr lang="ru-RU" sz="4400" dirty="0">
                <a:solidFill>
                  <a:schemeClr val="tx1"/>
                </a:solidFill>
                <a:cs typeface="Times New Roman" panose="02020603050405020304" pitchFamily="18" charset="0"/>
                <a:hlinkClick r:id="rId2" tooltip="Методи аналізу медико-біологічної інформації"/>
              </a:rPr>
              <a:t> </a:t>
            </a:r>
            <a:r>
              <a:rPr lang="ru-RU" sz="4400" dirty="0" err="1">
                <a:solidFill>
                  <a:schemeClr val="tx1"/>
                </a:solidFill>
                <a:cs typeface="Times New Roman" panose="02020603050405020304" pitchFamily="18" charset="0"/>
                <a:hlinkClick r:id="rId2" tooltip="Методи аналізу медико-біологічної інформації"/>
              </a:rPr>
              <a:t>інформації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sz="4800" dirty="0"/>
          </a:p>
        </p:txBody>
      </p:sp>
      <p:pic>
        <p:nvPicPr>
          <p:cNvPr id="1030" name="Picture 6" descr="Біологічні науки. Повні уроки — Гипермаркет знани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327" y="2537142"/>
            <a:ext cx="2857500" cy="366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Побачити невидиме: вчені створили квантовий мікроскоп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455" y="2180526"/>
            <a:ext cx="600075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3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7040" y="-790154"/>
            <a:ext cx="8361229" cy="2098226"/>
          </a:xfrm>
        </p:spPr>
        <p:txBody>
          <a:bodyPr/>
          <a:lstStyle/>
          <a:p>
            <a:r>
              <a:rPr lang="ru-RU" sz="4000" dirty="0" smtClean="0"/>
              <a:t>В</a:t>
            </a:r>
            <a:r>
              <a:rPr lang="uk-UA" sz="4000" dirty="0" smtClean="0"/>
              <a:t>І</a:t>
            </a:r>
            <a:r>
              <a:rPr lang="ru-RU" sz="4000" dirty="0" smtClean="0"/>
              <a:t>ДОМОСТІ ПРО ВИКЛАДАЧА</a:t>
            </a:r>
            <a:endParaRPr lang="ru-RU" sz="4000" dirty="0"/>
          </a:p>
        </p:txBody>
      </p:sp>
      <p:pic>
        <p:nvPicPr>
          <p:cNvPr id="4" name="Рисунок 3" descr="C:\Users\Алина\Desktop\я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346" y="1308072"/>
            <a:ext cx="3143790" cy="417423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4873752" y="1513332"/>
            <a:ext cx="58704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Доцент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кафедри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мікроелектронних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та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електронних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інформаційних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систем</a:t>
            </a:r>
          </a:p>
          <a:p>
            <a:pPr algn="ctr"/>
            <a:endParaRPr lang="ru-RU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Ніконова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Аліна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Олександрівна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95444" y="3501063"/>
            <a:ext cx="6227064" cy="200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 понад 100 наукових праць, з них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статті в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Scopus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uk-UA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uk-UA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www.scopus.com/authid/detail.uri?authorId=57212035624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 публікації у наукових виданнях, включених до переліку наукових фахових видань України, 24  науково-методичних публікацій, співавтор 2 монографій та 2 патентів на корисну модель.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21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568" y="566928"/>
            <a:ext cx="9107424" cy="5129784"/>
          </a:xfrm>
        </p:spPr>
        <p:txBody>
          <a:bodyPr>
            <a:noAutofit/>
          </a:bodyPr>
          <a:lstStyle/>
          <a:p>
            <a:r>
              <a:rPr lang="uk-UA" i="1" dirty="0"/>
              <a:t>Метою викладання навчальної дисципліни «Методи аналізу медико-біологічної інформації» є  оволодіння основними знаннями з методів медико-біологічних досліджень; вивчення структури </a:t>
            </a:r>
            <a:r>
              <a:rPr lang="uk-UA" i="1" dirty="0" err="1"/>
              <a:t>біотехнічної</a:t>
            </a:r>
            <a:r>
              <a:rPr lang="uk-UA" i="1" dirty="0"/>
              <a:t> системи, використання отриманих теоретичних знань для визначення закономірностей функціонування біологічних об’єктів за допомогою </a:t>
            </a:r>
            <a:r>
              <a:rPr lang="en-US" i="1" dirty="0"/>
              <a:t> </a:t>
            </a:r>
            <a:r>
              <a:rPr lang="ru-RU" i="1" dirty="0" err="1"/>
              <a:t>базових</a:t>
            </a:r>
            <a:r>
              <a:rPr lang="ru-RU" i="1" dirty="0"/>
              <a:t> </a:t>
            </a:r>
            <a:r>
              <a:rPr lang="ru-RU" i="1" dirty="0" err="1"/>
              <a:t>методів</a:t>
            </a:r>
            <a:r>
              <a:rPr lang="ru-RU" i="1" dirty="0"/>
              <a:t> </a:t>
            </a:r>
            <a:r>
              <a:rPr lang="ru-RU" i="1" dirty="0" err="1"/>
              <a:t>досліджень</a:t>
            </a:r>
            <a:r>
              <a:rPr lang="ru-RU" i="1" dirty="0"/>
              <a:t>; </a:t>
            </a:r>
            <a:r>
              <a:rPr lang="uk-UA" i="1" dirty="0"/>
              <a:t>перспективне використання мікропроцесорних засобів для розроблення </a:t>
            </a:r>
            <a:r>
              <a:rPr lang="uk-UA" i="1" dirty="0" err="1"/>
              <a:t>біомедичної</a:t>
            </a:r>
            <a:r>
              <a:rPr lang="uk-UA" i="1" dirty="0"/>
              <a:t> апаратури. </a:t>
            </a:r>
            <a:endParaRPr lang="ru-RU" dirty="0"/>
          </a:p>
          <a:p>
            <a:pPr marL="0" indent="0">
              <a:buNone/>
            </a:pPr>
            <a:r>
              <a:rPr lang="uk-UA" i="1" dirty="0"/>
              <a:t> </a:t>
            </a:r>
            <a:endParaRPr lang="ru-RU" dirty="0"/>
          </a:p>
          <a:p>
            <a:r>
              <a:rPr lang="uk-UA" i="1" dirty="0"/>
              <a:t> Курс </a:t>
            </a:r>
            <a:r>
              <a:rPr lang="uk-UA" dirty="0"/>
              <a:t>«</a:t>
            </a:r>
            <a:r>
              <a:rPr lang="uk-UA" i="1" dirty="0"/>
              <a:t>Методи аналізу медико-біологічної інформації» сприяє формуванню у студентів професійних знань з теоретичних основ техніки виконання базових методів медико-біологічних досліджень.</a:t>
            </a:r>
            <a:r>
              <a:rPr lang="uk-UA" b="1" dirty="0"/>
              <a:t> </a:t>
            </a:r>
            <a:r>
              <a:rPr lang="uk-UA" i="1" dirty="0"/>
              <a:t>Завданням дисципліни є засвоєння теоретичних знань та набуття практичних навичок використання сучасних методів  медико-біологічних досліджень при проведенні діагностики захворювань, моніторингу ефективності лікування, подальшого прогнозу перебігу хвороби та процесу реабілітації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528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416" y="237744"/>
            <a:ext cx="9665208" cy="1485900"/>
          </a:xfrm>
        </p:spPr>
        <p:txBody>
          <a:bodyPr>
            <a:normAutofit fontScale="90000"/>
          </a:bodyPr>
          <a:lstStyle/>
          <a:p>
            <a:pPr lvl="0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У результаті вивчення навчальної дисципліни студент повинен набути таких </a:t>
            </a:r>
            <a:r>
              <a:rPr lang="uk-UA" sz="2400" b="1" u="sng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700" i="1" dirty="0" smtClean="0"/>
              <a:t>формулювати  </a:t>
            </a:r>
            <a:r>
              <a:rPr lang="uk-UA" sz="2700" i="1" dirty="0"/>
              <a:t>і  розв’язувати  складні  інженерні,  виробничі  та/або  наукові задачі  під  час  проектування,  виготовлення  і  дослідження  мікро-  та </a:t>
            </a:r>
            <a:r>
              <a:rPr lang="uk-UA" sz="2700" i="1" dirty="0" err="1"/>
              <a:t>наносистемної</a:t>
            </a:r>
            <a:r>
              <a:rPr lang="uk-UA" sz="2700" i="1" dirty="0"/>
              <a:t>  техніки  різноманітного  призначення та створення конкурентоспроможних розробок, втілення результатів у бізнес-</a:t>
            </a:r>
            <a:r>
              <a:rPr lang="uk-UA" sz="2700" i="1" dirty="0" err="1"/>
              <a:t>проектах.проводити</a:t>
            </a:r>
            <a:r>
              <a:rPr lang="uk-UA" sz="2700" i="1" dirty="0"/>
              <a:t> розрахунки та  моделювати фізичні процеси в біологічних системах;</a:t>
            </a:r>
            <a:br>
              <a:rPr lang="uk-UA" sz="2700" i="1" dirty="0"/>
            </a:br>
            <a:r>
              <a:rPr lang="uk-UA" sz="2700" i="1" dirty="0" smtClean="0"/>
              <a:t>-  </a:t>
            </a:r>
            <a:r>
              <a:rPr lang="uk-UA" sz="2700" i="1" dirty="0"/>
              <a:t>застосовувати спеціалізовані концептуальні знання, що включають сучасні наукові здобутки, а також критичне осмислення сучасних проблем у сфері мікро- та </a:t>
            </a:r>
            <a:r>
              <a:rPr lang="uk-UA" sz="2700" i="1" dirty="0" err="1"/>
              <a:t>наноелектроніки</a:t>
            </a:r>
            <a:r>
              <a:rPr lang="uk-UA" sz="2700" i="1" dirty="0"/>
              <a:t>, для розв’язування складних задач професійної діяльності.</a:t>
            </a:r>
            <a:br>
              <a:rPr lang="uk-UA" sz="2700" i="1" dirty="0"/>
            </a:br>
            <a:r>
              <a:rPr lang="uk-UA" sz="2700" i="1" dirty="0" smtClean="0"/>
              <a:t>- розв’язувати </a:t>
            </a:r>
            <a:r>
              <a:rPr lang="uk-UA" sz="2700" i="1" dirty="0"/>
              <a:t>задачі синтезу та аналізу приладів та пристроїв мікро- та </a:t>
            </a:r>
            <a:r>
              <a:rPr lang="uk-UA" sz="2700" i="1" dirty="0" err="1"/>
              <a:t>наносистемної</a:t>
            </a:r>
            <a:r>
              <a:rPr lang="uk-UA" sz="2700" i="1" dirty="0"/>
              <a:t> техніки</a:t>
            </a:r>
            <a:br>
              <a:rPr lang="uk-UA" sz="2700" i="1" dirty="0"/>
            </a:br>
            <a:r>
              <a:rPr lang="uk-UA" sz="2700" i="1" dirty="0" smtClean="0"/>
              <a:t>- забезпечувати  </a:t>
            </a:r>
            <a:r>
              <a:rPr lang="uk-UA" sz="2700" i="1" dirty="0"/>
              <a:t>якість  виробництва;  обирати  технології,  що  гарантують отримання  необхідних  характеристик  </a:t>
            </a:r>
            <a:r>
              <a:rPr lang="uk-UA" sz="2700" i="1" dirty="0" err="1"/>
              <a:t>твердотільних</a:t>
            </a:r>
            <a:r>
              <a:rPr lang="uk-UA" sz="2700" i="1" dirty="0"/>
              <a:t>  пристроїв; застосовувати сучасні методи контролю мікро- та </a:t>
            </a:r>
            <a:r>
              <a:rPr lang="uk-UA" sz="2700" i="1" dirty="0" err="1"/>
              <a:t>наносистемної</a:t>
            </a:r>
            <a:r>
              <a:rPr lang="uk-UA" sz="2700" i="1" dirty="0"/>
              <a:t> техніки.</a:t>
            </a:r>
          </a:p>
        </p:txBody>
      </p:sp>
    </p:spTree>
    <p:extLst>
      <p:ext uri="{BB962C8B-B14F-4D97-AF65-F5344CB8AC3E}">
        <p14:creationId xmlns:p14="http://schemas.microsoft.com/office/powerpoint/2010/main" val="235926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060950" y="22479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596195"/>
              </p:ext>
            </p:extLst>
          </p:nvPr>
        </p:nvGraphicFramePr>
        <p:xfrm>
          <a:off x="1763485" y="0"/>
          <a:ext cx="9032033" cy="6762331"/>
        </p:xfrm>
        <a:graphic>
          <a:graphicData uri="http://schemas.openxmlformats.org/drawingml/2006/table">
            <a:tbl>
              <a:tblPr/>
              <a:tblGrid>
                <a:gridCol w="3359909">
                  <a:extLst>
                    <a:ext uri="{9D8B030D-6E8A-4147-A177-3AD203B41FA5}">
                      <a16:colId xmlns:a16="http://schemas.microsoft.com/office/drawing/2014/main" val="3076465764"/>
                    </a:ext>
                  </a:extLst>
                </a:gridCol>
                <a:gridCol w="3081338">
                  <a:extLst>
                    <a:ext uri="{9D8B030D-6E8A-4147-A177-3AD203B41FA5}">
                      <a16:colId xmlns:a16="http://schemas.microsoft.com/office/drawing/2014/main" val="1815367939"/>
                    </a:ext>
                  </a:extLst>
                </a:gridCol>
                <a:gridCol w="1486900">
                  <a:extLst>
                    <a:ext uri="{9D8B030D-6E8A-4147-A177-3AD203B41FA5}">
                      <a16:colId xmlns:a16="http://schemas.microsoft.com/office/drawing/2014/main" val="159233653"/>
                    </a:ext>
                  </a:extLst>
                </a:gridCol>
                <a:gridCol w="1103886">
                  <a:extLst>
                    <a:ext uri="{9D8B030D-6E8A-4147-A177-3AD203B41FA5}">
                      <a16:colId xmlns:a16="http://schemas.microsoft.com/office/drawing/2014/main" val="343344709"/>
                    </a:ext>
                  </a:extLst>
                </a:gridCol>
              </a:tblGrid>
              <a:tr h="63763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Галузь знань, спеціальність, 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освітня програма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рівень вищої освіти 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Нормативні показники для планування і розподілу дисципліни на змістові модулі 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Характеристика навчальної дисципліни</a:t>
                      </a:r>
                      <a:endParaRPr lang="ru-RU" sz="1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133584"/>
                  </a:ext>
                </a:extLst>
              </a:tr>
              <a:tr h="12580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очна (денна) форма здобуття освіти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заочна (дистанційна)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форма здобуття освіти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4886996"/>
                  </a:ext>
                </a:extLst>
              </a:tr>
              <a:tr h="41933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 Автоматизація та приладобудування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кредитів –  </a:t>
                      </a: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Вибіркова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057124"/>
                  </a:ext>
                </a:extLst>
              </a:tr>
              <a:tr h="6290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Дисципліни вільного вибору студента в межах спеціальності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154664"/>
                  </a:ext>
                </a:extLst>
              </a:tr>
              <a:tr h="629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Спеціальність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u="sng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176 </a:t>
                      </a:r>
                      <a:r>
                        <a:rPr lang="uk-UA" sz="1400" u="sng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Мікро-та наносистемна техніка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Загальна кількість годин – </a:t>
                      </a:r>
                      <a:r>
                        <a:rPr lang="uk-UA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Семестр: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036882"/>
                  </a:ext>
                </a:extLst>
              </a:tr>
              <a:tr h="209669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Освітньо-професійна програма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u="sng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Мікроелектронні</a:t>
                      </a:r>
                      <a:r>
                        <a:rPr lang="uk-UA" sz="1400" u="sng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інформаційні системи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</a:t>
                      </a:r>
                      <a:r>
                        <a:rPr lang="uk-UA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-й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8261604"/>
                  </a:ext>
                </a:extLst>
              </a:tr>
              <a:tr h="2096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Змістових модулів – </a:t>
                      </a: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Лекції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018955"/>
                  </a:ext>
                </a:extLst>
              </a:tr>
              <a:tr h="2096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</a:t>
                      </a:r>
                      <a:r>
                        <a:rPr lang="uk-UA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734588"/>
                  </a:ext>
                </a:extLst>
              </a:tr>
              <a:tr h="2096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Лабораторні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423043"/>
                  </a:ext>
                </a:extLst>
              </a:tr>
              <a:tr h="6290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 год.</a:t>
                      </a:r>
                      <a:endParaRPr lang="ru-RU" sz="14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3867144"/>
                  </a:ext>
                </a:extLst>
              </a:tr>
              <a:tr h="2096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64330"/>
                  </a:ext>
                </a:extLst>
              </a:tr>
              <a:tr h="209669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 вищої освіти:</a:t>
                      </a: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магістерський</a:t>
                      </a:r>
                      <a:endParaRPr lang="ru-RU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поточних контрольних заходів – </a:t>
                      </a:r>
                      <a:r>
                        <a:rPr lang="uk-UA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257"/>
                  </a:ext>
                </a:extLst>
              </a:tr>
              <a:tr h="2096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38073"/>
                  </a:ext>
                </a:extLst>
              </a:tr>
              <a:tr h="4193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 год</a:t>
                      </a:r>
                      <a:r>
                        <a:rPr lang="uk-UA" sz="14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638638"/>
                  </a:ext>
                </a:extLst>
              </a:tr>
              <a:tr h="6290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підсумкового семестрового контролю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залік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315" marR="253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200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20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1520" y="0"/>
            <a:ext cx="11137392" cy="7861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НАКОПИЧЕННЯ БАЛІВ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КОНТРОЛЬНІ ЗАХОДИ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b="1" i="1" u="sng" dirty="0" err="1"/>
              <a:t>Поточні</a:t>
            </a:r>
            <a:r>
              <a:rPr lang="ru-RU" b="1" i="1" u="sng" dirty="0"/>
              <a:t> </a:t>
            </a:r>
            <a:r>
              <a:rPr lang="ru-RU" b="1" i="1" u="sng" dirty="0" err="1"/>
              <a:t>контрольні</a:t>
            </a:r>
            <a:r>
              <a:rPr lang="ru-RU" b="1" i="1" u="sng" dirty="0"/>
              <a:t> заходи:</a:t>
            </a:r>
            <a:endParaRPr lang="ru-RU" dirty="0"/>
          </a:p>
          <a:p>
            <a:r>
              <a:rPr lang="uk-UA" b="1" i="1" dirty="0" err="1"/>
              <a:t>Обов</a:t>
            </a:r>
            <a:r>
              <a:rPr lang="ru-RU" b="1" i="1" dirty="0"/>
              <a:t>’</a:t>
            </a:r>
            <a:r>
              <a:rPr lang="uk-UA" b="1" i="1" dirty="0" err="1"/>
              <a:t>язкові</a:t>
            </a:r>
            <a:r>
              <a:rPr lang="uk-UA" b="1" i="1" dirty="0"/>
              <a:t> види роботи:</a:t>
            </a:r>
            <a:endParaRPr lang="ru-RU" dirty="0"/>
          </a:p>
          <a:p>
            <a:r>
              <a:rPr lang="uk-UA" b="1" i="1" dirty="0"/>
              <a:t>Тестування  </a:t>
            </a:r>
            <a:r>
              <a:rPr lang="uk-UA" i="1" dirty="0"/>
              <a:t>– 4 рази на семестр, наприкінці кожного змістового модулю курсу. Тести складаються з 10 питань. Оцінюються 10 балами кожний</a:t>
            </a:r>
            <a:endParaRPr lang="ru-RU" dirty="0"/>
          </a:p>
          <a:p>
            <a:r>
              <a:rPr lang="uk-UA" b="1" i="1" dirty="0" smtClean="0"/>
              <a:t>Лабораторна </a:t>
            </a:r>
            <a:r>
              <a:rPr lang="uk-UA" b="1" i="1" dirty="0"/>
              <a:t>робота – </a:t>
            </a:r>
            <a:r>
              <a:rPr lang="uk-UA" i="1" dirty="0"/>
              <a:t> 4 </a:t>
            </a:r>
            <a:r>
              <a:rPr lang="uk-UA" i="1" dirty="0" smtClean="0"/>
              <a:t>роботи. </a:t>
            </a:r>
            <a:r>
              <a:rPr lang="uk-UA" i="1" dirty="0"/>
              <a:t>Одна робота на 1 змістовний модуль. Кожна робота оцінюється  5 балами.</a:t>
            </a:r>
            <a:endParaRPr lang="ru-RU" dirty="0"/>
          </a:p>
          <a:p>
            <a:r>
              <a:rPr lang="uk-UA" i="1" dirty="0"/>
              <a:t> </a:t>
            </a:r>
            <a:endParaRPr lang="ru-RU" dirty="0"/>
          </a:p>
          <a:p>
            <a:r>
              <a:rPr lang="uk-UA" i="1" dirty="0"/>
              <a:t>Кількість балів усього за змістові модулі дорівнює 60 балів.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b="1" i="1" u="sng" dirty="0"/>
              <a:t>Підсумкові контрольні заходи:</a:t>
            </a:r>
            <a:endParaRPr lang="ru-RU" dirty="0"/>
          </a:p>
          <a:p>
            <a:r>
              <a:rPr lang="uk-UA" b="1" i="1" dirty="0"/>
              <a:t>Залік</a:t>
            </a:r>
            <a:r>
              <a:rPr lang="uk-UA" i="1" dirty="0"/>
              <a:t> (</a:t>
            </a:r>
            <a:r>
              <a:rPr lang="en-US" i="1" dirty="0"/>
              <a:t>max </a:t>
            </a:r>
            <a:r>
              <a:rPr lang="uk-UA" i="1" dirty="0"/>
              <a:t>20 балів) передбачає тестування. Тести складаються з 20 питань. Перелік питань для підготовки див. на сторінці курсу у </a:t>
            </a:r>
            <a:r>
              <a:rPr lang="en-US" i="1" dirty="0"/>
              <a:t>Moodle</a:t>
            </a:r>
            <a:r>
              <a:rPr lang="uk-UA" i="1" dirty="0"/>
              <a:t>:</a:t>
            </a:r>
            <a:endParaRPr lang="ru-RU" dirty="0"/>
          </a:p>
          <a:p>
            <a:r>
              <a:rPr lang="uk-UA" i="1" dirty="0"/>
              <a:t> </a:t>
            </a:r>
            <a:r>
              <a:rPr lang="en-US" u="sng" dirty="0">
                <a:hlinkClick r:id="rId2"/>
              </a:rPr>
              <a:t>https</a:t>
            </a:r>
            <a:r>
              <a:rPr lang="uk-UA" u="sng" dirty="0">
                <a:hlinkClick r:id="rId2"/>
              </a:rPr>
              <a:t>://</a:t>
            </a:r>
            <a:r>
              <a:rPr lang="en-US" u="sng" dirty="0" err="1">
                <a:hlinkClick r:id="rId2"/>
              </a:rPr>
              <a:t>moodle</a:t>
            </a:r>
            <a:r>
              <a:rPr lang="uk-UA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znu</a:t>
            </a:r>
            <a:r>
              <a:rPr lang="uk-UA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edu</a:t>
            </a:r>
            <a:r>
              <a:rPr lang="uk-UA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ua</a:t>
            </a:r>
            <a:r>
              <a:rPr lang="uk-UA" u="sng" dirty="0">
                <a:hlinkClick r:id="rId2"/>
              </a:rPr>
              <a:t>/</a:t>
            </a:r>
            <a:r>
              <a:rPr lang="en-US" u="sng" dirty="0">
                <a:hlinkClick r:id="rId2"/>
              </a:rPr>
              <a:t>course</a:t>
            </a:r>
            <a:r>
              <a:rPr lang="uk-UA" u="sng" dirty="0">
                <a:hlinkClick r:id="rId2"/>
              </a:rPr>
              <a:t>/</a:t>
            </a:r>
            <a:r>
              <a:rPr lang="en-US" u="sng" dirty="0">
                <a:hlinkClick r:id="rId2"/>
              </a:rPr>
              <a:t>view</a:t>
            </a:r>
            <a:r>
              <a:rPr lang="uk-UA" u="sng" dirty="0">
                <a:hlinkClick r:id="rId2"/>
              </a:rPr>
              <a:t>.</a:t>
            </a:r>
            <a:r>
              <a:rPr lang="en-US" u="sng" dirty="0" err="1">
                <a:hlinkClick r:id="rId2"/>
              </a:rPr>
              <a:t>php</a:t>
            </a:r>
            <a:r>
              <a:rPr lang="uk-UA" u="sng" dirty="0">
                <a:hlinkClick r:id="rId2"/>
              </a:rPr>
              <a:t>?</a:t>
            </a:r>
            <a:r>
              <a:rPr lang="en-US" u="sng" dirty="0">
                <a:hlinkClick r:id="rId2"/>
              </a:rPr>
              <a:t>id</a:t>
            </a:r>
            <a:r>
              <a:rPr lang="uk-UA" u="sng" dirty="0">
                <a:hlinkClick r:id="rId2"/>
              </a:rPr>
              <a:t>=12342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 </a:t>
            </a:r>
            <a:r>
              <a:rPr lang="uk-UA" b="1" i="1" dirty="0"/>
              <a:t>Захист групового творчого проекту або індивідуального дослідницького завдання</a:t>
            </a:r>
            <a:r>
              <a:rPr lang="uk-UA" i="1" dirty="0"/>
              <a:t> (</a:t>
            </a:r>
            <a:r>
              <a:rPr lang="en-US" i="1" dirty="0"/>
              <a:t>max</a:t>
            </a:r>
            <a:r>
              <a:rPr lang="ru-RU" i="1" dirty="0"/>
              <a:t> 20 </a:t>
            </a:r>
            <a:r>
              <a:rPr lang="uk-UA" i="1" dirty="0"/>
              <a:t>балів) здійснюється на заліковому тижні. Публічний захист є обов’язковою вимогою для зарахування результатів за даними видами робіт.</a:t>
            </a:r>
            <a:endParaRPr lang="ru-RU" dirty="0"/>
          </a:p>
          <a:p>
            <a:endParaRPr lang="ru-RU" dirty="0"/>
          </a:p>
          <a:p>
            <a:r>
              <a:rPr lang="uk-UA" i="1" dirty="0"/>
              <a:t> </a:t>
            </a:r>
            <a:endParaRPr lang="ru-RU" dirty="0"/>
          </a:p>
          <a:p>
            <a:r>
              <a:rPr lang="uk-UA" i="1" dirty="0"/>
              <a:t> </a:t>
            </a:r>
            <a:endParaRPr lang="ru-RU" dirty="0"/>
          </a:p>
          <a:p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07000"/>
              </a:lnSpc>
              <a:spcAft>
                <a:spcPts val="800"/>
              </a:spcAft>
            </a:pPr>
            <a:r>
              <a:rPr lang="uk-UA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02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1007</TotalTime>
  <Words>212</Words>
  <Application>Microsoft Office PowerPoint</Application>
  <PresentationFormat>Широкоэкранный</PresentationFormat>
  <Paragraphs>68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 Black</vt:lpstr>
      <vt:lpstr>Calibri</vt:lpstr>
      <vt:lpstr>Franklin Gothic Book</vt:lpstr>
      <vt:lpstr>Times New Roman</vt:lpstr>
      <vt:lpstr>Crop</vt:lpstr>
      <vt:lpstr>        Методи аналізу медико-біологічної інформації  </vt:lpstr>
      <vt:lpstr>ВІДОМОСТІ ПРО ВИКЛАДАЧА</vt:lpstr>
      <vt:lpstr>Презентация PowerPoint</vt:lpstr>
      <vt:lpstr> У результаті вивчення навчальної дисципліни студент повинен набути таких результатів:  - формулювати  і  розв’язувати  складні  інженерні,  виробничі  та/або  наукові задачі  під  час  проектування,  виготовлення  і  дослідження  мікро-  та наносистемної  техніки  різноманітного  призначення та створення конкурентоспроможних розробок, втілення результатів у бізнес-проектах.проводити розрахунки та  моделювати фізичні процеси в біологічних системах; -  застосовувати спеціалізовані концептуальні знання, що включають сучасні наукові здобутки, а також критичне осмислення сучасних проблем у сфері мікро- та наноелектроніки, для розв’язування складних задач професійної діяльності. - розв’язувати задачі синтезу та аналізу приладів та пристроїв мікро- та наносистемної техніки - забезпечувати  якість  виробництва;  обирати  технології,  що  гарантують отримання  необхідних  характеристик  твердотільних  пристроїв; застосовувати сучасні методи контролю мікро- та наносистемної техніки.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ВІДОМОСТІ ПРО ВИКЛАДАЧА</dc:title>
  <dc:creator>Алина</dc:creator>
  <cp:lastModifiedBy>Алина</cp:lastModifiedBy>
  <cp:revision>35</cp:revision>
  <dcterms:created xsi:type="dcterms:W3CDTF">2021-10-08T08:20:42Z</dcterms:created>
  <dcterms:modified xsi:type="dcterms:W3CDTF">2023-10-02T14:44:21Z</dcterms:modified>
</cp:coreProperties>
</file>