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4" r:id="rId5"/>
    <p:sldId id="258" r:id="rId6"/>
    <p:sldId id="263" r:id="rId7"/>
    <p:sldId id="262" r:id="rId8"/>
    <p:sldId id="260" r:id="rId9"/>
    <p:sldId id="266" r:id="rId10"/>
    <p:sldId id="269" r:id="rId11"/>
    <p:sldId id="270" r:id="rId12"/>
    <p:sldId id="272" r:id="rId13"/>
    <p:sldId id="273" r:id="rId14"/>
    <p:sldId id="274" r:id="rId15"/>
    <p:sldId id="275" r:id="rId16"/>
    <p:sldId id="277" r:id="rId17"/>
    <p:sldId id="285" r:id="rId18"/>
    <p:sldId id="282" r:id="rId19"/>
    <p:sldId id="286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15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400">
              <a:schemeClr val="accent4">
                <a:lumMod val="75000"/>
              </a:schemeClr>
            </a:gs>
            <a:gs pos="49161">
              <a:srgbClr val="FFFF00"/>
            </a:gs>
            <a:gs pos="39587">
              <a:schemeClr val="bg1">
                <a:lumMod val="50000"/>
              </a:schemeClr>
            </a:gs>
            <a:gs pos="26646">
              <a:schemeClr val="accent6"/>
            </a:gs>
            <a:gs pos="10440">
              <a:schemeClr val="tx1">
                <a:lumMod val="75000"/>
                <a:lumOff val="25000"/>
              </a:schemeClr>
            </a:gs>
            <a:gs pos="0">
              <a:schemeClr val="tx2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85830">
              <a:schemeClr val="tx2">
                <a:lumMod val="7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8064896" cy="2880320"/>
          </a:xfrm>
        </p:spPr>
        <p:txBody>
          <a:bodyPr/>
          <a:lstStyle/>
          <a:p>
            <a:pPr marL="182880" indent="0">
              <a:buNone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/>
              </a:rPr>
              <a:t>Форми організації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/>
              </a:rPr>
              <a:t/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/>
              </a:rPr>
            </a:br>
            <a:r>
              <a:rPr lang="uk-UA" dirty="0"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/>
              </a:rPr>
              <a:t>	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/>
              </a:rPr>
              <a:t>		навчання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/>
              </a:rPr>
              <a:t>історії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системного аналізу уроку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6697693" cy="308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05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rt1935.narod.ru/images/konkursi/rod_sob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47" y="4221088"/>
            <a:ext cx="4138828" cy="24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48680"/>
            <a:ext cx="6732240" cy="3888432"/>
          </a:xfrm>
        </p:spPr>
        <p:txBody>
          <a:bodyPr>
            <a:normAutofit fontScale="55000" lnSpcReduction="20000"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Структура уроку: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застосовуються</a:t>
            </a:r>
            <a:r>
              <a:rPr lang="ru-RU" b="1" dirty="0">
                <a:solidFill>
                  <a:srgbClr val="002060"/>
                </a:solidFill>
              </a:rPr>
              <a:t>   </a:t>
            </a:r>
            <a:r>
              <a:rPr lang="ru-RU" b="1" dirty="0" err="1">
                <a:solidFill>
                  <a:srgbClr val="002060"/>
                </a:solidFill>
              </a:rPr>
              <a:t>різні</a:t>
            </a:r>
            <a:r>
              <a:rPr lang="ru-RU" b="1" dirty="0">
                <a:solidFill>
                  <a:srgbClr val="002060"/>
                </a:solidFill>
              </a:rPr>
              <a:t>   </a:t>
            </a:r>
            <a:r>
              <a:rPr lang="ru-RU" b="1" dirty="0" err="1">
                <a:solidFill>
                  <a:srgbClr val="002060"/>
                </a:solidFill>
              </a:rPr>
              <a:t>комбінації</a:t>
            </a:r>
            <a:r>
              <a:rPr lang="ru-RU" b="1" dirty="0">
                <a:solidFill>
                  <a:srgbClr val="002060"/>
                </a:solidFill>
              </a:rPr>
              <a:t>  </a:t>
            </a:r>
            <a:r>
              <a:rPr lang="ru-RU" b="1" dirty="0" err="1">
                <a:solidFill>
                  <a:srgbClr val="002060"/>
                </a:solidFill>
              </a:rPr>
              <a:t>структурних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елементів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різних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типів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уроків</a:t>
            </a:r>
            <a:r>
              <a:rPr lang="ru-RU" b="1" dirty="0">
                <a:solidFill>
                  <a:srgbClr val="002060"/>
                </a:solidFill>
              </a:rPr>
              <a:t>.  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Актуалізація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чуттєвого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досвіду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опорних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знань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учнів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Мотивація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навчальної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діяльності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учнів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Повідомлення</a:t>
            </a:r>
            <a:r>
              <a:rPr lang="ru-RU" b="1" dirty="0">
                <a:solidFill>
                  <a:srgbClr val="002060"/>
                </a:solidFill>
              </a:rPr>
              <a:t> теми, мсти, задач уроку.  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Сприйняття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засвоєння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учнями</a:t>
            </a:r>
            <a:r>
              <a:rPr lang="ru-RU" b="1" dirty="0">
                <a:solidFill>
                  <a:srgbClr val="002060"/>
                </a:solidFill>
              </a:rPr>
              <a:t> нового </a:t>
            </a:r>
            <a:r>
              <a:rPr lang="ru-RU" b="1" dirty="0" err="1">
                <a:solidFill>
                  <a:srgbClr val="002060"/>
                </a:solidFill>
              </a:rPr>
              <a:t>навчального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матеріалу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Застосування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учнями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знань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дій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стандартних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умовах</a:t>
            </a:r>
            <a:r>
              <a:rPr lang="ru-RU" b="1" dirty="0">
                <a:solidFill>
                  <a:srgbClr val="002060"/>
                </a:solidFill>
              </a:rPr>
              <a:t> з метою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засвоєння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навичок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тренувальні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вправи</a:t>
            </a:r>
            <a:r>
              <a:rPr lang="ru-RU" b="1" dirty="0">
                <a:solidFill>
                  <a:srgbClr val="002060"/>
                </a:solidFill>
              </a:rPr>
              <a:t>).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Творчий</a:t>
            </a:r>
            <a:r>
              <a:rPr lang="ru-RU" b="1" dirty="0">
                <a:solidFill>
                  <a:srgbClr val="002060"/>
                </a:solidFill>
              </a:rPr>
              <a:t>   перенос   </a:t>
            </a:r>
            <a:r>
              <a:rPr lang="ru-RU" b="1" dirty="0" err="1">
                <a:solidFill>
                  <a:srgbClr val="002060"/>
                </a:solidFill>
              </a:rPr>
              <a:t>знань</a:t>
            </a:r>
            <a:r>
              <a:rPr lang="ru-RU" b="1" dirty="0">
                <a:solidFill>
                  <a:srgbClr val="002060"/>
                </a:solidFill>
              </a:rPr>
              <a:t>   і  </a:t>
            </a:r>
            <a:r>
              <a:rPr lang="ru-RU" b="1" dirty="0" err="1">
                <a:solidFill>
                  <a:srgbClr val="002060"/>
                </a:solidFill>
              </a:rPr>
              <a:t>навичок</a:t>
            </a:r>
            <a:r>
              <a:rPr lang="ru-RU" b="1" dirty="0">
                <a:solidFill>
                  <a:srgbClr val="002060"/>
                </a:solidFill>
              </a:rPr>
              <a:t>   у   </a:t>
            </a:r>
            <a:r>
              <a:rPr lang="ru-RU" b="1" dirty="0" err="1">
                <a:solidFill>
                  <a:srgbClr val="002060"/>
                </a:solidFill>
              </a:rPr>
              <a:t>нові</a:t>
            </a:r>
            <a:r>
              <a:rPr lang="ru-RU" b="1" dirty="0">
                <a:solidFill>
                  <a:srgbClr val="002060"/>
                </a:solidFill>
              </a:rPr>
              <a:t>   </a:t>
            </a:r>
            <a:r>
              <a:rPr lang="ru-RU" b="1" dirty="0" err="1">
                <a:solidFill>
                  <a:srgbClr val="002060"/>
                </a:solidFill>
              </a:rPr>
              <a:t>умови</a:t>
            </a:r>
            <a:r>
              <a:rPr lang="ru-RU" b="1" dirty="0">
                <a:solidFill>
                  <a:srgbClr val="002060"/>
                </a:solidFill>
              </a:rPr>
              <a:t>   з   метою </a:t>
            </a:r>
            <a:r>
              <a:rPr lang="ru-RU" b="1" dirty="0" err="1">
                <a:solidFill>
                  <a:srgbClr val="002060"/>
                </a:solidFill>
              </a:rPr>
              <a:t>формування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умінь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творчі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вправи</a:t>
            </a:r>
            <a:r>
              <a:rPr lang="ru-RU" b="1" dirty="0">
                <a:solidFill>
                  <a:srgbClr val="002060"/>
                </a:solidFill>
              </a:rPr>
              <a:t>).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Аналіз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досягнень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учнів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Підсумки</a:t>
            </a:r>
            <a:r>
              <a:rPr lang="ru-RU" b="1" dirty="0">
                <a:solidFill>
                  <a:srgbClr val="002060"/>
                </a:solidFill>
              </a:rPr>
              <a:t> уроку.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Такі</a:t>
            </a:r>
            <a:r>
              <a:rPr lang="ru-RU" b="1" dirty="0">
                <a:solidFill>
                  <a:srgbClr val="002060"/>
                </a:solidFill>
              </a:rPr>
              <a:t> уроки </a:t>
            </a:r>
            <a:r>
              <a:rPr lang="ru-RU" b="1" dirty="0" err="1">
                <a:solidFill>
                  <a:srgbClr val="002060"/>
                </a:solidFill>
              </a:rPr>
              <a:t>проводяться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наприкінці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вивчення</a:t>
            </a:r>
            <a:r>
              <a:rPr lang="ru-RU" b="1" dirty="0">
                <a:solidFill>
                  <a:srgbClr val="002060"/>
                </a:solidFill>
              </a:rPr>
              <a:t> теми, </a:t>
            </a:r>
            <a:r>
              <a:rPr lang="ru-RU" b="1" dirty="0" err="1">
                <a:solidFill>
                  <a:srgbClr val="002060"/>
                </a:solidFill>
              </a:rPr>
              <a:t>розділу</a:t>
            </a:r>
            <a:r>
              <a:rPr lang="ru-RU" b="1" dirty="0">
                <a:solidFill>
                  <a:srgbClr val="002060"/>
                </a:solidFill>
              </a:rPr>
              <a:t> й </a:t>
            </a:r>
            <a:r>
              <a:rPr lang="ru-RU" b="1" dirty="0" err="1">
                <a:solidFill>
                  <a:srgbClr val="002060"/>
                </a:solidFill>
              </a:rPr>
              <a:t>виконують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цілу</a:t>
            </a:r>
            <a:r>
              <a:rPr lang="ru-RU" b="1" dirty="0">
                <a:solidFill>
                  <a:srgbClr val="002060"/>
                </a:solidFill>
              </a:rPr>
              <a:t> низку </a:t>
            </a:r>
            <a:r>
              <a:rPr lang="ru-RU" b="1" dirty="0" err="1">
                <a:solidFill>
                  <a:srgbClr val="002060"/>
                </a:solidFill>
              </a:rPr>
              <a:t>функцій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r>
              <a:rPr lang="ru-RU" b="1" dirty="0" err="1">
                <a:solidFill>
                  <a:srgbClr val="002060"/>
                </a:solidFill>
              </a:rPr>
              <a:t>контролюючу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навчальну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виховну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діагностуючу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ін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</a:rPr>
              <a:t>Уроки </a:t>
            </a:r>
            <a:r>
              <a:rPr lang="ru-RU" b="1" dirty="0" err="1">
                <a:solidFill>
                  <a:srgbClr val="002060"/>
                </a:solidFill>
              </a:rPr>
              <a:t>перевірки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можуть</a:t>
            </a:r>
            <a:r>
              <a:rPr lang="ru-RU" b="1" dirty="0">
                <a:solidFill>
                  <a:srgbClr val="002060"/>
                </a:solidFill>
              </a:rPr>
              <a:t> бути </a:t>
            </a:r>
            <a:r>
              <a:rPr lang="ru-RU" b="1" dirty="0" err="1">
                <a:solidFill>
                  <a:srgbClr val="002060"/>
                </a:solidFill>
              </a:rPr>
              <a:t>організовані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досить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різноманітно</a:t>
            </a:r>
            <a:r>
              <a:rPr lang="ru-RU" b="1" dirty="0">
                <a:solidFill>
                  <a:srgbClr val="002060"/>
                </a:solidFill>
              </a:rPr>
              <a:t> ( у </a:t>
            </a:r>
            <a:r>
              <a:rPr lang="ru-RU" b="1" dirty="0" err="1">
                <a:solidFill>
                  <a:srgbClr val="002060"/>
                </a:solidFill>
              </a:rPr>
              <a:t>вигляді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ігор-змагань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аукціонів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огляду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знань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тощо</a:t>
            </a:r>
            <a:r>
              <a:rPr lang="ru-RU" b="1" dirty="0">
                <a:solidFill>
                  <a:srgbClr val="002060"/>
                </a:solidFill>
              </a:rPr>
              <a:t>), </a:t>
            </a:r>
            <a:r>
              <a:rPr lang="ru-RU" b="1" dirty="0" err="1">
                <a:solidFill>
                  <a:srgbClr val="002060"/>
                </a:solidFill>
              </a:rPr>
              <a:t>мають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широкі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можливості</a:t>
            </a:r>
            <a:r>
              <a:rPr lang="ru-RU" b="1" dirty="0">
                <a:solidFill>
                  <a:srgbClr val="002060"/>
                </a:solidFill>
              </a:rPr>
              <a:t> для </a:t>
            </a:r>
            <a:r>
              <a:rPr lang="ru-RU" b="1" dirty="0" err="1">
                <a:solidFill>
                  <a:srgbClr val="002060"/>
                </a:solidFill>
              </a:rPr>
              <a:t>поєднання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індивідуальної</a:t>
            </a:r>
            <a:r>
              <a:rPr lang="ru-RU" b="1" dirty="0">
                <a:solidFill>
                  <a:srgbClr val="002060"/>
                </a:solidFill>
              </a:rPr>
              <a:t>, і </a:t>
            </a:r>
            <a:r>
              <a:rPr lang="ru-RU" b="1" dirty="0" err="1">
                <a:solidFill>
                  <a:srgbClr val="002060"/>
                </a:solidFill>
              </a:rPr>
              <a:t>групової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роботи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6999" y="311478"/>
            <a:ext cx="3251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Комбінований урок 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Урок </a:t>
            </a:r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засвоєння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нових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знань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70588" cy="30041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85574"/>
            <a:ext cx="2520280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71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48072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Урок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опанування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уміннями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i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навичками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083393" cy="2439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2800383" cy="265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7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74998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0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3485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4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Times New Roman"/>
              </a:rPr>
              <a:t>Урок-лекцiя</a:t>
            </a:r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www.40203s001.edusite.ru/images/school03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2363867" cy="232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1052736"/>
            <a:ext cx="532859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У </a:t>
            </a:r>
            <a:r>
              <a:rPr lang="ru-RU" sz="1200" b="1" dirty="0"/>
              <a:t>старших </a:t>
            </a:r>
            <a:r>
              <a:rPr lang="ru-RU" sz="1200" b="1" dirty="0" err="1"/>
              <a:t>класах</a:t>
            </a:r>
            <a:r>
              <a:rPr lang="ru-RU" sz="1200" b="1" dirty="0"/>
              <a:t> </a:t>
            </a:r>
            <a:r>
              <a:rPr lang="ru-RU" sz="1200" b="1" dirty="0" err="1"/>
              <a:t>використовують</a:t>
            </a:r>
            <a:r>
              <a:rPr lang="ru-RU" sz="1200" b="1" dirty="0"/>
              <a:t> урок-</a:t>
            </a:r>
            <a:r>
              <a:rPr lang="ru-RU" sz="1200" b="1" dirty="0" err="1"/>
              <a:t>лекцію</a:t>
            </a:r>
            <a:r>
              <a:rPr lang="ru-RU" sz="1200" b="1" dirty="0"/>
              <a:t>. </a:t>
            </a:r>
            <a:r>
              <a:rPr lang="ru-RU" sz="1200" b="1" dirty="0" err="1"/>
              <a:t>що</a:t>
            </a:r>
            <a:r>
              <a:rPr lang="ru-RU" sz="1200" b="1" dirty="0"/>
              <a:t> </a:t>
            </a:r>
            <a:r>
              <a:rPr lang="ru-RU" sz="1200" b="1" dirty="0" err="1"/>
              <a:t>адаптована</a:t>
            </a:r>
            <a:r>
              <a:rPr lang="ru-RU" sz="1200" b="1" dirty="0"/>
              <a:t> до умов </a:t>
            </a:r>
            <a:r>
              <a:rPr lang="ru-RU" sz="1200" b="1" dirty="0" err="1"/>
              <a:t>школи</a:t>
            </a:r>
            <a:r>
              <a:rPr lang="ru-RU" sz="1200" b="1" dirty="0"/>
              <a:t>. </a:t>
            </a:r>
            <a:r>
              <a:rPr lang="ru-RU" sz="1200" b="1" dirty="0" err="1"/>
              <a:t>Шкільні</a:t>
            </a:r>
            <a:r>
              <a:rPr lang="ru-RU" sz="1200" b="1" dirty="0"/>
              <a:t> </a:t>
            </a:r>
            <a:r>
              <a:rPr lang="ru-RU" sz="1200" b="1" dirty="0" err="1"/>
              <a:t>лекції</a:t>
            </a:r>
            <a:r>
              <a:rPr lang="ru-RU" sz="1200" b="1" dirty="0"/>
              <a:t> </a:t>
            </a:r>
            <a:r>
              <a:rPr lang="ru-RU" sz="1200" b="1" dirty="0" err="1"/>
              <a:t>успішно</a:t>
            </a:r>
            <a:r>
              <a:rPr lang="ru-RU" sz="1200" b="1" dirty="0"/>
              <a:t> </a:t>
            </a:r>
            <a:r>
              <a:rPr lang="ru-RU" sz="1200" b="1" dirty="0" err="1"/>
              <a:t>застосовуються</a:t>
            </a:r>
            <a:r>
              <a:rPr lang="ru-RU" sz="1200" b="1" dirty="0"/>
              <a:t> </a:t>
            </a:r>
            <a:r>
              <a:rPr lang="ru-RU" sz="1200" b="1" dirty="0" err="1"/>
              <a:t>під</a:t>
            </a:r>
            <a:r>
              <a:rPr lang="ru-RU" sz="1200" b="1" dirty="0"/>
              <a:t> час </a:t>
            </a:r>
            <a:r>
              <a:rPr lang="ru-RU" sz="1200" b="1" dirty="0" err="1"/>
              <a:t>вивчення</a:t>
            </a:r>
            <a:r>
              <a:rPr lang="ru-RU" sz="1200" b="1" dirty="0"/>
              <a:t> </a:t>
            </a:r>
            <a:r>
              <a:rPr lang="ru-RU" sz="1200" b="1" dirty="0" err="1"/>
              <a:t>всіх</a:t>
            </a:r>
            <a:r>
              <a:rPr lang="ru-RU" sz="1200" b="1" dirty="0"/>
              <a:t> </a:t>
            </a:r>
            <a:r>
              <a:rPr lang="ru-RU" sz="1200" b="1" dirty="0" err="1"/>
              <a:t>дисциплін</a:t>
            </a:r>
            <a:r>
              <a:rPr lang="ru-RU" sz="1200" b="1" dirty="0"/>
              <a:t>. </a:t>
            </a:r>
            <a:r>
              <a:rPr lang="ru-RU" sz="1200" b="1" dirty="0" err="1"/>
              <a:t>Здебільшого</a:t>
            </a:r>
            <a:r>
              <a:rPr lang="ru-RU" sz="1200" b="1" dirty="0"/>
              <a:t> </a:t>
            </a:r>
            <a:r>
              <a:rPr lang="ru-RU" sz="1200" b="1" dirty="0" err="1"/>
              <a:t>це</a:t>
            </a:r>
            <a:r>
              <a:rPr lang="ru-RU" sz="1200" b="1" dirty="0"/>
              <a:t> </a:t>
            </a:r>
            <a:r>
              <a:rPr lang="ru-RU" sz="1200" b="1" dirty="0" err="1"/>
              <a:t>вступні</a:t>
            </a:r>
            <a:r>
              <a:rPr lang="ru-RU" sz="1200" b="1" dirty="0"/>
              <a:t> </a:t>
            </a:r>
            <a:r>
              <a:rPr lang="ru-RU" sz="1200" b="1" dirty="0" err="1"/>
              <a:t>лекції</a:t>
            </a:r>
            <a:r>
              <a:rPr lang="ru-RU" sz="1200" b="1" dirty="0"/>
              <a:t> та </a:t>
            </a:r>
            <a:r>
              <a:rPr lang="ru-RU" sz="1200" b="1" dirty="0" err="1"/>
              <a:t>лекції-узагальнення</a:t>
            </a:r>
            <a:r>
              <a:rPr lang="ru-RU" sz="1200" b="1" dirty="0"/>
              <a:t>, </a:t>
            </a:r>
            <a:r>
              <a:rPr lang="ru-RU" sz="1200" b="1" dirty="0" err="1"/>
              <a:t>рідше</a:t>
            </a:r>
            <a:r>
              <a:rPr lang="ru-RU" sz="1200" b="1" dirty="0"/>
              <a:t> вони є </a:t>
            </a:r>
            <a:r>
              <a:rPr lang="ru-RU" sz="1200" b="1" dirty="0" err="1"/>
              <a:t>модифікацією</a:t>
            </a:r>
            <a:r>
              <a:rPr lang="ru-RU" sz="1200" b="1" dirty="0"/>
              <a:t> уроку </a:t>
            </a:r>
            <a:r>
              <a:rPr lang="ru-RU" sz="1200" b="1" dirty="0" err="1"/>
              <a:t>повідомлення</a:t>
            </a:r>
            <a:r>
              <a:rPr lang="ru-RU" sz="1200" b="1" dirty="0"/>
              <a:t> </a:t>
            </a:r>
            <a:r>
              <a:rPr lang="ru-RU" sz="1200" b="1" dirty="0" err="1"/>
              <a:t>нових</a:t>
            </a:r>
            <a:r>
              <a:rPr lang="ru-RU" sz="1200" b="1" dirty="0"/>
              <a:t> </a:t>
            </a:r>
            <a:r>
              <a:rPr lang="ru-RU" sz="1200" b="1" dirty="0" err="1"/>
              <a:t>знань</a:t>
            </a:r>
            <a:r>
              <a:rPr lang="ru-RU" sz="1200" b="1" dirty="0"/>
              <a:t>.</a:t>
            </a:r>
          </a:p>
          <a:p>
            <a:endParaRPr lang="ru-RU" sz="1200" b="1" dirty="0"/>
          </a:p>
          <a:p>
            <a:r>
              <a:rPr lang="ru-RU" sz="1200" b="1" dirty="0"/>
              <a:t>У </a:t>
            </a:r>
            <a:r>
              <a:rPr lang="ru-RU" sz="1200" b="1" dirty="0" err="1"/>
              <a:t>школі</a:t>
            </a:r>
            <a:r>
              <a:rPr lang="ru-RU" sz="1200" b="1" dirty="0"/>
              <a:t> </a:t>
            </a:r>
            <a:r>
              <a:rPr lang="ru-RU" sz="1200" b="1" dirty="0" err="1"/>
              <a:t>лекція</a:t>
            </a:r>
            <a:r>
              <a:rPr lang="ru-RU" sz="1200" b="1" dirty="0"/>
              <a:t> </a:t>
            </a:r>
            <a:r>
              <a:rPr lang="ru-RU" sz="1200" b="1" dirty="0" err="1"/>
              <a:t>багато</a:t>
            </a:r>
            <a:r>
              <a:rPr lang="ru-RU" sz="1200" b="1" dirty="0"/>
              <a:t> в </a:t>
            </a:r>
            <a:r>
              <a:rPr lang="ru-RU" sz="1200" b="1" dirty="0" err="1"/>
              <a:t>чому</a:t>
            </a:r>
            <a:r>
              <a:rPr lang="ru-RU" sz="1200" b="1" dirty="0"/>
              <a:t> </a:t>
            </a:r>
            <a:r>
              <a:rPr lang="ru-RU" sz="1200" b="1" dirty="0" err="1"/>
              <a:t>наближається</a:t>
            </a:r>
            <a:r>
              <a:rPr lang="ru-RU" sz="1200" b="1" dirty="0"/>
              <a:t> до </a:t>
            </a:r>
            <a:r>
              <a:rPr lang="ru-RU" sz="1200" b="1" dirty="0" err="1"/>
              <a:t>розповіді</a:t>
            </a:r>
            <a:r>
              <a:rPr lang="ru-RU" sz="1200" b="1" dirty="0"/>
              <a:t>, але є </a:t>
            </a:r>
            <a:r>
              <a:rPr lang="ru-RU" sz="1200" b="1" dirty="0" err="1"/>
              <a:t>значно</a:t>
            </a:r>
            <a:r>
              <a:rPr lang="ru-RU" sz="1200" b="1" dirty="0"/>
              <a:t> </a:t>
            </a:r>
            <a:r>
              <a:rPr lang="ru-RU" sz="1200" b="1" dirty="0" err="1"/>
              <a:t>тривалішою</a:t>
            </a:r>
            <a:r>
              <a:rPr lang="ru-RU" sz="1200" b="1" dirty="0"/>
              <a:t> за часом. </a:t>
            </a:r>
            <a:r>
              <a:rPr lang="ru-RU" sz="1200" b="1" dirty="0" err="1"/>
              <a:t>Зазвичай</a:t>
            </a:r>
            <a:r>
              <a:rPr lang="ru-RU" sz="1200" b="1" dirty="0"/>
              <a:t> </a:t>
            </a:r>
            <a:r>
              <a:rPr lang="ru-RU" sz="1200" b="1" dirty="0" err="1"/>
              <a:t>лекцію</a:t>
            </a:r>
            <a:r>
              <a:rPr lang="ru-RU" sz="1200" b="1" dirty="0"/>
              <a:t> </a:t>
            </a:r>
            <a:r>
              <a:rPr lang="ru-RU" sz="1200" b="1" dirty="0" err="1"/>
              <a:t>використовують</a:t>
            </a:r>
            <a:r>
              <a:rPr lang="ru-RU" sz="1200" b="1" dirty="0"/>
              <a:t> </a:t>
            </a:r>
            <a:r>
              <a:rPr lang="ru-RU" sz="1200" b="1" dirty="0" err="1"/>
              <a:t>тоді</a:t>
            </a:r>
            <a:r>
              <a:rPr lang="ru-RU" sz="1200" b="1" dirty="0"/>
              <a:t>, коли </a:t>
            </a:r>
            <a:r>
              <a:rPr lang="ru-RU" sz="1200" b="1" dirty="0" err="1"/>
              <a:t>учням</a:t>
            </a:r>
            <a:r>
              <a:rPr lang="ru-RU" sz="1200" b="1" dirty="0"/>
              <a:t> </a:t>
            </a:r>
            <a:r>
              <a:rPr lang="ru-RU" sz="1200" b="1" dirty="0" err="1"/>
              <a:t>необхідно</a:t>
            </a:r>
            <a:r>
              <a:rPr lang="ru-RU" sz="1200" b="1" dirty="0"/>
              <a:t> </a:t>
            </a:r>
            <a:r>
              <a:rPr lang="ru-RU" sz="1200" b="1" dirty="0" err="1"/>
              <a:t>дати</a:t>
            </a:r>
            <a:r>
              <a:rPr lang="ru-RU" sz="1200" b="1" dirty="0"/>
              <a:t> </a:t>
            </a:r>
            <a:r>
              <a:rPr lang="ru-RU" sz="1200" b="1" dirty="0" err="1"/>
              <a:t>додатковий</a:t>
            </a:r>
            <a:r>
              <a:rPr lang="ru-RU" sz="1200" b="1" dirty="0"/>
              <a:t> </a:t>
            </a:r>
            <a:r>
              <a:rPr lang="ru-RU" sz="1200" b="1" dirty="0" err="1"/>
              <a:t>матеріал</a:t>
            </a:r>
            <a:r>
              <a:rPr lang="ru-RU" sz="1200" b="1" dirty="0"/>
              <a:t> </a:t>
            </a:r>
            <a:r>
              <a:rPr lang="ru-RU" sz="1200" b="1" dirty="0" err="1"/>
              <a:t>або</a:t>
            </a:r>
            <a:r>
              <a:rPr lang="ru-RU" sz="1200" b="1" dirty="0"/>
              <a:t> </a:t>
            </a:r>
            <a:r>
              <a:rPr lang="ru-RU" sz="1200" b="1" dirty="0" err="1"/>
              <a:t>узагальнити</a:t>
            </a:r>
            <a:r>
              <a:rPr lang="ru-RU" sz="1200" b="1" dirty="0"/>
              <a:t> </a:t>
            </a:r>
            <a:r>
              <a:rPr lang="ru-RU" sz="1200" b="1" dirty="0" err="1"/>
              <a:t>його</a:t>
            </a:r>
            <a:r>
              <a:rPr lang="ru-RU" sz="1200" b="1" dirty="0"/>
              <a:t> (</a:t>
            </a:r>
            <a:r>
              <a:rPr lang="ru-RU" sz="1200" b="1" dirty="0" err="1"/>
              <a:t>наприклад</a:t>
            </a:r>
            <a:r>
              <a:rPr lang="ru-RU" sz="1200" b="1" dirty="0"/>
              <a:t>, з </a:t>
            </a:r>
            <a:r>
              <a:rPr lang="ru-RU" sz="1200" b="1" dirty="0" err="1"/>
              <a:t>історії</a:t>
            </a:r>
            <a:r>
              <a:rPr lang="ru-RU" sz="1200" b="1" dirty="0"/>
              <a:t>, </a:t>
            </a:r>
            <a:r>
              <a:rPr lang="ru-RU" sz="1200" b="1" dirty="0" err="1"/>
              <a:t>географії</a:t>
            </a:r>
            <a:r>
              <a:rPr lang="ru-RU" sz="1200" b="1" dirty="0"/>
              <a:t>, </a:t>
            </a:r>
            <a:r>
              <a:rPr lang="ru-RU" sz="1200" b="1" dirty="0" err="1"/>
              <a:t>хімії</a:t>
            </a:r>
            <a:r>
              <a:rPr lang="ru-RU" sz="1200" b="1" dirty="0"/>
              <a:t>, </a:t>
            </a:r>
            <a:r>
              <a:rPr lang="ru-RU" sz="1200" b="1" dirty="0" err="1"/>
              <a:t>фізики</a:t>
            </a:r>
            <a:r>
              <a:rPr lang="ru-RU" sz="1200" b="1" dirty="0"/>
              <a:t>).</a:t>
            </a:r>
          </a:p>
          <a:p>
            <a:endParaRPr lang="ru-RU" b="1" dirty="0"/>
          </a:p>
          <a:p>
            <a:r>
              <a:rPr lang="ru-RU" sz="1200" b="1" dirty="0"/>
              <a:t>На початку </a:t>
            </a:r>
            <a:r>
              <a:rPr lang="ru-RU" sz="1200" b="1" dirty="0" err="1"/>
              <a:t>лекції</a:t>
            </a:r>
            <a:r>
              <a:rPr lang="ru-RU" sz="1200" b="1" dirty="0"/>
              <a:t> </a:t>
            </a:r>
            <a:r>
              <a:rPr lang="ru-RU" sz="1200" b="1" dirty="0" err="1"/>
              <a:t>вчитель</a:t>
            </a:r>
            <a:r>
              <a:rPr lang="ru-RU" sz="1200" b="1" dirty="0"/>
              <a:t> </a:t>
            </a:r>
            <a:r>
              <a:rPr lang="ru-RU" sz="1200" b="1" dirty="0" err="1"/>
              <a:t>повідомляє</a:t>
            </a:r>
            <a:r>
              <a:rPr lang="ru-RU" sz="1200" b="1" dirty="0"/>
              <a:t> тему й </a:t>
            </a:r>
            <a:r>
              <a:rPr lang="ru-RU" sz="1200" b="1" dirty="0" err="1"/>
              <a:t>запису</a:t>
            </a:r>
            <a:r>
              <a:rPr lang="ru-RU" sz="1200" b="1" dirty="0"/>
              <a:t>»: план, </a:t>
            </a:r>
            <a:r>
              <a:rPr lang="ru-RU" sz="1200" b="1" dirty="0" err="1"/>
              <a:t>створює</a:t>
            </a:r>
            <a:r>
              <a:rPr lang="ru-RU" sz="1200" b="1" dirty="0"/>
              <a:t> </a:t>
            </a:r>
            <a:r>
              <a:rPr lang="ru-RU" sz="1200" b="1" dirty="0" err="1"/>
              <a:t>контрольну</a:t>
            </a:r>
            <a:r>
              <a:rPr lang="ru-RU" sz="1200" b="1" dirty="0"/>
              <a:t> </a:t>
            </a:r>
            <a:r>
              <a:rPr lang="ru-RU" sz="1200" b="1" dirty="0" err="1"/>
              <a:t>групу</a:t>
            </a:r>
            <a:r>
              <a:rPr lang="ru-RU" sz="1200" b="1" dirty="0"/>
              <a:t> для </a:t>
            </a:r>
            <a:r>
              <a:rPr lang="ru-RU" sz="1200" b="1" dirty="0" err="1"/>
              <a:t>перевірки</a:t>
            </a:r>
            <a:r>
              <a:rPr lang="ru-RU" sz="1200" b="1" dirty="0"/>
              <a:t> </a:t>
            </a:r>
            <a:r>
              <a:rPr lang="ru-RU" sz="1200" b="1" dirty="0" err="1"/>
              <a:t>рівня</a:t>
            </a:r>
            <a:r>
              <a:rPr lang="ru-RU" sz="1200" b="1" dirty="0"/>
              <a:t> </a:t>
            </a:r>
            <a:r>
              <a:rPr lang="ru-RU" sz="1200" b="1" dirty="0" err="1"/>
              <a:t>засвоєння</a:t>
            </a:r>
            <a:r>
              <a:rPr lang="ru-RU" sz="1200" b="1" dirty="0"/>
              <a:t> </a:t>
            </a:r>
            <a:r>
              <a:rPr lang="ru-RU" sz="1200" b="1" dirty="0" err="1"/>
              <a:t>матеріалу</a:t>
            </a:r>
            <a:r>
              <a:rPr lang="ru-RU" sz="1200" b="1" dirty="0"/>
              <a:t> уроку-</a:t>
            </a:r>
            <a:r>
              <a:rPr lang="ru-RU" sz="1200" b="1" dirty="0" err="1"/>
              <a:t>лекції</a:t>
            </a:r>
            <a:r>
              <a:rPr lang="ru-RU" sz="1200" b="1" dirty="0"/>
              <a:t>. На </a:t>
            </a:r>
            <a:r>
              <a:rPr lang="ru-RU" sz="1200" b="1" dirty="0" err="1"/>
              <a:t>етапі</a:t>
            </a:r>
            <a:r>
              <a:rPr lang="ru-RU" sz="1200" b="1" dirty="0"/>
              <a:t> </a:t>
            </a:r>
            <a:r>
              <a:rPr lang="ru-RU" sz="1200" b="1" dirty="0" err="1"/>
              <a:t>слухання</a:t>
            </a:r>
            <a:r>
              <a:rPr lang="ru-RU" sz="1200" b="1" dirty="0"/>
              <a:t> й </a:t>
            </a:r>
            <a:r>
              <a:rPr lang="ru-RU" sz="1200" b="1" dirty="0" err="1"/>
              <a:t>фіксування</a:t>
            </a:r>
            <a:r>
              <a:rPr lang="ru-RU" sz="1200" b="1" dirty="0"/>
              <a:t> </a:t>
            </a:r>
            <a:r>
              <a:rPr lang="ru-RU" sz="1200" b="1" dirty="0" err="1"/>
              <a:t>лекції</a:t>
            </a:r>
            <a:r>
              <a:rPr lang="ru-RU" sz="1200" b="1" dirty="0"/>
              <a:t> </a:t>
            </a:r>
            <a:r>
              <a:rPr lang="ru-RU" sz="1200" b="1" dirty="0" err="1"/>
              <a:t>спочатку</a:t>
            </a:r>
            <a:r>
              <a:rPr lang="ru-RU" sz="1200" b="1" dirty="0"/>
              <a:t> </a:t>
            </a:r>
            <a:r>
              <a:rPr lang="ru-RU" sz="1200" b="1" dirty="0" err="1"/>
              <a:t>учням</a:t>
            </a:r>
            <a:r>
              <a:rPr lang="ru-RU" sz="1200" b="1" dirty="0"/>
              <a:t> </a:t>
            </a:r>
            <a:r>
              <a:rPr lang="ru-RU" sz="1200" b="1" dirty="0" err="1"/>
              <a:t>необхідно</a:t>
            </a:r>
            <a:r>
              <a:rPr lang="ru-RU" sz="1200" b="1" dirty="0"/>
              <a:t> </a:t>
            </a:r>
            <a:r>
              <a:rPr lang="ru-RU" sz="1200" b="1" dirty="0" err="1"/>
              <a:t>зазначити</a:t>
            </a:r>
            <a:r>
              <a:rPr lang="ru-RU" sz="1200" b="1" dirty="0"/>
              <a:t>, </a:t>
            </a:r>
            <a:r>
              <a:rPr lang="ru-RU" sz="1200" b="1" dirty="0" err="1"/>
              <a:t>що</a:t>
            </a:r>
            <a:r>
              <a:rPr lang="ru-RU" sz="1200" b="1" dirty="0"/>
              <a:t> </a:t>
            </a:r>
            <a:r>
              <a:rPr lang="ru-RU" sz="1200" b="1" dirty="0" err="1"/>
              <a:t>записувати</a:t>
            </a:r>
            <a:r>
              <a:rPr lang="ru-RU" sz="1200" b="1" dirty="0"/>
              <a:t>, але не </a:t>
            </a:r>
            <a:r>
              <a:rPr lang="ru-RU" sz="1200" b="1" dirty="0" err="1"/>
              <a:t>перетворювати</a:t>
            </a:r>
            <a:r>
              <a:rPr lang="ru-RU" sz="1200" b="1" dirty="0"/>
              <a:t> </a:t>
            </a:r>
            <a:r>
              <a:rPr lang="ru-RU" sz="1200" b="1" dirty="0" err="1"/>
              <a:t>лекцію</a:t>
            </a:r>
            <a:r>
              <a:rPr lang="ru-RU" sz="1200" b="1" dirty="0"/>
              <a:t> на </a:t>
            </a:r>
            <a:r>
              <a:rPr lang="ru-RU" sz="1200" b="1" dirty="0" err="1"/>
              <a:t>диктування</a:t>
            </a:r>
            <a:r>
              <a:rPr lang="ru-RU" sz="1200" b="1" dirty="0"/>
              <a:t>.</a:t>
            </a:r>
          </a:p>
          <a:p>
            <a:endParaRPr lang="ru-RU" sz="1200" b="1" dirty="0"/>
          </a:p>
          <a:p>
            <a:r>
              <a:rPr lang="ru-RU" sz="1200" b="1" dirty="0" err="1"/>
              <a:t>Шкільній</a:t>
            </a:r>
            <a:r>
              <a:rPr lang="ru-RU" sz="1200" b="1" dirty="0"/>
              <a:t> </a:t>
            </a:r>
            <a:r>
              <a:rPr lang="ru-RU" sz="1200" b="1" dirty="0" err="1"/>
              <a:t>лекції</a:t>
            </a:r>
            <a:r>
              <a:rPr lang="ru-RU" sz="1200" b="1" dirty="0"/>
              <a:t> повинна </a:t>
            </a:r>
            <a:r>
              <a:rPr lang="ru-RU" sz="1200" b="1" dirty="0" err="1"/>
              <a:t>передувати</a:t>
            </a:r>
            <a:r>
              <a:rPr lang="ru-RU" sz="1200" b="1" dirty="0"/>
              <a:t> </a:t>
            </a:r>
            <a:r>
              <a:rPr lang="ru-RU" sz="1200" b="1" dirty="0" err="1"/>
              <a:t>підготовка</a:t>
            </a:r>
            <a:r>
              <a:rPr lang="ru-RU" sz="1200" b="1" dirty="0"/>
              <a:t> </a:t>
            </a:r>
            <a:r>
              <a:rPr lang="ru-RU" sz="1200" b="1" dirty="0" err="1"/>
              <a:t>учнів</a:t>
            </a:r>
            <a:r>
              <a:rPr lang="ru-RU" sz="1200" b="1" dirty="0"/>
              <a:t> до </a:t>
            </a:r>
            <a:r>
              <a:rPr lang="ru-RU" sz="1200" b="1" dirty="0" err="1"/>
              <a:t>сприйняття</a:t>
            </a:r>
            <a:r>
              <a:rPr lang="ru-RU" sz="1200" b="1" dirty="0"/>
              <a:t>. </a:t>
            </a:r>
            <a:r>
              <a:rPr lang="ru-RU" sz="1200" b="1" dirty="0" err="1"/>
              <a:t>Це</a:t>
            </a:r>
            <a:r>
              <a:rPr lang="ru-RU" sz="1200" b="1" dirty="0"/>
              <a:t> </a:t>
            </a:r>
            <a:r>
              <a:rPr lang="ru-RU" sz="1200" b="1" dirty="0" err="1"/>
              <a:t>може</a:t>
            </a:r>
            <a:r>
              <a:rPr lang="ru-RU" sz="1200" b="1" dirty="0"/>
              <a:t> бути </a:t>
            </a:r>
            <a:r>
              <a:rPr lang="ru-RU" sz="1200" b="1" dirty="0" err="1"/>
              <a:t>повторення</a:t>
            </a:r>
            <a:r>
              <a:rPr lang="ru-RU" sz="1200" b="1" dirty="0"/>
              <a:t> </a:t>
            </a:r>
            <a:r>
              <a:rPr lang="ru-RU" sz="1200" b="1" dirty="0" err="1"/>
              <a:t>необхідних</a:t>
            </a:r>
            <a:r>
              <a:rPr lang="ru-RU" sz="1200" b="1" dirty="0"/>
              <a:t> </a:t>
            </a:r>
            <a:r>
              <a:rPr lang="ru-RU" sz="1200" b="1" dirty="0" err="1"/>
              <a:t>розділів</a:t>
            </a:r>
            <a:r>
              <a:rPr lang="ru-RU" sz="1200" b="1" dirty="0"/>
              <a:t> </a:t>
            </a:r>
            <a:r>
              <a:rPr lang="ru-RU" sz="1200" b="1" dirty="0" err="1"/>
              <a:t>програми</a:t>
            </a:r>
            <a:r>
              <a:rPr lang="ru-RU" sz="1200" b="1" dirty="0"/>
              <a:t>, </a:t>
            </a:r>
            <a:r>
              <a:rPr lang="ru-RU" sz="1200" b="1" dirty="0" err="1"/>
              <a:t>виконання</a:t>
            </a:r>
            <a:r>
              <a:rPr lang="ru-RU" sz="1200" b="1" dirty="0"/>
              <a:t> </a:t>
            </a:r>
            <a:r>
              <a:rPr lang="ru-RU" sz="1200" b="1" dirty="0" err="1"/>
              <a:t>вправ</a:t>
            </a:r>
            <a:r>
              <a:rPr lang="ru-RU" sz="1200" b="1" dirty="0"/>
              <a:t> </a:t>
            </a:r>
            <a:r>
              <a:rPr lang="ru-RU" sz="1200" b="1" dirty="0" err="1"/>
              <a:t>тощо</a:t>
            </a:r>
            <a:r>
              <a:rPr lang="ru-RU" sz="1200" b="1" dirty="0"/>
              <a:t>.</a:t>
            </a:r>
          </a:p>
          <a:p>
            <a:endParaRPr lang="ru-RU" sz="1200" b="1" dirty="0"/>
          </a:p>
          <a:p>
            <a:r>
              <a:rPr lang="ru-RU" sz="1200" b="1" dirty="0" err="1"/>
              <a:t>Шкільна</a:t>
            </a:r>
            <a:r>
              <a:rPr lang="ru-RU" sz="1200" b="1" dirty="0"/>
              <a:t> </a:t>
            </a:r>
            <a:r>
              <a:rPr lang="ru-RU" sz="1200" b="1" dirty="0" err="1"/>
              <a:t>лекція</a:t>
            </a:r>
            <a:r>
              <a:rPr lang="ru-RU" sz="1200" b="1" dirty="0"/>
              <a:t> </a:t>
            </a:r>
            <a:r>
              <a:rPr lang="ru-RU" sz="1200" b="1" dirty="0" err="1"/>
              <a:t>припускає</a:t>
            </a:r>
            <a:r>
              <a:rPr lang="ru-RU" sz="1200" b="1" dirty="0"/>
              <a:t> </a:t>
            </a:r>
            <a:r>
              <a:rPr lang="ru-RU" sz="1200" b="1" dirty="0" err="1"/>
              <a:t>усне</a:t>
            </a:r>
            <a:r>
              <a:rPr lang="ru-RU" sz="1200" b="1" dirty="0"/>
              <a:t> </a:t>
            </a:r>
            <a:r>
              <a:rPr lang="ru-RU" sz="1200" b="1" dirty="0" err="1"/>
              <a:t>викладення</a:t>
            </a:r>
            <a:r>
              <a:rPr lang="ru-RU" sz="1200" b="1" dirty="0"/>
              <a:t> </a:t>
            </a:r>
            <a:r>
              <a:rPr lang="ru-RU" sz="1200" b="1" dirty="0" err="1"/>
              <a:t>навчального</a:t>
            </a:r>
            <a:r>
              <a:rPr lang="ru-RU" sz="1200" b="1" dirty="0"/>
              <a:t> </a:t>
            </a:r>
            <a:r>
              <a:rPr lang="ru-RU" sz="1200" b="1" dirty="0" err="1"/>
              <a:t>матеріалу</a:t>
            </a:r>
            <a:r>
              <a:rPr lang="ru-RU" sz="1200" b="1" dirty="0"/>
              <a:t>, </a:t>
            </a:r>
            <a:r>
              <a:rPr lang="ru-RU" sz="1200" b="1" dirty="0" err="1"/>
              <a:t>що</a:t>
            </a:r>
            <a:r>
              <a:rPr lang="ru-RU" sz="1200" b="1" dirty="0"/>
              <a:t> є </a:t>
            </a:r>
            <a:r>
              <a:rPr lang="ru-RU" sz="1200" b="1" dirty="0" err="1"/>
              <a:t>змістовнішим</a:t>
            </a:r>
            <a:r>
              <a:rPr lang="ru-RU" sz="1200" b="1" dirty="0"/>
              <a:t>, </a:t>
            </a:r>
            <a:r>
              <a:rPr lang="ru-RU" sz="1200" b="1" dirty="0" err="1"/>
              <a:t>ніж</a:t>
            </a:r>
            <a:r>
              <a:rPr lang="ru-RU" sz="1200" b="1" dirty="0"/>
              <a:t> </a:t>
            </a:r>
            <a:r>
              <a:rPr lang="ru-RU" sz="1200" b="1" dirty="0" err="1"/>
              <a:t>розповідь</a:t>
            </a:r>
            <a:r>
              <a:rPr lang="ru-RU" sz="1200" b="1" dirty="0"/>
              <a:t>; </a:t>
            </a:r>
            <a:r>
              <a:rPr lang="ru-RU" sz="1200" b="1" dirty="0" err="1"/>
              <a:t>підвищену</a:t>
            </a:r>
            <a:r>
              <a:rPr lang="ru-RU" sz="1200" b="1" dirty="0"/>
              <a:t> </a:t>
            </a:r>
            <a:r>
              <a:rPr lang="ru-RU" sz="1200" b="1" dirty="0" err="1"/>
              <a:t>складність</a:t>
            </a:r>
            <a:r>
              <a:rPr lang="ru-RU" sz="1200" b="1" dirty="0"/>
              <a:t> </a:t>
            </a:r>
            <a:r>
              <a:rPr lang="ru-RU" sz="1200" b="1" dirty="0" err="1"/>
              <a:t>логічних</a:t>
            </a:r>
            <a:r>
              <a:rPr lang="ru-RU" sz="1200" b="1" dirty="0"/>
              <a:t> </a:t>
            </a:r>
            <a:r>
              <a:rPr lang="ru-RU" sz="1200" b="1" dirty="0" err="1"/>
              <a:t>побудов</a:t>
            </a:r>
            <a:r>
              <a:rPr lang="ru-RU" sz="1200" b="1" dirty="0"/>
              <a:t>, </a:t>
            </a:r>
            <a:r>
              <a:rPr lang="ru-RU" sz="1200" b="1" dirty="0" err="1"/>
              <a:t>образів</a:t>
            </a:r>
            <a:r>
              <a:rPr lang="ru-RU" sz="1200" b="1" dirty="0"/>
              <a:t>, </a:t>
            </a:r>
            <a:r>
              <a:rPr lang="ru-RU" sz="1200" b="1" dirty="0" err="1"/>
              <a:t>доказів</a:t>
            </a:r>
            <a:r>
              <a:rPr lang="ru-RU" sz="1200" b="1" dirty="0"/>
              <a:t>, </a:t>
            </a:r>
            <a:r>
              <a:rPr lang="ru-RU" sz="1200" b="1" dirty="0" err="1"/>
              <a:t>узагальнень</a:t>
            </a:r>
            <a:r>
              <a:rPr lang="ru-RU" sz="1200" b="1" dirty="0"/>
              <a:t>, коли </a:t>
            </a:r>
            <a:r>
              <a:rPr lang="ru-RU" sz="1200" b="1" dirty="0" err="1"/>
              <a:t>необхідно</a:t>
            </a:r>
            <a:r>
              <a:rPr lang="ru-RU" sz="1200" b="1" dirty="0"/>
              <a:t> </a:t>
            </a:r>
            <a:r>
              <a:rPr lang="ru-RU" sz="1200" b="1" dirty="0" err="1"/>
              <a:t>сформувати</a:t>
            </a:r>
            <a:r>
              <a:rPr lang="ru-RU" sz="1200" b="1" dirty="0"/>
              <a:t> </a:t>
            </a:r>
            <a:r>
              <a:rPr lang="ru-RU" sz="1200" b="1" dirty="0" err="1"/>
              <a:t>цілісне</a:t>
            </a:r>
            <a:r>
              <a:rPr lang="ru-RU" sz="1200" b="1" dirty="0"/>
              <a:t> </a:t>
            </a:r>
            <a:r>
              <a:rPr lang="ru-RU" sz="1200" b="1" dirty="0" err="1"/>
              <a:t>уявлення</a:t>
            </a:r>
            <a:r>
              <a:rPr lang="ru-RU" sz="1200" b="1" dirty="0"/>
              <a:t> про предмет.</a:t>
            </a:r>
          </a:p>
        </p:txBody>
      </p:sp>
    </p:spTree>
    <p:extLst>
      <p:ext uri="{BB962C8B-B14F-4D97-AF65-F5344CB8AC3E}">
        <p14:creationId xmlns:p14="http://schemas.microsoft.com/office/powerpoint/2010/main" val="7939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1868" y="188640"/>
            <a:ext cx="3508284" cy="1143000"/>
          </a:xfrm>
        </p:spPr>
        <p:txBody>
          <a:bodyPr/>
          <a:lstStyle/>
          <a:p>
            <a:pPr marL="0" indent="0">
              <a:buNone/>
            </a:pPr>
            <a:r>
              <a:rPr lang="uk-UA" sz="4800" dirty="0">
                <a:solidFill>
                  <a:schemeClr val="accent4">
                    <a:lumMod val="75000"/>
                  </a:schemeClr>
                </a:solidFill>
                <a:effectLst/>
                <a:latin typeface="Segoe Script" pitchFamily="34" charset="0"/>
                <a:ea typeface="Times New Roman"/>
              </a:rPr>
              <a:t>Семінар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268760"/>
            <a:ext cx="6400800" cy="347472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/>
              <a:t> </a:t>
            </a:r>
            <a:r>
              <a:rPr lang="ru-RU" b="1" dirty="0"/>
              <a:t>Уроки-</a:t>
            </a:r>
            <a:r>
              <a:rPr lang="ru-RU" b="1" dirty="0" err="1"/>
              <a:t>семінари</a:t>
            </a:r>
            <a:r>
              <a:rPr lang="ru-RU" b="1" dirty="0"/>
              <a:t> </a:t>
            </a:r>
            <a:r>
              <a:rPr lang="ru-RU" b="1" dirty="0" err="1"/>
              <a:t>поділяють</a:t>
            </a:r>
            <a:r>
              <a:rPr lang="ru-RU" b="1" dirty="0"/>
              <a:t> на </a:t>
            </a:r>
            <a:r>
              <a:rPr lang="ru-RU" b="1" dirty="0" err="1"/>
              <a:t>види</a:t>
            </a:r>
            <a:r>
              <a:rPr lang="ru-RU" b="1" dirty="0"/>
              <a:t> за </a:t>
            </a:r>
            <a:r>
              <a:rPr lang="ru-RU" b="1" dirty="0" err="1"/>
              <a:t>навчальними</a:t>
            </a:r>
            <a:r>
              <a:rPr lang="ru-RU" b="1" dirty="0"/>
              <a:t> </a:t>
            </a:r>
            <a:r>
              <a:rPr lang="ru-RU" b="1" dirty="0" err="1"/>
              <a:t>завданнями</a:t>
            </a:r>
            <a:r>
              <a:rPr lang="ru-RU" b="1" dirty="0"/>
              <a:t>, </a:t>
            </a:r>
            <a:r>
              <a:rPr lang="ru-RU" b="1" dirty="0" err="1"/>
              <a:t>джерелами</a:t>
            </a:r>
            <a:r>
              <a:rPr lang="ru-RU" b="1" dirty="0"/>
              <a:t> </a:t>
            </a:r>
            <a:r>
              <a:rPr lang="ru-RU" b="1" dirty="0" err="1"/>
              <a:t>отримання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r>
              <a:rPr lang="ru-RU" b="1" dirty="0"/>
              <a:t>, формами </a:t>
            </a:r>
            <a:r>
              <a:rPr lang="ru-RU" b="1" dirty="0" err="1"/>
              <a:t>проведення</a:t>
            </a:r>
            <a:r>
              <a:rPr lang="ru-RU" b="1" dirty="0"/>
              <a:t> і т.д. У </a:t>
            </a:r>
            <a:r>
              <a:rPr lang="ru-RU" b="1" dirty="0" err="1"/>
              <a:t>практиці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b="1" dirty="0" err="1"/>
              <a:t>виникли</a:t>
            </a:r>
            <a:r>
              <a:rPr lang="ru-RU" b="1" dirty="0"/>
              <a:t> і </a:t>
            </a:r>
            <a:r>
              <a:rPr lang="ru-RU" b="1" dirty="0" err="1"/>
              <a:t>розвиваються</a:t>
            </a:r>
            <a:r>
              <a:rPr lang="ru-RU" b="1" dirty="0"/>
              <a:t> </a:t>
            </a:r>
            <a:r>
              <a:rPr lang="ru-RU" b="1" dirty="0" err="1"/>
              <a:t>семінари-розгорнуті</a:t>
            </a:r>
            <a:r>
              <a:rPr lang="ru-RU" b="1" dirty="0"/>
              <a:t> </a:t>
            </a:r>
            <a:r>
              <a:rPr lang="ru-RU" b="1" dirty="0" err="1"/>
              <a:t>бесіди</a:t>
            </a:r>
            <a:r>
              <a:rPr lang="ru-RU" b="1" dirty="0"/>
              <a:t>, </a:t>
            </a:r>
            <a:r>
              <a:rPr lang="ru-RU" b="1" dirty="0" err="1"/>
              <a:t>семінари-доповіді</a:t>
            </a:r>
            <a:r>
              <a:rPr lang="ru-RU" b="1" dirty="0"/>
              <a:t>, </a:t>
            </a:r>
            <a:r>
              <a:rPr lang="ru-RU" b="1" dirty="0" err="1"/>
              <a:t>семінари-розв'язування</a:t>
            </a:r>
            <a:r>
              <a:rPr lang="ru-RU" b="1" dirty="0"/>
              <a:t> задач, </a:t>
            </a:r>
            <a:r>
              <a:rPr lang="ru-RU" b="1" dirty="0" err="1"/>
              <a:t>семінари-диспути</a:t>
            </a:r>
            <a:r>
              <a:rPr lang="ru-RU" b="1" dirty="0"/>
              <a:t>, </a:t>
            </a:r>
            <a:r>
              <a:rPr lang="ru-RU" b="1" dirty="0" err="1"/>
              <a:t>семінари-конференції</a:t>
            </a:r>
            <a:r>
              <a:rPr lang="ru-RU" b="1" dirty="0"/>
              <a:t>, де </a:t>
            </a:r>
            <a:r>
              <a:rPr lang="ru-RU" b="1" dirty="0" err="1"/>
              <a:t>зачитуються</a:t>
            </a:r>
            <a:r>
              <a:rPr lang="ru-RU" b="1" dirty="0"/>
              <a:t> і </a:t>
            </a:r>
            <a:r>
              <a:rPr lang="ru-RU" b="1" dirty="0" err="1"/>
              <a:t>розглядаються</a:t>
            </a:r>
            <a:r>
              <a:rPr lang="ru-RU" b="1" dirty="0"/>
              <a:t> </a:t>
            </a:r>
            <a:r>
              <a:rPr lang="ru-RU" b="1" dirty="0" err="1"/>
              <a:t>реферати</a:t>
            </a:r>
            <a:r>
              <a:rPr lang="ru-RU" b="1" dirty="0"/>
              <a:t>, </a:t>
            </a:r>
            <a:r>
              <a:rPr lang="ru-RU" b="1" dirty="0" err="1"/>
              <a:t>творчі</a:t>
            </a:r>
            <a:r>
              <a:rPr lang="ru-RU" b="1" dirty="0"/>
              <a:t> </a:t>
            </a:r>
            <a:r>
              <a:rPr lang="ru-RU" b="1" dirty="0" err="1"/>
              <a:t>письмові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, </a:t>
            </a:r>
            <a:r>
              <a:rPr lang="ru-RU" b="1" dirty="0" err="1"/>
              <a:t>відбувається</a:t>
            </a:r>
            <a:r>
              <a:rPr lang="ru-RU" b="1" dirty="0"/>
              <a:t> </a:t>
            </a:r>
            <a:r>
              <a:rPr lang="ru-RU" b="1" dirty="0" err="1"/>
              <a:t>коментоване</a:t>
            </a:r>
            <a:r>
              <a:rPr lang="ru-RU" b="1" dirty="0"/>
              <a:t> </a:t>
            </a:r>
            <a:r>
              <a:rPr lang="ru-RU" b="1" dirty="0" err="1"/>
              <a:t>читання</a:t>
            </a:r>
            <a:r>
              <a:rPr lang="ru-RU" b="1" dirty="0"/>
              <a:t> і т.д.</a:t>
            </a:r>
          </a:p>
        </p:txBody>
      </p:sp>
    </p:spTree>
    <p:extLst>
      <p:ext uri="{BB962C8B-B14F-4D97-AF65-F5344CB8AC3E}">
        <p14:creationId xmlns:p14="http://schemas.microsoft.com/office/powerpoint/2010/main" val="24818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99392"/>
            <a:ext cx="3096344" cy="6153904"/>
          </a:xfrm>
        </p:spPr>
      </p:pic>
    </p:spTree>
    <p:extLst>
      <p:ext uri="{BB962C8B-B14F-4D97-AF65-F5344CB8AC3E}">
        <p14:creationId xmlns:p14="http://schemas.microsoft.com/office/powerpoint/2010/main" val="2322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6400800" cy="3474720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Одним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з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найефективніших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засобів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поєднує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навчальну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розвиваючу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і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виховну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функції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, є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дидактична 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</a:rPr>
              <a:t>гра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. До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участі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такій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грі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обов'язково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залуча­ються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всі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учні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класу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Суттєвою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ознакою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дидактичної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гри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є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наявність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чітко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визначеної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мети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навчання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й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відповідного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педагогічного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результату.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Основ­ними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структурними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компонентами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дидактичної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гри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є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ігровий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задум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, правила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гри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ігрові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дії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пізнавальний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зміст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дидактичні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завдання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),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обладнання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ре­зультати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гри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2"/>
            <a:ext cx="3384376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83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147600" cy="5360702"/>
          </a:xfrm>
        </p:spPr>
      </p:pic>
    </p:spTree>
    <p:extLst>
      <p:ext uri="{BB962C8B-B14F-4D97-AF65-F5344CB8AC3E}">
        <p14:creationId xmlns:p14="http://schemas.microsoft.com/office/powerpoint/2010/main" val="26628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370" y="371291"/>
            <a:ext cx="84112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Сучасні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дидакти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виділяють такі групи форм навчання: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492896"/>
            <a:ext cx="4360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Форми організації всієї системи </a:t>
            </a:r>
          </a:p>
          <a:p>
            <a:r>
              <a:rPr lang="uk-UA" dirty="0" err="1" smtClean="0">
                <a:solidFill>
                  <a:srgbClr val="002060"/>
                </a:solidFill>
              </a:rPr>
              <a:t>навчально</a:t>
            </a:r>
            <a:r>
              <a:rPr lang="uk-UA" dirty="0" smtClean="0">
                <a:solidFill>
                  <a:srgbClr val="002060"/>
                </a:solidFill>
              </a:rPr>
              <a:t> – виховного та навчального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процесу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49669" y="2492896"/>
            <a:ext cx="342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Форми організації навчальної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діяльності учнів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5580113" y="1124745"/>
            <a:ext cx="1224136" cy="93610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5400000">
            <a:off x="1943708" y="1088742"/>
            <a:ext cx="1224136" cy="100811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39227"/>
            <a:ext cx="5020606" cy="30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809625"/>
            <a:ext cx="762952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9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5698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5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0"/>
            <a:ext cx="8188275" cy="44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2520280" cy="233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9155">
            <a:off x="3707904" y="4380628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54246"/>
            <a:ext cx="2440154" cy="174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8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2420888"/>
            <a:ext cx="5112569" cy="2232248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форма 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уроку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визначається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способами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організації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методами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проведення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412776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752"/>
            <a:ext cx="367300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70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98076" y="260648"/>
            <a:ext cx="523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Активні форми уроку 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98076" y="1268760"/>
            <a:ext cx="9897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998076" y="1091645"/>
            <a:ext cx="1205772" cy="3057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779912" y="126876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148064" y="1268760"/>
            <a:ext cx="2232248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68144" y="1268760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1600" y="2276872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Урок-лекція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403648" y="4365104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Урок-семінар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03848" y="2492896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Урок-консультація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946340" y="454977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Урок-залік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738737" y="2066364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Урок-практикум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30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6512511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тип </a:t>
            </a:r>
            <a:r>
              <a:rPr lang="ru-RU" sz="2800" dirty="0"/>
              <a:t>уроку </a:t>
            </a:r>
            <a:r>
              <a:rPr lang="ru-RU" sz="2800" dirty="0" err="1"/>
              <a:t>визначається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основною дидактичною </a:t>
            </a:r>
            <a:r>
              <a:rPr lang="ru-RU" sz="2800" dirty="0" smtClean="0"/>
              <a:t>метою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8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938" y="43651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89151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3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68154"/>
            <a:ext cx="6646863" cy="3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260648"/>
            <a:ext cx="33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Підготовка вчителя до уроку: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041826" y="836712"/>
            <a:ext cx="1420499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86186" y="1958117"/>
            <a:ext cx="396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Планування системи уроків з теми 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367449" y="836712"/>
            <a:ext cx="129614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1844824"/>
            <a:ext cx="4780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Конкретизація цього планування стосовно </a:t>
            </a:r>
          </a:p>
          <a:p>
            <a:r>
              <a:rPr lang="uk-UA" dirty="0" smtClean="0"/>
              <a:t>кожного уроку, осмислення і складання </a:t>
            </a:r>
          </a:p>
          <a:p>
            <a:r>
              <a:rPr lang="uk-UA" dirty="0" smtClean="0"/>
              <a:t>планів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3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348</TotalTime>
  <Words>464</Words>
  <Application>Microsoft Office PowerPoint</Application>
  <PresentationFormat>Екран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Воздушный поток</vt:lpstr>
      <vt:lpstr>Форми організації     навчання історії </vt:lpstr>
      <vt:lpstr>Презентація PowerPoint</vt:lpstr>
      <vt:lpstr>Презентація PowerPoint</vt:lpstr>
      <vt:lpstr>Презентація PowerPoint</vt:lpstr>
      <vt:lpstr>форма уроку визначається способами його організації, методами проведення.</vt:lpstr>
      <vt:lpstr> </vt:lpstr>
      <vt:lpstr>тип уроку визначається його основною дидактичною метою</vt:lpstr>
      <vt:lpstr> </vt:lpstr>
      <vt:lpstr> </vt:lpstr>
      <vt:lpstr>Схема системного аналізу уроку </vt:lpstr>
      <vt:lpstr>Презентація PowerPoint</vt:lpstr>
      <vt:lpstr>Урок засвоєння нових знань</vt:lpstr>
      <vt:lpstr>Урок опанування уміннями i навичками</vt:lpstr>
      <vt:lpstr> </vt:lpstr>
      <vt:lpstr>Урок-лекцiя</vt:lpstr>
      <vt:lpstr>Семінар </vt:lpstr>
      <vt:lpstr>Презентація PowerPoint</vt:lpstr>
      <vt:lpstr>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Сергій Терно</cp:lastModifiedBy>
  <cp:revision>84</cp:revision>
  <dcterms:created xsi:type="dcterms:W3CDTF">2013-11-15T08:54:18Z</dcterms:created>
  <dcterms:modified xsi:type="dcterms:W3CDTF">2014-09-20T19:53:55Z</dcterms:modified>
</cp:coreProperties>
</file>