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718" r:id="rId3"/>
    <p:sldMasterId id="2147483730" r:id="rId4"/>
  </p:sldMasterIdLst>
  <p:handoutMasterIdLst>
    <p:handoutMasterId r:id="rId33"/>
  </p:handoutMasterIdLst>
  <p:sldIdLst>
    <p:sldId id="257" r:id="rId5"/>
    <p:sldId id="269" r:id="rId6"/>
    <p:sldId id="270" r:id="rId7"/>
    <p:sldId id="272" r:id="rId8"/>
    <p:sldId id="273" r:id="rId9"/>
    <p:sldId id="256" r:id="rId10"/>
    <p:sldId id="258" r:id="rId11"/>
    <p:sldId id="259" r:id="rId12"/>
    <p:sldId id="260" r:id="rId13"/>
    <p:sldId id="274" r:id="rId14"/>
    <p:sldId id="275" r:id="rId15"/>
    <p:sldId id="261" r:id="rId16"/>
    <p:sldId id="276" r:id="rId17"/>
    <p:sldId id="277" r:id="rId18"/>
    <p:sldId id="263" r:id="rId19"/>
    <p:sldId id="264" r:id="rId20"/>
    <p:sldId id="265" r:id="rId21"/>
    <p:sldId id="279" r:id="rId22"/>
    <p:sldId id="266" r:id="rId23"/>
    <p:sldId id="280" r:id="rId24"/>
    <p:sldId id="281" r:id="rId25"/>
    <p:sldId id="282" r:id="rId26"/>
    <p:sldId id="283" r:id="rId27"/>
    <p:sldId id="284" r:id="rId28"/>
    <p:sldId id="285" r:id="rId29"/>
    <p:sldId id="267" r:id="rId30"/>
    <p:sldId id="286" r:id="rId31"/>
    <p:sldId id="288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BB30C-6E3E-4428-8590-7ABB3D87D77B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E19F6-19F8-4483-82BC-14C9CBB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88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3A8C-8789-4207-AABD-217E0BB72B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54F76-AF65-4D7F-A585-65398F4A54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2D16A-3AD0-4421-AB02-04066F46E2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6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Образец заголовка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635D1-F8C9-4DFC-A468-5CF036CC16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6BBD-B541-4E42-9A7E-1C61C9B6510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65B5A-4F60-4480-9D36-D23C498BF8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A341-C749-4350-BFD9-FC0B751AB5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D64AA-E2E9-4DF3-B916-569CEF2ACE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ECD69-4ED8-4F02-A20A-26037A199E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C0B23-CD6D-40B3-B288-0A3A86365C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9B71-D940-4ADD-8D1D-BAB5418777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D6C06-3D52-4147-A2F9-2E2F87D3E7D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F2B3B-F361-4125-B059-493C384DCE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0C594-1C28-436B-B9A1-B5E5C044965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706FA-786E-4BB2-A712-5237BE0B978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73A8C-8789-4207-AABD-217E0BB72B8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D6C06-3D52-4147-A2F9-2E2F87D3E7D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BA7F6BF-C8E8-486F-A49D-528BE79B37F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28AA5-D148-419A-8149-54F3EB9FABB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A708F-01EB-40DA-8200-3C6DA4C0DF8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90DDE-2712-4B9A-8744-28A21D870C0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EBA6-30E3-494F-8E1D-9467DB5C3D5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7F6BF-C8E8-486F-A49D-528BE79B37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231E0-01DE-4FE4-8CB7-D44A432DEFA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2819-64C6-402D-BFE2-FCD6C413E4A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54F76-AF65-4D7F-A585-65398F4A548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2D16A-3AD0-4421-AB02-04066F46E28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8873A8C-8789-4207-AABD-217E0BB72B8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AD6C06-3D52-4147-A2F9-2E2F87D3E7D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BA7F6BF-C8E8-486F-A49D-528BE79B37F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F1628AA5-D148-419A-8149-54F3EB9FABB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F82A708F-01EB-40DA-8200-3C6DA4C0DF8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590DDE-2712-4B9A-8744-28A21D870C0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28AA5-D148-419A-8149-54F3EB9FAB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A4EBA6-30E3-494F-8E1D-9467DB5C3D5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45231E0-01DE-4FE4-8CB7-D44A432DEFA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5242819-64C6-402D-BFE2-FCD6C413E4A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254F76-AF65-4D7F-A585-65398F4A548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22D16A-3AD0-4421-AB02-04066F46E28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708F-01EB-40DA-8200-3C6DA4C0DF8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90DDE-2712-4B9A-8744-28A21D870C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4EBA6-30E3-494F-8E1D-9467DB5C3D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231E0-01DE-4FE4-8CB7-D44A432DEF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42819-64C6-402D-BFE2-FCD6C413E4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текста</a:t>
            </a:r>
          </a:p>
          <a:p>
            <a:pPr lvl="1"/>
            <a:r>
              <a:rPr lang="es-ES" smtClean="0"/>
              <a:t>Второй уровень</a:t>
            </a:r>
          </a:p>
          <a:p>
            <a:pPr lvl="2"/>
            <a:r>
              <a:rPr lang="es-ES" smtClean="0"/>
              <a:t>Третий уровень</a:t>
            </a:r>
          </a:p>
          <a:p>
            <a:pPr lvl="3"/>
            <a:r>
              <a:rPr lang="es-ES" smtClean="0"/>
              <a:t>Четвертый уровень</a:t>
            </a:r>
          </a:p>
          <a:p>
            <a:pPr lvl="4"/>
            <a:r>
              <a:rPr lang="es-E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F5F883-4280-4C32-8CBB-F04EEFB2D8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текста</a:t>
            </a:r>
          </a:p>
          <a:p>
            <a:pPr lvl="1"/>
            <a:r>
              <a:rPr lang="es-ES" smtClean="0"/>
              <a:t>Второй уровень</a:t>
            </a:r>
          </a:p>
          <a:p>
            <a:pPr lvl="2"/>
            <a:r>
              <a:rPr lang="es-ES" smtClean="0"/>
              <a:t>Третий уровень</a:t>
            </a:r>
          </a:p>
          <a:p>
            <a:pPr lvl="3"/>
            <a:r>
              <a:rPr lang="es-ES" smtClean="0"/>
              <a:t>Четвертый уровень</a:t>
            </a:r>
          </a:p>
          <a:p>
            <a:pPr lvl="4"/>
            <a:r>
              <a:rPr lang="es-ES" smtClean="0"/>
              <a:t>Пятый уровень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F8ECBD1-CB62-4F2D-BA86-34724D452C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AF5F883-4280-4C32-8CBB-F04EEFB2D8C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AF5F883-4280-4C32-8CBB-F04EEFB2D8C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zh-CN" sz="3800" b="1" dirty="0" smtClean="0"/>
              <a:t>БІОЛОГІЧНІ ВЛАСТИВОСТІ СИСТЕМИ ПАРАЗИТ-ХАЗЯЇН</a:t>
            </a:r>
            <a:r>
              <a:rPr lang="es-ES" altLang="zh-CN" sz="3800" dirty="0" smtClean="0">
                <a:ea typeface="宋体" charset="-122"/>
              </a:rPr>
              <a:t> </a:t>
            </a:r>
            <a:endParaRPr lang="es-ES" sz="3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8229600" cy="42148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uk-UA" altLang="zh-CN" sz="2800" b="1" dirty="0" smtClean="0"/>
              <a:t>Пристосування до замикання циклу розвитку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uk-UA" altLang="zh-CN" sz="2400" b="1" dirty="0" smtClean="0"/>
              <a:t>Плодючість паразитів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uk-UA" altLang="zh-CN" sz="2400" b="1" dirty="0" smtClean="0"/>
              <a:t>Знаходження паразита і хазяїна в одному й тому самому біотопі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uk-UA" altLang="zh-CN" sz="2400" b="1" dirty="0" smtClean="0"/>
              <a:t>Пошук хазяїна в середовищі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uk-UA" altLang="zh-CN" sz="2400" b="1" dirty="0" smtClean="0"/>
              <a:t>Модифікація поведінки хазяїна, спричинена паразитами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uk-UA" altLang="zh-CN" sz="2400" b="1" dirty="0" smtClean="0"/>
              <a:t>Синхронізація життєвих циклів паразита і хазяїна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uk-UA" altLang="zh-CN" sz="2400" b="1" dirty="0" smtClean="0"/>
              <a:t>Скорочення тривалості </a:t>
            </a:r>
            <a:r>
              <a:rPr lang="uk-UA" altLang="zh-CN" sz="2400" b="1" dirty="0" err="1" smtClean="0"/>
              <a:t>вільноіснуючої</a:t>
            </a:r>
            <a:r>
              <a:rPr lang="uk-UA" altLang="zh-CN" sz="2400" b="1" dirty="0" smtClean="0"/>
              <a:t> фази</a:t>
            </a:r>
            <a:r>
              <a:rPr lang="es-ES" altLang="zh-CN" dirty="0" smtClean="0">
                <a:ea typeface="宋体" charset="-122"/>
              </a:rPr>
              <a:t> </a:t>
            </a:r>
            <a:endParaRPr lang="es-E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69251" y="1556792"/>
            <a:ext cx="1217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План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94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Результати обліку кількості яєць</a:t>
            </a:r>
            <a:endParaRPr lang="ru-RU" sz="4000" dirty="0"/>
          </a:p>
        </p:txBody>
      </p:sp>
      <p:pic>
        <p:nvPicPr>
          <p:cNvPr id="4" name="Picture 56" descr="C:\Atlas\Helminths\Image files\Nematodes\ascarb.JPG"/>
          <p:cNvPicPr>
            <a:picLocks noChangeAspect="1" noChangeArrowheads="1"/>
          </p:cNvPicPr>
          <p:nvPr/>
        </p:nvPicPr>
        <p:blipFill>
          <a:blip r:embed="rId2" cstate="print"/>
          <a:srcRect l="5748" t="5246" r="2271" b="10820"/>
          <a:stretch>
            <a:fillRect/>
          </a:stretch>
        </p:blipFill>
        <p:spPr bwMode="auto">
          <a:xfrm rot="16200000">
            <a:off x="-1335913" y="2593161"/>
            <a:ext cx="5957910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1571612"/>
            <a:ext cx="30003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Людська </a:t>
            </a:r>
            <a:r>
              <a:rPr lang="uk-UA" sz="2800" dirty="0"/>
              <a:t>аскарида </a:t>
            </a:r>
            <a:r>
              <a:rPr lang="en-US" sz="2800" i="1" dirty="0" err="1"/>
              <a:t>Ascaris</a:t>
            </a:r>
            <a:r>
              <a:rPr lang="en-US" sz="2800" i="1" dirty="0"/>
              <a:t> </a:t>
            </a:r>
            <a:r>
              <a:rPr lang="en-US" sz="2800" i="1" dirty="0" err="1"/>
              <a:t>lumbricoides</a:t>
            </a:r>
            <a:r>
              <a:rPr lang="en-US" sz="2800" i="1" dirty="0"/>
              <a:t> </a:t>
            </a:r>
            <a:r>
              <a:rPr lang="uk-UA" sz="2800" dirty="0"/>
              <a:t>упродовж року продукує 64 </a:t>
            </a:r>
            <a:r>
              <a:rPr lang="uk-UA" sz="2800" dirty="0" err="1"/>
              <a:t>млн</a:t>
            </a:r>
            <a:r>
              <a:rPr lang="uk-UA" sz="2800" dirty="0"/>
              <a:t> яєць; озброєний ціп'як </a:t>
            </a:r>
            <a:r>
              <a:rPr lang="en-US" sz="2800" i="1" dirty="0" err="1"/>
              <a:t>Taenia</a:t>
            </a:r>
            <a:r>
              <a:rPr lang="en-US" sz="2800" i="1" dirty="0"/>
              <a:t> </a:t>
            </a:r>
            <a:r>
              <a:rPr lang="en-US" sz="2800" i="1" dirty="0" err="1"/>
              <a:t>solium</a:t>
            </a:r>
            <a:r>
              <a:rPr lang="en-US" sz="2800" i="1" dirty="0"/>
              <a:t> </a:t>
            </a:r>
            <a:r>
              <a:rPr lang="uk-UA" sz="2800" dirty="0"/>
              <a:t>— 80 </a:t>
            </a:r>
            <a:r>
              <a:rPr lang="uk-UA" sz="2800" dirty="0" err="1"/>
              <a:t>млн</a:t>
            </a:r>
            <a:r>
              <a:rPr lang="uk-UA" sz="2800" dirty="0"/>
              <a:t> яєць.</a:t>
            </a:r>
            <a:endParaRPr lang="ru-RU" sz="2800" dirty="0"/>
          </a:p>
        </p:txBody>
      </p:sp>
      <p:pic>
        <p:nvPicPr>
          <p:cNvPr id="6" name="Picture 24" descr="C:\Atlas\CD\du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1214422"/>
            <a:ext cx="3429000" cy="4800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Знаходження паразита і хазяїна в одному й тому самому біотопі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9001156" cy="5357826"/>
          </a:xfrm>
        </p:spPr>
        <p:txBody>
          <a:bodyPr>
            <a:noAutofit/>
          </a:bodyPr>
          <a:lstStyle/>
          <a:p>
            <a:r>
              <a:rPr lang="uk-UA" sz="2800" dirty="0" smtClean="0"/>
              <a:t>Серед видів, які живуть в одній і тій самій екосистемі, не всі можуть бути певному паразитові хазяїном. </a:t>
            </a:r>
            <a:endParaRPr lang="en-US" sz="2800" dirty="0" smtClean="0"/>
          </a:p>
          <a:p>
            <a:pPr marL="717550" indent="-180975">
              <a:buFont typeface="Wingdings" pitchFamily="2" charset="2"/>
              <a:buChar char="Ø"/>
            </a:pPr>
            <a:r>
              <a:rPr lang="uk-UA" sz="2800" dirty="0" smtClean="0"/>
              <a:t>із частиною він не має контакту з огляду на різні спосіб життя і поведінку,</a:t>
            </a:r>
            <a:endParaRPr lang="en-US" sz="2800" dirty="0" smtClean="0"/>
          </a:p>
          <a:p>
            <a:pPr marL="717550" indent="-180975">
              <a:buFont typeface="Wingdings" pitchFamily="2" charset="2"/>
              <a:buChar char="Ø"/>
            </a:pPr>
            <a:r>
              <a:rPr lang="uk-UA" sz="2800" dirty="0" smtClean="0"/>
              <a:t>частина — не надає йому відповідних умов для життя (невідповідний метаболізм), </a:t>
            </a:r>
            <a:endParaRPr lang="en-US" sz="2800" dirty="0" smtClean="0"/>
          </a:p>
          <a:p>
            <a:pPr marL="717550" indent="-180975">
              <a:buFont typeface="Wingdings" pitchFamily="2" charset="2"/>
              <a:buChar char="Ø"/>
            </a:pPr>
            <a:r>
              <a:rPr lang="uk-UA" sz="2800" dirty="0" smtClean="0"/>
              <a:t>частина потенційних хазяїв здатна елімінувати паразита завдяки захисній системі.</a:t>
            </a:r>
          </a:p>
          <a:p>
            <a:r>
              <a:rPr lang="uk-UA" sz="2800" dirty="0" smtClean="0"/>
              <a:t>Тільки невеликий відсоток видів, що населяють одну й ту саму екосистему, може бути хазяїном певного паразита.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071563"/>
            <a:ext cx="8429625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pPr eaLnBrk="1" hangingPunct="1"/>
            <a:r>
              <a:rPr lang="uk-UA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Специфічним пристосуванням є уподібнення паразита до їжі, якою живиться хазяїн, </a:t>
            </a:r>
            <a:br>
              <a:rPr lang="uk-UA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або явище мімікрії</a:t>
            </a:r>
            <a:endParaRPr lang="ru-RU" sz="2800" dirty="0" smtClean="0"/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14313" y="6000750"/>
            <a:ext cx="86185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i="1" dirty="0"/>
              <a:t>а — </a:t>
            </a:r>
            <a:r>
              <a:rPr lang="en-US" sz="2000" i="1" dirty="0" err="1"/>
              <a:t>Azygia</a:t>
            </a:r>
            <a:r>
              <a:rPr lang="en-US" sz="2000" i="1" dirty="0"/>
              <a:t>; </a:t>
            </a:r>
            <a:r>
              <a:rPr lang="uk-UA" sz="2000" i="1" dirty="0"/>
              <a:t>б — </a:t>
            </a:r>
            <a:r>
              <a:rPr lang="en-US" sz="2000" i="1" dirty="0" err="1"/>
              <a:t>Gorgodera</a:t>
            </a:r>
            <a:r>
              <a:rPr lang="en-US" sz="2000" i="1" dirty="0"/>
              <a:t>; </a:t>
            </a:r>
            <a:r>
              <a:rPr lang="uk-UA" sz="2000" i="1" dirty="0"/>
              <a:t>в — </a:t>
            </a:r>
            <a:r>
              <a:rPr lang="uk-UA" sz="2000" i="1" dirty="0" err="1"/>
              <a:t>церкарія</a:t>
            </a:r>
            <a:r>
              <a:rPr lang="uk-UA" sz="2000" i="1" dirty="0"/>
              <a:t> з групи </a:t>
            </a:r>
            <a:r>
              <a:rPr lang="en-US" sz="2000" i="1" dirty="0" err="1"/>
              <a:t>Bulbocauda</a:t>
            </a:r>
            <a:r>
              <a:rPr lang="en-US" sz="2000" i="1" dirty="0"/>
              <a:t>; </a:t>
            </a:r>
            <a:r>
              <a:rPr lang="uk-UA" sz="2000" i="1" dirty="0"/>
              <a:t>г — </a:t>
            </a:r>
            <a:r>
              <a:rPr lang="en-US" sz="2000" i="1" dirty="0" err="1"/>
              <a:t>Halipegus</a:t>
            </a:r>
            <a:r>
              <a:rPr lang="en-US" sz="2000" i="1" dirty="0"/>
              <a:t>; </a:t>
            </a:r>
            <a:r>
              <a:rPr lang="uk-UA" sz="2000" i="1" dirty="0" smtClean="0"/>
              <a:t>д </a:t>
            </a:r>
            <a:r>
              <a:rPr lang="uk-UA" sz="2000" i="1" dirty="0"/>
              <a:t>— </a:t>
            </a:r>
            <a:r>
              <a:rPr lang="en-US" sz="2000" i="1" dirty="0" err="1"/>
              <a:t>Rhipidocotyte</a:t>
            </a:r>
            <a:r>
              <a:rPr lang="en-US" sz="2000" i="1" dirty="0"/>
              <a:t>; e</a:t>
            </a:r>
            <a:r>
              <a:rPr lang="uk-UA" sz="2000" i="1" dirty="0"/>
              <a:t> — </a:t>
            </a:r>
            <a:r>
              <a:rPr lang="en-US" sz="2000" i="1" dirty="0" err="1"/>
              <a:t>Bucephalus</a:t>
            </a:r>
            <a:r>
              <a:rPr lang="en-US" sz="2000" i="1" dirty="0"/>
              <a:t>; </a:t>
            </a:r>
            <a:r>
              <a:rPr lang="uk-UA" sz="2000" i="1" dirty="0"/>
              <a:t>є — </a:t>
            </a:r>
            <a:r>
              <a:rPr lang="en-US" sz="2000" i="1" dirty="0" err="1"/>
              <a:t>Cercaria</a:t>
            </a:r>
            <a:r>
              <a:rPr lang="uk-UA" sz="2000" i="1" dirty="0"/>
              <a:t> </a:t>
            </a:r>
            <a:r>
              <a:rPr lang="en-US" sz="2000" i="1" dirty="0" err="1"/>
              <a:t>rhionica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5500702"/>
            <a:ext cx="3349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Мімікрія у </a:t>
            </a:r>
            <a:r>
              <a:rPr lang="uk-UA" sz="2800" dirty="0" err="1" smtClean="0"/>
              <a:t>церкарій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Пошук хазяїна в середовищі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357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форм, які активно проникають у тіло хазяїна, пошук останнього дуже складний і потребує спеціальних пристосувань.</a:t>
            </a:r>
          </a:p>
          <a:p>
            <a:pPr>
              <a:lnSpc>
                <a:spcPct val="90000"/>
              </a:lnSpc>
            </a:pP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Наприклад, </a:t>
            </a:r>
            <a:r>
              <a:rPr lang="uk-UA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мірацидії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шистосом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реагують на хімічні речовини, які виділяє слимак, що знаходиться поблизу. </a:t>
            </a:r>
            <a:r>
              <a:rPr lang="uk-UA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Мірацидії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виявляють </a:t>
            </a:r>
            <a:r>
              <a:rPr lang="uk-UA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хемоорієнтацію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і пливуть у напрямку слимака, входять з ним у контакт, притискаються до покриву хазяїна і розпочинають  </a:t>
            </a:r>
            <a:r>
              <a:rPr lang="uk-UA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пенетрацію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Наступний пошук хазяїна відбувається на стадії </a:t>
            </a:r>
            <a:r>
              <a:rPr lang="uk-UA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церкарії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що складається також з двох  фаз:</a:t>
            </a:r>
          </a:p>
          <a:p>
            <a:pPr marL="400050" indent="-225425">
              <a:lnSpc>
                <a:spcPct val="90000"/>
              </a:lnSpc>
              <a:buFont typeface="+mj-lt"/>
              <a:buAutoNum type="romanUcPeriod"/>
            </a:pPr>
            <a:r>
              <a:rPr lang="uk-UA" sz="2200" dirty="0" smtClean="0"/>
              <a:t>Р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озсіювання (розселення), коли </a:t>
            </a:r>
            <a:r>
              <a:rPr lang="uk-UA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церкарії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рухаються в напрямку середовища хазяїна, реагуючи на такі його подразники, як земне тяжіння, світло, течія води, температура, вміст іонів довкола, а також на різні фізичні обмеження. </a:t>
            </a:r>
          </a:p>
          <a:p>
            <a:pPr marL="400050" indent="-225425">
              <a:lnSpc>
                <a:spcPct val="90000"/>
              </a:lnSpc>
              <a:buFont typeface="+mj-lt"/>
              <a:buAutoNum type="romanUcPeriod"/>
            </a:pP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Після встановлення контакту з хазяїном настає фаза прикріплення, утворення тривалого контакту, цілеспрямоване переміщення до місця </a:t>
            </a:r>
            <a:r>
              <a:rPr lang="uk-UA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пенетрації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і сама </a:t>
            </a:r>
            <a:r>
              <a:rPr lang="uk-UA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пенетрація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Модифікація поведінки хазяїна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Трапляється переважно на пізніших етапах циклу розвитку і полегшує перехід до чергових хазяїв, здебільшого тоді, коли зараження відбувається трофічним шляхом. 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Паразит так модифікує поведінку хазяїна, що можливість контакту з наступним хазяїном зростає незалежно від того, живиться він випадково чи вибірково.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84275"/>
            <a:ext cx="7000875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Схема розвитку стьожака </a:t>
            </a:r>
            <a:r>
              <a:rPr lang="en-US" sz="3600"/>
              <a:t>Ligula intestinalis</a:t>
            </a:r>
            <a:endParaRPr lang="ru-RU" sz="3600"/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14313" y="54435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 — статевозрілий паразит; </a:t>
            </a:r>
          </a:p>
          <a:p>
            <a:r>
              <a:rPr lang="ru-RU"/>
              <a:t>2 — яйце; 3 — корацидій;</a:t>
            </a:r>
          </a:p>
          <a:p>
            <a:r>
              <a:rPr lang="ru-RU"/>
              <a:t>4 — процеркоїд; 5 — циклоп; </a:t>
            </a:r>
          </a:p>
          <a:p>
            <a:r>
              <a:rPr lang="ru-RU"/>
              <a:t>6 — риба, уражена плероцеркоїдами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344" b="3204"/>
          <a:stretch>
            <a:fillRect/>
          </a:stretch>
        </p:blipFill>
        <p:spPr bwMode="auto">
          <a:xfrm>
            <a:off x="142875" y="1263650"/>
            <a:ext cx="8929688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285750" y="157163"/>
            <a:ext cx="885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Головний мозок вівці, уражений ценурами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0"/>
            <a:ext cx="5905500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0" y="285750"/>
            <a:ext cx="4929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Схема розвитку трематоди </a:t>
            </a:r>
            <a:r>
              <a:rPr lang="en-US" sz="2800"/>
              <a:t>Postodiplostomum cuticola</a:t>
            </a:r>
            <a:endParaRPr lang="ru-RU" sz="2800"/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14313" y="4089400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 — метацеркарій; </a:t>
            </a:r>
          </a:p>
          <a:p>
            <a:r>
              <a:rPr lang="ru-RU" sz="2000"/>
              <a:t>2 — статевозрілий паразит; </a:t>
            </a:r>
          </a:p>
          <a:p>
            <a:r>
              <a:rPr lang="ru-RU" sz="2000"/>
              <a:t>3 — чапля; 4 — мірацидій; </a:t>
            </a:r>
          </a:p>
          <a:p>
            <a:r>
              <a:rPr lang="ru-RU" sz="2000"/>
              <a:t>5 — прісноводний молюск;</a:t>
            </a:r>
          </a:p>
          <a:p>
            <a:r>
              <a:rPr lang="ru-RU" sz="2000"/>
              <a:t>6, 7 — спороцисти; </a:t>
            </a:r>
          </a:p>
          <a:p>
            <a:r>
              <a:rPr lang="ru-RU" sz="2000"/>
              <a:t>8 — проникнення церкарія в</a:t>
            </a:r>
          </a:p>
          <a:p>
            <a:r>
              <a:rPr lang="ru-RU" sz="2000"/>
              <a:t>організм риби; </a:t>
            </a:r>
          </a:p>
          <a:p>
            <a:r>
              <a:rPr lang="ru-RU" sz="2000"/>
              <a:t>9 — метацеркарій в організмі риби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Синхронізація життєвих циклів паразита і хазяїна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 явище може мати характер </a:t>
            </a:r>
            <a:r>
              <a:rPr lang="uk-UA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фенологічного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пристосування або пристосування </a:t>
            </a:r>
            <a:r>
              <a:rPr lang="uk-UA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добового ритму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паразита до відповідних ритмів хазяїна.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Синхронізація розмноження паразита і хазяїна відбувається тоді, коли хазяїн лише короткий час знаходиться в умовах, придатних для обох партнерів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285860"/>
            <a:ext cx="3000364" cy="3786214"/>
          </a:xfrm>
        </p:spPr>
        <p:txBody>
          <a:bodyPr/>
          <a:lstStyle/>
          <a:p>
            <a:pPr eaLnBrk="1" hangingPunct="1"/>
            <a:r>
              <a:rPr lang="uk-UA" sz="3600" dirty="0" smtClean="0"/>
              <a:t>Життєвий цикл </a:t>
            </a:r>
            <a:r>
              <a:rPr lang="uk-UA" altLang="zh-CN" sz="3600" dirty="0" err="1" smtClean="0"/>
              <a:t>моногенеї</a:t>
            </a:r>
            <a:r>
              <a:rPr lang="uk-UA" altLang="zh-CN" sz="3600" dirty="0" smtClean="0"/>
              <a:t> </a:t>
            </a:r>
            <a:r>
              <a:rPr lang="en-US" altLang="zh-CN" sz="3600" i="1" dirty="0" err="1" smtClean="0">
                <a:ea typeface="宋体" charset="-122"/>
              </a:rPr>
              <a:t>Polystoma</a:t>
            </a:r>
            <a:r>
              <a:rPr lang="en-US" altLang="zh-CN" sz="3600" i="1" dirty="0" smtClean="0">
                <a:ea typeface="宋体" charset="-122"/>
              </a:rPr>
              <a:t> </a:t>
            </a:r>
            <a:r>
              <a:rPr lang="en-US" altLang="zh-CN" sz="3600" i="1" dirty="0" err="1" smtClean="0">
                <a:ea typeface="宋体" charset="-122"/>
              </a:rPr>
              <a:t>integerrimum</a:t>
            </a:r>
            <a:r>
              <a:rPr lang="en-US" altLang="zh-CN" sz="3600" dirty="0" smtClean="0">
                <a:ea typeface="宋体" charset="-122"/>
              </a:rPr>
              <a:t> </a:t>
            </a:r>
            <a:endParaRPr lang="es-ES" sz="3600" dirty="0" smtClean="0"/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695" y="0"/>
            <a:ext cx="591502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zh-CN" b="1" dirty="0" smtClean="0"/>
              <a:t>БІОЛОГІЧНІ ВЛАСТИВОСТІ СИСТЕМИ ПАРАЗИТ-ХАЗЯЇН</a:t>
            </a:r>
            <a:r>
              <a:rPr lang="es-ES" altLang="zh-CN" dirty="0" smtClean="0">
                <a:ea typeface="宋体" charset="-122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8643998" cy="3571924"/>
          </a:xfrm>
        </p:spPr>
        <p:txBody>
          <a:bodyPr/>
          <a:lstStyle/>
          <a:p>
            <a:r>
              <a:rPr lang="uk-UA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 біологічними властивостями системи паразит-хазяїн розумі</a:t>
            </a:r>
            <a:r>
              <a:rPr lang="uk-UA" sz="3000" dirty="0" smtClean="0"/>
              <a:t>ють</a:t>
            </a:r>
            <a:r>
              <a:rPr lang="uk-UA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всі біологічні пристосування паразита і хазяїна, які уможливлюють спільне існування обох організмів упродовж ембріонального розвитку паразита, а також протягом його циклу розвитку. 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Синхронізація добових ритмів паразита і хазяїна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Відомо декілька явищ: </a:t>
            </a:r>
          </a:p>
          <a:p>
            <a:pPr marL="623888" indent="-260350"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одночасне залишення хазяїна інвазійними стадіями; </a:t>
            </a:r>
          </a:p>
          <a:p>
            <a:pPr marL="623888" indent="-260350"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міграції в кровоносній системі хазяїв; </a:t>
            </a:r>
          </a:p>
          <a:p>
            <a:pPr marL="623888" indent="-260350"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синхронний поділ клітин паразита; </a:t>
            </a:r>
          </a:p>
          <a:p>
            <a:pPr marL="623888" indent="-260350"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 міграції у травному каналі.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Пристосування добових ритмів добре </a:t>
            </a:r>
            <a:r>
              <a:rPr lang="uk-UA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ілюнструють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личинки нематод родини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Filariidae</a:t>
            </a:r>
            <a:r>
              <a:rPr lang="uk-UA" sz="2800" dirty="0" smtClean="0"/>
              <a:t> (</a:t>
            </a:r>
            <a:r>
              <a:rPr lang="uk-UA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мікрофілярії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endParaRPr lang="ru-RU" sz="2800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605" t="22205" r="4061" b="36070"/>
          <a:stretch>
            <a:fillRect/>
          </a:stretch>
        </p:blipFill>
        <p:spPr bwMode="auto">
          <a:xfrm>
            <a:off x="0" y="940460"/>
            <a:ext cx="9144000" cy="591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143000"/>
          </a:xfrm>
        </p:spPr>
        <p:txBody>
          <a:bodyPr/>
          <a:lstStyle/>
          <a:p>
            <a:r>
              <a:rPr lang="uk-UA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Скорочення тривалості </a:t>
            </a:r>
            <a:r>
              <a:rPr lang="uk-UA" sz="4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вільноіснуючої</a:t>
            </a:r>
            <a:r>
              <a:rPr lang="uk-UA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фази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Цей напрям </a:t>
            </a:r>
            <a:r>
              <a:rPr lang="uk-UA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адаптацій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обмежує шкідливий вплив чинників зовнішнього середовища, на які наражаються </a:t>
            </a:r>
            <a:r>
              <a:rPr lang="uk-UA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пропагули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і зменшує втрати, яких вони можуть зазнати. 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Скорочення тривалості </a:t>
            </a:r>
            <a:r>
              <a:rPr lang="uk-UA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вільноіснуючої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фази пов'язане з подовженням періоду паразитичного життя.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/>
          <a:lstStyle/>
          <a:p>
            <a:r>
              <a:rPr lang="uk-UA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Усі види захисту</a:t>
            </a:r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дисперсних стадій є ізоляцією від впливу зовнішнього середовища</a:t>
            </a:r>
            <a:endParaRPr lang="ru-RU" sz="30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2607623" cy="460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C:\Atlas\CD\d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428736"/>
            <a:ext cx="2286000" cy="4265613"/>
          </a:xfrm>
          <a:prstGeom prst="rect">
            <a:avLst/>
          </a:prstGeom>
          <a:noFill/>
        </p:spPr>
      </p:pic>
      <p:pic>
        <p:nvPicPr>
          <p:cNvPr id="11" name="Picture 26" descr="C:\Atlas\CD\d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00174"/>
            <a:ext cx="2643206" cy="497666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48" y="6072206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Kudoa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trifolia</a:t>
            </a:r>
            <a:endParaRPr lang="ru-RU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29058" y="5643578"/>
            <a:ext cx="1723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Fasciola</a:t>
            </a:r>
            <a:r>
              <a:rPr lang="en-US" sz="2800" i="1" dirty="0" smtClean="0"/>
              <a:t>  </a:t>
            </a:r>
          </a:p>
          <a:p>
            <a:r>
              <a:rPr lang="en-US" sz="2800" i="1" dirty="0" smtClean="0"/>
              <a:t>hepatica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29454" y="5715016"/>
            <a:ext cx="16375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/>
              <a:t>Trichuris</a:t>
            </a:r>
            <a:r>
              <a:rPr lang="en-US" sz="2800" i="1" dirty="0" smtClean="0"/>
              <a:t> </a:t>
            </a:r>
          </a:p>
          <a:p>
            <a:r>
              <a:rPr lang="en-US" sz="2800" i="1" dirty="0" err="1" smtClean="0"/>
              <a:t>trichiura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uk-UA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Скорочення тривалості </a:t>
            </a:r>
            <a:r>
              <a:rPr lang="uk-UA" sz="40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вільноіснуючої</a:t>
            </a:r>
            <a:r>
              <a:rPr lang="uk-UA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фази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Елімінацію </a:t>
            </a:r>
            <a:r>
              <a:rPr lang="uk-UA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вільноіснуючої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фази можна спостерігати за включення додатково одного чи більше хазяїв до циклу розвитку паразита, що найчастіше трапляється серед найпростіших і гельмінтів. У деяких випадках доходить до цілковитого зникнення вільноіснуючих стадій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/>
          <a:lstStyle/>
          <a:p>
            <a:r>
              <a:rPr lang="uk-UA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функцію розповсюдження паразита в середовищі перебирає на себе хазяїн (переносник)</a:t>
            </a:r>
            <a:endParaRPr lang="ru-RU" sz="2800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605" t="22205" r="4061" b="36070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1" descr="trichGenefig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754"/>
          <a:stretch>
            <a:fillRect/>
          </a:stretch>
        </p:blipFill>
        <p:spPr>
          <a:xfrm>
            <a:off x="2500313" y="0"/>
            <a:ext cx="6751637" cy="6858000"/>
          </a:xfrm>
          <a:noFill/>
        </p:spPr>
      </p:pic>
      <p:sp>
        <p:nvSpPr>
          <p:cNvPr id="15363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1643050"/>
            <a:ext cx="2700338" cy="3857652"/>
          </a:xfrm>
        </p:spPr>
        <p:txBody>
          <a:bodyPr/>
          <a:lstStyle/>
          <a:p>
            <a:pPr eaLnBrk="1" hangingPunct="1"/>
            <a:r>
              <a:rPr lang="uk-UA" sz="2800" dirty="0" smtClean="0"/>
              <a:t>Життєвий цикл </a:t>
            </a:r>
            <a:br>
              <a:rPr lang="uk-UA" sz="2800" dirty="0" smtClean="0"/>
            </a:br>
            <a:r>
              <a:rPr lang="uk-UA" sz="2800" dirty="0" smtClean="0"/>
              <a:t> </a:t>
            </a:r>
            <a:r>
              <a:rPr lang="en-US" sz="2800" i="1" dirty="0" err="1" smtClean="0"/>
              <a:t>Trichinella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spiralis</a:t>
            </a:r>
            <a:r>
              <a:rPr lang="en-US" sz="2800" dirty="0" smtClean="0"/>
              <a:t> </a:t>
            </a:r>
            <a:r>
              <a:rPr lang="uk-UA" sz="2800" dirty="0" smtClean="0"/>
              <a:t> відбувається без виходу паразита у зовнішнє середовище</a:t>
            </a:r>
            <a:endParaRPr lang="es-ES" sz="2800" dirty="0" smtClean="0"/>
          </a:p>
        </p:txBody>
      </p: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1600200" y="825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b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5257800" y="6826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c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15367" name="Text Box 16"/>
          <p:cNvSpPr txBox="1">
            <a:spLocks noChangeArrowheads="1"/>
          </p:cNvSpPr>
          <p:nvPr/>
        </p:nvSpPr>
        <p:spPr bwMode="auto">
          <a:xfrm>
            <a:off x="8339138" y="6264275"/>
            <a:ext cx="93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endParaRPr lang="en-US" sz="2800" b="1"/>
          </a:p>
        </p:txBody>
      </p:sp>
      <p:sp>
        <p:nvSpPr>
          <p:cNvPr id="15368" name="Line 17"/>
          <p:cNvSpPr>
            <a:spLocks noChangeShapeType="1"/>
          </p:cNvSpPr>
          <p:nvPr/>
        </p:nvSpPr>
        <p:spPr bwMode="auto">
          <a:xfrm>
            <a:off x="3733800" y="5865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Скорочення тривалості </a:t>
            </a:r>
            <a:r>
              <a:rPr lang="uk-UA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вільноіснуючої</a:t>
            </a:r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фази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такого типу </a:t>
            </a:r>
            <a:r>
              <a:rPr lang="uk-UA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адаптацій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належать і такі явища, як </a:t>
            </a:r>
            <a:r>
              <a:rPr lang="uk-UA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трансоваріальне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перенесення паразита до потомства хазяїна, передача паразитів з молозивом, трансмісія через контакт та замикання всього циклу розвитку в одному хазяїні — остаточному і проміжному одночасно.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Список використаних джерел</a:t>
            </a:r>
            <a:r>
              <a:rPr lang="es-ES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85225" cy="4895850"/>
          </a:xfrm>
        </p:spPr>
        <p:txBody>
          <a:bodyPr/>
          <a:lstStyle/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uk-UA" sz="2400" smtClean="0"/>
              <a:t>Невядомська К., Пойманська Т., Магніцька Б., Чубай А. Загальна паразитологія. – К.: Наук. думка, 2007. – 484 с.</a:t>
            </a:r>
          </a:p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uk-UA" sz="2400" smtClean="0"/>
              <a:t>Паразитизм як біологічне явище: Навч. посібник / Гоженко В.О., Корж О. П., Воронова Н. В., Тітова Л. М. – Запоріжжя: ЗДУ, 2001. – 130 с.</a:t>
            </a:r>
          </a:p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uk-UA" sz="2400" smtClean="0"/>
              <a:t>Жуков О.В., Пилипенко О.Ф. Паразитологія. - Дніпропетровськ: РВВ ДНУ, 2001.- 76с.</a:t>
            </a:r>
          </a:p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uk-UA" sz="2400" smtClean="0"/>
              <a:t>Sullivan J.T. Electronic Atlas of Parasitology. University of the Incarnate World. 2003.</a:t>
            </a:r>
          </a:p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uk-UA" sz="2400" smtClean="0"/>
              <a:t>Медицинская паразитология: Учеб. пособие / Под ред. з. д. н., акад., проф. Р.Х. Яфаева. – СПб: ООО «Издательство Фолиант», 2003. – 128 с.</a:t>
            </a:r>
            <a:endParaRPr lang="es-ES" sz="2400" smtClean="0"/>
          </a:p>
        </p:txBody>
      </p:sp>
    </p:spTree>
    <p:extLst>
      <p:ext uri="{BB962C8B-B14F-4D97-AF65-F5344CB8AC3E}">
        <p14:creationId xmlns:p14="http://schemas.microsoft.com/office/powerpoint/2010/main" val="28228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zh-CN" b="1" dirty="0" smtClean="0"/>
              <a:t>БІОЛОГІЧНІ ВЛАСТИВОСТІ СИСТЕМИ ПАРАЗИТ-ХАЗЯЇН</a:t>
            </a:r>
            <a:r>
              <a:rPr lang="es-ES" altLang="zh-CN" dirty="0" smtClean="0">
                <a:ea typeface="宋体" charset="-122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Із двох складових цієї системи паразит є тим, хто мусить пристосовуватися до умов, у яких живе хазяїн. Натомість хазяїн у цій системі незалежний. 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цих різноманітних ситуаціях паразит має відшукати хазяїна і дістатися його організму. Натомість хазяїн бере пасивну участь у біології паразита, однак виконує істотну роль у його розповсюдженні.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zh-CN" b="1" dirty="0" smtClean="0"/>
              <a:t>БІОЛОГІЧНІ ВЛАСТИВОСТІ СИСТЕМИ ПАРАЗИТ-ХАЗЯЇН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5143536"/>
          </a:xfrm>
        </p:spPr>
        <p:txBody>
          <a:bodyPr/>
          <a:lstStyle/>
          <a:p>
            <a:r>
              <a:rPr lang="uk-UA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Основною умовою, яка уможливлює зустріч паразита з хазяїном, є висока плодючість паразитів. Це забезпечує їм можливість поширення і певного "насичення" середовища, що полегшує контакт із хазяїном. </a:t>
            </a:r>
          </a:p>
          <a:p>
            <a:r>
              <a:rPr lang="uk-UA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 цим пов'язані численні пристосування стосовно розмноження, розвитку, життєвого циклу, які зумовлюють замикання циклу й забезпечують паразитові можливість контакту з черговими хазяями. 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Плодючість паразитів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143536"/>
          </a:xfrm>
        </p:spPr>
        <p:txBody>
          <a:bodyPr/>
          <a:lstStyle/>
          <a:p>
            <a:r>
              <a:rPr lang="uk-UA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Плодючість є однією з головних </a:t>
            </a:r>
            <a:r>
              <a:rPr lang="uk-UA" sz="3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адаптацій</a:t>
            </a:r>
            <a:r>
              <a:rPr lang="uk-UA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паразитизму. </a:t>
            </a:r>
          </a:p>
          <a:p>
            <a:r>
              <a:rPr lang="uk-UA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Висока плодючість компенсує втрати, яких паразит зазвичай зазнає на різних етапах циклу розвитку. </a:t>
            </a:r>
          </a:p>
          <a:p>
            <a:r>
              <a:rPr lang="uk-UA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Особливо великі втрати відбуваються на дисперсійних стадіях. </a:t>
            </a:r>
          </a:p>
          <a:p>
            <a:r>
              <a:rPr lang="uk-UA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Захисні реакції організму хазяїна також є значною причиною зменшення чисельності паразитів, які досягали статевої зрілості.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419" y="190523"/>
            <a:ext cx="44481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8604"/>
            <a:ext cx="6461142" cy="1470025"/>
          </a:xfrm>
        </p:spPr>
        <p:txBody>
          <a:bodyPr/>
          <a:lstStyle/>
          <a:p>
            <a:pPr eaLnBrk="1" hangingPunct="1"/>
            <a:r>
              <a:rPr lang="uk-UA" sz="4000" dirty="0" smtClean="0"/>
              <a:t>Життєвий цикл </a:t>
            </a:r>
            <a:r>
              <a:rPr lang="es-ES" sz="4000" dirty="0" smtClean="0"/>
              <a:t>Diplostomum spathaceum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357158" y="1857364"/>
            <a:ext cx="4643470" cy="1857388"/>
          </a:xfrm>
          <a:prstGeom prst="wedgeEllipseCallout">
            <a:avLst>
              <a:gd name="adj1" fmla="val 47442"/>
              <a:gd name="adj2" fmla="val 965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chemeClr val="tx1"/>
                </a:solidFill>
              </a:rPr>
              <a:t>Майже 99 % </a:t>
            </a:r>
            <a:r>
              <a:rPr lang="uk-UA" sz="2400" dirty="0" err="1">
                <a:solidFill>
                  <a:schemeClr val="tx1"/>
                </a:solidFill>
              </a:rPr>
              <a:t>церкарій</a:t>
            </a:r>
            <a:r>
              <a:rPr lang="uk-UA" sz="2400" dirty="0">
                <a:solidFill>
                  <a:schemeClr val="tx1"/>
                </a:solidFill>
              </a:rPr>
              <a:t> неспроможні потрапити до хазяїна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786190"/>
            <a:ext cx="5214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Причинами цього явища є:</a:t>
            </a:r>
          </a:p>
          <a:p>
            <a:pPr marL="342900" indent="-342900">
              <a:buFont typeface="+mj-lt"/>
              <a:buAutoNum type="romanUcPeriod"/>
            </a:pPr>
            <a:r>
              <a:rPr lang="uk-UA" sz="2400" dirty="0" smtClean="0"/>
              <a:t>поїдання </a:t>
            </a:r>
            <a:r>
              <a:rPr lang="uk-UA" sz="2400" dirty="0" err="1"/>
              <a:t>церкарій</a:t>
            </a:r>
            <a:r>
              <a:rPr lang="uk-UA" sz="2400" dirty="0"/>
              <a:t> </a:t>
            </a:r>
            <a:r>
              <a:rPr lang="uk-UA" sz="2400" dirty="0" err="1"/>
              <a:t>планктоноїдними</a:t>
            </a:r>
            <a:r>
              <a:rPr lang="uk-UA" sz="2400" dirty="0"/>
              <a:t> </a:t>
            </a:r>
            <a:r>
              <a:rPr lang="uk-UA" sz="2400" dirty="0" smtClean="0"/>
              <a:t>організмами;</a:t>
            </a:r>
          </a:p>
          <a:p>
            <a:pPr marL="342900" indent="-342900">
              <a:buFont typeface="+mj-lt"/>
              <a:buAutoNum type="romanUcPeriod"/>
            </a:pPr>
            <a:r>
              <a:rPr lang="uk-UA" sz="2400" dirty="0" smtClean="0"/>
              <a:t>попадання </a:t>
            </a:r>
            <a:r>
              <a:rPr lang="uk-UA" sz="2400" dirty="0"/>
              <a:t>до </a:t>
            </a:r>
            <a:r>
              <a:rPr lang="uk-UA" sz="2400" dirty="0" smtClean="0"/>
              <a:t>нетипових хазяїв</a:t>
            </a:r>
            <a:r>
              <a:rPr lang="uk-UA" sz="2400" dirty="0"/>
              <a:t>, в яких </a:t>
            </a:r>
            <a:r>
              <a:rPr lang="uk-UA" sz="2400" dirty="0" smtClean="0"/>
              <a:t>вони гинуть </a:t>
            </a:r>
            <a:r>
              <a:rPr lang="uk-UA" sz="2400" dirty="0"/>
              <a:t>під час </a:t>
            </a:r>
            <a:r>
              <a:rPr lang="uk-UA" sz="2400" dirty="0" smtClean="0"/>
              <a:t>розвитку;</a:t>
            </a:r>
          </a:p>
          <a:p>
            <a:pPr marL="342900" indent="-342900">
              <a:buFont typeface="+mj-lt"/>
              <a:buAutoNum type="romanUcPeriod"/>
            </a:pPr>
            <a:r>
              <a:rPr lang="uk-UA" sz="2400" dirty="0" smtClean="0"/>
              <a:t>невчасне потрапляння </a:t>
            </a:r>
            <a:r>
              <a:rPr lang="uk-UA" sz="2400" dirty="0"/>
              <a:t>до </a:t>
            </a:r>
            <a:r>
              <a:rPr lang="uk-UA" sz="2400" dirty="0" smtClean="0"/>
              <a:t>хазяїна.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400" smtClean="0"/>
              <a:t>Доля чергових стадій розвитку, які утворилися статевим шляхом і в результаті розмноження спороцист у циклі розвитку </a:t>
            </a:r>
            <a:r>
              <a:rPr lang="en-US" sz="2400" i="1" smtClean="0"/>
              <a:t>Haematoloechus canadensis</a:t>
            </a:r>
            <a:endParaRPr lang="ru-RU" sz="240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1500188"/>
          <a:ext cx="8715375" cy="5214621"/>
        </p:xfrm>
        <a:graphic>
          <a:graphicData uri="http://schemas.openxmlformats.org/drawingml/2006/table">
            <a:tbl>
              <a:tblPr/>
              <a:tblGrid>
                <a:gridCol w="5697537"/>
                <a:gridCol w="1509713"/>
                <a:gridCol w="1508125"/>
              </a:tblGrid>
              <a:tr h="4111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Параметр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Рік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1972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1973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Середня кількість яєць, які продукують сисуни в хазяїн і (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Rana berlandieri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2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30 240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86 400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Середня кількість мірацидіїв, які потрапляють в тіло хазяїна (молюска)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Середня кількість </a:t>
                      </a:r>
                      <a:r>
                        <a:rPr kumimoji="0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церкарій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які виходять з молюска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Physa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virgata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-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2880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Середня кількість </a:t>
                      </a:r>
                      <a:r>
                        <a:rPr kumimoji="0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метацеркарій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у бабках (проміжний хазяїн)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Середня кількість нових сисунів в остаточному хазяїні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Коливання чисельності популяцій на різних етапах циклу розвитку сисунів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00188"/>
            <a:ext cx="7643813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4043363" cy="5368925"/>
          </a:xfrm>
        </p:spPr>
        <p:txBody>
          <a:bodyPr/>
          <a:lstStyle/>
          <a:p>
            <a:pPr eaLnBrk="1" hangingPunct="1"/>
            <a:r>
              <a:rPr lang="ru-RU" sz="2800" dirty="0" err="1" smtClean="0"/>
              <a:t>Кількість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яєць</a:t>
            </a:r>
            <a:r>
              <a:rPr lang="ru-RU" sz="2800" dirty="0" smtClean="0"/>
              <a:t> у простому </a:t>
            </a:r>
            <a:r>
              <a:rPr lang="ru-RU" sz="2800" dirty="0" err="1" smtClean="0"/>
              <a:t>циклі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en-US" sz="2800" dirty="0" err="1" smtClean="0"/>
              <a:t>Monogenea</a:t>
            </a:r>
            <a:r>
              <a:rPr lang="en-US" sz="2800" dirty="0" smtClean="0"/>
              <a:t> </a:t>
            </a:r>
            <a:r>
              <a:rPr lang="en-US" sz="2800" i="1" dirty="0" err="1" smtClean="0"/>
              <a:t>Dactylogyrus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distinguendus</a:t>
            </a:r>
            <a:r>
              <a:rPr lang="en-US" sz="2800" i="1" dirty="0" smtClean="0"/>
              <a:t> </a:t>
            </a:r>
            <a:r>
              <a:rPr lang="uk-UA" sz="2800" i="1" dirty="0" smtClean="0"/>
              <a:t>(а) та представників </a:t>
            </a:r>
            <a:r>
              <a:rPr lang="en-US" sz="2800" i="1" dirty="0" err="1" smtClean="0"/>
              <a:t>Digenea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Clinostomum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complanatum</a:t>
            </a:r>
            <a:r>
              <a:rPr lang="en-US" sz="2800" i="1" dirty="0" smtClean="0"/>
              <a:t> </a:t>
            </a:r>
            <a:r>
              <a:rPr lang="uk-UA" sz="2800" i="1" dirty="0" smtClean="0"/>
              <a:t>(б) і </a:t>
            </a:r>
            <a:r>
              <a:rPr lang="en-US" sz="2800" i="1" dirty="0" err="1" smtClean="0"/>
              <a:t>Cestoda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Ophiotaenia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najae</a:t>
            </a:r>
            <a:r>
              <a:rPr lang="en-US" sz="2800" i="1" dirty="0" smtClean="0"/>
              <a:t> </a:t>
            </a:r>
            <a:r>
              <a:rPr lang="uk-UA" sz="2800" i="1" dirty="0" smtClean="0"/>
              <a:t>(в)</a:t>
            </a:r>
            <a:endParaRPr lang="ru-RU" sz="2800" dirty="0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0"/>
            <a:ext cx="4786312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/>
              <a:t>Існує також зв'язок між ускладненням циклу розвитку та плодючістю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3748</TotalTime>
  <Words>1149</Words>
  <Application>Microsoft Office PowerPoint</Application>
  <PresentationFormat>Экран (4:3)</PresentationFormat>
  <Paragraphs>121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Оформление по умолчанию</vt:lpstr>
      <vt:lpstr>Занавес</vt:lpstr>
      <vt:lpstr>Апекс</vt:lpstr>
      <vt:lpstr>Литейная</vt:lpstr>
      <vt:lpstr>БІОЛОГІЧНІ ВЛАСТИВОСТІ СИСТЕМИ ПАРАЗИТ-ХАЗЯЇН </vt:lpstr>
      <vt:lpstr>БІОЛОГІЧНІ ВЛАСТИВОСТІ СИСТЕМИ ПАРАЗИТ-ХАЗЯЇН </vt:lpstr>
      <vt:lpstr>БІОЛОГІЧНІ ВЛАСТИВОСТІ СИСТЕМИ ПАРАЗИТ-ХАЗЯЇН </vt:lpstr>
      <vt:lpstr>БІОЛОГІЧНІ ВЛАСТИВОСТІ СИСТЕМИ ПАРАЗИТ-ХАЗЯЇН</vt:lpstr>
      <vt:lpstr>Плодючість паразитів</vt:lpstr>
      <vt:lpstr>Життєвий цикл Diplostomum spathaceum</vt:lpstr>
      <vt:lpstr>Доля чергових стадій розвитку, які утворилися статевим шляхом і в результаті розмноження спороцист у циклі розвитку Haematoloechus canadensis</vt:lpstr>
      <vt:lpstr>Коливання чисельності популяцій на різних етапах циклу розвитку сисунів</vt:lpstr>
      <vt:lpstr>Кількість яєць у простому циклі розвитку Monogenea Dactylogyrus distinguendus (а) та представників Digenea Clinostomum complanatum (б) і Cestoda Ophiotaenia najae (в)</vt:lpstr>
      <vt:lpstr>Результати обліку кількості яєць</vt:lpstr>
      <vt:lpstr>Знаходження паразита і хазяїна в одному й тому самому біотопі</vt:lpstr>
      <vt:lpstr>Специфічним пристосуванням є уподібнення паразита до їжі, якою живиться хазяїн,  або явище мімікрії</vt:lpstr>
      <vt:lpstr>Пошук хазяїна в середовищі</vt:lpstr>
      <vt:lpstr>Модифікація поведінки хазяїна</vt:lpstr>
      <vt:lpstr>Презентация PowerPoint</vt:lpstr>
      <vt:lpstr>Презентация PowerPoint</vt:lpstr>
      <vt:lpstr>Презентация PowerPoint</vt:lpstr>
      <vt:lpstr>Синхронізація життєвих циклів паразита і хазяїна</vt:lpstr>
      <vt:lpstr>Життєвий цикл моногенеї Polystoma integerrimum </vt:lpstr>
      <vt:lpstr>Синхронізація добових ритмів паразита і хазяїна</vt:lpstr>
      <vt:lpstr>Пристосування добових ритмів добре ілюнструють личинки нематод родини Filariidae (мікрофілярії)</vt:lpstr>
      <vt:lpstr>Скорочення тривалості вільноіснуючої фази</vt:lpstr>
      <vt:lpstr>Усі види захисту дисперсних стадій є ізоляцією від впливу зовнішнього середовища</vt:lpstr>
      <vt:lpstr>Скорочення тривалості вільноіснуючої фази</vt:lpstr>
      <vt:lpstr>функцію розповсюдження паразита в середовищі перебирає на себе хазяїн (переносник)</vt:lpstr>
      <vt:lpstr>Життєвий цикл   Trichinella spiralis  відбувається без виходу паразита у зовнішнє середовище</vt:lpstr>
      <vt:lpstr>Скорочення тривалості вільноіснуючої фази</vt:lpstr>
      <vt:lpstr>Список використаних джерел </vt:lpstr>
    </vt:vector>
  </TitlesOfParts>
  <Company>znu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5 БІОЛОГІЧНІ ВЛАСТИВОСТІ СИСТЕМИ ПАРАЗИТ-ХАЗЯЇН</dc:title>
  <dc:creator>Sarabeev</dc:creator>
  <cp:lastModifiedBy>X</cp:lastModifiedBy>
  <cp:revision>31</cp:revision>
  <cp:lastPrinted>2018-02-16T19:31:32Z</cp:lastPrinted>
  <dcterms:created xsi:type="dcterms:W3CDTF">2009-09-29T21:57:11Z</dcterms:created>
  <dcterms:modified xsi:type="dcterms:W3CDTF">2020-03-25T14:25:14Z</dcterms:modified>
</cp:coreProperties>
</file>