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BFCC2B2-7FE3-4A06-9C15-09D6D6DC94F9}" type="datetimeFigureOut">
              <a:rPr lang="uk-UA" smtClean="0"/>
              <a:t>10.02.2023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1261056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BFCC2B2-7FE3-4A06-9C15-09D6D6DC94F9}" type="datetimeFigureOut">
              <a:rPr lang="uk-UA" smtClean="0"/>
              <a:t>10.02.2023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816221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BFCC2B2-7FE3-4A06-9C15-09D6D6DC94F9}" type="datetimeFigureOut">
              <a:rPr lang="uk-UA" smtClean="0"/>
              <a:t>10.02.2023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617892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BFCC2B2-7FE3-4A06-9C15-09D6D6DC94F9}" type="datetimeFigureOut">
              <a:rPr lang="uk-UA" smtClean="0"/>
              <a:t>10.02.2023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3725775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BFCC2B2-7FE3-4A06-9C15-09D6D6DC94F9}" type="datetimeFigureOut">
              <a:rPr lang="uk-UA" smtClean="0"/>
              <a:t>10.02.2023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318004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3BFCC2B2-7FE3-4A06-9C15-09D6D6DC94F9}" type="datetimeFigureOut">
              <a:rPr lang="uk-UA" smtClean="0"/>
              <a:t>10.02.2023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2878613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3BFCC2B2-7FE3-4A06-9C15-09D6D6DC94F9}" type="datetimeFigureOut">
              <a:rPr lang="uk-UA" smtClean="0"/>
              <a:t>10.02.2023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2617851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BFCC2B2-7FE3-4A06-9C15-09D6D6DC94F9}" type="datetimeFigureOut">
              <a:rPr lang="uk-UA" smtClean="0"/>
              <a:t>10.02.2023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1246967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BFCC2B2-7FE3-4A06-9C15-09D6D6DC94F9}" type="datetimeFigureOut">
              <a:rPr lang="uk-UA" smtClean="0"/>
              <a:t>10.02.2023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1250755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BFCC2B2-7FE3-4A06-9C15-09D6D6DC94F9}" type="datetimeFigureOut">
              <a:rPr lang="uk-UA" smtClean="0"/>
              <a:t>10.02.2023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4275250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BFCC2B2-7FE3-4A06-9C15-09D6D6DC94F9}" type="datetimeFigureOut">
              <a:rPr lang="uk-UA" smtClean="0"/>
              <a:t>10.02.2023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9A6300E-B119-46FC-8AD8-C2626691C6B9}" type="slidenum">
              <a:rPr lang="uk-UA" smtClean="0"/>
              <a:t>‹#›</a:t>
            </a:fld>
            <a:endParaRPr lang="uk-UA"/>
          </a:p>
        </p:txBody>
      </p:sp>
    </p:spTree>
    <p:extLst>
      <p:ext uri="{BB962C8B-B14F-4D97-AF65-F5344CB8AC3E}">
        <p14:creationId xmlns:p14="http://schemas.microsoft.com/office/powerpoint/2010/main" val="135425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CC2B2-7FE3-4A06-9C15-09D6D6DC94F9}" type="datetimeFigureOut">
              <a:rPr lang="uk-UA" smtClean="0"/>
              <a:t>10.02.2023</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6300E-B119-46FC-8AD8-C2626691C6B9}" type="slidenum">
              <a:rPr lang="uk-UA" smtClean="0"/>
              <a:t>‹#›</a:t>
            </a:fld>
            <a:endParaRPr lang="uk-UA"/>
          </a:p>
        </p:txBody>
      </p:sp>
    </p:spTree>
    <p:extLst>
      <p:ext uri="{BB962C8B-B14F-4D97-AF65-F5344CB8AC3E}">
        <p14:creationId xmlns:p14="http://schemas.microsoft.com/office/powerpoint/2010/main" val="2148191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uk-UA" dirty="0" smtClean="0"/>
              <a:t>Філософія інклюзії та соціально-гуманістична функція інклюзивної освіти</a:t>
            </a:r>
            <a:endParaRPr lang="uk-UA" dirty="0"/>
          </a:p>
        </p:txBody>
      </p:sp>
      <p:sp>
        <p:nvSpPr>
          <p:cNvPr id="3" name="Подзаголовок 2"/>
          <p:cNvSpPr>
            <a:spLocks noGrp="1"/>
          </p:cNvSpPr>
          <p:nvPr>
            <p:ph type="subTitle" idx="1"/>
          </p:nvPr>
        </p:nvSpPr>
        <p:spPr/>
        <p:style>
          <a:lnRef idx="1">
            <a:schemeClr val="accent4"/>
          </a:lnRef>
          <a:fillRef idx="2">
            <a:schemeClr val="accent4"/>
          </a:fillRef>
          <a:effectRef idx="1">
            <a:schemeClr val="accent4"/>
          </a:effectRef>
          <a:fontRef idx="minor">
            <a:schemeClr val="dk1"/>
          </a:fontRef>
        </p:style>
        <p:txBody>
          <a:bodyPr/>
          <a:lstStyle/>
          <a:p>
            <a:r>
              <a:rPr lang="uk-UA" dirty="0" smtClean="0"/>
              <a:t>Тема 1. </a:t>
            </a:r>
            <a:endParaRPr lang="uk-UA" dirty="0"/>
          </a:p>
        </p:txBody>
      </p:sp>
    </p:spTree>
    <p:extLst>
      <p:ext uri="{BB962C8B-B14F-4D97-AF65-F5344CB8AC3E}">
        <p14:creationId xmlns:p14="http://schemas.microsoft.com/office/powerpoint/2010/main" val="2538608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20000"/>
              <a:lumOff val="80000"/>
            </a:schemeClr>
          </a:solidFill>
        </p:spPr>
        <p:txBody>
          <a:bodyPr>
            <a:normAutofit/>
          </a:bodyPr>
          <a:lstStyle/>
          <a:p>
            <a:pPr algn="ctr"/>
            <a:r>
              <a:rPr lang="uk-UA" dirty="0" smtClean="0"/>
              <a:t>2. Соціально-гуманістична функція інклюзивної освіти</a:t>
            </a:r>
            <a:endParaRPr lang="uk-UA" dirty="0"/>
          </a:p>
        </p:txBody>
      </p:sp>
      <p:sp>
        <p:nvSpPr>
          <p:cNvPr id="3" name="Объект 2"/>
          <p:cNvSpPr>
            <a:spLocks noGrp="1"/>
          </p:cNvSpPr>
          <p:nvPr>
            <p:ph idx="1"/>
          </p:nvPr>
        </p:nvSpPr>
        <p:spPr>
          <a:solidFill>
            <a:schemeClr val="accent2">
              <a:lumMod val="40000"/>
              <a:lumOff val="60000"/>
            </a:schemeClr>
          </a:solidFill>
        </p:spPr>
        <p:txBody>
          <a:bodyPr>
            <a:normAutofit/>
          </a:bodyPr>
          <a:lstStyle/>
          <a:p>
            <a:pPr marL="0" indent="0">
              <a:buNone/>
            </a:pPr>
            <a:r>
              <a:rPr lang="uk-UA" dirty="0" smtClean="0"/>
              <a:t>Соціально-гуманістична функція інклюзивної освіти полягає у сприянні соціальній єдності та розвитку людини. Надаючи рівні можливості та доступ до освіти, інклюзивна освіта допомагає усунути диспропорції, які існують між різними групами суспільства. Це може призвести до кращого розуміння та прийняття різноманітності та може допомогти зруйнувати бар’єри, які історично заважали </a:t>
            </a:r>
            <a:r>
              <a:rPr lang="uk-UA" dirty="0" err="1" smtClean="0"/>
              <a:t>маргіналізованим</a:t>
            </a:r>
            <a:r>
              <a:rPr lang="uk-UA" dirty="0" smtClean="0"/>
              <a:t> групам повноцінно брати участь у житті суспільства.</a:t>
            </a:r>
            <a:endParaRPr lang="uk-UA" dirty="0"/>
          </a:p>
        </p:txBody>
      </p:sp>
    </p:spTree>
    <p:extLst>
      <p:ext uri="{BB962C8B-B14F-4D97-AF65-F5344CB8AC3E}">
        <p14:creationId xmlns:p14="http://schemas.microsoft.com/office/powerpoint/2010/main" val="61307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20000"/>
              <a:lumOff val="80000"/>
            </a:schemeClr>
          </a:solidFill>
        </p:spPr>
        <p:txBody>
          <a:bodyPr>
            <a:normAutofit/>
          </a:bodyPr>
          <a:lstStyle/>
          <a:p>
            <a:pPr algn="ctr"/>
            <a:r>
              <a:rPr lang="uk-UA" dirty="0" smtClean="0"/>
              <a:t>2. Соціально-гуманістична функція інклюзивної освіти</a:t>
            </a:r>
            <a:endParaRPr lang="uk-UA" dirty="0"/>
          </a:p>
        </p:txBody>
      </p:sp>
      <p:sp>
        <p:nvSpPr>
          <p:cNvPr id="3" name="Объект 2"/>
          <p:cNvSpPr>
            <a:spLocks noGrp="1"/>
          </p:cNvSpPr>
          <p:nvPr>
            <p:ph idx="1"/>
          </p:nvPr>
        </p:nvSpPr>
        <p:spPr>
          <a:solidFill>
            <a:schemeClr val="accent2">
              <a:lumMod val="40000"/>
              <a:lumOff val="60000"/>
            </a:schemeClr>
          </a:solidFill>
        </p:spPr>
        <p:txBody>
          <a:bodyPr>
            <a:normAutofit/>
          </a:bodyPr>
          <a:lstStyle/>
          <a:p>
            <a:pPr marL="0" indent="0">
              <a:buNone/>
            </a:pPr>
            <a:r>
              <a:rPr lang="uk-UA" dirty="0" smtClean="0"/>
              <a:t>Інклюзивна освіта також сприяє людському розвитку, надаючи можливість усім учням повністю розкрити свій потенціал. Забезпечуючи необхідну підтримку та пристосування, студенти з різноманітними потребами можуть навчатися та досягати успіху, що допомагає розвинути їхню самооцінку, впевненість і загальне почуття гідності. Це, у свою чергу, допомагає підготувати їх до успішного та повноцінного життя як активних членів суспільства.</a:t>
            </a:r>
            <a:endParaRPr lang="uk-UA" dirty="0"/>
          </a:p>
        </p:txBody>
      </p:sp>
    </p:spTree>
    <p:extLst>
      <p:ext uri="{BB962C8B-B14F-4D97-AF65-F5344CB8AC3E}">
        <p14:creationId xmlns:p14="http://schemas.microsoft.com/office/powerpoint/2010/main" val="3965452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20000"/>
              <a:lumOff val="80000"/>
            </a:schemeClr>
          </a:solidFill>
        </p:spPr>
        <p:txBody>
          <a:bodyPr>
            <a:normAutofit/>
          </a:bodyPr>
          <a:lstStyle/>
          <a:p>
            <a:pPr algn="ctr"/>
            <a:r>
              <a:rPr lang="uk-UA" dirty="0" smtClean="0"/>
              <a:t>2. Соціально-гуманістична функція інклюзивної освіти</a:t>
            </a:r>
            <a:endParaRPr lang="uk-UA" dirty="0"/>
          </a:p>
        </p:txBody>
      </p:sp>
      <p:sp>
        <p:nvSpPr>
          <p:cNvPr id="3" name="Объект 2"/>
          <p:cNvSpPr>
            <a:spLocks noGrp="1"/>
          </p:cNvSpPr>
          <p:nvPr>
            <p:ph idx="1"/>
          </p:nvPr>
        </p:nvSpPr>
        <p:spPr>
          <a:solidFill>
            <a:schemeClr val="accent2">
              <a:lumMod val="40000"/>
              <a:lumOff val="60000"/>
            </a:schemeClr>
          </a:solidFill>
        </p:spPr>
        <p:txBody>
          <a:bodyPr>
            <a:normAutofit/>
          </a:bodyPr>
          <a:lstStyle/>
          <a:p>
            <a:pPr marL="0" indent="0">
              <a:buNone/>
            </a:pPr>
            <a:r>
              <a:rPr lang="uk-UA" b="1" i="1" dirty="0" smtClean="0"/>
              <a:t>Підсумовуючи</a:t>
            </a:r>
            <a:r>
              <a:rPr lang="uk-UA" dirty="0" smtClean="0"/>
              <a:t>, соціально-гуманістична функція інклюзивної освіти полягає у сприянні соціальному та людському розвитку всіх людей, особливо тих, хто традиційно був </a:t>
            </a:r>
            <a:r>
              <a:rPr lang="uk-UA" dirty="0" err="1" smtClean="0"/>
              <a:t>маргіналізованим</a:t>
            </a:r>
            <a:r>
              <a:rPr lang="uk-UA" dirty="0" smtClean="0"/>
              <a:t> або виключеним із основної освіти. Надаючи рівні можливості та доступ до освіти, інклюзивна освіта допомагає усунути диспропорції, побудувати розуміння та прийняти різноманітність і дати можливість усім учням повністю реалізувати свій потенціал. Це, у свою чергу, сприяє створенню справедливого та рівноправного суспільства.</a:t>
            </a:r>
            <a:endParaRPr lang="uk-UA" dirty="0"/>
          </a:p>
        </p:txBody>
      </p:sp>
    </p:spTree>
    <p:extLst>
      <p:ext uri="{BB962C8B-B14F-4D97-AF65-F5344CB8AC3E}">
        <p14:creationId xmlns:p14="http://schemas.microsoft.com/office/powerpoint/2010/main" val="1013322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20000"/>
              <a:lumOff val="80000"/>
            </a:schemeClr>
          </a:solidFill>
        </p:spPr>
        <p:txBody>
          <a:bodyPr>
            <a:normAutofit/>
          </a:bodyPr>
          <a:lstStyle/>
          <a:p>
            <a:pPr algn="ctr"/>
            <a:r>
              <a:rPr lang="uk-UA" dirty="0" smtClean="0"/>
              <a:t>Список джерел:</a:t>
            </a:r>
            <a:endParaRPr lang="uk-UA" dirty="0"/>
          </a:p>
        </p:txBody>
      </p:sp>
      <p:sp>
        <p:nvSpPr>
          <p:cNvPr id="3" name="Объект 2"/>
          <p:cNvSpPr>
            <a:spLocks noGrp="1"/>
          </p:cNvSpPr>
          <p:nvPr>
            <p:ph idx="1"/>
          </p:nvPr>
        </p:nvSpPr>
        <p:spPr>
          <a:solidFill>
            <a:schemeClr val="accent2">
              <a:lumMod val="40000"/>
              <a:lumOff val="60000"/>
            </a:schemeClr>
          </a:solidFill>
        </p:spPr>
        <p:txBody>
          <a:bodyPr>
            <a:normAutofit/>
          </a:bodyPr>
          <a:lstStyle/>
          <a:p>
            <a:pPr marL="0" indent="0">
              <a:buNone/>
            </a:pPr>
            <a:r>
              <a:rPr lang="uk-UA" dirty="0" smtClean="0"/>
              <a:t>1. </a:t>
            </a:r>
            <a:r>
              <a:rPr lang="uk-UA" dirty="0" err="1" smtClean="0"/>
              <a:t>Даніелс</a:t>
            </a:r>
            <a:r>
              <a:rPr lang="uk-UA" dirty="0" smtClean="0"/>
              <a:t> </a:t>
            </a:r>
            <a:r>
              <a:rPr lang="uk-UA" dirty="0" err="1"/>
              <a:t>Елен</a:t>
            </a:r>
            <a:r>
              <a:rPr lang="uk-UA" dirty="0"/>
              <a:t> Р. Залучення дітей з особливими потребами до системи загальноосвітніх закладів : монографія. Львів : Надія, 2000. 256 с. </a:t>
            </a:r>
          </a:p>
          <a:p>
            <a:pPr marL="0" indent="0">
              <a:buNone/>
            </a:pPr>
            <a:r>
              <a:rPr lang="uk-UA" dirty="0" smtClean="0"/>
              <a:t>2. Концепція </a:t>
            </a:r>
            <a:r>
              <a:rPr lang="uk-UA" dirty="0"/>
              <a:t>розвитку інклюзивної освіти (наказ МОН України від 01.10.2010 р. № 912). </a:t>
            </a:r>
            <a:endParaRPr lang="uk-UA" dirty="0" smtClean="0"/>
          </a:p>
          <a:p>
            <a:pPr marL="0" indent="0">
              <a:buNone/>
            </a:pPr>
            <a:r>
              <a:rPr lang="uk-UA" smtClean="0"/>
              <a:t>3. Робінсон</a:t>
            </a:r>
            <a:r>
              <a:rPr lang="uk-UA" dirty="0" smtClean="0"/>
              <a:t> </a:t>
            </a:r>
            <a:r>
              <a:rPr lang="uk-UA" dirty="0" err="1"/>
              <a:t>Кен</a:t>
            </a:r>
            <a:r>
              <a:rPr lang="uk-UA" dirty="0"/>
              <a:t>. Школа майбутнього. Революція у вашій школі, що назавжди змінить освіту. Львів : Літопис, 2016. 258 с. </a:t>
            </a:r>
            <a:endParaRPr lang="uk-UA" dirty="0" smtClean="0"/>
          </a:p>
          <a:p>
            <a:pPr marL="0" indent="0">
              <a:buNone/>
            </a:pPr>
            <a:endParaRPr lang="uk-UA" dirty="0"/>
          </a:p>
          <a:p>
            <a:pPr marL="0" indent="0">
              <a:buNone/>
            </a:pPr>
            <a:endParaRPr lang="uk-UA" dirty="0"/>
          </a:p>
        </p:txBody>
      </p:sp>
    </p:spTree>
    <p:extLst>
      <p:ext uri="{BB962C8B-B14F-4D97-AF65-F5344CB8AC3E}">
        <p14:creationId xmlns:p14="http://schemas.microsoft.com/office/powerpoint/2010/main" val="1041203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4">
              <a:lumMod val="40000"/>
              <a:lumOff val="60000"/>
            </a:schemeClr>
          </a:solidFill>
        </p:spPr>
        <p:txBody>
          <a:bodyPr/>
          <a:lstStyle/>
          <a:p>
            <a:r>
              <a:rPr lang="uk-UA" dirty="0" smtClean="0"/>
              <a:t>ПЛАН:</a:t>
            </a:r>
            <a:endParaRPr lang="uk-UA" dirty="0"/>
          </a:p>
        </p:txBody>
      </p:sp>
      <p:sp>
        <p:nvSpPr>
          <p:cNvPr id="3" name="Объект 2"/>
          <p:cNvSpPr>
            <a:spLocks noGrp="1"/>
          </p:cNvSpPr>
          <p:nvPr>
            <p:ph idx="1"/>
          </p:nvPr>
        </p:nvSpPr>
        <p:spPr>
          <a:solidFill>
            <a:schemeClr val="accent6">
              <a:lumMod val="60000"/>
              <a:lumOff val="40000"/>
            </a:schemeClr>
          </a:solidFill>
        </p:spPr>
        <p:txBody>
          <a:bodyPr/>
          <a:lstStyle/>
          <a:p>
            <a:r>
              <a:rPr lang="uk-UA" dirty="0" smtClean="0"/>
              <a:t>1. Філософія інклюзії в соціальному та освітньому аспектах</a:t>
            </a:r>
          </a:p>
          <a:p>
            <a:r>
              <a:rPr lang="uk-UA" dirty="0" smtClean="0"/>
              <a:t>2. Соціально-гуманістична функція інклюзивної освіти</a:t>
            </a:r>
          </a:p>
          <a:p>
            <a:pPr marL="0" indent="0">
              <a:buNone/>
            </a:pPr>
            <a:endParaRPr lang="uk-UA" dirty="0"/>
          </a:p>
        </p:txBody>
      </p:sp>
    </p:spTree>
    <p:extLst>
      <p:ext uri="{BB962C8B-B14F-4D97-AF65-F5344CB8AC3E}">
        <p14:creationId xmlns:p14="http://schemas.microsoft.com/office/powerpoint/2010/main" val="1932037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4">
              <a:lumMod val="40000"/>
              <a:lumOff val="60000"/>
            </a:schemeClr>
          </a:solidFill>
        </p:spPr>
        <p:txBody>
          <a:bodyPr>
            <a:normAutofit/>
          </a:bodyPr>
          <a:lstStyle/>
          <a:p>
            <a:pPr algn="ctr"/>
            <a:r>
              <a:rPr lang="uk-UA" dirty="0" smtClean="0"/>
              <a:t>1. Філософія інклюзії в соціальному та освітньому аспектах</a:t>
            </a:r>
            <a:endParaRPr lang="uk-UA" dirty="0"/>
          </a:p>
        </p:txBody>
      </p:sp>
      <p:sp>
        <p:nvSpPr>
          <p:cNvPr id="3" name="Объект 2"/>
          <p:cNvSpPr>
            <a:spLocks noGrp="1"/>
          </p:cNvSpPr>
          <p:nvPr>
            <p:ph idx="1"/>
          </p:nvPr>
        </p:nvSpPr>
        <p:spPr>
          <a:solidFill>
            <a:schemeClr val="accent6">
              <a:lumMod val="60000"/>
              <a:lumOff val="40000"/>
            </a:schemeClr>
          </a:solidFill>
        </p:spPr>
        <p:txBody>
          <a:bodyPr/>
          <a:lstStyle/>
          <a:p>
            <a:pPr marL="0" indent="0">
              <a:buNone/>
            </a:pPr>
            <a:r>
              <a:rPr lang="uk-UA" dirty="0" smtClean="0"/>
              <a:t>Філософія інклюзії стосується віри в те, що кожна людина, незалежно від її здібностей, обмежених можливостей, раси, релігії, статі чи сексуальної орієнтації, має право брати участь у житті суспільства, до неї ставляться з гідністю та повагою. Йдеться про створення середовища, де цінується різноманітність і кожен має можливість повністю реалізувати свій потенціал.</a:t>
            </a:r>
          </a:p>
          <a:p>
            <a:pPr marL="0" indent="0">
              <a:buNone/>
            </a:pPr>
            <a:endParaRPr lang="uk-UA" dirty="0"/>
          </a:p>
        </p:txBody>
      </p:sp>
    </p:spTree>
    <p:extLst>
      <p:ext uri="{BB962C8B-B14F-4D97-AF65-F5344CB8AC3E}">
        <p14:creationId xmlns:p14="http://schemas.microsoft.com/office/powerpoint/2010/main" val="3929082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4">
              <a:lumMod val="40000"/>
              <a:lumOff val="60000"/>
            </a:schemeClr>
          </a:solidFill>
        </p:spPr>
        <p:txBody>
          <a:bodyPr>
            <a:normAutofit/>
          </a:bodyPr>
          <a:lstStyle/>
          <a:p>
            <a:pPr algn="ctr"/>
            <a:r>
              <a:rPr lang="uk-UA" dirty="0" smtClean="0"/>
              <a:t>1. Філософія інклюзії в соціальному та освітньому аспектах</a:t>
            </a:r>
            <a:endParaRPr lang="uk-UA" dirty="0"/>
          </a:p>
        </p:txBody>
      </p:sp>
      <p:sp>
        <p:nvSpPr>
          <p:cNvPr id="3" name="Объект 2"/>
          <p:cNvSpPr>
            <a:spLocks noGrp="1"/>
          </p:cNvSpPr>
          <p:nvPr>
            <p:ph idx="1"/>
          </p:nvPr>
        </p:nvSpPr>
        <p:spPr>
          <a:solidFill>
            <a:schemeClr val="accent6">
              <a:lumMod val="60000"/>
              <a:lumOff val="40000"/>
            </a:schemeClr>
          </a:solidFill>
        </p:spPr>
        <p:txBody>
          <a:bodyPr/>
          <a:lstStyle/>
          <a:p>
            <a:pPr marL="0" indent="0">
              <a:buNone/>
            </a:pPr>
            <a:r>
              <a:rPr lang="uk-UA" dirty="0" smtClean="0"/>
              <a:t>Інклюзія – це цілісний підхід до створення справедливого та рівного суспільства. Він виходить за рамки простої толерантності до різноманітності і натомість активно працює над усуненням бар’єрів, які заважають людям повноцінно брати участь у житті суспільства. Це може включати фізичні бар’єри, такі як відсутність доступних будівель, або бар’єри ставлення, такі як упередження чи дискримінація.</a:t>
            </a:r>
            <a:endParaRPr lang="uk-UA" dirty="0"/>
          </a:p>
        </p:txBody>
      </p:sp>
    </p:spTree>
    <p:extLst>
      <p:ext uri="{BB962C8B-B14F-4D97-AF65-F5344CB8AC3E}">
        <p14:creationId xmlns:p14="http://schemas.microsoft.com/office/powerpoint/2010/main" val="3473903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4">
              <a:lumMod val="40000"/>
              <a:lumOff val="60000"/>
            </a:schemeClr>
          </a:solidFill>
        </p:spPr>
        <p:txBody>
          <a:bodyPr>
            <a:normAutofit/>
          </a:bodyPr>
          <a:lstStyle/>
          <a:p>
            <a:pPr algn="ctr"/>
            <a:r>
              <a:rPr lang="uk-UA" dirty="0" smtClean="0"/>
              <a:t>1. Філософія інклюзії в соціальному та освітньому аспектах</a:t>
            </a:r>
            <a:endParaRPr lang="uk-UA" dirty="0"/>
          </a:p>
        </p:txBody>
      </p:sp>
      <p:sp>
        <p:nvSpPr>
          <p:cNvPr id="3" name="Объект 2"/>
          <p:cNvSpPr>
            <a:spLocks noGrp="1"/>
          </p:cNvSpPr>
          <p:nvPr>
            <p:ph idx="1"/>
          </p:nvPr>
        </p:nvSpPr>
        <p:spPr>
          <a:solidFill>
            <a:schemeClr val="accent6">
              <a:lumMod val="60000"/>
              <a:lumOff val="40000"/>
            </a:schemeClr>
          </a:solidFill>
        </p:spPr>
        <p:txBody>
          <a:bodyPr/>
          <a:lstStyle/>
          <a:p>
            <a:pPr marL="0" indent="0">
              <a:buNone/>
            </a:pPr>
            <a:r>
              <a:rPr lang="uk-UA" dirty="0" smtClean="0"/>
              <a:t>Філософія інклюзії ґрунтується на переконанні, що кожна людина має невід’ємну цінність і цінність. Це означає, що кожен має право на рівні можливості, доступ до ресурсів і здатність робити внесок у суспільство власним унікальним способом. Включення визнає, що різноманітність є сильною стороною, а не слабкістю, і що кожен може зробити щось цінне.</a:t>
            </a:r>
            <a:endParaRPr lang="uk-UA" dirty="0"/>
          </a:p>
        </p:txBody>
      </p:sp>
    </p:spTree>
    <p:extLst>
      <p:ext uri="{BB962C8B-B14F-4D97-AF65-F5344CB8AC3E}">
        <p14:creationId xmlns:p14="http://schemas.microsoft.com/office/powerpoint/2010/main" val="97180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4">
              <a:lumMod val="40000"/>
              <a:lumOff val="60000"/>
            </a:schemeClr>
          </a:solidFill>
        </p:spPr>
        <p:txBody>
          <a:bodyPr>
            <a:normAutofit/>
          </a:bodyPr>
          <a:lstStyle/>
          <a:p>
            <a:pPr algn="ctr"/>
            <a:r>
              <a:rPr lang="uk-UA" dirty="0" smtClean="0"/>
              <a:t>1. Філософія інклюзії в соціальному та освітньому аспектах</a:t>
            </a:r>
            <a:endParaRPr lang="uk-UA"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marL="0" indent="0">
              <a:buNone/>
            </a:pPr>
            <a:r>
              <a:rPr lang="uk-UA" dirty="0" smtClean="0"/>
              <a:t>На практиці філософія інклюзії вимагає узгоджених зусиль для усунення бар’єрів і сприяння справедливості. Це може включати зміну політики, модифікацію фізичного простору та надання пристосувань, щоб забезпечити кожному рівний доступ до можливостей і ресурсів. Наприклад, надання </a:t>
            </a:r>
            <a:r>
              <a:rPr lang="uk-UA" dirty="0" err="1" smtClean="0"/>
              <a:t>сурдоперекладу</a:t>
            </a:r>
            <a:r>
              <a:rPr lang="uk-UA" dirty="0" smtClean="0"/>
              <a:t> або матеріалів альтернативного формату для осіб з вадами зору.</a:t>
            </a:r>
          </a:p>
          <a:p>
            <a:pPr marL="0" indent="0">
              <a:buNone/>
            </a:pPr>
            <a:endParaRPr lang="uk-UA" dirty="0" smtClean="0"/>
          </a:p>
          <a:p>
            <a:pPr marL="0" indent="0">
              <a:buNone/>
            </a:pPr>
            <a:r>
              <a:rPr lang="uk-UA" dirty="0" smtClean="0"/>
              <a:t>Інклюзія також вимагає зміни ставлення та переконань. Це означає, що кожен у суспільстві має бути відданим цінуванню різноманітності та ставитися один до одного з повагою та гідністю, незалежно від наших відмінностей. Це вимагає боротьби з нашими власними упередженнями та упередженнями та роботи над створенням більш інклюзивного суспільства.</a:t>
            </a:r>
          </a:p>
          <a:p>
            <a:pPr marL="0" indent="0">
              <a:buNone/>
            </a:pPr>
            <a:endParaRPr lang="uk-UA" dirty="0"/>
          </a:p>
        </p:txBody>
      </p:sp>
    </p:spTree>
    <p:extLst>
      <p:ext uri="{BB962C8B-B14F-4D97-AF65-F5344CB8AC3E}">
        <p14:creationId xmlns:p14="http://schemas.microsoft.com/office/powerpoint/2010/main" val="590137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4">
              <a:lumMod val="40000"/>
              <a:lumOff val="60000"/>
            </a:schemeClr>
          </a:solidFill>
        </p:spPr>
        <p:txBody>
          <a:bodyPr>
            <a:normAutofit/>
          </a:bodyPr>
          <a:lstStyle/>
          <a:p>
            <a:pPr algn="ctr"/>
            <a:r>
              <a:rPr lang="uk-UA" dirty="0" smtClean="0"/>
              <a:t>1. Філософія інклюзії в соціальному та освітньому аспектах</a:t>
            </a:r>
            <a:endParaRPr lang="uk-UA" dirty="0"/>
          </a:p>
        </p:txBody>
      </p:sp>
      <p:sp>
        <p:nvSpPr>
          <p:cNvPr id="3" name="Объект 2"/>
          <p:cNvSpPr>
            <a:spLocks noGrp="1"/>
          </p:cNvSpPr>
          <p:nvPr>
            <p:ph idx="1"/>
          </p:nvPr>
        </p:nvSpPr>
        <p:spPr>
          <a:solidFill>
            <a:schemeClr val="accent6">
              <a:lumMod val="60000"/>
              <a:lumOff val="40000"/>
            </a:schemeClr>
          </a:solidFill>
        </p:spPr>
        <p:txBody>
          <a:bodyPr>
            <a:normAutofit/>
          </a:bodyPr>
          <a:lstStyle/>
          <a:p>
            <a:pPr marL="0" indent="0">
              <a:buNone/>
            </a:pPr>
            <a:r>
              <a:rPr lang="uk-UA" b="1" i="1" dirty="0" smtClean="0"/>
              <a:t>Підсумовуючи</a:t>
            </a:r>
            <a:r>
              <a:rPr lang="uk-UA" dirty="0" smtClean="0"/>
              <a:t>, філософія інклюзії полягає у створенні справедливого та рівного суспільства, де кожен має можливість брати участь і бути цінованим. Це вимагає усунення бар’єрів і сприяння справедливості, а також зміни ставлень і переконань у бік цінування різноманітності. Приймаючи філософію інклюзії, ми можемо створити суспільство, яке справді цінує та поважає унікальні сильні сторони та внесок кожної людини.</a:t>
            </a:r>
            <a:endParaRPr lang="uk-UA" dirty="0"/>
          </a:p>
        </p:txBody>
      </p:sp>
    </p:spTree>
    <p:extLst>
      <p:ext uri="{BB962C8B-B14F-4D97-AF65-F5344CB8AC3E}">
        <p14:creationId xmlns:p14="http://schemas.microsoft.com/office/powerpoint/2010/main" val="935743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20000"/>
              <a:lumOff val="80000"/>
            </a:schemeClr>
          </a:solidFill>
        </p:spPr>
        <p:txBody>
          <a:bodyPr>
            <a:normAutofit/>
          </a:bodyPr>
          <a:lstStyle/>
          <a:p>
            <a:pPr algn="ctr"/>
            <a:r>
              <a:rPr lang="uk-UA" dirty="0" smtClean="0"/>
              <a:t>2. Соціально-гуманістична функція інклюзивної освіти</a:t>
            </a:r>
            <a:endParaRPr lang="uk-UA" dirty="0"/>
          </a:p>
        </p:txBody>
      </p:sp>
      <p:sp>
        <p:nvSpPr>
          <p:cNvPr id="3" name="Объект 2"/>
          <p:cNvSpPr>
            <a:spLocks noGrp="1"/>
          </p:cNvSpPr>
          <p:nvPr>
            <p:ph idx="1"/>
          </p:nvPr>
        </p:nvSpPr>
        <p:spPr>
          <a:solidFill>
            <a:schemeClr val="accent2">
              <a:lumMod val="40000"/>
              <a:lumOff val="60000"/>
            </a:schemeClr>
          </a:solidFill>
        </p:spPr>
        <p:txBody>
          <a:bodyPr>
            <a:normAutofit/>
          </a:bodyPr>
          <a:lstStyle/>
          <a:p>
            <a:pPr marL="0" indent="0">
              <a:buNone/>
            </a:pPr>
            <a:r>
              <a:rPr lang="uk-UA" dirty="0" smtClean="0"/>
              <a:t>Соціально-гуманістична функція інклюзивної освіти стосується ролі, яку інклюзивна освіта відіграє у сприянні соціальному та людському розвитку всіх людей, особливо тих, хто традиційно був </a:t>
            </a:r>
            <a:r>
              <a:rPr lang="uk-UA" dirty="0" err="1" smtClean="0"/>
              <a:t>маргіналізованим</a:t>
            </a:r>
            <a:r>
              <a:rPr lang="uk-UA" dirty="0" smtClean="0"/>
              <a:t> або виключеним із основної освіти. Ця функція ґрунтується на вірі в те, що освіта є фундаментальним правом людини і що кожен заслуговує на доступ до якісної освіти, яка дозволить йому повністю реалізувати свій потенціал.</a:t>
            </a:r>
          </a:p>
          <a:p>
            <a:pPr marL="0" indent="0">
              <a:buNone/>
            </a:pPr>
            <a:endParaRPr lang="uk-UA" dirty="0"/>
          </a:p>
        </p:txBody>
      </p:sp>
    </p:spTree>
    <p:extLst>
      <p:ext uri="{BB962C8B-B14F-4D97-AF65-F5344CB8AC3E}">
        <p14:creationId xmlns:p14="http://schemas.microsoft.com/office/powerpoint/2010/main" val="2017317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20000"/>
              <a:lumOff val="80000"/>
            </a:schemeClr>
          </a:solidFill>
        </p:spPr>
        <p:txBody>
          <a:bodyPr>
            <a:normAutofit/>
          </a:bodyPr>
          <a:lstStyle/>
          <a:p>
            <a:pPr algn="ctr"/>
            <a:r>
              <a:rPr lang="uk-UA" dirty="0" smtClean="0"/>
              <a:t>2. Соціально-гуманістична функція інклюзивної освіти</a:t>
            </a:r>
            <a:endParaRPr lang="uk-UA" dirty="0"/>
          </a:p>
        </p:txBody>
      </p:sp>
      <p:sp>
        <p:nvSpPr>
          <p:cNvPr id="3" name="Объект 2"/>
          <p:cNvSpPr>
            <a:spLocks noGrp="1"/>
          </p:cNvSpPr>
          <p:nvPr>
            <p:ph idx="1"/>
          </p:nvPr>
        </p:nvSpPr>
        <p:spPr>
          <a:solidFill>
            <a:schemeClr val="accent2">
              <a:lumMod val="40000"/>
              <a:lumOff val="60000"/>
            </a:schemeClr>
          </a:solidFill>
        </p:spPr>
        <p:txBody>
          <a:bodyPr>
            <a:normAutofit/>
          </a:bodyPr>
          <a:lstStyle/>
          <a:p>
            <a:pPr marL="0" indent="0">
              <a:buNone/>
            </a:pPr>
            <a:r>
              <a:rPr lang="uk-UA" dirty="0" smtClean="0"/>
              <a:t>Інклюзивна освіта базується на ідеї, що всі учні повинні мати рівні можливості для навчання та досягнення успіху, незалежно від їхніх здібностей, вад, раси, релігії, статі чи сексуальної орієнтації. Це означає, що учні з різними потребами навчаються в одних і тих самих класах і їм надається необхідна підтримка та умови для забезпечення їхнього успіху. Це може включати спеціальні інструкції, допоміжні технології та модифікації фізичного середовища.</a:t>
            </a:r>
            <a:endParaRPr lang="uk-UA" dirty="0"/>
          </a:p>
        </p:txBody>
      </p:sp>
    </p:spTree>
    <p:extLst>
      <p:ext uri="{BB962C8B-B14F-4D97-AF65-F5344CB8AC3E}">
        <p14:creationId xmlns:p14="http://schemas.microsoft.com/office/powerpoint/2010/main" val="384401671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858</Words>
  <Application>Microsoft Office PowerPoint</Application>
  <PresentationFormat>Широкоэкранный</PresentationFormat>
  <Paragraphs>31</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Calibri Light</vt:lpstr>
      <vt:lpstr>Тема Office</vt:lpstr>
      <vt:lpstr>Філософія інклюзії та соціально-гуманістична функція інклюзивної освіти</vt:lpstr>
      <vt:lpstr>ПЛАН:</vt:lpstr>
      <vt:lpstr>1. Філософія інклюзії в соціальному та освітньому аспектах</vt:lpstr>
      <vt:lpstr>1. Філософія інклюзії в соціальному та освітньому аспектах</vt:lpstr>
      <vt:lpstr>1. Філософія інклюзії в соціальному та освітньому аспектах</vt:lpstr>
      <vt:lpstr>1. Філософія інклюзії в соціальному та освітньому аспектах</vt:lpstr>
      <vt:lpstr>1. Філософія інклюзії в соціальному та освітньому аспектах</vt:lpstr>
      <vt:lpstr>2. Соціально-гуманістична функція інклюзивної освіти</vt:lpstr>
      <vt:lpstr>2. Соціально-гуманістична функція інклюзивної освіти</vt:lpstr>
      <vt:lpstr>2. Соціально-гуманістична функція інклюзивної освіти</vt:lpstr>
      <vt:lpstr>2. Соціально-гуманістична функція інклюзивної освіти</vt:lpstr>
      <vt:lpstr>2. Соціально-гуманістична функція інклюзивної освіти</vt:lpstr>
      <vt:lpstr>Список джерел:</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Філософія інклюзії та соціально-гуманістична функція інклюзивної освіти</dc:title>
  <dc:creator>Татьяна</dc:creator>
  <cp:lastModifiedBy>Татьяна</cp:lastModifiedBy>
  <cp:revision>2</cp:revision>
  <dcterms:created xsi:type="dcterms:W3CDTF">2023-02-10T21:06:31Z</dcterms:created>
  <dcterms:modified xsi:type="dcterms:W3CDTF">2023-02-10T21:28:09Z</dcterms:modified>
</cp:coreProperties>
</file>