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5" r:id="rId5"/>
    <p:sldId id="260" r:id="rId6"/>
    <p:sldId id="262" r:id="rId7"/>
    <p:sldId id="263" r:id="rId8"/>
    <p:sldId id="264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6232-5EED-41FC-B28B-4E9104E11E0A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6B74-F623-415F-905D-7AF2FCD7AB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325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6232-5EED-41FC-B28B-4E9104E11E0A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6B74-F623-415F-905D-7AF2FCD7AB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8026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6232-5EED-41FC-B28B-4E9104E11E0A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6B74-F623-415F-905D-7AF2FCD7AB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0184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6232-5EED-41FC-B28B-4E9104E11E0A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6B74-F623-415F-905D-7AF2FCD7AB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543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6232-5EED-41FC-B28B-4E9104E11E0A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6B74-F623-415F-905D-7AF2FCD7AB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8765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6232-5EED-41FC-B28B-4E9104E11E0A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6B74-F623-415F-905D-7AF2FCD7AB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8382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6232-5EED-41FC-B28B-4E9104E11E0A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6B74-F623-415F-905D-7AF2FCD7AB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2206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6232-5EED-41FC-B28B-4E9104E11E0A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6B74-F623-415F-905D-7AF2FCD7AB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5706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6232-5EED-41FC-B28B-4E9104E11E0A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6B74-F623-415F-905D-7AF2FCD7AB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7374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6232-5EED-41FC-B28B-4E9104E11E0A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6B74-F623-415F-905D-7AF2FCD7AB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5892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6232-5EED-41FC-B28B-4E9104E11E0A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6B74-F623-415F-905D-7AF2FCD7AB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3612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46232-5EED-41FC-B28B-4E9104E11E0A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36B74-F623-415F-905D-7AF2FCD7AB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608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060848"/>
            <a:ext cx="7772400" cy="1470025"/>
          </a:xfrm>
        </p:spPr>
        <p:txBody>
          <a:bodyPr>
            <a:noAutofit/>
          </a:bodyPr>
          <a:lstStyle/>
          <a:p>
            <a:r>
              <a:rPr lang="uk-UA" sz="7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ВТРАТА РОБОТИ </a:t>
            </a:r>
            <a:br>
              <a:rPr lang="uk-UA" sz="7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7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 ЖИТТЄВА ПОДІЯ </a:t>
            </a:r>
            <a:endParaRPr lang="ru-RU" sz="72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4653136"/>
            <a:ext cx="3240080" cy="1680592"/>
          </a:xfrm>
        </p:spPr>
        <p:txBody>
          <a:bodyPr/>
          <a:lstStyle/>
          <a:p>
            <a:r>
              <a:rPr lang="uk-UA" b="1" u="sng" dirty="0" smtClean="0">
                <a:solidFill>
                  <a:schemeClr val="tx1"/>
                </a:solidFill>
              </a:rPr>
              <a:t>Визначення, етапи переживання</a:t>
            </a:r>
            <a:endParaRPr lang="ru-RU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062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Для вирішення проблеми: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92514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/>
              <a:t>Робота з оточенням:</a:t>
            </a:r>
          </a:p>
          <a:p>
            <a:pPr marL="0" indent="0">
              <a:buNone/>
            </a:pPr>
            <a:r>
              <a:rPr lang="uk-UA" b="1" dirty="0" smtClean="0"/>
              <a:t>Стратегія сприяння:</a:t>
            </a:r>
          </a:p>
          <a:p>
            <a:pPr marL="0" indent="0">
              <a:buNone/>
            </a:pPr>
            <a:r>
              <a:rPr lang="uk-UA" sz="2000" b="1" dirty="0" smtClean="0"/>
              <a:t>Підтримка покрокових позитивних зусиль безробітного</a:t>
            </a:r>
          </a:p>
          <a:p>
            <a:pPr marL="0" indent="0">
              <a:buNone/>
            </a:pPr>
            <a:r>
              <a:rPr lang="uk-UA" sz="2000" b="1" dirty="0" smtClean="0"/>
              <a:t>Адекватність очікувань</a:t>
            </a:r>
          </a:p>
          <a:p>
            <a:pPr marL="0" indent="0">
              <a:buNone/>
            </a:pPr>
            <a:r>
              <a:rPr lang="uk-UA" sz="2000" b="1" dirty="0" smtClean="0"/>
              <a:t>Профілактика замовчування</a:t>
            </a:r>
          </a:p>
          <a:p>
            <a:pPr marL="0" indent="0">
              <a:buNone/>
            </a:pPr>
            <a:r>
              <a:rPr lang="uk-UA" sz="2000" b="1" dirty="0" smtClean="0"/>
              <a:t>Формування плану ефективної допомоги ( профілактика захисної мембрани,  байдужості)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4" y="2571744"/>
            <a:ext cx="400049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96329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Втрата роботи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47140"/>
            <a:ext cx="3761148" cy="250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1628800"/>
            <a:ext cx="5987008" cy="470912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err="1"/>
              <a:t>Втрата</a:t>
            </a:r>
            <a:r>
              <a:rPr lang="ru-RU" b="1" dirty="0"/>
              <a:t> </a:t>
            </a:r>
            <a:r>
              <a:rPr lang="ru-RU" b="1" dirty="0" err="1"/>
              <a:t>роботи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i="1" dirty="0" err="1"/>
              <a:t>подія</a:t>
            </a:r>
            <a:r>
              <a:rPr lang="ru-RU" i="1" dirty="0"/>
              <a:t> </a:t>
            </a:r>
            <a:r>
              <a:rPr lang="ru-RU" i="1" dirty="0" err="1"/>
              <a:t>людського</a:t>
            </a:r>
            <a:r>
              <a:rPr lang="ru-RU" i="1" dirty="0"/>
              <a:t> </a:t>
            </a:r>
            <a:r>
              <a:rPr lang="ru-RU" i="1" dirty="0" err="1"/>
              <a:t>життя</a:t>
            </a:r>
            <a:r>
              <a:rPr lang="ru-RU" i="1" dirty="0"/>
              <a:t> й тому </a:t>
            </a:r>
            <a:r>
              <a:rPr lang="ru-RU" i="1" dirty="0" err="1"/>
              <a:t>особливої</a:t>
            </a:r>
            <a:r>
              <a:rPr lang="ru-RU" i="1" dirty="0"/>
              <a:t> </a:t>
            </a:r>
            <a:r>
              <a:rPr lang="ru-RU" i="1" dirty="0" err="1"/>
              <a:t>уваги</a:t>
            </a:r>
            <a:r>
              <a:rPr lang="ru-RU" i="1" dirty="0"/>
              <a:t> </a:t>
            </a:r>
            <a:r>
              <a:rPr lang="ru-RU" i="1" dirty="0" err="1"/>
              <a:t>потребують</a:t>
            </a:r>
            <a:r>
              <a:rPr lang="ru-RU" i="1" dirty="0"/>
              <a:t> </a:t>
            </a:r>
            <a:r>
              <a:rPr lang="ru-RU" i="1" dirty="0" err="1"/>
              <a:t>кризи</a:t>
            </a:r>
            <a:r>
              <a:rPr lang="ru-RU" i="1" dirty="0"/>
              <a:t>,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ru-RU" i="1" dirty="0" err="1" smtClean="0"/>
              <a:t>обумовлені</a:t>
            </a:r>
            <a:r>
              <a:rPr lang="ru-RU" i="1" dirty="0" smtClean="0"/>
              <a:t> </a:t>
            </a:r>
            <a:r>
              <a:rPr lang="ru-RU" i="1" dirty="0" err="1"/>
              <a:t>впливом</a:t>
            </a:r>
            <a:r>
              <a:rPr lang="ru-RU" i="1" dirty="0"/>
              <a:t> </a:t>
            </a:r>
            <a:r>
              <a:rPr lang="ru-RU" i="1" dirty="0" err="1"/>
              <a:t>життєвих</a:t>
            </a:r>
            <a:r>
              <a:rPr lang="ru-RU" i="1" dirty="0"/>
              <a:t> </a:t>
            </a:r>
            <a:r>
              <a:rPr lang="ru-RU" i="1" dirty="0" err="1"/>
              <a:t>подій</a:t>
            </a:r>
            <a:r>
              <a:rPr lang="ru-RU" i="1" dirty="0"/>
              <a:t>.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err="1" smtClean="0"/>
              <a:t>Життєві</a:t>
            </a:r>
            <a:r>
              <a:rPr lang="ru-RU" i="1" dirty="0" smtClean="0"/>
              <a:t> </a:t>
            </a:r>
            <a:r>
              <a:rPr lang="ru-RU" i="1" dirty="0" err="1"/>
              <a:t>події</a:t>
            </a:r>
            <a:r>
              <a:rPr lang="ru-RU" i="1" dirty="0"/>
              <a:t> Ф. </a:t>
            </a:r>
            <a:r>
              <a:rPr lang="ru-RU" i="1" dirty="0" err="1"/>
              <a:t>Василюком</a:t>
            </a:r>
            <a:r>
              <a:rPr lang="ru-RU" i="1" dirty="0"/>
              <a:t> </a:t>
            </a:r>
            <a:r>
              <a:rPr lang="ru-RU" i="1" dirty="0" err="1"/>
              <a:t>визначаються</a:t>
            </a:r>
            <a:r>
              <a:rPr lang="ru-RU" i="1" dirty="0"/>
              <a:t> як </a:t>
            </a:r>
            <a:r>
              <a:rPr lang="ru-RU" i="1" dirty="0" err="1"/>
              <a:t>такі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endParaRPr lang="ru-RU" i="1" dirty="0"/>
          </a:p>
          <a:p>
            <a:pPr marL="0" indent="0">
              <a:buNone/>
            </a:pPr>
            <a:r>
              <a:rPr lang="ru-RU" i="1" dirty="0" err="1"/>
              <a:t>ведуть</a:t>
            </a:r>
            <a:r>
              <a:rPr lang="ru-RU" i="1" dirty="0"/>
              <a:t> до </a:t>
            </a:r>
            <a:r>
              <a:rPr lang="ru-RU" i="1" dirty="0" err="1"/>
              <a:t>кризи</a:t>
            </a:r>
            <a:r>
              <a:rPr lang="ru-RU" i="1" dirty="0"/>
              <a:t>, </a:t>
            </a:r>
            <a:r>
              <a:rPr lang="ru-RU" i="1" dirty="0" err="1"/>
              <a:t>якщо</a:t>
            </a:r>
            <a:r>
              <a:rPr lang="ru-RU" i="1" dirty="0"/>
              <a:t> вони «</a:t>
            </a:r>
            <a:r>
              <a:rPr lang="ru-RU" i="1" dirty="0" err="1"/>
              <a:t>створюють</a:t>
            </a:r>
            <a:r>
              <a:rPr lang="ru-RU" i="1" dirty="0"/>
              <a:t> </a:t>
            </a:r>
            <a:r>
              <a:rPr lang="ru-RU" i="1" dirty="0" err="1"/>
              <a:t>потенційну</a:t>
            </a:r>
            <a:r>
              <a:rPr lang="ru-RU" i="1" dirty="0"/>
              <a:t> </a:t>
            </a:r>
            <a:r>
              <a:rPr lang="ru-RU" i="1" dirty="0" err="1"/>
              <a:t>погрозу</a:t>
            </a:r>
            <a:r>
              <a:rPr lang="ru-RU" i="1" dirty="0"/>
              <a:t> </a:t>
            </a:r>
            <a:r>
              <a:rPr lang="ru-RU" i="1" dirty="0" err="1"/>
              <a:t>задоволенню</a:t>
            </a:r>
            <a:r>
              <a:rPr lang="ru-RU" i="1" dirty="0"/>
              <a:t> </a:t>
            </a:r>
            <a:r>
              <a:rPr lang="ru-RU" i="1" dirty="0" err="1" smtClean="0"/>
              <a:t>фундаментальних</a:t>
            </a:r>
            <a:r>
              <a:rPr lang="ru-RU" i="1" dirty="0" smtClean="0"/>
              <a:t> потреб</a:t>
            </a:r>
            <a:r>
              <a:rPr lang="ru-RU" i="1" dirty="0"/>
              <a:t>» і при </a:t>
            </a:r>
            <a:r>
              <a:rPr lang="ru-RU" i="1" dirty="0" err="1"/>
              <a:t>цьому</a:t>
            </a:r>
            <a:r>
              <a:rPr lang="ru-RU" i="1" dirty="0"/>
              <a:t> </a:t>
            </a:r>
            <a:r>
              <a:rPr lang="ru-RU" i="1" dirty="0" err="1"/>
              <a:t>ставлять</a:t>
            </a:r>
            <a:r>
              <a:rPr lang="ru-RU" i="1" dirty="0"/>
              <a:t> перед </a:t>
            </a:r>
            <a:r>
              <a:rPr lang="ru-RU" i="1" dirty="0" err="1"/>
              <a:t>індивідом</a:t>
            </a:r>
            <a:r>
              <a:rPr lang="ru-RU" i="1" dirty="0"/>
              <a:t> проблему, «</a:t>
            </a:r>
            <a:r>
              <a:rPr lang="ru-RU" i="1" dirty="0" err="1"/>
              <a:t>від</a:t>
            </a:r>
            <a:r>
              <a:rPr lang="ru-RU" i="1" dirty="0"/>
              <a:t> </a:t>
            </a:r>
            <a:r>
              <a:rPr lang="ru-RU" i="1" dirty="0" err="1"/>
              <a:t>якої</a:t>
            </a:r>
            <a:r>
              <a:rPr lang="ru-RU" i="1" dirty="0"/>
              <a:t> </a:t>
            </a:r>
            <a:r>
              <a:rPr lang="ru-RU" i="1" dirty="0" err="1"/>
              <a:t>він</a:t>
            </a:r>
            <a:r>
              <a:rPr lang="ru-RU" i="1" dirty="0"/>
              <a:t> не </a:t>
            </a:r>
            <a:r>
              <a:rPr lang="ru-RU" i="1" dirty="0" err="1"/>
              <a:t>може</a:t>
            </a:r>
            <a:r>
              <a:rPr lang="ru-RU" i="1" dirty="0"/>
              <a:t> </a:t>
            </a:r>
            <a:r>
              <a:rPr lang="ru-RU" i="1" dirty="0" err="1"/>
              <a:t>піти</a:t>
            </a:r>
            <a:r>
              <a:rPr lang="ru-RU" i="1" dirty="0"/>
              <a:t> і яку не </a:t>
            </a:r>
            <a:r>
              <a:rPr lang="ru-RU" i="1" dirty="0" err="1" smtClean="0"/>
              <a:t>може</a:t>
            </a:r>
            <a:r>
              <a:rPr lang="ru-RU" i="1" dirty="0" smtClean="0"/>
              <a:t> </a:t>
            </a:r>
            <a:r>
              <a:rPr lang="ru-RU" i="1" dirty="0" err="1" smtClean="0"/>
              <a:t>вирішити</a:t>
            </a:r>
            <a:r>
              <a:rPr lang="ru-RU" i="1" dirty="0" smtClean="0"/>
              <a:t> </a:t>
            </a:r>
            <a:r>
              <a:rPr lang="ru-RU" i="1" dirty="0"/>
              <a:t>в короткий час й у </a:t>
            </a:r>
            <a:r>
              <a:rPr lang="ru-RU" i="1" dirty="0" err="1"/>
              <a:t>звичний</a:t>
            </a:r>
            <a:r>
              <a:rPr lang="ru-RU" i="1" dirty="0"/>
              <a:t> </a:t>
            </a:r>
            <a:r>
              <a:rPr lang="ru-RU" i="1" dirty="0" err="1"/>
              <a:t>спосіб</a:t>
            </a:r>
            <a:r>
              <a:rPr lang="ru-RU" i="1" dirty="0"/>
              <a:t>»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7189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err="1" smtClean="0"/>
              <a:t>Втрата</a:t>
            </a:r>
            <a:r>
              <a:rPr lang="ru-RU" sz="3600" dirty="0" smtClean="0"/>
              <a:t> </a:t>
            </a:r>
            <a:r>
              <a:rPr lang="ru-RU" sz="3600" dirty="0" err="1" smtClean="0"/>
              <a:t>роботи</a:t>
            </a:r>
            <a:r>
              <a:rPr lang="ru-RU" sz="3600" dirty="0" smtClean="0"/>
              <a:t> </a:t>
            </a:r>
            <a:r>
              <a:rPr lang="ru-RU" sz="3600" dirty="0" err="1" smtClean="0"/>
              <a:t>може</a:t>
            </a:r>
            <a:r>
              <a:rPr lang="ru-RU" sz="3600" dirty="0" smtClean="0"/>
              <a:t> бути причиною…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44824"/>
            <a:ext cx="3528392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…</a:t>
            </a:r>
            <a:r>
              <a:rPr lang="ru-RU" i="1" dirty="0"/>
              <a:t>хвороб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2852936"/>
            <a:ext cx="3528392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err="1"/>
              <a:t>розриву</a:t>
            </a:r>
            <a:r>
              <a:rPr lang="ru-RU" i="1" dirty="0"/>
              <a:t> </a:t>
            </a:r>
            <a:r>
              <a:rPr lang="ru-RU" i="1" dirty="0" err="1"/>
              <a:t>сімейних</a:t>
            </a:r>
            <a:r>
              <a:rPr lang="ru-RU" i="1" dirty="0"/>
              <a:t> </a:t>
            </a:r>
            <a:r>
              <a:rPr lang="ru-RU" i="1" dirty="0" err="1"/>
              <a:t>стосунків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049433"/>
            <a:ext cx="3528392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err="1"/>
              <a:t>виникнення</a:t>
            </a:r>
            <a:r>
              <a:rPr lang="ru-RU" i="1" dirty="0"/>
              <a:t> </a:t>
            </a:r>
            <a:r>
              <a:rPr lang="ru-RU" i="1" dirty="0" err="1"/>
              <a:t>почуття</a:t>
            </a:r>
            <a:r>
              <a:rPr lang="ru-RU" i="1" dirty="0"/>
              <a:t> </a:t>
            </a:r>
            <a:r>
              <a:rPr lang="ru-RU" i="1" dirty="0" err="1"/>
              <a:t>власної</a:t>
            </a:r>
            <a:r>
              <a:rPr lang="ru-RU" i="1" dirty="0"/>
              <a:t> </a:t>
            </a:r>
            <a:r>
              <a:rPr lang="ru-RU" i="1" dirty="0" err="1"/>
              <a:t>непотрібності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71272" y="4797152"/>
            <a:ext cx="3528392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err="1"/>
              <a:t>виникнення</a:t>
            </a:r>
            <a:r>
              <a:rPr lang="ru-RU" i="1" dirty="0"/>
              <a:t> </a:t>
            </a:r>
            <a:r>
              <a:rPr lang="ru-RU" i="1" dirty="0" err="1"/>
              <a:t>почуття</a:t>
            </a:r>
            <a:r>
              <a:rPr lang="ru-RU" i="1" dirty="0"/>
              <a:t> </a:t>
            </a:r>
            <a:r>
              <a:rPr lang="ru-RU" i="1" dirty="0" err="1"/>
              <a:t>власної</a:t>
            </a:r>
            <a:r>
              <a:rPr lang="ru-RU" i="1" dirty="0"/>
              <a:t> </a:t>
            </a:r>
            <a:r>
              <a:rPr lang="ru-RU" i="1" dirty="0" err="1" smtClean="0"/>
              <a:t>неспроможності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5805264"/>
            <a:ext cx="3528392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i="1" dirty="0" smtClean="0"/>
              <a:t>Втрати дружніх стосунків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2543072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err="1" smtClean="0"/>
              <a:t>Переживання</a:t>
            </a:r>
            <a:r>
              <a:rPr lang="ru-RU" dirty="0" smtClean="0"/>
              <a:t> </a:t>
            </a:r>
            <a:r>
              <a:rPr lang="ru-RU" dirty="0" err="1" smtClean="0"/>
              <a:t>втрати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як </a:t>
            </a:r>
            <a:r>
              <a:rPr lang="ru-RU" dirty="0" err="1" smtClean="0"/>
              <a:t>життєвої</a:t>
            </a:r>
            <a:r>
              <a:rPr lang="ru-RU" dirty="0" smtClean="0"/>
              <a:t> </a:t>
            </a:r>
            <a:r>
              <a:rPr lang="ru-RU" dirty="0" err="1" smtClean="0"/>
              <a:t>події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втрати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виступає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як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враження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знаменує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собою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особливий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життєвий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позначений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втратою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переживання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такого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життєвого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значні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відбуваються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самосвідомості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термін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відсутності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складніше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знайти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роботу.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3871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Етапи переживання життєвої позиції як втрата роботи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4186808" cy="244827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uk-UA" sz="1600" b="1" u="sng" dirty="0" smtClean="0"/>
              <a:t> </a:t>
            </a:r>
            <a:r>
              <a:rPr lang="uk-UA" sz="2000" b="1" u="sng" dirty="0" smtClean="0"/>
              <a:t>Перший етап.</a:t>
            </a:r>
          </a:p>
          <a:p>
            <a:pPr marL="0" indent="0">
              <a:buNone/>
            </a:pPr>
            <a:r>
              <a:rPr lang="uk-UA" sz="2000" i="1" dirty="0" smtClean="0"/>
              <a:t>«Етап невизначеності та шоку»</a:t>
            </a:r>
          </a:p>
          <a:p>
            <a:pPr marL="0" indent="0">
              <a:buNone/>
            </a:pPr>
            <a:r>
              <a:rPr lang="uk-UA" sz="2000" b="1" dirty="0" smtClean="0"/>
              <a:t>Характеристика</a:t>
            </a:r>
            <a:r>
              <a:rPr lang="uk-UA" sz="2000" dirty="0" smtClean="0"/>
              <a:t>: негативний емоційний стан.</a:t>
            </a:r>
            <a:br>
              <a:rPr lang="uk-UA" sz="2000" dirty="0" smtClean="0"/>
            </a:br>
            <a:r>
              <a:rPr lang="uk-UA" sz="2000" b="1" dirty="0" smtClean="0"/>
              <a:t>Поведінка</a:t>
            </a:r>
            <a:r>
              <a:rPr lang="uk-UA" sz="2000" dirty="0" smtClean="0"/>
              <a:t>: </a:t>
            </a:r>
            <a:r>
              <a:rPr lang="uk-UA" sz="2000" dirty="0" err="1" smtClean="0"/>
              <a:t>броуновський</a:t>
            </a:r>
            <a:r>
              <a:rPr lang="uk-UA" sz="2000" dirty="0" smtClean="0"/>
              <a:t> рух</a:t>
            </a:r>
            <a:br>
              <a:rPr lang="uk-UA" sz="2000" dirty="0" smtClean="0"/>
            </a:br>
            <a:r>
              <a:rPr lang="uk-UA" sz="2000" b="1" dirty="0" smtClean="0"/>
              <a:t>Тривалість</a:t>
            </a:r>
            <a:r>
              <a:rPr lang="uk-UA" sz="2000" dirty="0" smtClean="0"/>
              <a:t>: 2 місяці </a:t>
            </a:r>
            <a:r>
              <a:rPr lang="uk-UA" sz="1600" b="1" u="sng" dirty="0" smtClean="0"/>
              <a:t/>
            </a:r>
            <a:br>
              <a:rPr lang="uk-UA" sz="1600" b="1" u="sng" dirty="0" smtClean="0"/>
            </a:br>
            <a:endParaRPr lang="uk-UA" sz="1600" b="1" u="sng" dirty="0" smtClean="0"/>
          </a:p>
          <a:p>
            <a:pPr marL="0" indent="0">
              <a:buNone/>
            </a:pPr>
            <a:r>
              <a:rPr lang="uk-UA" sz="1600" b="1" u="sng" dirty="0" smtClean="0"/>
              <a:t> </a:t>
            </a:r>
            <a:endParaRPr lang="ru-RU" sz="1600" b="1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2816"/>
            <a:ext cx="3154178" cy="210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65104"/>
            <a:ext cx="3933893" cy="2211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30075"/>
            <a:ext cx="3550676" cy="256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39342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Другий </a:t>
            </a:r>
            <a:r>
              <a:rPr lang="uk-UA" dirty="0" smtClean="0"/>
              <a:t>етап: </a:t>
            </a:r>
            <a:r>
              <a:rPr lang="uk-UA" dirty="0" err="1" smtClean="0"/>
              <a:t>“пристосування”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4546848" cy="449309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b="1" dirty="0" smtClean="0"/>
              <a:t>Характеристика: </a:t>
            </a:r>
            <a:r>
              <a:rPr lang="uk-UA" dirty="0" smtClean="0"/>
              <a:t>людина пристосовується до свого статусу «безробітного», звикається з ситуацією, відчуття «свободи», спрацьовують механізми захисту, </a:t>
            </a:r>
            <a:br>
              <a:rPr lang="uk-UA" dirty="0" smtClean="0"/>
            </a:br>
            <a:r>
              <a:rPr lang="uk-UA" b="1" dirty="0" smtClean="0"/>
              <a:t>Мотивація: </a:t>
            </a:r>
            <a:r>
              <a:rPr lang="uk-UA" dirty="0" smtClean="0"/>
              <a:t>оптимізм в пошуках роботи, готовність до роботи або вивчення нових </a:t>
            </a:r>
            <a:r>
              <a:rPr lang="uk-UA" dirty="0" err="1" smtClean="0"/>
              <a:t>спеціалізацій</a:t>
            </a:r>
            <a:r>
              <a:rPr lang="uk-UA" dirty="0" smtClean="0"/>
              <a:t>.</a:t>
            </a:r>
            <a:br>
              <a:rPr lang="uk-UA" dirty="0" smtClean="0"/>
            </a:br>
            <a:r>
              <a:rPr lang="uk-UA" b="1" dirty="0" smtClean="0"/>
              <a:t>Тривалість: </a:t>
            </a:r>
            <a:r>
              <a:rPr lang="uk-UA" dirty="0" smtClean="0"/>
              <a:t>3-4 місяці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36912"/>
            <a:ext cx="3906011" cy="292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0298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Третій </a:t>
            </a:r>
            <a:r>
              <a:rPr lang="uk-UA" dirty="0" smtClean="0"/>
              <a:t>етап: </a:t>
            </a:r>
            <a:r>
              <a:rPr lang="uk-UA" dirty="0" err="1" smtClean="0"/>
              <a:t>“погіршення”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8531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b="1" dirty="0" smtClean="0"/>
              <a:t>Характеристика: </a:t>
            </a:r>
            <a:r>
              <a:rPr lang="uk-UA" dirty="0" smtClean="0"/>
              <a:t>період оцінки стану і погіршення </a:t>
            </a:r>
            <a:r>
              <a:rPr lang="uk-UA" dirty="0" err="1" smtClean="0"/>
              <a:t>самосприйнятя</a:t>
            </a:r>
            <a:r>
              <a:rPr lang="uk-UA" dirty="0" smtClean="0"/>
              <a:t>, дефіцит активної поведінки, відсутність цілей.</a:t>
            </a:r>
            <a:br>
              <a:rPr lang="uk-UA" dirty="0" smtClean="0"/>
            </a:br>
            <a:r>
              <a:rPr lang="uk-UA" b="1" dirty="0" smtClean="0"/>
              <a:t>Мотивація</a:t>
            </a:r>
            <a:r>
              <a:rPr lang="uk-UA" dirty="0" smtClean="0"/>
              <a:t>: на цьому </a:t>
            </a:r>
            <a:r>
              <a:rPr lang="uk-UA" dirty="0"/>
              <a:t>е</a:t>
            </a:r>
            <a:r>
              <a:rPr lang="uk-UA" dirty="0" smtClean="0"/>
              <a:t>тапі </a:t>
            </a:r>
            <a:r>
              <a:rPr lang="uk-UA" dirty="0" smtClean="0"/>
              <a:t>мотивація низька, згасає оптимізм((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/>
              <a:t>Тривалість</a:t>
            </a:r>
            <a:r>
              <a:rPr lang="uk-UA" dirty="0" smtClean="0"/>
              <a:t>:  більше 6 місяців.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08919"/>
            <a:ext cx="3672408" cy="2847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3352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Четвертий </a:t>
            </a:r>
            <a:r>
              <a:rPr lang="uk-UA" dirty="0" smtClean="0"/>
              <a:t>етап: </a:t>
            </a:r>
            <a:r>
              <a:rPr lang="uk-UA" dirty="0" err="1" smtClean="0"/>
              <a:t>“безпорадність”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92514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 smtClean="0"/>
              <a:t>Характеристика: </a:t>
            </a:r>
            <a:r>
              <a:rPr lang="uk-UA" dirty="0" smtClean="0"/>
              <a:t>безпорадність та примирення з ситуацією безробіття, спостерігається суттєве звуження кола спілкування, життєвих інтересів, з'являється страх знайти роботу.</a:t>
            </a:r>
            <a:br>
              <a:rPr lang="uk-UA" dirty="0" smtClean="0"/>
            </a:br>
            <a:r>
              <a:rPr lang="uk-UA" b="1" dirty="0" smtClean="0"/>
              <a:t>Тривалість: </a:t>
            </a:r>
            <a:r>
              <a:rPr lang="uk-UA" dirty="0" smtClean="0"/>
              <a:t>9-12 місяців.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4275" y="2296227"/>
            <a:ext cx="3550173" cy="3550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96329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Для вирішення проблеми: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92514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/>
              <a:t>Робота з безробітним:</a:t>
            </a:r>
          </a:p>
          <a:p>
            <a:pPr marL="0" indent="0">
              <a:buNone/>
            </a:pPr>
            <a:r>
              <a:rPr lang="uk-UA" b="1" dirty="0" smtClean="0"/>
              <a:t>Активізація зусиль через</a:t>
            </a:r>
          </a:p>
          <a:p>
            <a:pPr marL="0" indent="0">
              <a:buNone/>
            </a:pPr>
            <a:r>
              <a:rPr lang="uk-UA" sz="2000" b="1" dirty="0" smtClean="0"/>
              <a:t>Обговорення можливостей</a:t>
            </a:r>
          </a:p>
          <a:p>
            <a:pPr marL="0" indent="0">
              <a:buNone/>
            </a:pPr>
            <a:r>
              <a:rPr lang="uk-UA" sz="2000" b="1" dirty="0" smtClean="0"/>
              <a:t>Створення плану відновлення  </a:t>
            </a:r>
          </a:p>
          <a:p>
            <a:pPr marL="0" indent="0">
              <a:buNone/>
            </a:pPr>
            <a:r>
              <a:rPr lang="uk-UA" sz="2000" b="1" dirty="0" smtClean="0"/>
              <a:t>Професійного розвитку</a:t>
            </a:r>
          </a:p>
          <a:p>
            <a:pPr marL="0" indent="0">
              <a:buNone/>
            </a:pPr>
            <a:r>
              <a:rPr lang="uk-UA" sz="2000" b="1" dirty="0" smtClean="0"/>
              <a:t>Створення соціальної мережі підтримки</a:t>
            </a:r>
          </a:p>
          <a:p>
            <a:pPr marL="0" indent="0">
              <a:buNone/>
            </a:pPr>
            <a:r>
              <a:rPr lang="uk-UA" sz="2000" b="1" dirty="0" smtClean="0"/>
              <a:t>Застосування поведінкових контрактів</a:t>
            </a:r>
          </a:p>
          <a:p>
            <a:pPr marL="0" indent="0">
              <a:buNone/>
            </a:pPr>
            <a:r>
              <a:rPr lang="uk-UA" sz="2000" b="1" dirty="0" smtClean="0"/>
              <a:t>Підготовка резюме</a:t>
            </a:r>
          </a:p>
          <a:p>
            <a:pPr marL="0" indent="0">
              <a:buNone/>
            </a:pPr>
            <a:r>
              <a:rPr lang="uk-UA" sz="2000" b="1" dirty="0" smtClean="0"/>
              <a:t>Участь у тренінгах </a:t>
            </a:r>
            <a:r>
              <a:rPr lang="uk-UA" sz="2000" b="1" dirty="0" err="1" smtClean="0"/>
              <a:t>самопрезентації</a:t>
            </a:r>
            <a:endParaRPr lang="uk-UA" sz="2000" b="1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1284" y="2643182"/>
            <a:ext cx="518271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963296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258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ВТРАТА РОБОТИ  ЯК ЖИТТЄВА ПОДІЯ </vt:lpstr>
      <vt:lpstr>Втрата роботи</vt:lpstr>
      <vt:lpstr>Втрата роботи може бути причиною…</vt:lpstr>
      <vt:lpstr>Переживання втрати роботи як життєвої події</vt:lpstr>
      <vt:lpstr>Етапи переживання життєвої позиції як втрата роботи </vt:lpstr>
      <vt:lpstr>Другий етап: “пристосування”</vt:lpstr>
      <vt:lpstr>Третій етап: “погіршення”</vt:lpstr>
      <vt:lpstr>Четвертий етап: “безпорадність”</vt:lpstr>
      <vt:lpstr>Для вирішення проблеми:</vt:lpstr>
      <vt:lpstr>Для вирішення проблеми: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ВТРАТА РОБОТИ  ЯК ЖИТТЄВА ПОЗИЦІЯ</dc:title>
  <dc:creator>W</dc:creator>
  <cp:lastModifiedBy>Ganna Boiko</cp:lastModifiedBy>
  <cp:revision>11</cp:revision>
  <dcterms:created xsi:type="dcterms:W3CDTF">2019-10-28T14:41:43Z</dcterms:created>
  <dcterms:modified xsi:type="dcterms:W3CDTF">2023-01-31T11:29:15Z</dcterms:modified>
</cp:coreProperties>
</file>