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4" r:id="rId1"/>
  </p:sldMasterIdLst>
  <p:notesMasterIdLst>
    <p:notesMasterId r:id="rId28"/>
  </p:notesMasterIdLst>
  <p:handoutMasterIdLst>
    <p:handoutMasterId r:id="rId29"/>
  </p:handoutMasterIdLst>
  <p:sldIdLst>
    <p:sldId id="383" r:id="rId2"/>
    <p:sldId id="458" r:id="rId3"/>
    <p:sldId id="436" r:id="rId4"/>
    <p:sldId id="445" r:id="rId5"/>
    <p:sldId id="446" r:id="rId6"/>
    <p:sldId id="447" r:id="rId7"/>
    <p:sldId id="448" r:id="rId8"/>
    <p:sldId id="449" r:id="rId9"/>
    <p:sldId id="450" r:id="rId10"/>
    <p:sldId id="477" r:id="rId11"/>
    <p:sldId id="451" r:id="rId12"/>
    <p:sldId id="452" r:id="rId13"/>
    <p:sldId id="453" r:id="rId14"/>
    <p:sldId id="454" r:id="rId15"/>
    <p:sldId id="455" r:id="rId16"/>
    <p:sldId id="456" r:id="rId17"/>
    <p:sldId id="457" r:id="rId18"/>
    <p:sldId id="459" r:id="rId19"/>
    <p:sldId id="460" r:id="rId20"/>
    <p:sldId id="461" r:id="rId21"/>
    <p:sldId id="462" r:id="rId22"/>
    <p:sldId id="463" r:id="rId23"/>
    <p:sldId id="464" r:id="rId24"/>
    <p:sldId id="465" r:id="rId25"/>
    <p:sldId id="466" r:id="rId26"/>
    <p:sldId id="467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B8E2EA"/>
    <a:srgbClr val="BCC7E6"/>
    <a:srgbClr val="FF0000"/>
    <a:srgbClr val="FFFFCC"/>
    <a:srgbClr val="A5EF77"/>
    <a:srgbClr val="75F1AA"/>
    <a:srgbClr val="85E1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53" autoAdjust="0"/>
    <p:restoredTop sz="94660" autoAdjust="0"/>
  </p:normalViewPr>
  <p:slideViewPr>
    <p:cSldViewPr>
      <p:cViewPr varScale="1">
        <p:scale>
          <a:sx n="84" d="100"/>
          <a:sy n="84" d="100"/>
        </p:scale>
        <p:origin x="846" y="84"/>
      </p:cViewPr>
      <p:guideLst>
        <p:guide orient="horz" pos="2160"/>
        <p:guide pos="28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35" d="100"/>
          <a:sy n="35" d="100"/>
        </p:scale>
        <p:origin x="-1512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D992118E-443F-4F4C-BA6B-60144E05B69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Щелчок правит 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D00E8D4B-71D5-4E25-ABBC-9C99EAABB98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/>
            <a:ahLst/>
            <a:cxnLst>
              <a:cxn ang="0">
                <a:pos x="163" y="200"/>
              </a:cxn>
              <a:cxn ang="0">
                <a:pos x="4128" y="200"/>
              </a:cxn>
              <a:cxn ang="0">
                <a:pos x="4128" y="429"/>
              </a:cxn>
              <a:cxn ang="0">
                <a:pos x="0" y="441"/>
              </a:cxn>
              <a:cxn ang="0">
                <a:pos x="163" y="200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pic>
        <p:nvPicPr>
          <p:cNvPr id="5" name="Picture 5" descr="titel_li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67000" cy="198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euroec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6675" y="0"/>
            <a:ext cx="265112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65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38200" y="2362200"/>
            <a:ext cx="777240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Підготовка типових навчальних програм з дисциплін</a:t>
            </a:r>
          </a:p>
        </p:txBody>
      </p:sp>
      <p:sp>
        <p:nvSpPr>
          <p:cNvPr id="2365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953000"/>
            <a:ext cx="6400800" cy="10668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ru-RU"/>
              <a:t>Начальник методичного кабінету</a:t>
            </a:r>
          </a:p>
          <a:p>
            <a:r>
              <a:rPr lang="ru-RU"/>
              <a:t>Зеленіна Н.М.</a:t>
            </a:r>
          </a:p>
        </p:txBody>
      </p:sp>
    </p:spTree>
    <p:extLst>
      <p:ext uri="{BB962C8B-B14F-4D97-AF65-F5344CB8AC3E}">
        <p14:creationId xmlns:p14="http://schemas.microsoft.com/office/powerpoint/2010/main" val="107194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4455E6-1FFB-4B47-9BED-5FB0887EEC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1996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C97F2C-F98D-4D16-A5ED-AAF9B1257D6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24819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B3AEBE-24D6-414C-9796-2C91B44B800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07530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3E6A30-7763-4367-9A6B-97D4B95166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63123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F1A6CD-CF58-41D7-BC89-6F7659C7E78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04638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9D70B3-D4F5-436D-9B93-3C6EA1A2956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2699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32801-0878-4AD1-A8E8-3C8864C1C4E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19018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5CDBC4-8282-471A-84F1-441A8F5AD35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780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47E045-8587-479D-8922-526233C70A8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1190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7DEEC9-F1D0-4BB2-BB16-1046392C93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0584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Щелчок правит 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Щелчок правит 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355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anose="02020603050405020304" pitchFamily="18" charset="0"/>
              </a:defRPr>
            </a:lvl1pPr>
          </a:lstStyle>
          <a:p>
            <a:fld id="{3AD857D1-162C-4B53-9D92-593F7EAB1E3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539552" y="1916832"/>
            <a:ext cx="8136904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kumimoji="1" lang="uk-UA" altLang="ru-RU" sz="4800" b="1" dirty="0" smtClean="0">
                <a:solidFill>
                  <a:srgbClr val="0000FF"/>
                </a:solidFill>
              </a:rPr>
              <a:t>РЕАКЦІЙНА </a:t>
            </a:r>
            <a:r>
              <a:rPr kumimoji="1" lang="uk-UA" altLang="ru-RU" sz="4800" b="1" dirty="0">
                <a:solidFill>
                  <a:srgbClr val="0000FF"/>
                </a:solidFill>
              </a:rPr>
              <a:t>ЗДАТНІСТЬ</a:t>
            </a:r>
          </a:p>
          <a:p>
            <a:pPr algn="ctr"/>
            <a:r>
              <a:rPr kumimoji="1" lang="uk-UA" altLang="ru-RU" sz="4800" b="1" dirty="0">
                <a:solidFill>
                  <a:srgbClr val="0000FF"/>
                </a:solidFill>
              </a:rPr>
              <a:t>         БІООРГАНІЧНИХ </a:t>
            </a:r>
            <a:r>
              <a:rPr kumimoji="1" lang="uk-UA" altLang="ru-RU" sz="4800" b="1" dirty="0" smtClean="0">
                <a:solidFill>
                  <a:srgbClr val="0000FF"/>
                </a:solidFill>
              </a:rPr>
              <a:t>СПОЛУК</a:t>
            </a:r>
            <a:endParaRPr kumimoji="1" lang="uk-UA" altLang="ru-RU" sz="4800" b="1" dirty="0">
              <a:solidFill>
                <a:srgbClr val="0000FF"/>
              </a:solidFill>
            </a:endParaRPr>
          </a:p>
          <a:p>
            <a:pPr algn="ctr"/>
            <a:endParaRPr kumimoji="1" lang="en-US" altLang="ru-RU" sz="48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913" y="0"/>
            <a:ext cx="50450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7772400" cy="546100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Типи реакцій за спрямованістю перетворень</a:t>
            </a:r>
            <a:r>
              <a:rPr lang="uk-UA" altLang="ru-RU" sz="2400" b="1" smtClean="0">
                <a:solidFill>
                  <a:srgbClr val="0000FF"/>
                </a:solidFill>
              </a:rPr>
              <a:t> </a:t>
            </a:r>
            <a:endParaRPr lang="uk-UA" altLang="ru-RU" sz="2400" b="1" smtClean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765175"/>
            <a:ext cx="8713788" cy="5903913"/>
          </a:xfrm>
        </p:spPr>
        <p:txBody>
          <a:bodyPr/>
          <a:lstStyle/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За спрямованістю перетворень і кінцевим резуль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татом хімічні реакції поділяють на наступні типи:</a:t>
            </a:r>
          </a:p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Реакції приєднання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символ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addition).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endParaRPr lang="uk-UA" altLang="ru-RU" sz="2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Реакції приєднання характерні для сполук, які мають кратні (подвійні) зв’язки між атомами: карбону, карбону і оксигену, карбону і нітрогену, а також сполук з неподіленими електронними парами та вакантними орбіталями:</a:t>
            </a:r>
          </a:p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     А = В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X – Y   →   A – B </a:t>
            </a:r>
          </a:p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X    Y</a:t>
            </a:r>
            <a:r>
              <a:rPr lang="en-US" altLang="ru-RU" sz="2400" b="1" smtClean="0">
                <a:latin typeface="Arial" panose="020B0604020202020204" pitchFamily="34" charset="0"/>
                <a:cs typeface="Times New Roman" panose="02020603050405020304" pitchFamily="18" charset="0"/>
              </a:rPr>
              <a:t>                                                         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</a:rPr>
              <a:t>Реакції приєднання протікають за механізмами: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     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електрофільне приєднання – А</a:t>
            </a:r>
            <a:r>
              <a:rPr lang="en-US" altLang="ru-RU" sz="2400" b="1" baseline="-25000" smtClean="0">
                <a:solidFill>
                  <a:srgbClr val="0000FF"/>
                </a:solidFill>
                <a:latin typeface="Arial" panose="020B0604020202020204" pitchFamily="34" charset="0"/>
              </a:rPr>
              <a:t>E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;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baseline="-25000" smtClean="0">
                <a:solidFill>
                  <a:srgbClr val="0000FF"/>
                </a:solidFill>
                <a:latin typeface="Arial" panose="020B0604020202020204" pitchFamily="34" charset="0"/>
              </a:rPr>
              <a:t>              </a:t>
            </a:r>
            <a:r>
              <a:rPr lang="en-US" altLang="ru-RU" sz="2400" b="1" baseline="-25000" smtClean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altLang="ru-RU" sz="2400" b="1" baseline="-25000" smtClean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нуклеофільне приєднання – А</a:t>
            </a:r>
            <a:r>
              <a:rPr lang="en-US" altLang="ru-RU" sz="2400" b="1" baseline="-25000" smtClean="0">
                <a:solidFill>
                  <a:srgbClr val="0000FF"/>
                </a:solidFill>
                <a:latin typeface="Arial" panose="020B0604020202020204" pitchFamily="34" charset="0"/>
              </a:rPr>
              <a:t>N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;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     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вільнорадикальне приєднання А</a:t>
            </a:r>
            <a:r>
              <a:rPr lang="en-US" altLang="ru-RU" sz="2400" b="1" baseline="-25000" smtClean="0">
                <a:solidFill>
                  <a:srgbClr val="0000FF"/>
                </a:solidFill>
                <a:latin typeface="Arial" panose="020B0604020202020204" pitchFamily="34" charset="0"/>
              </a:rPr>
              <a:t>R</a:t>
            </a:r>
            <a:endParaRPr lang="uk-UA" altLang="ru-RU" sz="2400" b="1" baseline="-25000" smtClean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4787900" y="4076700"/>
            <a:ext cx="0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5364163" y="4076700"/>
            <a:ext cx="0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7772400" cy="546100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Типи реакцій за спрямованістю перетворень</a:t>
            </a:r>
            <a:r>
              <a:rPr lang="uk-UA" altLang="ru-RU" sz="2400" b="1" smtClean="0">
                <a:solidFill>
                  <a:srgbClr val="0000FF"/>
                </a:solidFill>
              </a:rPr>
              <a:t> </a:t>
            </a:r>
            <a:endParaRPr lang="uk-UA" altLang="ru-RU" sz="2400" b="1" smtClean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549275"/>
            <a:ext cx="8497888" cy="6092825"/>
          </a:xfrm>
        </p:spPr>
        <p:txBody>
          <a:bodyPr/>
          <a:lstStyle/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ru-RU" b="1" smtClean="0">
                <a:solidFill>
                  <a:srgbClr val="0000FF"/>
                </a:solidFill>
                <a:cs typeface="Arial" panose="020B0604020202020204" pitchFamily="34" charset="0"/>
              </a:rPr>
              <a:t>     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Реакції відщеплення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символ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– elimination).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endParaRPr lang="uk-UA" altLang="ru-RU" sz="2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Від органічних сполук найчастіше відщеплюються вода, галогеноводні, аміак (дезамінування).</a:t>
            </a:r>
            <a:endParaRPr lang="en-US" altLang="ru-RU" sz="2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Реакції відщеплення характерні для спиртів, амінокислот, галогенопохідних вуглеводнів:                          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A – B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→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А = В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X – Y </a:t>
            </a:r>
            <a:endParaRPr lang="uk-UA" altLang="ru-RU" sz="2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X    Y</a:t>
            </a:r>
            <a:endParaRPr lang="uk-UA" altLang="ru-RU" sz="2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Реакції заміщення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(символ – 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– substitution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Характерні для всіх класів органічних сполук: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A – B  +  X – Y 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→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A – X  +  B – Y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Реакції заміщення протікають за механізмами:</a:t>
            </a:r>
          </a:p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• 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електрофільне заміщення –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ru-RU" sz="24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uk-UA" altLang="ru-RU" sz="2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• 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нуклеофільне заміщення –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ru-RU" sz="24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uk-UA" altLang="ru-RU" sz="2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• 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вільнорадикальне заміщення -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ru-RU" sz="24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uk-UA" altLang="ru-RU" sz="2400" b="1" smtClean="0">
                <a:cs typeface="Arial" panose="020B0604020202020204" pitchFamily="34" charset="0"/>
              </a:rPr>
              <a:t>          </a:t>
            </a:r>
            <a:r>
              <a:rPr lang="en-US" altLang="ru-RU" sz="2400" b="1" smtClean="0">
                <a:cs typeface="Arial" panose="020B0604020202020204" pitchFamily="34" charset="0"/>
              </a:rPr>
              <a:t> </a:t>
            </a:r>
            <a:endParaRPr lang="uk-UA" altLang="ru-RU" sz="2400" b="1" smtClean="0"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ru-RU" sz="2400" b="1" smtClean="0">
                <a:cs typeface="Times New Roman" panose="02020603050405020304" pitchFamily="18" charset="0"/>
              </a:rPr>
              <a:t>                                                          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2124075" y="2852738"/>
            <a:ext cx="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2627313" y="2852738"/>
            <a:ext cx="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7772400" cy="546100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Типи реакцій за спрямованістю перетворень</a:t>
            </a:r>
            <a:r>
              <a:rPr lang="uk-UA" altLang="ru-RU" sz="2400" b="1" smtClean="0">
                <a:solidFill>
                  <a:srgbClr val="0000FF"/>
                </a:solidFill>
              </a:rPr>
              <a:t> </a:t>
            </a:r>
            <a:endParaRPr lang="uk-UA" altLang="ru-RU" sz="2400" b="1" smtClean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765175"/>
            <a:ext cx="8497888" cy="5759450"/>
          </a:xfrm>
        </p:spPr>
        <p:txBody>
          <a:bodyPr/>
          <a:lstStyle/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ru-RU" sz="2400" b="1" smtClean="0">
                <a:solidFill>
                  <a:srgbClr val="0000FF"/>
                </a:solidFill>
                <a:cs typeface="Arial" panose="020B0604020202020204" pitchFamily="34" charset="0"/>
              </a:rPr>
              <a:t>    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Реакції перегрупування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символ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– migration).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endParaRPr lang="uk-UA" altLang="ru-RU" sz="2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Реакції включають перехід (міграцію) окремих атомів або груп від одного фрагменту молекули до іншого:                         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A – B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→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А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altLang="ru-RU" sz="2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uk-UA" altLang="ru-RU" sz="2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Реакції окислення і відновлення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Ox/Red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Суть зворотних реакцій окислення-відновлення полягає у міжмолекулярному перенесенні електронів, що веде до зміни ступеня окислення атома карбону, який є реакційним центром.</a:t>
            </a:r>
            <a:endParaRPr lang="en-US" altLang="ru-RU" sz="2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В окисно-відновних реакціях може переноситись як лише електрон, так і електрони з протонами – так звані –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відновні еквіваленти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altLang="ru-RU" sz="2400" b="1" smtClean="0">
                <a:cs typeface="Arial" panose="020B0604020202020204" pitchFamily="34" charset="0"/>
              </a:rPr>
              <a:t> </a:t>
            </a:r>
            <a:r>
              <a:rPr lang="en-US" altLang="ru-RU" sz="2400" b="1" smtClean="0">
                <a:cs typeface="Times New Roman" panose="02020603050405020304" pitchFamily="18" charset="0"/>
              </a:rPr>
              <a:t>                                                         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2916238" y="2708275"/>
            <a:ext cx="0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5003800" y="2708275"/>
            <a:ext cx="0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7772400" cy="546100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Кислоти та основи за теорією Бренстеда</a:t>
            </a:r>
            <a:r>
              <a:rPr lang="uk-UA" altLang="ru-RU" sz="2800" b="1" smtClean="0">
                <a:solidFill>
                  <a:srgbClr val="0000FF"/>
                </a:solidFill>
              </a:rPr>
              <a:t> </a:t>
            </a:r>
            <a:endParaRPr lang="uk-UA" altLang="ru-RU" sz="2800" b="1" smtClean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713788" cy="5327650"/>
          </a:xfrm>
        </p:spPr>
        <p:txBody>
          <a:bodyPr/>
          <a:lstStyle/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Згідно з теорією Бренстеда:</a:t>
            </a:r>
          </a:p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Кислотою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є будь яка органічна сполука, здатна віддавати протон (донор протонів);</a:t>
            </a:r>
          </a:p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Основою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є будь яка органічна сполука, здатна приєднувати протон (акцептор протонів);</a:t>
            </a:r>
          </a:p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Після втрати протона кислота перетворюється на спряжену основу, а основа в результаті приєднання протона стає спряженою кислотою, згідно рівняння:</a:t>
            </a:r>
          </a:p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     А–Н    +    В</a:t>
            </a:r>
            <a:r>
              <a:rPr lang="uk-UA" altLang="ru-RU" sz="2400" b="1" baseline="3000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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A</a:t>
            </a:r>
            <a:r>
              <a:rPr lang="en-US" altLang="ru-RU" sz="2400" b="1" baseline="3000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+ 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B</a:t>
            </a:r>
            <a:r>
              <a:rPr lang="uk-UA" altLang="ru-RU" sz="2400" b="1" baseline="3000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–Н</a:t>
            </a:r>
          </a:p>
          <a:p>
            <a:pPr>
              <a:lnSpc>
                <a:spcPct val="5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uk-UA" altLang="ru-RU" sz="2000" b="1" smtClean="0">
                <a:latin typeface="Arial" panose="020B0604020202020204" pitchFamily="34" charset="0"/>
                <a:cs typeface="Arial" panose="020B0604020202020204" pitchFamily="34" charset="0"/>
              </a:rPr>
              <a:t>кислота   основа        спряжена    спряжена</a:t>
            </a:r>
          </a:p>
          <a:p>
            <a:pPr>
              <a:lnSpc>
                <a:spcPct val="5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0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основа        кислота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</a:t>
            </a:r>
            <a:endParaRPr lang="en-US" altLang="ru-RU" sz="2400" b="1" smtClean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Амфотерні сполуки</a:t>
            </a:r>
            <a:r>
              <a:rPr lang="uk-UA" altLang="ru-RU" sz="2400" b="1" smtClean="0">
                <a:latin typeface="Arial" panose="020B0604020202020204" pitchFamily="34" charset="0"/>
              </a:rPr>
              <a:t> одночасно мають властивості кислот і основ.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7772400" cy="546100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Кислоти та основи за теорією Бренстеда</a:t>
            </a:r>
            <a:r>
              <a:rPr lang="uk-UA" altLang="ru-RU" sz="2800" b="1" smtClean="0">
                <a:solidFill>
                  <a:srgbClr val="0000FF"/>
                </a:solidFill>
              </a:rPr>
              <a:t> </a:t>
            </a:r>
            <a:endParaRPr lang="uk-UA" altLang="ru-RU" sz="2800" b="1" smtClean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713788" cy="5327650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В залежності від природи кислотного центру органічні кислоти поділяють на 4 основних типи: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 ОН- кислоти –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карбонові кислоти, спирти, 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феноли;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2.  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SH-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кислоти –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тіоли;</a:t>
            </a:r>
            <a:endParaRPr lang="uk-UA" altLang="ru-RU" sz="2400" b="1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3.  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NH-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кислоти –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аміни, іміни, іміди;</a:t>
            </a:r>
            <a:endParaRPr lang="uk-UA" altLang="ru-RU" sz="2400" b="1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4.  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CH-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кислоти –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вуглеводні, що містять сильно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полярні групи. </a:t>
            </a:r>
            <a:endParaRPr lang="en-US" altLang="ru-RU" sz="2400" b="1" smtClean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В якості основного (негативно зарядженого) центру </a:t>
            </a:r>
            <a:r>
              <a:rPr lang="uk-UA" altLang="ru-RU" sz="2400" b="1" smtClean="0">
                <a:latin typeface="Arial" panose="020B0604020202020204" pitchFamily="34" charset="0"/>
              </a:rPr>
              <a:t> з яким зв</a:t>
            </a:r>
            <a:r>
              <a:rPr lang="en-US" altLang="ru-RU" sz="2400" b="1" smtClean="0">
                <a:latin typeface="Arial" panose="020B0604020202020204" pitchFamily="34" charset="0"/>
              </a:rPr>
              <a:t>’</a:t>
            </a:r>
            <a:r>
              <a:rPr lang="uk-UA" altLang="ru-RU" sz="2400" b="1" smtClean="0">
                <a:latin typeface="Arial" panose="020B0604020202020204" pitchFamily="34" charset="0"/>
              </a:rPr>
              <a:t>язується протон можуть служити: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 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 неподілена пара електронів – 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-основи;</a:t>
            </a:r>
          </a:p>
          <a:p>
            <a:pPr>
              <a:lnSpc>
                <a:spcPct val="75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•  рухомі електрони </a:t>
            </a:r>
            <a:r>
              <a:rPr lang="uk-UA" altLang="ru-RU" sz="28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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-зв’язку – </a:t>
            </a:r>
            <a:r>
              <a:rPr lang="uk-UA" altLang="ru-RU" sz="28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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-основи.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7772400" cy="1008062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Кислоти та основи за теорією Льюїса</a:t>
            </a:r>
            <a:b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</a:b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(Електронна теорія кислот і основ)</a:t>
            </a:r>
            <a:r>
              <a:rPr lang="uk-UA" altLang="ru-RU" sz="2800" b="1" smtClean="0">
                <a:solidFill>
                  <a:srgbClr val="0000FF"/>
                </a:solidFill>
              </a:rPr>
              <a:t> </a:t>
            </a:r>
            <a:endParaRPr lang="uk-UA" altLang="ru-RU" sz="2800" b="1" smtClean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713787" cy="5184775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Згідно з теорією Льюїса: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Кислотою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вважається будь яка часточка (атом, молекула,  іон), здатна приєднувати електронну пару, що веде до утворення ковалентного зв’язку.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Кислоти Льюїса –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акцептори електронної пари.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В іонних реакціях кислоти Льюїса виступають в якості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електрофільних реагентів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. Представниками є: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катіони металів, протон,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галогеніди металів –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AlCl</a:t>
            </a:r>
            <a:r>
              <a:rPr lang="en-US" altLang="ru-RU" sz="24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, FeCl</a:t>
            </a:r>
            <a:r>
              <a:rPr lang="en-US" altLang="ru-RU" sz="24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, BF</a:t>
            </a:r>
            <a:r>
              <a:rPr lang="en-US" altLang="ru-RU" sz="24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що використовуються як каталізатори в багатьох органічних реакціях.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altLang="ru-RU" sz="2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ru-RU" sz="2400" b="1" smtClean="0">
                <a:cs typeface="Arial" panose="020B0604020202020204" pitchFamily="34" charset="0"/>
              </a:rPr>
              <a:t>       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7772400" cy="936625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Кислоти та основи за теорією Льюїса</a:t>
            </a:r>
            <a:b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</a:b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(Електронна теорія кислот і основ)</a:t>
            </a:r>
            <a:r>
              <a:rPr lang="uk-UA" altLang="ru-RU" sz="2800" b="1" smtClean="0">
                <a:solidFill>
                  <a:srgbClr val="0000FF"/>
                </a:solidFill>
              </a:rPr>
              <a:t> </a:t>
            </a:r>
            <a:endParaRPr lang="uk-UA" altLang="ru-RU" sz="2800" b="1" smtClean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052513"/>
            <a:ext cx="8713788" cy="5589587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Згідно з теорією Льюїса: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Основою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вважається будь яка часточка (атом, молекула,  іон), здатна віддавати електронну пару з утворенням ковалентного зв’язку.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Основи Льюїса –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донори електронної пари.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В іонних реакціях основи Льюїса виступають в якості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нуклеофільних реагентів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. Представниками є: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 •  сполуки, що містять атоми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N, O, S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з неподіленою парою електронів – аміни, спирти, тіоли, прості ефіри;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 •  сполуки, що містять рухомі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-електрони у складі -зв’язку, або системи спряжених -зв’язків – алкени, алкадієни, ароматичні сполуки.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altLang="ru-RU" sz="2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5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ru-RU" sz="1800" b="1" smtClean="0">
                <a:cs typeface="Arial" panose="020B0604020202020204" pitchFamily="34" charset="0"/>
              </a:rPr>
              <a:t>       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692150"/>
            <a:ext cx="8064500" cy="504825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Природа хімічних зв’язків у органічних сполуках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80400" cy="2376487"/>
          </a:xfrm>
        </p:spPr>
        <p:txBody>
          <a:bodyPr/>
          <a:lstStyle/>
          <a:p>
            <a:pPr marL="533400" indent="-533400"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Ковалентні </a:t>
            </a:r>
            <a:r>
              <a:rPr lang="uk-UA" altLang="ru-RU" sz="2400" b="1" smtClean="0">
                <a:latin typeface="Arial" panose="020B0604020202020204" pitchFamily="34" charset="0"/>
              </a:rPr>
              <a:t>зв’язки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33400" indent="-533400"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uk-UA" altLang="ru-RU" sz="2400" b="1" smtClean="0">
                <a:latin typeface="Arial" panose="020B0604020202020204" pitchFamily="34" charset="0"/>
              </a:rPr>
              <a:t>Донорно-акцепторні зв’язки.</a:t>
            </a:r>
            <a:endParaRPr lang="uk-UA" altLang="ru-RU" sz="2400" b="1" smtClean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marL="533400" indent="-533400"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uk-UA" altLang="ru-RU" sz="2400" b="1" smtClean="0">
                <a:latin typeface="Arial" panose="020B0604020202020204" pitchFamily="34" charset="0"/>
              </a:rPr>
              <a:t>Водневі зв’язки.</a:t>
            </a:r>
            <a:endParaRPr lang="uk-UA" altLang="ru-RU" sz="2400" b="1" smtClean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marL="533400" indent="-533400"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uk-UA" altLang="ru-RU" sz="2400" b="1" smtClean="0">
                <a:latin typeface="Arial" panose="020B0604020202020204" pitchFamily="34" charset="0"/>
              </a:rPr>
              <a:t>Іонні (електровалентні сольові) зв’язки.</a:t>
            </a:r>
            <a:endParaRPr lang="uk-UA" altLang="ru-RU" sz="2400" b="1" smtClean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7772400" cy="401637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Неполярні та полярні ковалентні зв’язки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620713"/>
            <a:ext cx="8785225" cy="5903912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</a:rPr>
              <a:t>Ковалентні зв’язки, що утворюються між однако-вими атомами, або атомами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з однаковою електронегативністю є неполярними.</a:t>
            </a:r>
            <a:r>
              <a:rPr lang="uk-UA" altLang="ru-RU" sz="2400" b="1" smtClean="0">
                <a:latin typeface="Arial" panose="020B0604020202020204" pitchFamily="34" charset="0"/>
              </a:rPr>
              <a:t> Пара електронів розміщується симетрично стосовно ядер обох атомів:              Н</a:t>
            </a:r>
            <a:r>
              <a:rPr lang="uk-UA" altLang="ru-RU" sz="2400" b="1" baseline="-25000" smtClean="0">
                <a:latin typeface="Arial" panose="020B0604020202020204" pitchFamily="34" charset="0"/>
              </a:rPr>
              <a:t>3</a:t>
            </a:r>
            <a:r>
              <a:rPr lang="uk-UA" altLang="ru-RU" sz="2400" b="1" smtClean="0">
                <a:latin typeface="Arial" panose="020B0604020202020204" pitchFamily="34" charset="0"/>
              </a:rPr>
              <a:t>С – СН</a:t>
            </a:r>
            <a:r>
              <a:rPr lang="uk-UA" altLang="ru-RU" sz="2400" b="1" baseline="-25000" smtClean="0">
                <a:latin typeface="Arial" panose="020B0604020202020204" pitchFamily="34" charset="0"/>
              </a:rPr>
              <a:t>3</a:t>
            </a:r>
            <a:r>
              <a:rPr lang="uk-UA" altLang="ru-RU" sz="2400" b="1" smtClean="0">
                <a:latin typeface="Arial" panose="020B0604020202020204" pitchFamily="34" charset="0"/>
              </a:rPr>
              <a:t> </a:t>
            </a:r>
            <a:r>
              <a:rPr lang="en-US" altLang="ru-RU" sz="2400" b="1" baseline="-25000" smtClean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endParaRPr lang="uk-UA" altLang="ru-RU" sz="2400" b="1" smtClean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Полярні ковалентні зв’язки</a:t>
            </a:r>
            <a:r>
              <a:rPr lang="uk-UA" altLang="ru-RU" sz="2400" b="1" smtClean="0">
                <a:latin typeface="Arial" panose="020B0604020202020204" pitchFamily="34" charset="0"/>
              </a:rPr>
              <a:t> утворюються між атомами з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різною електронегативністю</a:t>
            </a:r>
            <a:r>
              <a:rPr lang="uk-UA" altLang="ru-RU" sz="2400" b="1" smtClean="0">
                <a:latin typeface="Arial" panose="020B0604020202020204" pitchFamily="34" charset="0"/>
              </a:rPr>
              <a:t>, в яких спільна електронна пара зміщена в бік більш електронегативного елемента.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uk-UA" altLang="ru-RU" sz="2400" b="1" smtClean="0">
                <a:latin typeface="Arial" panose="020B0604020202020204" pitchFamily="34" charset="0"/>
              </a:rPr>
              <a:t>В результаті такого розподілу електронної щільності на відповідних атомах виникають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частково позитивні (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</a:t>
            </a:r>
            <a:r>
              <a:rPr lang="uk-UA" altLang="ru-RU" sz="2400" b="1" baseline="30000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+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)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та частково негативні (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</a:t>
            </a:r>
            <a:r>
              <a:rPr lang="uk-UA" altLang="ru-RU" sz="2400" b="1" baseline="30000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)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заряди.</a:t>
            </a:r>
          </a:p>
          <a:p>
            <a:pPr>
              <a:lnSpc>
                <a:spcPct val="90000"/>
              </a:lnSpc>
            </a:pPr>
            <a:r>
              <a:rPr lang="uk-UA" altLang="ru-RU" sz="2400" b="1" smtClean="0">
                <a:latin typeface="Arial" panose="020B0604020202020204" pitchFamily="34" charset="0"/>
              </a:rPr>
              <a:t>Напрям поляризації ковалентних зв’язків позначають стрілкою: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                              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</a:t>
            </a:r>
            <a:r>
              <a:rPr lang="uk-UA" altLang="ru-RU" sz="2400" b="1" baseline="30000" smtClean="0">
                <a:latin typeface="Arial" panose="020B0604020202020204" pitchFamily="34" charset="0"/>
                <a:sym typeface="Symbol" panose="05050102010706020507" pitchFamily="18" charset="2"/>
              </a:rPr>
              <a:t>+         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</a:t>
            </a:r>
            <a:r>
              <a:rPr lang="uk-UA" altLang="ru-RU" sz="2400" b="1" baseline="30000" smtClean="0">
                <a:latin typeface="Arial" panose="020B0604020202020204" pitchFamily="34" charset="0"/>
                <a:sym typeface="Symbol" panose="05050102010706020507" pitchFamily="18" charset="2"/>
              </a:rPr>
              <a:t>- </a:t>
            </a:r>
            <a:endParaRPr lang="uk-UA" altLang="ru-RU" sz="2400" b="1" smtClean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                          Н</a:t>
            </a:r>
            <a:r>
              <a:rPr lang="uk-UA" altLang="ru-RU" sz="2400" b="1" baseline="-25000" smtClean="0">
                <a:latin typeface="Arial" panose="020B0604020202020204" pitchFamily="34" charset="0"/>
              </a:rPr>
              <a:t>3</a:t>
            </a:r>
            <a:r>
              <a:rPr lang="uk-UA" altLang="ru-RU" sz="2400" b="1" smtClean="0">
                <a:latin typeface="Arial" panose="020B0604020202020204" pitchFamily="34" charset="0"/>
              </a:rPr>
              <a:t>С </a:t>
            </a:r>
            <a:r>
              <a:rPr lang="uk-UA" altLang="ru-RU" sz="2400" b="1" smtClean="0">
                <a:cs typeface="Times New Roman" panose="02020603050405020304" pitchFamily="18" charset="0"/>
                <a:sym typeface="Symbol" panose="05050102010706020507" pitchFamily="18" charset="2"/>
              </a:rPr>
              <a:t>→</a:t>
            </a:r>
            <a:r>
              <a:rPr lang="uk-UA" altLang="ru-RU" sz="2400" b="1" smtClean="0">
                <a:latin typeface="Arial" panose="020B0604020202020204" pitchFamily="34" charset="0"/>
              </a:rPr>
              <a:t> ОН</a:t>
            </a:r>
            <a:r>
              <a:rPr lang="uk-UA" altLang="ru-RU" sz="1800" b="1" baseline="-25000" smtClean="0">
                <a:latin typeface="Arial" panose="020B0604020202020204" pitchFamily="34" charset="0"/>
              </a:rPr>
              <a:t>                </a:t>
            </a:r>
            <a:r>
              <a:rPr lang="uk-UA" altLang="ru-RU" sz="1800" b="1" i="1" baseline="-25000" smtClean="0">
                <a:latin typeface="Arial" panose="020B0604020202020204" pitchFamily="34" charset="0"/>
              </a:rPr>
              <a:t>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692150"/>
            <a:ext cx="7772400" cy="504825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Реакційна здатність біоорганічних сполук</a:t>
            </a:r>
            <a:endParaRPr lang="uk-UA" altLang="ru-RU" sz="2400" b="1" smtClean="0">
              <a:solidFill>
                <a:srgbClr val="0000FF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80400" cy="3411537"/>
          </a:xfrm>
        </p:spPr>
        <p:txBody>
          <a:bodyPr/>
          <a:lstStyle/>
          <a:p>
            <a:pPr marL="533400" indent="-533400" algn="just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uk-UA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Особливості протікання хімічних реакцій.</a:t>
            </a:r>
          </a:p>
          <a:p>
            <a:pPr marL="533400" indent="-533400" algn="just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uk-UA" altLang="ru-RU" sz="2400" b="1" dirty="0" smtClean="0">
                <a:latin typeface="Arial" panose="020B0604020202020204" pitchFamily="34" charset="0"/>
              </a:rPr>
              <a:t>Характеристика реакцій за механізмом розщеплення хімічних </a:t>
            </a:r>
            <a:r>
              <a:rPr lang="uk-UA" altLang="ru-RU" sz="2400" b="1" dirty="0" err="1" smtClean="0">
                <a:latin typeface="Arial" panose="020B0604020202020204" pitchFamily="34" charset="0"/>
              </a:rPr>
              <a:t>зв’язків</a:t>
            </a:r>
            <a:r>
              <a:rPr lang="uk-UA" altLang="ru-RU" sz="2400" b="1" dirty="0" smtClean="0">
                <a:latin typeface="Arial" panose="020B0604020202020204" pitchFamily="34" charset="0"/>
              </a:rPr>
              <a:t> – </a:t>
            </a:r>
            <a:r>
              <a:rPr lang="uk-UA" altLang="ru-RU" sz="2400" b="1" dirty="0" smtClean="0">
                <a:solidFill>
                  <a:srgbClr val="0000FF"/>
                </a:solidFill>
                <a:latin typeface="Arial" panose="020B0604020202020204" pitchFamily="34" charset="0"/>
              </a:rPr>
              <a:t>за механізмом реакції.</a:t>
            </a:r>
          </a:p>
          <a:p>
            <a:pPr marL="533400" indent="-533400" algn="just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uk-UA" altLang="ru-RU" sz="2400" b="1" dirty="0" smtClean="0">
                <a:latin typeface="Arial" panose="020B0604020202020204" pitchFamily="34" charset="0"/>
              </a:rPr>
              <a:t>Характеристика реакцій </a:t>
            </a:r>
            <a:r>
              <a:rPr lang="uk-UA" altLang="ru-RU" sz="2400" b="1" dirty="0" smtClean="0">
                <a:solidFill>
                  <a:srgbClr val="0000FF"/>
                </a:solidFill>
                <a:latin typeface="Arial" panose="020B0604020202020204" pitchFamily="34" charset="0"/>
              </a:rPr>
              <a:t>за спрямованістю</a:t>
            </a:r>
            <a:r>
              <a:rPr lang="uk-UA" altLang="ru-RU" sz="2400" b="1" dirty="0" smtClean="0">
                <a:latin typeface="Arial" panose="020B0604020202020204" pitchFamily="34" charset="0"/>
              </a:rPr>
              <a:t> перетворень та кінцевим результатом.</a:t>
            </a:r>
          </a:p>
          <a:p>
            <a:pPr marL="533400" indent="-533400" algn="just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uk-UA" altLang="ru-RU" sz="2400" b="1" dirty="0" smtClean="0">
                <a:latin typeface="Arial" panose="020B0604020202020204" pitchFamily="34" charset="0"/>
              </a:rPr>
              <a:t>Кислотність та основність за теорією </a:t>
            </a:r>
            <a:r>
              <a:rPr lang="uk-UA" altLang="ru-RU" sz="2400" b="1" dirty="0" err="1" smtClean="0">
                <a:solidFill>
                  <a:srgbClr val="0000FF"/>
                </a:solidFill>
                <a:latin typeface="Arial" panose="020B0604020202020204" pitchFamily="34" charset="0"/>
              </a:rPr>
              <a:t>Льюїса</a:t>
            </a:r>
            <a:r>
              <a:rPr lang="en-US" altLang="ru-RU" sz="2400" b="1" dirty="0" smtClean="0">
                <a:solidFill>
                  <a:srgbClr val="0000FF"/>
                </a:solidFill>
                <a:latin typeface="Arial" panose="020B0604020202020204" pitchFamily="34" charset="0"/>
              </a:rPr>
              <a:t>-</a:t>
            </a:r>
            <a:r>
              <a:rPr lang="uk-UA" altLang="ru-RU" sz="2400" b="1" dirty="0" err="1" smtClean="0">
                <a:solidFill>
                  <a:srgbClr val="0000FF"/>
                </a:solidFill>
                <a:latin typeface="Arial" panose="020B0604020202020204" pitchFamily="34" charset="0"/>
              </a:rPr>
              <a:t>Бренстеда</a:t>
            </a:r>
            <a:r>
              <a:rPr lang="uk-UA" altLang="ru-RU" sz="2400" b="1" dirty="0" smtClean="0">
                <a:solidFill>
                  <a:srgbClr val="0000FF"/>
                </a:solidFill>
                <a:latin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7772400" cy="401637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Донорно-акцепторні зв’язки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692150"/>
            <a:ext cx="8785225" cy="5832475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</a:rPr>
              <a:t>Ковалентний зв’язок формується шляхом перекри-вання двох одноелектронних АО та усуспільнення електронів, які належали різним атомам. </a:t>
            </a:r>
            <a:r>
              <a:rPr lang="en-US" altLang="ru-RU" sz="2400" b="1" baseline="-25000" smtClean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endParaRPr lang="uk-UA" altLang="ru-RU" sz="2400" b="1" smtClean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Донорно-акцепторний зв’язок </a:t>
            </a:r>
            <a:r>
              <a:rPr lang="uk-UA" altLang="ru-RU" sz="2400" b="1" smtClean="0">
                <a:latin typeface="Arial" panose="020B0604020202020204" pitchFamily="34" charset="0"/>
              </a:rPr>
              <a:t>формується за рахунок двох електронів (електронної пари), які надає один з атомів. Виникає нова, спільна для двох атомів МО.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uk-UA" altLang="ru-RU" sz="2400" b="1" smtClean="0">
                <a:latin typeface="Arial" panose="020B0604020202020204" pitchFamily="34" charset="0"/>
              </a:rPr>
              <a:t>Найчастіше донорно-акцепторний зв’язок утворюється за рахунок неподіленої пари електронів атома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нітрогену – 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N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.</a:t>
            </a:r>
            <a:r>
              <a:rPr lang="uk-UA" altLang="ru-RU" sz="2400" b="1" smtClean="0">
                <a:latin typeface="Arial" panose="020B0604020202020204" pitchFamily="34" charset="0"/>
              </a:rPr>
              <a:t> 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Електронна конфігурація атома нітрогену: </a:t>
            </a:r>
            <a:r>
              <a:rPr lang="en-US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  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1</a:t>
            </a:r>
            <a:r>
              <a:rPr lang="en-US" altLang="ru-RU" sz="2400" b="1" i="1" smtClean="0">
                <a:latin typeface="Arial" panose="020B0604020202020204" pitchFamily="34" charset="0"/>
                <a:sym typeface="Symbol" panose="05050102010706020507" pitchFamily="18" charset="2"/>
              </a:rPr>
              <a:t>s</a:t>
            </a:r>
            <a:r>
              <a:rPr lang="en-US" altLang="ru-RU" sz="2400" b="1" baseline="30000" smtClean="0"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2</a:t>
            </a:r>
            <a:r>
              <a:rPr lang="en-US" altLang="ru-RU" sz="2400" b="1" i="1" smtClean="0">
                <a:latin typeface="Arial" panose="020B0604020202020204" pitchFamily="34" charset="0"/>
                <a:sym typeface="Symbol" panose="05050102010706020507" pitchFamily="18" charset="2"/>
              </a:rPr>
              <a:t>s</a:t>
            </a:r>
            <a:r>
              <a:rPr lang="en-US" altLang="ru-RU" sz="2400" b="1" baseline="30000" smtClean="0"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2</a:t>
            </a:r>
            <a:r>
              <a:rPr lang="en-US" altLang="ru-RU" sz="2400" b="1" i="1" smtClean="0">
                <a:latin typeface="Arial" panose="020B0604020202020204" pitchFamily="34" charset="0"/>
                <a:sym typeface="Symbol" panose="05050102010706020507" pitchFamily="18" charset="2"/>
              </a:rPr>
              <a:t>p</a:t>
            </a:r>
            <a:r>
              <a:rPr lang="en-US" altLang="ru-RU" sz="2400" b="1" baseline="-25000" smtClean="0">
                <a:latin typeface="Arial" panose="020B0604020202020204" pitchFamily="34" charset="0"/>
                <a:sym typeface="Symbol" panose="05050102010706020507" pitchFamily="18" charset="2"/>
              </a:rPr>
              <a:t>x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2</a:t>
            </a:r>
            <a:r>
              <a:rPr lang="en-US" altLang="ru-RU" sz="2400" b="1" i="1" smtClean="0">
                <a:latin typeface="Arial" panose="020B0604020202020204" pitchFamily="34" charset="0"/>
                <a:sym typeface="Symbol" panose="05050102010706020507" pitchFamily="18" charset="2"/>
              </a:rPr>
              <a:t>p</a:t>
            </a:r>
            <a:r>
              <a:rPr lang="en-US" altLang="ru-RU" sz="2400" b="1" baseline="-25000" smtClean="0">
                <a:latin typeface="Arial" panose="020B0604020202020204" pitchFamily="34" charset="0"/>
                <a:sym typeface="Symbol" panose="05050102010706020507" pitchFamily="18" charset="2"/>
              </a:rPr>
              <a:t>y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2</a:t>
            </a:r>
            <a:r>
              <a:rPr lang="en-US" altLang="ru-RU" sz="2400" b="1" i="1" smtClean="0">
                <a:latin typeface="Arial" panose="020B0604020202020204" pitchFamily="34" charset="0"/>
                <a:sym typeface="Symbol" panose="05050102010706020507" pitchFamily="18" charset="2"/>
              </a:rPr>
              <a:t>p</a:t>
            </a:r>
            <a:r>
              <a:rPr lang="en-US" altLang="ru-RU" sz="2400" b="1" baseline="-25000" smtClean="0">
                <a:latin typeface="Arial" panose="020B0604020202020204" pitchFamily="34" charset="0"/>
                <a:sym typeface="Symbol" panose="05050102010706020507" pitchFamily="18" charset="2"/>
              </a:rPr>
              <a:t>z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.</a:t>
            </a:r>
          </a:p>
          <a:p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Три неспарених електрои </a:t>
            </a:r>
            <a:r>
              <a:rPr lang="en-US" altLang="ru-RU" sz="2400" b="1" i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p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орбіталей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утворюють ковалентні зв’язки, що обумовлює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трьохвалентність нітрогену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. Два електрони </a:t>
            </a:r>
            <a:r>
              <a:rPr lang="en-US" altLang="ru-RU" sz="2400" b="1" i="1" smtClean="0">
                <a:latin typeface="Arial" panose="020B0604020202020204" pitchFamily="34" charset="0"/>
                <a:sym typeface="Symbol" panose="05050102010706020507" pitchFamily="18" charset="2"/>
              </a:rPr>
              <a:t>s</a:t>
            </a:r>
            <a:r>
              <a:rPr lang="en-US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-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орбіталі (2</a:t>
            </a:r>
            <a:r>
              <a:rPr lang="en-US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s</a:t>
            </a:r>
            <a:r>
              <a:rPr lang="en-US" altLang="ru-RU" sz="2400" b="1" baseline="30000" smtClean="0"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) 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існують у вигляді вільної неподіленої пари, яка усуспільню-ється утворюючи спільну МО.</a:t>
            </a:r>
            <a:r>
              <a:rPr lang="uk-UA" altLang="ru-RU" sz="2400" b="1" smtClean="0">
                <a:latin typeface="Arial" panose="020B0604020202020204" pitchFamily="34" charset="0"/>
              </a:rPr>
              <a:t>                                  </a:t>
            </a:r>
            <a:endParaRPr lang="uk-UA" altLang="ru-RU" sz="2400" b="1" i="1" baseline="-2500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7772400" cy="401637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Семіполярний (координаційний) зв’язок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692150"/>
            <a:ext cx="8785225" cy="5832475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Координаційний зв’язок</a:t>
            </a:r>
            <a:r>
              <a:rPr lang="uk-UA" altLang="ru-RU" sz="2400" b="1" smtClean="0">
                <a:latin typeface="Arial" panose="020B0604020202020204" pitchFamily="34" charset="0"/>
              </a:rPr>
              <a:t> утворюється при взаємодії атомів нітрогену та оксигену в органічних нітратах </a:t>
            </a:r>
            <a:r>
              <a:rPr lang="en-US" altLang="ru-RU" sz="2400" b="1" smtClean="0">
                <a:latin typeface="Arial" panose="020B0604020202020204" pitchFamily="34" charset="0"/>
              </a:rPr>
              <a:t>  R–NO</a:t>
            </a:r>
            <a:r>
              <a:rPr lang="en-US" altLang="ru-RU" sz="2400" b="1" baseline="-25000" smtClean="0">
                <a:latin typeface="Arial" panose="020B0604020202020204" pitchFamily="34" charset="0"/>
              </a:rPr>
              <a:t>2</a:t>
            </a:r>
            <a:r>
              <a:rPr lang="en-US" altLang="ru-RU" sz="2400" b="1" smtClean="0">
                <a:latin typeface="Arial" panose="020B0604020202020204" pitchFamily="34" charset="0"/>
              </a:rPr>
              <a:t>.</a:t>
            </a:r>
            <a:r>
              <a:rPr lang="uk-UA" altLang="ru-RU" sz="2400" b="1" smtClean="0">
                <a:latin typeface="Arial" panose="020B0604020202020204" pitchFamily="34" charset="0"/>
              </a:rPr>
              <a:t> </a:t>
            </a:r>
            <a:r>
              <a:rPr lang="en-US" altLang="ru-RU" sz="2400" b="1" baseline="-25000" smtClean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Електронна конфігурація атома оксигену –               </a:t>
            </a:r>
            <a:r>
              <a:rPr lang="en-US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 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</a:p>
          <a:p>
            <a:pPr>
              <a:buFont typeface="Monotype Sorts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                        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1</a:t>
            </a:r>
            <a:r>
              <a:rPr lang="en-US" altLang="ru-RU" sz="2400" b="1" i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s</a:t>
            </a:r>
            <a:r>
              <a:rPr lang="en-US" altLang="ru-RU" sz="2400" b="1" baseline="30000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2</a:t>
            </a:r>
            <a:r>
              <a:rPr lang="en-US" altLang="ru-RU" sz="2400" b="1" i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s</a:t>
            </a:r>
            <a:r>
              <a:rPr lang="en-US" altLang="ru-RU" sz="2400" b="1" baseline="30000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2</a:t>
            </a:r>
            <a:r>
              <a:rPr lang="en-US" altLang="ru-RU" sz="2400" b="1" i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p</a:t>
            </a:r>
            <a:r>
              <a:rPr lang="uk-UA" altLang="ru-RU" sz="2400" b="1" i="1" baseline="30000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altLang="ru-RU" sz="2400" b="1" baseline="-25000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x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2</a:t>
            </a:r>
            <a:r>
              <a:rPr lang="en-US" altLang="ru-RU" sz="2400" b="1" i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p</a:t>
            </a:r>
            <a:r>
              <a:rPr lang="en-US" altLang="ru-RU" sz="2400" b="1" baseline="-25000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y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2</a:t>
            </a:r>
            <a:r>
              <a:rPr lang="en-US" altLang="ru-RU" sz="2400" b="1" i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p</a:t>
            </a:r>
            <a:r>
              <a:rPr lang="en-US" altLang="ru-RU" sz="2400" b="1" baseline="-25000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z</a:t>
            </a:r>
            <a:endParaRPr lang="uk-UA" altLang="ru-RU" sz="2400" b="1" smtClean="0">
              <a:solidFill>
                <a:srgbClr val="0000FF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  <a:p>
            <a:r>
              <a:rPr lang="uk-UA" altLang="ru-RU" sz="2400" b="1" smtClean="0">
                <a:latin typeface="Arial" panose="020B0604020202020204" pitchFamily="34" charset="0"/>
              </a:rPr>
              <a:t>На зовнішній електронній оболонці 6 електронів, два з яких неспарені (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en-US" altLang="ru-RU" sz="2400" b="1" i="1" smtClean="0">
                <a:latin typeface="Arial" panose="020B0604020202020204" pitchFamily="34" charset="0"/>
                <a:sym typeface="Symbol" panose="05050102010706020507" pitchFamily="18" charset="2"/>
              </a:rPr>
              <a:t>p</a:t>
            </a:r>
            <a:r>
              <a:rPr lang="en-US" altLang="ru-RU" sz="2400" b="1" baseline="-25000" smtClean="0">
                <a:latin typeface="Arial" panose="020B0604020202020204" pitchFamily="34" charset="0"/>
                <a:sym typeface="Symbol" panose="05050102010706020507" pitchFamily="18" charset="2"/>
              </a:rPr>
              <a:t>y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2</a:t>
            </a:r>
            <a:r>
              <a:rPr lang="en-US" altLang="ru-RU" sz="2400" b="1" i="1" smtClean="0">
                <a:latin typeface="Arial" panose="020B0604020202020204" pitchFamily="34" charset="0"/>
                <a:sym typeface="Symbol" panose="05050102010706020507" pitchFamily="18" charset="2"/>
              </a:rPr>
              <a:t>p</a:t>
            </a:r>
            <a:r>
              <a:rPr lang="en-US" altLang="ru-RU" sz="2400" b="1" baseline="-25000" smtClean="0">
                <a:latin typeface="Arial" panose="020B0604020202020204" pitchFamily="34" charset="0"/>
                <a:sym typeface="Symbol" panose="05050102010706020507" pitchFamily="18" charset="2"/>
              </a:rPr>
              <a:t>z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) –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валентність оксигену – 2.</a:t>
            </a:r>
            <a:r>
              <a:rPr lang="uk-UA" altLang="ru-RU" sz="2400" b="1" smtClean="0">
                <a:latin typeface="Arial" panose="020B0604020202020204" pitchFamily="34" charset="0"/>
              </a:rPr>
              <a:t>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uk-UA" altLang="ru-RU" sz="2400" b="1" smtClean="0">
                <a:latin typeface="Arial" panose="020B0604020202020204" pitchFamily="34" charset="0"/>
              </a:rPr>
              <a:t>Заповнення електронної оболонки оксигену до 8-ми електронів здійснюється за рахунок неподіленої пари  електронів атома нітрогену – </a:t>
            </a:r>
            <a:r>
              <a:rPr lang="en-US" altLang="ru-RU" sz="2400" b="1" smtClean="0">
                <a:latin typeface="Arial" panose="020B0604020202020204" pitchFamily="34" charset="0"/>
              </a:rPr>
              <a:t>N</a:t>
            </a:r>
            <a:r>
              <a:rPr lang="uk-UA" altLang="ru-RU" sz="2400" b="1" smtClean="0">
                <a:latin typeface="Arial" panose="020B0604020202020204" pitchFamily="34" charset="0"/>
              </a:rPr>
              <a:t>. </a:t>
            </a:r>
          </a:p>
          <a:p>
            <a:r>
              <a:rPr lang="uk-UA" altLang="ru-RU" sz="2400" b="1" smtClean="0">
                <a:latin typeface="Arial" panose="020B0604020202020204" pitchFamily="34" charset="0"/>
              </a:rPr>
              <a:t>Атом нітрогену (донор електронів) набуває частково позитивного заряду, бо віддав електрони. Атом оксигену (акцептор електронів) – набуває частково негативного заряду, бо прийняв електрони. </a:t>
            </a:r>
          </a:p>
          <a:p>
            <a:r>
              <a:rPr lang="uk-UA" altLang="ru-RU" sz="2400" b="1" smtClean="0">
                <a:latin typeface="Arial" panose="020B0604020202020204" pitchFamily="34" charset="0"/>
              </a:rPr>
              <a:t>Між двома атомами виникає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додаткова іонна взаємодія, тобто зв’язок є частково полярним</a:t>
            </a:r>
            <a:r>
              <a:rPr lang="uk-UA" altLang="ru-RU" sz="2400" b="1" smtClean="0">
                <a:latin typeface="Arial" panose="020B0604020202020204" pitchFamily="34" charset="0"/>
              </a:rPr>
              <a:t>.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7772400" cy="401637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Водневий зв’язок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692150"/>
            <a:ext cx="8785225" cy="5832475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</a:rPr>
              <a:t>Водневий зв’язок утворюється між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активним            (</a:t>
            </a:r>
            <a:r>
              <a:rPr lang="en-US" altLang="ru-RU" sz="2400" b="1" i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p</a:t>
            </a:r>
            <a:r>
              <a:rPr lang="uk-UA" altLang="ru-RU" sz="2400" b="1" i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 рухомим)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атомом гідрогену</a:t>
            </a:r>
            <a:r>
              <a:rPr lang="uk-UA" altLang="ru-RU" sz="2400" b="1" smtClean="0">
                <a:latin typeface="Arial" panose="020B0604020202020204" pitchFamily="34" charset="0"/>
              </a:rPr>
              <a:t> однієї молекули та електронегативним (з неподіленою парою електронів) атомом іншої молекули. </a:t>
            </a:r>
            <a:r>
              <a:rPr lang="en-US" altLang="ru-RU" sz="2400" b="1" baseline="-25000" smtClean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endParaRPr lang="uk-UA" altLang="ru-RU" sz="2400" b="1" smtClean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Активними –</a:t>
            </a:r>
            <a:r>
              <a:rPr lang="uk-UA" altLang="ru-RU" sz="2400" b="1" smtClean="0">
                <a:latin typeface="Arial" panose="020B0604020202020204" pitchFamily="34" charset="0"/>
              </a:rPr>
              <a:t> називають атоми гідрогену, зв’язані в молекулі сильно полярними зв’язками.</a:t>
            </a:r>
          </a:p>
          <a:p>
            <a:pPr>
              <a:buFont typeface="Monotype Sorts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    </a:t>
            </a:r>
            <a:r>
              <a:rPr lang="en-US" altLang="ru-RU" sz="2400" b="1" smtClean="0">
                <a:latin typeface="Arial" panose="020B0604020202020204" pitchFamily="34" charset="0"/>
              </a:rPr>
              <a:t>R–O</a:t>
            </a:r>
            <a:r>
              <a:rPr lang="en-US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</a:t>
            </a:r>
            <a:r>
              <a:rPr lang="en-US" altLang="ru-RU" sz="2400" b="1" smtClean="0">
                <a:latin typeface="Arial" panose="020B0604020202020204" pitchFamily="34" charset="0"/>
              </a:rPr>
              <a:t>H</a:t>
            </a:r>
            <a:r>
              <a:rPr lang="uk-UA" altLang="ru-RU" sz="2400" b="1" smtClean="0">
                <a:latin typeface="Arial" panose="020B0604020202020204" pitchFamily="34" charset="0"/>
              </a:rPr>
              <a:t>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    </a:t>
            </a:r>
            <a:r>
              <a:rPr lang="en-US" altLang="ru-RU" sz="2400" b="1" smtClean="0">
                <a:latin typeface="Arial" panose="020B0604020202020204" pitchFamily="34" charset="0"/>
              </a:rPr>
              <a:t>R</a:t>
            </a:r>
            <a:r>
              <a:rPr lang="en-US" altLang="ru-RU" sz="2400" b="1" baseline="-25000" smtClean="0">
                <a:latin typeface="Arial" panose="020B0604020202020204" pitchFamily="34" charset="0"/>
              </a:rPr>
              <a:t>2</a:t>
            </a:r>
            <a:r>
              <a:rPr lang="en-US" altLang="ru-RU" sz="2400" b="1" smtClean="0">
                <a:latin typeface="Arial" panose="020B0604020202020204" pitchFamily="34" charset="0"/>
              </a:rPr>
              <a:t>–N</a:t>
            </a:r>
            <a:r>
              <a:rPr lang="en-US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H     R–SH</a:t>
            </a:r>
          </a:p>
          <a:p>
            <a:r>
              <a:rPr lang="uk-UA" altLang="ru-RU" sz="2400" b="1" smtClean="0">
                <a:latin typeface="Arial" panose="020B0604020202020204" pitchFamily="34" charset="0"/>
              </a:rPr>
              <a:t>Найчастіше електронегативним атомом з яким зв’язується активний гідроген – є атом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оксигену або нітрогену.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endParaRPr lang="uk-UA" altLang="ru-RU" sz="2400" b="1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         R                                                                     R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              N – H </a:t>
            </a:r>
            <a:r>
              <a:rPr lang="en-US" altLang="ru-RU" sz="2400" b="1" smtClean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</a:t>
            </a:r>
            <a:r>
              <a:rPr lang="en-US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:O = C             R– O – H </a:t>
            </a:r>
            <a:r>
              <a:rPr lang="en-US" altLang="ru-RU" sz="2400" b="1" smtClean="0">
                <a:solidFill>
                  <a:srgbClr val="FF00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</a:t>
            </a:r>
            <a:r>
              <a:rPr lang="en-US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: N  – R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         R                                                                     R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endParaRPr lang="uk-UA" altLang="ru-RU" sz="2400" b="1" smtClean="0"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 flipV="1">
            <a:off x="1403350" y="5373688"/>
            <a:ext cx="2159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 flipV="1">
            <a:off x="3635375" y="4868863"/>
            <a:ext cx="2159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 rot="16200000" flipV="1">
            <a:off x="3635375" y="5373688"/>
            <a:ext cx="2159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 flipV="1">
            <a:off x="6804025" y="4868863"/>
            <a:ext cx="2159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rot="16200000" flipV="1">
            <a:off x="6804025" y="5373688"/>
            <a:ext cx="2159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rot="16200000" flipV="1">
            <a:off x="1403350" y="4868863"/>
            <a:ext cx="2159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549275"/>
            <a:ext cx="7772400" cy="401638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Іонні (електровалентні, сольові) зв’язки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84313"/>
            <a:ext cx="8137525" cy="3457575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</a:rPr>
              <a:t>Іонні зв’язки утворюються між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протилежно зарядженими іонами</a:t>
            </a:r>
            <a:r>
              <a:rPr lang="uk-UA" altLang="ru-RU" sz="2400" b="1" smtClean="0">
                <a:latin typeface="Arial" panose="020B0604020202020204" pitchFamily="34" charset="0"/>
              </a:rPr>
              <a:t> (катіонами та аніонами) і є характерними для солей неорганічних сполук:</a:t>
            </a:r>
            <a:endParaRPr lang="uk-UA" altLang="ru-RU" sz="2400" b="1" smtClean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                            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Na + Cl  </a:t>
            </a:r>
            <a:r>
              <a:rPr lang="en-US" altLang="ru-RU" sz="2400" b="1" smtClean="0">
                <a:solidFill>
                  <a:srgbClr val="0000FF"/>
                </a:solidFill>
                <a:cs typeface="Times New Roman" panose="02020603050405020304" pitchFamily="18" charset="0"/>
              </a:rPr>
              <a:t>→ 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Na</a:t>
            </a:r>
            <a:r>
              <a:rPr lang="en-US" altLang="ru-RU" sz="2400" b="1" baseline="30000" smtClean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+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Cl</a:t>
            </a:r>
            <a:r>
              <a:rPr lang="en-US" altLang="ru-RU" sz="2400" b="1" baseline="30000" smtClean="0">
                <a:solidFill>
                  <a:srgbClr val="0000FF"/>
                </a:solidFill>
                <a:cs typeface="Times New Roman" panose="02020603050405020304" pitchFamily="18" charset="0"/>
              </a:rPr>
              <a:t>−</a:t>
            </a:r>
            <a:endParaRPr lang="uk-UA" altLang="ru-RU" sz="2400" b="1" baseline="30000" smtClean="0">
              <a:solidFill>
                <a:srgbClr val="0000FF"/>
              </a:solidFill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altLang="ru-RU" sz="2400" b="1" baseline="30000" smtClean="0">
              <a:solidFill>
                <a:srgbClr val="0000FF"/>
              </a:solidFill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</a:rPr>
              <a:t>Іонні (сольові) зв’язки бічних радикалів амінокислот і нуклеотидів стабілізують третинну структуру протеїнів та нуклеїнових кислот.</a:t>
            </a:r>
            <a:endParaRPr lang="en-US" altLang="ru-RU" sz="2400" b="1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549275"/>
            <a:ext cx="7772400" cy="401638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Взаємний вплив атомів у органічних сполуках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484313"/>
            <a:ext cx="8785225" cy="3457575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</a:rPr>
              <a:t>Здатність окремих атомів в молекулі притягувати до себе електрони (електронегативність атомів) викликає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зміщення електронної густини</a:t>
            </a:r>
            <a:r>
              <a:rPr lang="uk-UA" altLang="ru-RU" sz="2400" b="1" smtClean="0">
                <a:latin typeface="Arial" panose="020B0604020202020204" pitchFamily="34" charset="0"/>
              </a:rPr>
              <a:t> та змінює реакційну здатність органічних сполук.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</a:rPr>
              <a:t>Розрізняють 2 види зміщень електронної густини:    </a:t>
            </a:r>
          </a:p>
          <a:p>
            <a:pP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Індуктивний ефект;</a:t>
            </a:r>
          </a:p>
          <a:p>
            <a:pPr>
              <a:buFont typeface="Wingdings" panose="05000000000000000000" pitchFamily="2" charset="2"/>
              <a:buNone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      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Мезомерний ефект.</a:t>
            </a:r>
            <a:endParaRPr lang="en-US" altLang="ru-RU" sz="2400" b="1" smtClean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7772400" cy="401638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Індуктивний ефект (І-ефект)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713788" cy="59769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Індуктивний ефект – </a:t>
            </a:r>
            <a:r>
              <a:rPr lang="uk-UA" altLang="ru-RU" sz="2400" b="1" smtClean="0">
                <a:latin typeface="Arial" panose="020B0604020202020204" pitchFamily="34" charset="0"/>
              </a:rPr>
              <a:t>зміщення, перерозподіл електронної густини вздовж по ланцюгу 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- зв’язків.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За різної електронегативності атомів у молекулі електронна густина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під впливом замісника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зміщується до більш електронегативного атома. Внаслідок цього, одні атоми: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        набувають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частково позитивного (</a:t>
            </a:r>
            <a:r>
              <a:rPr lang="uk-UA" altLang="ru-RU" sz="2400" b="1" baseline="30000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+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),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        інші –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частково негативного (</a:t>
            </a:r>
            <a:r>
              <a:rPr lang="uk-UA" altLang="ru-RU" sz="2400" b="1" baseline="3000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–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) заряду.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                                                           </a:t>
            </a:r>
            <a:r>
              <a:rPr lang="uk-UA" altLang="ru-RU" sz="2400" b="1" baseline="30000" smtClean="0">
                <a:latin typeface="Arial" panose="020B0604020202020204" pitchFamily="34" charset="0"/>
                <a:sym typeface="Symbol" panose="05050102010706020507" pitchFamily="18" charset="2"/>
              </a:rPr>
              <a:t>+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    </a:t>
            </a:r>
            <a:r>
              <a:rPr lang="uk-UA" altLang="ru-RU" sz="2400" b="1" baseline="30000" smtClean="0">
                <a:latin typeface="Arial" panose="020B0604020202020204" pitchFamily="34" charset="0"/>
                <a:sym typeface="Symbol" panose="05050102010706020507" pitchFamily="18" charset="2"/>
              </a:rPr>
              <a:t>+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     </a:t>
            </a:r>
            <a:r>
              <a:rPr lang="uk-UA" altLang="ru-RU" sz="2400" b="1" baseline="30000" smtClean="0">
                <a:latin typeface="Arial" panose="020B0604020202020204" pitchFamily="34" charset="0"/>
                <a:sym typeface="Symbol" panose="05050102010706020507" pitchFamily="18" charset="2"/>
              </a:rPr>
              <a:t>+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      </a:t>
            </a:r>
            <a:r>
              <a:rPr lang="uk-UA" altLang="ru-RU" sz="2400" b="1" baseline="30000" smtClean="0">
                <a:cs typeface="Times New Roman" panose="02020603050405020304" pitchFamily="18" charset="0"/>
                <a:sym typeface="Symbol" panose="05050102010706020507" pitchFamily="18" charset="2"/>
              </a:rPr>
              <a:t>−</a:t>
            </a:r>
            <a:endParaRPr lang="uk-UA" altLang="ru-RU" sz="2400" b="1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       Н</a:t>
            </a:r>
            <a:r>
              <a:rPr lang="en-US" altLang="ru-RU" sz="2400" b="1" baseline="-25000" smtClean="0">
                <a:latin typeface="Arial" panose="020B0604020202020204" pitchFamily="34" charset="0"/>
                <a:sym typeface="Symbol" panose="05050102010706020507" pitchFamily="18" charset="2"/>
              </a:rPr>
              <a:t>3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С–СН</a:t>
            </a:r>
            <a:r>
              <a:rPr lang="en-US" altLang="ru-RU" sz="2400" b="1" baseline="-25000" smtClean="0"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–СН</a:t>
            </a:r>
            <a:r>
              <a:rPr lang="en-US" altLang="ru-RU" sz="2400" b="1" baseline="-25000" smtClean="0"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–СН</a:t>
            </a:r>
            <a:r>
              <a:rPr lang="en-US" altLang="ru-RU" sz="2400" b="1" baseline="-25000" smtClean="0">
                <a:latin typeface="Arial" panose="020B0604020202020204" pitchFamily="34" charset="0"/>
                <a:sym typeface="Symbol" panose="05050102010706020507" pitchFamily="18" charset="2"/>
              </a:rPr>
              <a:t>3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         Н</a:t>
            </a:r>
            <a:r>
              <a:rPr lang="en-US" altLang="ru-RU" sz="2400" b="1" baseline="-25000" smtClean="0">
                <a:latin typeface="Arial" panose="020B0604020202020204" pitchFamily="34" charset="0"/>
                <a:sym typeface="Symbol" panose="05050102010706020507" pitchFamily="18" charset="2"/>
              </a:rPr>
              <a:t>3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С–СН</a:t>
            </a:r>
            <a:r>
              <a:rPr lang="en-US" altLang="ru-RU" sz="2400" b="1" baseline="-25000" smtClean="0"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–СН</a:t>
            </a:r>
            <a:r>
              <a:rPr lang="en-US" altLang="ru-RU" sz="2400" b="1" baseline="-25000" smtClean="0"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–СН</a:t>
            </a:r>
            <a:r>
              <a:rPr lang="en-US" altLang="ru-RU" sz="2400" b="1" baseline="-25000" smtClean="0"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uk-UA" altLang="ru-RU" sz="2400" b="1" smtClean="0">
                <a:cs typeface="Times New Roman" panose="02020603050405020304" pitchFamily="18" charset="0"/>
                <a:sym typeface="Symbol" panose="05050102010706020507" pitchFamily="18" charset="2"/>
              </a:rPr>
              <a:t>→</a:t>
            </a:r>
            <a:r>
              <a:rPr lang="en-US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Cl </a:t>
            </a:r>
            <a:endParaRPr lang="uk-UA" altLang="ru-RU" sz="2400" b="1" smtClean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              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 </a:t>
            </a:r>
            <a:r>
              <a:rPr lang="uk-UA" altLang="ru-RU" sz="2000" b="1" smtClean="0">
                <a:latin typeface="Arial" panose="020B0604020202020204" pitchFamily="34" charset="0"/>
                <a:sym typeface="Symbol" panose="05050102010706020507" pitchFamily="18" charset="2"/>
              </a:rPr>
              <a:t>н-бутан                                     1-хлорбутан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     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</a:rPr>
              <a:t>Введення в молекулу бутану атома хлору (замісник) приводить до зміщення електронної густини і поляризації не лише С–</a:t>
            </a:r>
            <a:r>
              <a:rPr lang="en-US" altLang="ru-RU" sz="2400" b="1" smtClean="0">
                <a:latin typeface="Arial" panose="020B0604020202020204" pitchFamily="34" charset="0"/>
              </a:rPr>
              <a:t>Cl</a:t>
            </a:r>
            <a:r>
              <a:rPr lang="uk-UA" altLang="ru-RU" sz="2400" b="1" smtClean="0">
                <a:latin typeface="Arial" panose="020B0604020202020204" pitchFamily="34" charset="0"/>
              </a:rPr>
              <a:t> зв’язку, але і сусідніх С–С зв’язків.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7772400" cy="401638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Мезомерний ефект (М-ефект)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713788" cy="5616575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Мезомерний ефект (ефект спряження)  – </a:t>
            </a:r>
            <a:r>
              <a:rPr lang="uk-UA" altLang="ru-RU" sz="2400" b="1" smtClean="0">
                <a:latin typeface="Arial" panose="020B0604020202020204" pitchFamily="34" charset="0"/>
              </a:rPr>
              <a:t>зміщення, перерозподіл електронної густини вздовж по спряженій системі (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-  або р-).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Мезомерний ефект спостерігається лише у тому випадку, коли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замісник включений у систему спряження молекули.</a:t>
            </a:r>
          </a:p>
          <a:p>
            <a:pPr>
              <a:buFont typeface="Wingdings" panose="05000000000000000000" pitchFamily="2" charset="2"/>
              <a:buNone/>
            </a:pPr>
            <a:r>
              <a:rPr lang="uk-UA" altLang="ru-RU" sz="2800" b="1" smtClean="0">
                <a:latin typeface="Arial" panose="020B0604020202020204" pitchFamily="34" charset="0"/>
                <a:sym typeface="Symbol" panose="05050102010706020507" pitchFamily="18" charset="2"/>
              </a:rPr>
              <a:t>                             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</a:t>
            </a:r>
            <a:r>
              <a:rPr lang="uk-UA" altLang="ru-RU" sz="2400" b="1" baseline="30000" smtClean="0">
                <a:latin typeface="Arial" panose="020B0604020202020204" pitchFamily="34" charset="0"/>
                <a:sym typeface="Symbol" panose="05050102010706020507" pitchFamily="18" charset="2"/>
              </a:rPr>
              <a:t>+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            О </a:t>
            </a:r>
            <a:r>
              <a:rPr lang="uk-UA" altLang="ru-RU" sz="2400" b="1" baseline="30000" smtClean="0">
                <a:cs typeface="Times New Roman" panose="02020603050405020304" pitchFamily="18" charset="0"/>
                <a:sym typeface="Symbol" panose="05050102010706020507" pitchFamily="18" charset="2"/>
              </a:rPr>
              <a:t>−</a:t>
            </a:r>
            <a:endParaRPr lang="uk-UA" altLang="ru-RU" sz="2400" b="1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                             Н</a:t>
            </a:r>
            <a:r>
              <a:rPr lang="uk-UA" altLang="ru-RU" sz="2400" b="1" baseline="-25000" smtClean="0"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С=СН–С                  </a:t>
            </a:r>
          </a:p>
          <a:p>
            <a:pP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sym typeface="Symbol" panose="05050102010706020507" pitchFamily="18" charset="2"/>
              </a:rPr>
              <a:t>                                                   Н</a:t>
            </a:r>
            <a:r>
              <a:rPr lang="uk-UA" altLang="ru-RU" sz="2800" b="1" smtClean="0">
                <a:latin typeface="Arial" panose="020B0604020202020204" pitchFamily="34" charset="0"/>
                <a:sym typeface="Symbol" panose="05050102010706020507" pitchFamily="18" charset="2"/>
              </a:rPr>
              <a:t>        </a:t>
            </a:r>
            <a:r>
              <a:rPr lang="uk-UA" altLang="ru-RU" sz="2000" b="1" smtClean="0">
                <a:latin typeface="Arial" panose="020B0604020202020204" pitchFamily="34" charset="0"/>
                <a:sym typeface="Symbol" panose="05050102010706020507" pitchFamily="18" charset="2"/>
              </a:rPr>
              <a:t>акролеїн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</a:rPr>
              <a:t>Так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альдегідна група в молекулі акролеїну</a:t>
            </a:r>
            <a:r>
              <a:rPr lang="uk-UA" altLang="ru-RU" sz="2400" b="1" smtClean="0">
                <a:latin typeface="Arial" panose="020B0604020202020204" pitchFamily="34" charset="0"/>
              </a:rPr>
              <a:t> і аміногрупа в молекулі аніліну входять у спряжену систему і виявляють відповідно мезомерний негативний або позитивний ефект.  </a:t>
            </a:r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 flipV="1">
            <a:off x="4356100" y="3429000"/>
            <a:ext cx="144463" cy="142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 flipV="1">
            <a:off x="4427538" y="3500438"/>
            <a:ext cx="144462" cy="142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4427538" y="3933825"/>
            <a:ext cx="215900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79" name="Arc 7"/>
          <p:cNvSpPr>
            <a:spLocks/>
          </p:cNvSpPr>
          <p:nvPr/>
        </p:nvSpPr>
        <p:spPr bwMode="auto">
          <a:xfrm rot="10198621" flipV="1">
            <a:off x="4141788" y="3289300"/>
            <a:ext cx="415925" cy="287338"/>
          </a:xfrm>
          <a:custGeom>
            <a:avLst/>
            <a:gdLst>
              <a:gd name="T0" fmla="*/ 0 w 24895"/>
              <a:gd name="T1" fmla="*/ 44777 h 21600"/>
              <a:gd name="T2" fmla="*/ 6948930 w 24895"/>
              <a:gd name="T3" fmla="*/ 3822367 h 21600"/>
              <a:gd name="T4" fmla="*/ 919730 w 24895"/>
              <a:gd name="T5" fmla="*/ 3822367 h 21600"/>
              <a:gd name="T6" fmla="*/ 0 60000 65536"/>
              <a:gd name="T7" fmla="*/ 0 60000 65536"/>
              <a:gd name="T8" fmla="*/ 0 60000 65536"/>
              <a:gd name="T9" fmla="*/ 0 w 24895"/>
              <a:gd name="T10" fmla="*/ 0 h 21600"/>
              <a:gd name="T11" fmla="*/ 24895 w 2489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895" h="21600" fill="none" extrusionOk="0">
                <a:moveTo>
                  <a:pt x="-1" y="252"/>
                </a:moveTo>
                <a:cubicBezTo>
                  <a:pt x="1090" y="84"/>
                  <a:pt x="2191" y="-1"/>
                  <a:pt x="3295" y="0"/>
                </a:cubicBezTo>
                <a:cubicBezTo>
                  <a:pt x="15224" y="0"/>
                  <a:pt x="24895" y="9670"/>
                  <a:pt x="24895" y="21600"/>
                </a:cubicBezTo>
              </a:path>
              <a:path w="24895" h="21600" stroke="0" extrusionOk="0">
                <a:moveTo>
                  <a:pt x="-1" y="252"/>
                </a:moveTo>
                <a:cubicBezTo>
                  <a:pt x="1090" y="84"/>
                  <a:pt x="2191" y="-1"/>
                  <a:pt x="3295" y="0"/>
                </a:cubicBezTo>
                <a:cubicBezTo>
                  <a:pt x="15224" y="0"/>
                  <a:pt x="24895" y="9670"/>
                  <a:pt x="24895" y="21600"/>
                </a:cubicBezTo>
                <a:lnTo>
                  <a:pt x="3295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altLang="ru-RU"/>
          </a:p>
        </p:txBody>
      </p:sp>
      <p:sp>
        <p:nvSpPr>
          <p:cNvPr id="28680" name="Arc 8"/>
          <p:cNvSpPr>
            <a:spLocks/>
          </p:cNvSpPr>
          <p:nvPr/>
        </p:nvSpPr>
        <p:spPr bwMode="auto">
          <a:xfrm rot="12958288" flipV="1">
            <a:off x="3348038" y="3429000"/>
            <a:ext cx="360362" cy="287338"/>
          </a:xfrm>
          <a:custGeom>
            <a:avLst/>
            <a:gdLst>
              <a:gd name="T0" fmla="*/ 0 w 21600"/>
              <a:gd name="T1" fmla="*/ 0 h 21600"/>
              <a:gd name="T2" fmla="*/ 6012073 w 21600"/>
              <a:gd name="T3" fmla="*/ 3822367 h 21600"/>
              <a:gd name="T4" fmla="*/ 0 w 21600"/>
              <a:gd name="T5" fmla="*/ 382236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7772400" cy="546100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Особливості протікання хімічних реакцій</a:t>
            </a:r>
            <a:r>
              <a:rPr lang="uk-UA" altLang="ru-RU" sz="2400" b="1" smtClean="0">
                <a:solidFill>
                  <a:srgbClr val="0000FF"/>
                </a:solidFill>
              </a:rPr>
              <a:t> </a:t>
            </a:r>
            <a:endParaRPr lang="uk-UA" altLang="ru-RU" sz="2400" b="1" smtClean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765175"/>
            <a:ext cx="8713788" cy="5903913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cs typeface="Arial" panose="020B0604020202020204" pitchFamily="34" charset="0"/>
              </a:rPr>
              <a:t>Протікання хімічних реакцій супроводжується </a:t>
            </a:r>
            <a:r>
              <a:rPr lang="uk-UA" altLang="ru-RU" sz="2400" b="1" smtClean="0">
                <a:solidFill>
                  <a:srgbClr val="0000FF"/>
                </a:solidFill>
                <a:cs typeface="Arial" panose="020B0604020202020204" pitchFamily="34" charset="0"/>
              </a:rPr>
              <a:t>зміною розподілу електронів на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зовнішніх (валентних) орбіталях</a:t>
            </a:r>
            <a:r>
              <a:rPr lang="uk-UA" altLang="ru-RU" sz="2400" b="1" smtClean="0">
                <a:latin typeface="Arial" panose="020B0604020202020204" pitchFamily="34" charset="0"/>
              </a:rPr>
              <a:t> молекул, іонів чи вільних радикалів з утворенням енергетично більш стабільних атомних систем.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</a:rPr>
              <a:t>Хімічні реакції на шляху від вихідних субстратів до кінцевих продуктів послідовно проходять у декілька стадій, сукупність яких називають –                                   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              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механізмом реакції.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</a:rPr>
              <a:t>Важливе значення в механізмі реакції має утворення проміжного, або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активованого комплексу</a:t>
            </a:r>
            <a:r>
              <a:rPr lang="uk-UA" altLang="ru-RU" sz="2400" b="1" smtClean="0">
                <a:latin typeface="Arial" panose="020B0604020202020204" pitchFamily="34" charset="0"/>
              </a:rPr>
              <a:t>, в якому власне і відбувається перетворення субстрату на продукт.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</a:rPr>
              <a:t>Енергія, необхідна для хімічного перетворення отримала назву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– енергія активації.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7772400" cy="546100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Класифікація хімічних реакцій</a:t>
            </a:r>
            <a:r>
              <a:rPr lang="uk-UA" altLang="ru-RU" sz="2400" b="1" smtClean="0">
                <a:solidFill>
                  <a:srgbClr val="0000FF"/>
                </a:solidFill>
              </a:rPr>
              <a:t> </a:t>
            </a:r>
            <a:endParaRPr lang="uk-UA" altLang="ru-RU" sz="2400" b="1" smtClean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765175"/>
            <a:ext cx="8713788" cy="5903913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cs typeface="Arial" panose="020B0604020202020204" pitchFamily="34" charset="0"/>
              </a:rPr>
              <a:t>Хімічні реакції біоорганічних сполук характеризують (класифікують) за:</a:t>
            </a:r>
            <a:r>
              <a:rPr lang="uk-UA" altLang="ru-RU" sz="2400" b="1" smtClean="0">
                <a:latin typeface="Arial" panose="020B0604020202020204" pitchFamily="34" charset="0"/>
              </a:rPr>
              <a:t>                                   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uk-UA" altLang="ru-RU" sz="2400" b="1" i="1" smtClean="0">
                <a:solidFill>
                  <a:srgbClr val="0000FF"/>
                </a:solidFill>
                <a:cs typeface="Arial" panose="020B0604020202020204" pitchFamily="34" charset="0"/>
              </a:rPr>
              <a:t>• </a:t>
            </a:r>
            <a:r>
              <a:rPr lang="uk-UA" altLang="ru-RU" sz="2400" b="1" i="1" smtClean="0">
                <a:cs typeface="Arial" panose="020B0604020202020204" pitchFamily="34" charset="0"/>
              </a:rPr>
              <a:t> </a:t>
            </a:r>
            <a:r>
              <a:rPr lang="uk-UA" altLang="ru-RU" sz="2400" b="1" i="1" smtClean="0">
                <a:solidFill>
                  <a:srgbClr val="0000FF"/>
                </a:solidFill>
                <a:latin typeface="Arial" panose="020B0604020202020204" pitchFamily="34" charset="0"/>
              </a:rPr>
              <a:t>механізмом розщеплення хімічних зв’язків;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i="1" smtClean="0">
                <a:solidFill>
                  <a:srgbClr val="0000FF"/>
                </a:solidFill>
                <a:latin typeface="Arial" panose="020B0604020202020204" pitchFamily="34" charset="0"/>
              </a:rPr>
              <a:t>          </a:t>
            </a:r>
            <a:r>
              <a:rPr lang="uk-UA" altLang="ru-RU" sz="2400" b="1" i="1" smtClean="0">
                <a:solidFill>
                  <a:srgbClr val="0000FF"/>
                </a:solidFill>
                <a:cs typeface="Arial" panose="020B0604020202020204" pitchFamily="34" charset="0"/>
              </a:rPr>
              <a:t>•  спрямованістю перетворень;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i="1" smtClean="0">
                <a:solidFill>
                  <a:srgbClr val="0000FF"/>
                </a:solidFill>
                <a:cs typeface="Arial" panose="020B0604020202020204" pitchFamily="34" charset="0"/>
              </a:rPr>
              <a:t>          </a:t>
            </a:r>
            <a:r>
              <a:rPr lang="en-US" altLang="ru-RU" sz="2400" b="1" i="1" smtClean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uk-UA" altLang="ru-RU" sz="2400" b="1" i="1" smtClean="0">
                <a:solidFill>
                  <a:srgbClr val="0000FF"/>
                </a:solidFill>
                <a:cs typeface="Arial" panose="020B0604020202020204" pitchFamily="34" charset="0"/>
              </a:rPr>
              <a:t>•  кінетичними критеріями.</a:t>
            </a:r>
            <a:endParaRPr lang="uk-UA" altLang="ru-RU" sz="2400" b="1" i="1" smtClean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</a:rPr>
              <a:t>Типи механізмів реакцій.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  Залежно від способу, за яким атакуючий реагент розриває зв’язки у молекулі субстрату, розрізняють 3 типи механізмів реакцій: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  </a:t>
            </a:r>
            <a:r>
              <a:rPr lang="uk-UA" altLang="ru-RU" sz="2400" b="1" smtClean="0">
                <a:solidFill>
                  <a:srgbClr val="0000FF"/>
                </a:solidFill>
                <a:cs typeface="Arial" panose="020B0604020202020204" pitchFamily="34" charset="0"/>
              </a:rPr>
              <a:t>• </a:t>
            </a:r>
            <a:r>
              <a:rPr lang="uk-UA" altLang="ru-RU" sz="2400" b="1" smtClean="0">
                <a:cs typeface="Arial" panose="020B0604020202020204" pitchFamily="34" charset="0"/>
              </a:rPr>
              <a:t> </a:t>
            </a:r>
            <a:r>
              <a:rPr lang="uk-UA" altLang="ru-RU" sz="2400" b="1" smtClean="0">
                <a:solidFill>
                  <a:srgbClr val="0000FF"/>
                </a:solidFill>
                <a:cs typeface="Arial" panose="020B0604020202020204" pitchFamily="34" charset="0"/>
              </a:rPr>
              <a:t>гомолітичний або </a:t>
            </a:r>
            <a:r>
              <a:rPr lang="uk-UA" altLang="ru-RU" sz="2400" b="1" u="sng" smtClean="0">
                <a:solidFill>
                  <a:srgbClr val="0000FF"/>
                </a:solidFill>
                <a:cs typeface="Arial" panose="020B0604020202020204" pitchFamily="34" charset="0"/>
              </a:rPr>
              <a:t>радикальний</a:t>
            </a:r>
            <a:r>
              <a:rPr lang="uk-UA" altLang="ru-RU" sz="2400" b="1" smtClean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solidFill>
                  <a:srgbClr val="0000FF"/>
                </a:solidFill>
                <a:cs typeface="Arial" panose="020B0604020202020204" pitchFamily="34" charset="0"/>
              </a:rPr>
              <a:t>                                              </a:t>
            </a:r>
            <a:r>
              <a:rPr lang="en-US" altLang="ru-RU" sz="2400" b="1" smtClean="0">
                <a:solidFill>
                  <a:srgbClr val="0000FF"/>
                </a:solidFill>
                <a:cs typeface="Arial" panose="020B0604020202020204" pitchFamily="34" charset="0"/>
              </a:rPr>
              <a:t>     </a:t>
            </a:r>
            <a:r>
              <a:rPr lang="uk-UA" altLang="ru-RU" sz="2400" b="1" smtClean="0">
                <a:solidFill>
                  <a:srgbClr val="0000FF"/>
                </a:solidFill>
                <a:cs typeface="Arial" panose="020B0604020202020204" pitchFamily="34" charset="0"/>
              </a:rPr>
              <a:t>(вільнорадикальний)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;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         </a:t>
            </a:r>
            <a:r>
              <a:rPr lang="uk-UA" altLang="ru-RU" sz="2400" b="1" smtClean="0">
                <a:solidFill>
                  <a:srgbClr val="0000FF"/>
                </a:solidFill>
                <a:cs typeface="Arial" panose="020B0604020202020204" pitchFamily="34" charset="0"/>
              </a:rPr>
              <a:t>•  гетеролітичний або </a:t>
            </a:r>
            <a:r>
              <a:rPr lang="uk-UA" altLang="ru-RU" sz="2400" b="1" u="sng" smtClean="0">
                <a:solidFill>
                  <a:srgbClr val="0000FF"/>
                </a:solidFill>
                <a:cs typeface="Arial" panose="020B0604020202020204" pitchFamily="34" charset="0"/>
              </a:rPr>
              <a:t>іонний</a:t>
            </a:r>
            <a:r>
              <a:rPr lang="uk-UA" altLang="ru-RU" sz="2400" b="1" smtClean="0">
                <a:solidFill>
                  <a:srgbClr val="0000FF"/>
                </a:solidFill>
                <a:cs typeface="Arial" panose="020B0604020202020204" pitchFamily="34" charset="0"/>
              </a:rPr>
              <a:t>;</a:t>
            </a:r>
            <a:r>
              <a:rPr lang="en-US" altLang="ru-RU" sz="2400" b="1" smtClean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endParaRPr lang="uk-UA" altLang="ru-RU" sz="2400" b="1" smtClean="0">
              <a:solidFill>
                <a:srgbClr val="0000FF"/>
              </a:solidFill>
              <a:cs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solidFill>
                  <a:srgbClr val="0000FF"/>
                </a:solidFill>
                <a:cs typeface="Arial" panose="020B0604020202020204" pitchFamily="34" charset="0"/>
              </a:rPr>
              <a:t>          </a:t>
            </a:r>
            <a:r>
              <a:rPr lang="en-US" altLang="ru-RU" sz="2400" b="1" smtClean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uk-UA" altLang="ru-RU" sz="2400" b="1" smtClean="0">
                <a:solidFill>
                  <a:srgbClr val="0000FF"/>
                </a:solidFill>
                <a:cs typeface="Arial" panose="020B0604020202020204" pitchFamily="34" charset="0"/>
              </a:rPr>
              <a:t>•  перициклічний або </a:t>
            </a:r>
            <a:r>
              <a:rPr lang="uk-UA" altLang="ru-RU" sz="2400" b="1" u="sng" smtClean="0">
                <a:solidFill>
                  <a:srgbClr val="0000FF"/>
                </a:solidFill>
                <a:cs typeface="Arial" panose="020B0604020202020204" pitchFamily="34" charset="0"/>
              </a:rPr>
              <a:t>молекулярний</a:t>
            </a:r>
            <a:r>
              <a:rPr lang="uk-UA" altLang="ru-RU" sz="2400" b="1" smtClean="0">
                <a:solidFill>
                  <a:srgbClr val="0000FF"/>
                </a:solidFill>
                <a:cs typeface="Arial" panose="020B0604020202020204" pitchFamily="34" charset="0"/>
              </a:rPr>
              <a:t>.</a:t>
            </a:r>
            <a:endParaRPr lang="uk-UA" altLang="ru-RU" sz="2400" b="1" smtClean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endParaRPr lang="uk-UA" altLang="ru-RU" sz="2400" b="1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7772400" cy="546100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Типи механізмів хімічних реакцій</a:t>
            </a:r>
            <a:r>
              <a:rPr lang="uk-UA" altLang="ru-RU" sz="2400" b="1" smtClean="0">
                <a:solidFill>
                  <a:srgbClr val="0000FF"/>
                </a:solidFill>
              </a:rPr>
              <a:t> </a:t>
            </a:r>
            <a:endParaRPr lang="uk-UA" altLang="ru-RU" sz="2400" b="1" smtClean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765175"/>
            <a:ext cx="8713788" cy="5903913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Радикальний (вільнорадикальний) – (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механізм, за якого при розщепленні хімічного зв’язку (електронної пари) у кожному з фрагментів, що утворились, залишається </a:t>
            </a:r>
            <a:r>
              <a:rPr lang="uk-UA" altLang="ru-RU" sz="2400" b="1" i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одному неспареному електрону.</a:t>
            </a:r>
            <a:r>
              <a:rPr lang="uk-UA" altLang="ru-RU" sz="2400" b="1" i="1" smtClean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 Такі частинки називають вільними радикалами: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          </a:t>
            </a:r>
            <a:r>
              <a:rPr lang="en-US" altLang="ru-RU" sz="2400" b="1" smtClean="0">
                <a:latin typeface="Arial" panose="020B0604020202020204" pitchFamily="34" charset="0"/>
              </a:rPr>
              <a:t>        </a:t>
            </a:r>
            <a:r>
              <a:rPr lang="uk-UA" altLang="ru-RU" sz="2400" b="1" smtClean="0">
                <a:latin typeface="Arial" panose="020B0604020202020204" pitchFamily="34" charset="0"/>
              </a:rPr>
              <a:t> </a:t>
            </a:r>
            <a:r>
              <a:rPr lang="en-US" altLang="ru-RU" sz="2400" b="1" smtClean="0">
                <a:latin typeface="Arial" panose="020B0604020202020204" pitchFamily="34" charset="0"/>
              </a:rPr>
              <a:t>X : Y  </a:t>
            </a:r>
            <a:r>
              <a:rPr lang="en-US" altLang="ru-RU" sz="2400" b="1" smtClean="0">
                <a:latin typeface="Arial" panose="020B0604020202020204" pitchFamily="34" charset="0"/>
                <a:cs typeface="Times New Roman" panose="02020603050405020304" pitchFamily="18" charset="0"/>
              </a:rPr>
              <a:t>→  X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altLang="ru-RU" sz="2400" b="1" smtClean="0">
                <a:latin typeface="Arial" panose="020B0604020202020204" pitchFamily="34" charset="0"/>
                <a:cs typeface="Times New Roman" panose="02020603050405020304" pitchFamily="18" charset="0"/>
              </a:rPr>
              <a:t> + Y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Іонним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називають механізм, за якого при розриві зв’язків </a:t>
            </a:r>
            <a:r>
              <a:rPr lang="uk-UA" altLang="ru-RU" sz="2400" b="1" i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обидва електрони залишаються на одному з фрагментів</a:t>
            </a:r>
            <a:r>
              <a:rPr lang="uk-UA" altLang="ru-RU" sz="2400" b="1" i="1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що утворились. Такі частинки називають іонами: катіонами (+) та аніонами (-): 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b="1" smtClean="0">
                <a:solidFill>
                  <a:srgbClr val="0000FF"/>
                </a:solidFill>
                <a:latin typeface="Arial" panose="020B0604020202020204" pitchFamily="34" charset="0"/>
              </a:rPr>
              <a:t>                     </a:t>
            </a:r>
            <a:r>
              <a:rPr lang="uk-UA" altLang="ru-RU" sz="2400" b="1" smtClean="0">
                <a:latin typeface="Arial" panose="020B0604020202020204" pitchFamily="34" charset="0"/>
              </a:rPr>
              <a:t>А : В  </a:t>
            </a:r>
            <a:r>
              <a:rPr lang="uk-UA" altLang="ru-RU" sz="2400" b="1" smtClean="0">
                <a:latin typeface="Arial" panose="020B0604020202020204" pitchFamily="34" charset="0"/>
                <a:cs typeface="Times New Roman" panose="02020603050405020304" pitchFamily="18" charset="0"/>
              </a:rPr>
              <a:t>→  </a:t>
            </a:r>
            <a:r>
              <a:rPr lang="uk-UA" altLang="ru-RU" sz="2400" b="1" smtClean="0">
                <a:latin typeface="Arial" panose="020B0604020202020204" pitchFamily="34" charset="0"/>
              </a:rPr>
              <a:t>А</a:t>
            </a:r>
            <a:r>
              <a:rPr lang="uk-UA" altLang="ru-RU" sz="2400" b="1" baseline="30000" smtClean="0">
                <a:latin typeface="Arial" panose="020B0604020202020204" pitchFamily="34" charset="0"/>
                <a:cs typeface="Times New Roman" panose="02020603050405020304" pitchFamily="18" charset="0"/>
              </a:rPr>
              <a:t>−</a:t>
            </a:r>
            <a:r>
              <a:rPr lang="uk-UA" altLang="ru-RU" sz="2400" b="1" smtClean="0">
                <a:latin typeface="Arial" panose="020B0604020202020204" pitchFamily="34" charset="0"/>
              </a:rPr>
              <a:t>  +  В</a:t>
            </a:r>
            <a:r>
              <a:rPr lang="uk-UA" altLang="ru-RU" sz="2400" b="1" baseline="30000" smtClean="0">
                <a:latin typeface="Arial" panose="020B0604020202020204" pitchFamily="34" charset="0"/>
              </a:rPr>
              <a:t>+</a:t>
            </a:r>
            <a:r>
              <a:rPr lang="uk-UA" altLang="ru-RU" b="1" smtClean="0"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</a:rPr>
              <a:t>Залежно від електронної природи атакуючого реагента, іонні реакції поділяють на нуклеофільні      ( </a:t>
            </a:r>
            <a:r>
              <a:rPr lang="en-US" altLang="ru-RU" sz="2400" b="1" smtClean="0">
                <a:latin typeface="Arial" panose="020B0604020202020204" pitchFamily="34" charset="0"/>
              </a:rPr>
              <a:t>N</a:t>
            </a:r>
            <a:r>
              <a:rPr lang="uk-UA" altLang="ru-RU" sz="2400" b="1" baseline="3000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uk-UA" altLang="ru-RU" sz="2400" b="1" smtClean="0">
                <a:latin typeface="Arial" panose="020B0604020202020204" pitchFamily="34" charset="0"/>
              </a:rPr>
              <a:t> </a:t>
            </a:r>
            <a:r>
              <a:rPr lang="en-US" altLang="ru-RU" sz="2400" b="1" smtClean="0">
                <a:latin typeface="Arial" panose="020B0604020202020204" pitchFamily="34" charset="0"/>
              </a:rPr>
              <a:t>) </a:t>
            </a:r>
            <a:r>
              <a:rPr lang="uk-UA" altLang="ru-RU" sz="2400" b="1" smtClean="0">
                <a:latin typeface="Arial" panose="020B0604020202020204" pitchFamily="34" charset="0"/>
              </a:rPr>
              <a:t>та електрофільні ( Е</a:t>
            </a:r>
            <a:r>
              <a:rPr lang="uk-UA" altLang="ru-RU" sz="2400" b="1" baseline="30000" smtClean="0">
                <a:latin typeface="Arial" panose="020B0604020202020204" pitchFamily="34" charset="0"/>
              </a:rPr>
              <a:t>+</a:t>
            </a:r>
            <a:r>
              <a:rPr lang="uk-UA" altLang="ru-RU" sz="2400" b="1" smtClean="0">
                <a:latin typeface="Arial" panose="020B0604020202020204" pitchFamily="34" charset="0"/>
              </a:rPr>
              <a:t> ).</a:t>
            </a:r>
            <a:endParaRPr lang="uk-UA" altLang="ru-RU" sz="2400" b="1" smtClean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endParaRPr lang="uk-UA" altLang="ru-RU" sz="2400" b="1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7772400" cy="546100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Типи механізмів хімічних реакцій - нуклеофіли</a:t>
            </a:r>
            <a:r>
              <a:rPr lang="uk-UA" altLang="ru-RU" sz="2400" b="1" smtClean="0">
                <a:solidFill>
                  <a:srgbClr val="0000FF"/>
                </a:solidFill>
              </a:rPr>
              <a:t> </a:t>
            </a:r>
            <a:endParaRPr lang="uk-UA" altLang="ru-RU" sz="2400" b="1" smtClean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765175"/>
            <a:ext cx="8713788" cy="5903913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</a:rPr>
              <a:t>В нуклеофільних реакціях </a:t>
            </a:r>
            <a:r>
              <a:rPr lang="uk-UA" altLang="ru-RU" sz="2400" b="1" i="1" smtClean="0">
                <a:solidFill>
                  <a:srgbClr val="0000FF"/>
                </a:solidFill>
                <a:latin typeface="Arial" panose="020B0604020202020204" pitchFamily="34" charset="0"/>
              </a:rPr>
              <a:t>атакуючим реагентом</a:t>
            </a:r>
            <a:r>
              <a:rPr lang="uk-UA" altLang="ru-RU" sz="2400" b="1" smtClean="0">
                <a:latin typeface="Arial" panose="020B0604020202020204" pitchFamily="34" charset="0"/>
              </a:rPr>
              <a:t> є нуклеофіл</a:t>
            </a:r>
            <a:r>
              <a:rPr lang="en-US" altLang="ru-RU" sz="2400" b="1" smtClean="0">
                <a:latin typeface="Arial" panose="020B0604020202020204" pitchFamily="34" charset="0"/>
              </a:rPr>
              <a:t> – N</a:t>
            </a:r>
            <a:r>
              <a:rPr lang="en-US" altLang="ru-RU" sz="2400" b="1" baseline="30000" smtClean="0">
                <a:latin typeface="Arial" panose="020B0604020202020204" pitchFamily="34" charset="0"/>
                <a:cs typeface="Times New Roman" panose="02020603050405020304" pitchFamily="18" charset="0"/>
              </a:rPr>
              <a:t>− </a:t>
            </a:r>
            <a:r>
              <a:rPr lang="uk-UA" altLang="ru-RU" sz="2400" b="1" smtClean="0">
                <a:latin typeface="Arial" panose="020B0604020202020204" pitchFamily="34" charset="0"/>
              </a:rPr>
              <a:t> </a:t>
            </a:r>
            <a:endParaRPr lang="en-US" altLang="ru-RU" sz="2400" b="1" smtClean="0"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solidFill>
                  <a:srgbClr val="0000FF"/>
                </a:solidFill>
                <a:cs typeface="Arial" panose="020B0604020202020204" pitchFamily="34" charset="0"/>
              </a:rPr>
              <a:t>Нуклеофіли – </a:t>
            </a:r>
            <a:r>
              <a:rPr lang="uk-UA" altLang="ru-RU" sz="2400" b="1" smtClean="0">
                <a:cs typeface="Arial" panose="020B0604020202020204" pitchFamily="34" charset="0"/>
              </a:rPr>
              <a:t>це реагенти, які мають надлишок електронів і в ході реакції віддають електрони (електронну пару) при утворенні хімічного зв’язку з субстратом. Їх ще називають: ті, що тягнуться до ядра (шукають ядро).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cs typeface="Arial" panose="020B0604020202020204" pitchFamily="34" charset="0"/>
              </a:rPr>
              <a:t>Нуклеофіли мають одну або декілька неподілених пар електронів, це зокрема: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cs typeface="Arial" panose="020B0604020202020204" pitchFamily="34" charset="0"/>
              </a:rPr>
              <a:t>        </a:t>
            </a:r>
            <a:r>
              <a:rPr lang="uk-UA" altLang="ru-RU" sz="2400" b="1" smtClean="0">
                <a:solidFill>
                  <a:srgbClr val="0000FF"/>
                </a:solidFill>
                <a:cs typeface="Arial" panose="020B0604020202020204" pitchFamily="34" charset="0"/>
              </a:rPr>
              <a:t>1. Аніони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uk-UA" altLang="ru-RU" sz="2400" b="1" smtClean="0">
                <a:cs typeface="Arial" panose="020B0604020202020204" pitchFamily="34" charset="0"/>
              </a:rPr>
              <a:t> негативно заряджені іони: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cs typeface="Arial" panose="020B0604020202020204" pitchFamily="34" charset="0"/>
              </a:rPr>
              <a:t>            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ОН</a:t>
            </a:r>
            <a:r>
              <a:rPr lang="uk-UA" altLang="ru-RU" sz="2400" b="1" baseline="30000" smtClean="0">
                <a:latin typeface="Arial" panose="020B0604020202020204" pitchFamily="34" charset="0"/>
                <a:cs typeface="Times New Roman" panose="02020603050405020304" pitchFamily="18" charset="0"/>
              </a:rPr>
              <a:t>−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– гідроксил;   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RO</a:t>
            </a:r>
            <a:r>
              <a:rPr lang="uk-UA" altLang="ru-RU" sz="2400" b="1" baseline="30000" smtClean="0">
                <a:latin typeface="Arial" panose="020B0604020202020204" pitchFamily="34" charset="0"/>
                <a:cs typeface="Times New Roman" panose="02020603050405020304" pitchFamily="18" charset="0"/>
              </a:rPr>
              <a:t>−</a:t>
            </a:r>
            <a:r>
              <a:rPr lang="uk-UA" altLang="ru-RU" sz="2400" b="1" smtClean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ru-RU" sz="2400" b="1" smtClean="0">
                <a:latin typeface="Arial" panose="020B0604020202020204" pitchFamily="34" charset="0"/>
                <a:cs typeface="Times New Roman" panose="02020603050405020304" pitchFamily="18" charset="0"/>
              </a:rPr>
              <a:t>-</a:t>
            </a:r>
            <a:r>
              <a:rPr lang="uk-UA" altLang="ru-RU" sz="2400" b="1" smtClean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алкоксид-іон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r>
              <a:rPr lang="uk-UA" altLang="ru-RU" sz="2400" b="1" baseline="30000" smtClean="0">
                <a:latin typeface="Arial" panose="020B0604020202020204" pitchFamily="34" charset="0"/>
                <a:cs typeface="Times New Roman" panose="02020603050405020304" pitchFamily="18" charset="0"/>
              </a:rPr>
              <a:t>−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– хлорид-іон;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CN</a:t>
            </a:r>
            <a:r>
              <a:rPr lang="uk-UA" altLang="ru-RU" sz="2400" b="1" baseline="30000" smtClean="0">
                <a:latin typeface="Arial" panose="020B0604020202020204" pitchFamily="34" charset="0"/>
                <a:cs typeface="Times New Roman" panose="02020603050405020304" pitchFamily="18" charset="0"/>
              </a:rPr>
              <a:t>−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, NH</a:t>
            </a:r>
            <a:r>
              <a:rPr lang="en-US" altLang="ru-RU" sz="24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uk-UA" altLang="ru-RU" sz="2400" b="1" baseline="30000" smtClean="0">
                <a:latin typeface="Arial" panose="020B0604020202020204" pitchFamily="34" charset="0"/>
                <a:cs typeface="Times New Roman" panose="02020603050405020304" pitchFamily="18" charset="0"/>
              </a:rPr>
              <a:t>−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, R–COO</a:t>
            </a:r>
            <a:r>
              <a:rPr lang="uk-UA" altLang="ru-RU" sz="2400" b="1" baseline="30000" smtClean="0">
                <a:latin typeface="Arial" panose="020B0604020202020204" pitchFamily="34" charset="0"/>
                <a:cs typeface="Times New Roman" panose="02020603050405020304" pitchFamily="18" charset="0"/>
              </a:rPr>
              <a:t>−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H</a:t>
            </a:r>
            <a:r>
              <a:rPr lang="en-US" altLang="ru-RU" sz="2400" b="1" baseline="30000" smtClean="0">
                <a:latin typeface="Arial" panose="020B0604020202020204" pitchFamily="34" charset="0"/>
                <a:cs typeface="Times New Roman" panose="02020603050405020304" pitchFamily="18" charset="0"/>
              </a:rPr>
              <a:t>−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– гідрид-іон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b="1" smtClean="0">
                <a:solidFill>
                  <a:srgbClr val="0000FF"/>
                </a:solidFill>
              </a:rPr>
              <a:t>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7772400" cy="546100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Типи механізмів хімічних реакцій - нуклеофіли</a:t>
            </a:r>
            <a:r>
              <a:rPr lang="uk-UA" altLang="ru-RU" sz="2400" b="1" smtClean="0">
                <a:solidFill>
                  <a:srgbClr val="0000FF"/>
                </a:solidFill>
              </a:rPr>
              <a:t> </a:t>
            </a:r>
            <a:endParaRPr lang="uk-UA" altLang="ru-RU" sz="2400" b="1" smtClean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765175"/>
            <a:ext cx="8713788" cy="5903913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cs typeface="Arial" panose="020B0604020202020204" pitchFamily="34" charset="0"/>
              </a:rPr>
              <a:t>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Нейтральні молекули –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в яких один атом має неподілену пару електронів (вільну пару):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</a:t>
            </a:r>
            <a:endParaRPr lang="uk-UA" altLang="ru-RU" sz="2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R –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uk-UA" altLang="ru-RU" sz="2400" b="1" baseline="30000" smtClean="0">
                <a:latin typeface="Arial" panose="020B0604020202020204" pitchFamily="34" charset="0"/>
                <a:cs typeface="Times New Roman" panose="02020603050405020304" pitchFamily="18" charset="0"/>
              </a:rPr>
              <a:t>−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 R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NH</a:t>
            </a:r>
            <a:r>
              <a:rPr lang="en-US" altLang="ru-RU" sz="24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uk-UA" altLang="ru-RU" sz="2400" b="1" baseline="-25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R – O – R                 R – NH 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H – O - H                     – NH</a:t>
            </a:r>
            <a:r>
              <a:rPr lang="en-US" altLang="ru-RU" sz="24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uk-UA" altLang="ru-RU" sz="2400" b="1" baseline="-25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ru-RU" b="1" smtClean="0">
                <a:solidFill>
                  <a:srgbClr val="0000FF"/>
                </a:solidFill>
                <a:latin typeface="Arial" panose="020B0604020202020204" pitchFamily="34" charset="0"/>
              </a:rPr>
              <a:t>   </a:t>
            </a: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3.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Ненасичені сполуки, </a:t>
            </a:r>
            <a:r>
              <a:rPr lang="uk-UA" altLang="ru-RU" sz="2400" b="1" smtClean="0">
                <a:latin typeface="Arial" panose="020B0604020202020204" pitchFamily="34" charset="0"/>
              </a:rPr>
              <a:t>що містять центри з підвищеною електронною густиною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uk-UA" altLang="ru-RU" sz="2400" b="1" smtClean="0">
                <a:latin typeface="Arial" panose="020B0604020202020204" pitchFamily="34" charset="0"/>
              </a:rPr>
              <a:t>(оліфени, ацетилен, арени):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          </a:t>
            </a:r>
            <a:r>
              <a:rPr lang="uk-UA" altLang="ru-RU" sz="2400" b="1" smtClean="0">
                <a:latin typeface="Arial" panose="020B0604020202020204" pitchFamily="34" charset="0"/>
              </a:rPr>
              <a:t>С = С            – С     С –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endParaRPr lang="uk-UA" altLang="ru-RU" sz="2400" b="1" smtClean="0"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000" b="1" smtClean="0">
                <a:latin typeface="Arial" panose="020B0604020202020204" pitchFamily="34" charset="0"/>
              </a:rPr>
              <a:t>Нуклеофіли здатні утворювати ковалентний зв’язок з субстратом, атакуючи в його молекулі центри з </a:t>
            </a:r>
            <a:r>
              <a:rPr lang="uk-UA" altLang="ru-RU" sz="2000" b="1" smtClean="0">
                <a:solidFill>
                  <a:srgbClr val="0000FF"/>
                </a:solidFill>
                <a:latin typeface="Arial" panose="020B0604020202020204" pitchFamily="34" charset="0"/>
              </a:rPr>
              <a:t>пониженою електронною густиною.         </a:t>
            </a: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1979613" y="2276475"/>
            <a:ext cx="5032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2000">
                <a:cs typeface="Arial" panose="020B0604020202020204" pitchFamily="34" charset="0"/>
                <a:sym typeface="Symbol" panose="05050102010706020507" pitchFamily="18" charset="2"/>
              </a:rPr>
              <a:t>••</a:t>
            </a:r>
          </a:p>
        </p:txBody>
      </p:sp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1979613" y="1412875"/>
            <a:ext cx="5032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2000">
                <a:cs typeface="Arial" panose="020B0604020202020204" pitchFamily="34" charset="0"/>
                <a:sym typeface="Symbol" panose="05050102010706020507" pitchFamily="18" charset="2"/>
              </a:rPr>
              <a:t>••</a:t>
            </a:r>
          </a:p>
        </p:txBody>
      </p:sp>
      <p:sp>
        <p:nvSpPr>
          <p:cNvPr id="9222" name="Text Box 7"/>
          <p:cNvSpPr txBox="1">
            <a:spLocks noChangeArrowheads="1"/>
          </p:cNvSpPr>
          <p:nvPr/>
        </p:nvSpPr>
        <p:spPr bwMode="auto">
          <a:xfrm>
            <a:off x="4716463" y="1844675"/>
            <a:ext cx="5032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2000">
                <a:cs typeface="Arial" panose="020B0604020202020204" pitchFamily="34" charset="0"/>
                <a:sym typeface="Symbol" panose="05050102010706020507" pitchFamily="18" charset="2"/>
              </a:rPr>
              <a:t>••</a:t>
            </a:r>
          </a:p>
        </p:txBody>
      </p:sp>
      <p:sp>
        <p:nvSpPr>
          <p:cNvPr id="9223" name="Text Box 8"/>
          <p:cNvSpPr txBox="1">
            <a:spLocks noChangeArrowheads="1"/>
          </p:cNvSpPr>
          <p:nvPr/>
        </p:nvSpPr>
        <p:spPr bwMode="auto">
          <a:xfrm>
            <a:off x="4716463" y="1412875"/>
            <a:ext cx="5032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2000">
                <a:cs typeface="Arial" panose="020B0604020202020204" pitchFamily="34" charset="0"/>
                <a:sym typeface="Symbol" panose="05050102010706020507" pitchFamily="18" charset="2"/>
              </a:rPr>
              <a:t>••</a:t>
            </a:r>
          </a:p>
        </p:txBody>
      </p:sp>
      <p:sp>
        <p:nvSpPr>
          <p:cNvPr id="9224" name="Text Box 10"/>
          <p:cNvSpPr txBox="1">
            <a:spLocks noChangeArrowheads="1"/>
          </p:cNvSpPr>
          <p:nvPr/>
        </p:nvSpPr>
        <p:spPr bwMode="auto">
          <a:xfrm>
            <a:off x="4716463" y="2276475"/>
            <a:ext cx="5032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2000">
                <a:cs typeface="Arial" panose="020B0604020202020204" pitchFamily="34" charset="0"/>
                <a:sym typeface="Symbol" panose="05050102010706020507" pitchFamily="18" charset="2"/>
              </a:rPr>
              <a:t>••</a:t>
            </a:r>
          </a:p>
        </p:txBody>
      </p:sp>
      <p:sp>
        <p:nvSpPr>
          <p:cNvPr id="9225" name="Text Box 12"/>
          <p:cNvSpPr txBox="1">
            <a:spLocks noChangeArrowheads="1"/>
          </p:cNvSpPr>
          <p:nvPr/>
        </p:nvSpPr>
        <p:spPr bwMode="auto">
          <a:xfrm>
            <a:off x="1979613" y="1844675"/>
            <a:ext cx="433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2000">
                <a:cs typeface="Arial" panose="020B0604020202020204" pitchFamily="34" charset="0"/>
                <a:sym typeface="Symbol" panose="05050102010706020507" pitchFamily="18" charset="2"/>
              </a:rPr>
              <a:t>••</a:t>
            </a:r>
          </a:p>
        </p:txBody>
      </p:sp>
      <p:sp>
        <p:nvSpPr>
          <p:cNvPr id="9226" name="AutoShape 13"/>
          <p:cNvSpPr>
            <a:spLocks noChangeArrowheads="1"/>
          </p:cNvSpPr>
          <p:nvPr/>
        </p:nvSpPr>
        <p:spPr bwMode="auto">
          <a:xfrm rot="-5400000">
            <a:off x="5777706" y="4526757"/>
            <a:ext cx="792163" cy="755650"/>
          </a:xfrm>
          <a:prstGeom prst="hexagon">
            <a:avLst>
              <a:gd name="adj" fmla="val 26208"/>
              <a:gd name="vf" fmla="val 11547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ru-RU" altLang="ru-RU"/>
          </a:p>
        </p:txBody>
      </p:sp>
      <p:sp>
        <p:nvSpPr>
          <p:cNvPr id="9227" name="Line 14"/>
          <p:cNvSpPr>
            <a:spLocks noChangeShapeType="1"/>
          </p:cNvSpPr>
          <p:nvPr/>
        </p:nvSpPr>
        <p:spPr bwMode="auto">
          <a:xfrm rot="-5400000">
            <a:off x="1078706" y="4977607"/>
            <a:ext cx="144463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8" name="Line 15"/>
          <p:cNvSpPr>
            <a:spLocks noChangeShapeType="1"/>
          </p:cNvSpPr>
          <p:nvPr/>
        </p:nvSpPr>
        <p:spPr bwMode="auto">
          <a:xfrm>
            <a:off x="1042988" y="4581525"/>
            <a:ext cx="215900" cy="142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9" name="Line 16"/>
          <p:cNvSpPr>
            <a:spLocks noChangeShapeType="1"/>
          </p:cNvSpPr>
          <p:nvPr/>
        </p:nvSpPr>
        <p:spPr bwMode="auto">
          <a:xfrm>
            <a:off x="2124075" y="5013325"/>
            <a:ext cx="215900" cy="1428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0" name="Line 17"/>
          <p:cNvSpPr>
            <a:spLocks noChangeShapeType="1"/>
          </p:cNvSpPr>
          <p:nvPr/>
        </p:nvSpPr>
        <p:spPr bwMode="auto">
          <a:xfrm rot="-5400000">
            <a:off x="2124075" y="4508500"/>
            <a:ext cx="2159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1" name="Line 18"/>
          <p:cNvSpPr>
            <a:spLocks noChangeShapeType="1"/>
          </p:cNvSpPr>
          <p:nvPr/>
        </p:nvSpPr>
        <p:spPr bwMode="auto">
          <a:xfrm flipV="1">
            <a:off x="3635375" y="4797425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2" name="Line 20"/>
          <p:cNvSpPr>
            <a:spLocks noChangeShapeType="1"/>
          </p:cNvSpPr>
          <p:nvPr/>
        </p:nvSpPr>
        <p:spPr bwMode="auto">
          <a:xfrm flipV="1">
            <a:off x="3635375" y="4868863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3" name="Line 21"/>
          <p:cNvSpPr>
            <a:spLocks noChangeShapeType="1"/>
          </p:cNvSpPr>
          <p:nvPr/>
        </p:nvSpPr>
        <p:spPr bwMode="auto">
          <a:xfrm flipV="1">
            <a:off x="3635375" y="4941888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4" name="Line 22"/>
          <p:cNvSpPr>
            <a:spLocks noChangeShapeType="1"/>
          </p:cNvSpPr>
          <p:nvPr/>
        </p:nvSpPr>
        <p:spPr bwMode="auto">
          <a:xfrm rot="16200000" flipV="1">
            <a:off x="6299994" y="4868069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5" name="Line 23"/>
          <p:cNvSpPr>
            <a:spLocks noChangeShapeType="1"/>
          </p:cNvSpPr>
          <p:nvPr/>
        </p:nvSpPr>
        <p:spPr bwMode="auto">
          <a:xfrm rot="19929649" flipV="1">
            <a:off x="5867400" y="4652963"/>
            <a:ext cx="287338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6" name="Line 24"/>
          <p:cNvSpPr>
            <a:spLocks noChangeShapeType="1"/>
          </p:cNvSpPr>
          <p:nvPr/>
        </p:nvSpPr>
        <p:spPr bwMode="auto">
          <a:xfrm rot="1896731" flipV="1">
            <a:off x="5872163" y="5137150"/>
            <a:ext cx="288925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7772400" cy="546100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Типи механізмів хімічних реакцій - електрофіли</a:t>
            </a:r>
            <a:r>
              <a:rPr lang="uk-UA" altLang="ru-RU" sz="2400" b="1" smtClean="0">
                <a:solidFill>
                  <a:srgbClr val="0000FF"/>
                </a:solidFill>
              </a:rPr>
              <a:t> </a:t>
            </a:r>
            <a:endParaRPr lang="uk-UA" altLang="ru-RU" sz="2400" b="1" smtClean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765175"/>
            <a:ext cx="8713788" cy="5903913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</a:rPr>
              <a:t>В електрофільних реакціях </a:t>
            </a:r>
            <a:r>
              <a:rPr lang="uk-UA" altLang="ru-RU" sz="2400" b="1" i="1" smtClean="0">
                <a:solidFill>
                  <a:srgbClr val="0000FF"/>
                </a:solidFill>
                <a:latin typeface="Arial" panose="020B0604020202020204" pitchFamily="34" charset="0"/>
              </a:rPr>
              <a:t>атакуючим реагентом</a:t>
            </a:r>
            <a:r>
              <a:rPr lang="uk-UA" altLang="ru-RU" sz="2400" b="1" smtClean="0">
                <a:latin typeface="Arial" panose="020B0604020202020204" pitchFamily="34" charset="0"/>
              </a:rPr>
              <a:t> є електрофіл</a:t>
            </a:r>
            <a:r>
              <a:rPr lang="en-US" altLang="ru-RU" sz="2400" b="1" smtClean="0">
                <a:latin typeface="Arial" panose="020B0604020202020204" pitchFamily="34" charset="0"/>
              </a:rPr>
              <a:t> – </a:t>
            </a:r>
            <a:r>
              <a:rPr lang="uk-UA" altLang="ru-RU" sz="2400" b="1" smtClean="0">
                <a:latin typeface="Arial" panose="020B0604020202020204" pitchFamily="34" charset="0"/>
              </a:rPr>
              <a:t>Е</a:t>
            </a:r>
            <a:r>
              <a:rPr lang="uk-UA" altLang="ru-RU" sz="2400" b="1" baseline="30000" smtClean="0">
                <a:latin typeface="Arial" panose="020B0604020202020204" pitchFamily="34" charset="0"/>
              </a:rPr>
              <a:t>+</a:t>
            </a:r>
            <a:r>
              <a:rPr lang="en-US" altLang="ru-RU" sz="2400" b="1" baseline="30000" smtClean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uk-UA" altLang="ru-RU" sz="2400" b="1" smtClean="0">
                <a:latin typeface="Arial" panose="020B0604020202020204" pitchFamily="34" charset="0"/>
              </a:rPr>
              <a:t> </a:t>
            </a:r>
            <a:endParaRPr lang="en-US" altLang="ru-RU" sz="2400" b="1" smtClean="0"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Електрофіли –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це реагенти, які приймають (забирають) електрони (електронну пару) від субстрату при утворенні з ним хімічного зв’язку (шукають електрони).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Електрофіли мають вакантну орбіталь, або центри з пониженою електронною густиною, це зокрема: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Катіони –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позитивно заряджені іони: 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Н</a:t>
            </a:r>
            <a:r>
              <a:rPr lang="uk-UA" altLang="ru-RU" sz="2400" b="1" baseline="3000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– протон;   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uk-UA" altLang="ru-RU" sz="2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r>
              <a:rPr lang="en-US" altLang="ru-RU" sz="2400" b="1" baseline="30000" smtClean="0">
                <a:latin typeface="Arial" panose="020B0604020202020204" pitchFamily="34" charset="0"/>
                <a:cs typeface="Arial" panose="020B0604020202020204" pitchFamily="34" charset="0"/>
              </a:rPr>
              <a:t>n+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– іони металів;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Br</a:t>
            </a:r>
            <a:r>
              <a:rPr lang="en-US" altLang="ru-RU" sz="2400" b="1" baseline="3000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– катіон брому;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en-US" altLang="ru-RU" sz="2400" b="1" baseline="30000" smtClean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R</a:t>
            </a:r>
            <a:r>
              <a:rPr lang="en-US" altLang="ru-RU" sz="24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ru-RU" sz="2400" b="1" baseline="3000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карбкатіон 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b="1" smtClean="0">
                <a:solidFill>
                  <a:srgbClr val="0000FF"/>
                </a:solidFill>
              </a:rPr>
              <a:t>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7772400" cy="546100"/>
          </a:xfrm>
        </p:spPr>
        <p:txBody>
          <a:bodyPr/>
          <a:lstStyle/>
          <a:p>
            <a:pPr algn="ctr"/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Типи механізмів хімічних реакцій - електрофіли</a:t>
            </a:r>
            <a:r>
              <a:rPr lang="uk-UA" altLang="ru-RU" sz="2400" b="1" smtClean="0">
                <a:solidFill>
                  <a:srgbClr val="0000FF"/>
                </a:solidFill>
              </a:rPr>
              <a:t> </a:t>
            </a:r>
            <a:endParaRPr lang="uk-UA" altLang="ru-RU" sz="2400" b="1" smtClean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765175"/>
            <a:ext cx="8713788" cy="5903913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cs typeface="Arial" panose="020B0604020202020204" pitchFamily="34" charset="0"/>
              </a:rPr>
              <a:t>   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Нейтральні молекули –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що мають вакантну орбіталь і мають атоми з частково позитивним зарядом: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</a:t>
            </a:r>
            <a:endParaRPr lang="uk-UA" altLang="ru-RU" sz="24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• 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(сульфур) в   –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US" altLang="ru-RU" sz="24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uk-UA" altLang="ru-RU" sz="2400" b="1" baseline="-25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•  Кислоти Льюїса: 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AlCl</a:t>
            </a:r>
            <a:r>
              <a:rPr lang="en-US" altLang="ru-RU" sz="24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, FeBr</a:t>
            </a:r>
            <a:r>
              <a:rPr lang="en-US" altLang="ru-RU" sz="24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, SnCl</a:t>
            </a:r>
            <a:r>
              <a:rPr lang="en-US" altLang="ru-RU" sz="24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, BF</a:t>
            </a:r>
            <a:r>
              <a:rPr lang="en-US" altLang="ru-RU" sz="2400" b="1" baseline="-2500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   3.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uk-UA" altLang="ru-RU" sz="2400" b="1" smtClean="0">
                <a:latin typeface="Arial" panose="020B0604020202020204" pitchFamily="34" charset="0"/>
              </a:rPr>
              <a:t>Молекули, що мають центри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з пониженою </a:t>
            </a:r>
            <a:r>
              <a:rPr lang="uk-UA" altLang="ru-RU" sz="2400" b="1" smtClean="0">
                <a:latin typeface="Arial" panose="020B0604020202020204" pitchFamily="34" charset="0"/>
              </a:rPr>
              <a:t>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електронною густиною</a:t>
            </a:r>
            <a:r>
              <a:rPr lang="uk-UA" altLang="ru-RU" sz="2400" b="1" smtClean="0">
                <a:latin typeface="Arial" panose="020B0604020202020204" pitchFamily="34" charset="0"/>
              </a:rPr>
              <a:t>: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     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•  </a:t>
            </a:r>
            <a:r>
              <a:rPr lang="uk-UA" altLang="ru-RU" sz="2400" b="1" smtClean="0">
                <a:latin typeface="Arial" panose="020B0604020202020204" pitchFamily="34" charset="0"/>
              </a:rPr>
              <a:t>сполуки, що містять карбонільну групу;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 smtClean="0">
                <a:latin typeface="Arial" panose="020B0604020202020204" pitchFamily="34" charset="0"/>
              </a:rPr>
              <a:t>              </a:t>
            </a:r>
            <a:r>
              <a:rPr lang="uk-UA" altLang="ru-RU" sz="2400" b="1" smtClean="0">
                <a:latin typeface="Arial" panose="020B0604020202020204" pitchFamily="34" charset="0"/>
                <a:cs typeface="Arial" panose="020B0604020202020204" pitchFamily="34" charset="0"/>
              </a:rPr>
              <a:t>•  </a:t>
            </a:r>
            <a:r>
              <a:rPr lang="uk-UA" altLang="ru-RU" sz="2400" b="1" smtClean="0">
                <a:latin typeface="Arial" panose="020B0604020202020204" pitchFamily="34" charset="0"/>
              </a:rPr>
              <a:t>галогенопохідні вуглеводнів.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uk-UA" altLang="ru-RU" sz="2400" b="1" smtClean="0">
                <a:latin typeface="Arial" panose="020B0604020202020204" pitchFamily="34" charset="0"/>
              </a:rPr>
              <a:t>Електрофільні реагенти здатні утворювати ковалентний зв’язок з субстратом, атакуючи в його молекулі центри з </a:t>
            </a:r>
            <a:r>
              <a:rPr lang="uk-UA" altLang="ru-RU" sz="2400" b="1" smtClean="0">
                <a:solidFill>
                  <a:srgbClr val="0000FF"/>
                </a:solidFill>
                <a:latin typeface="Arial" panose="020B0604020202020204" pitchFamily="34" charset="0"/>
              </a:rPr>
              <a:t>підвищеною електронною густиною.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змятежность">
  <a:themeElements>
    <a:clrScheme name="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FFCCCC"/>
      </a:accent1>
      <a:accent2>
        <a:srgbClr val="B3E1B3"/>
      </a:accent2>
      <a:accent3>
        <a:srgbClr val="D1DBD1"/>
      </a:accent3>
      <a:accent4>
        <a:srgbClr val="2A2A2A"/>
      </a:accent4>
      <a:accent5>
        <a:srgbClr val="FFE2E2"/>
      </a:accent5>
      <a:accent6>
        <a:srgbClr val="A2CCA2"/>
      </a:accent6>
      <a:hlink>
        <a:srgbClr val="BDD7E5"/>
      </a:hlink>
      <a:folHlink>
        <a:srgbClr val="D2AAD2"/>
      </a:folHlink>
    </a:clrScheme>
    <a:fontScheme name="Безмятежность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Безмятежность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езмятежность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езмятежность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3243</TotalTime>
  <Words>2186</Words>
  <Application>Microsoft Office PowerPoint</Application>
  <PresentationFormat>Экран (4:3)</PresentationFormat>
  <Paragraphs>202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Arial</vt:lpstr>
      <vt:lpstr>Monotype Sorts</vt:lpstr>
      <vt:lpstr>Symbol</vt:lpstr>
      <vt:lpstr>Times New Roman</vt:lpstr>
      <vt:lpstr>Wingdings</vt:lpstr>
      <vt:lpstr>Безмятежность</vt:lpstr>
      <vt:lpstr>Презентация PowerPoint</vt:lpstr>
      <vt:lpstr>Реакційна здатність біоорганічних сполук</vt:lpstr>
      <vt:lpstr>Особливості протікання хімічних реакцій </vt:lpstr>
      <vt:lpstr>Класифікація хімічних реакцій </vt:lpstr>
      <vt:lpstr>Типи механізмів хімічних реакцій </vt:lpstr>
      <vt:lpstr>Типи механізмів хімічних реакцій - нуклеофіли </vt:lpstr>
      <vt:lpstr>Типи механізмів хімічних реакцій - нуклеофіли </vt:lpstr>
      <vt:lpstr>Типи механізмів хімічних реакцій - електрофіли </vt:lpstr>
      <vt:lpstr>Типи механізмів хімічних реакцій - електрофіли </vt:lpstr>
      <vt:lpstr>Презентация PowerPoint</vt:lpstr>
      <vt:lpstr>Типи реакцій за спрямованістю перетворень </vt:lpstr>
      <vt:lpstr>Типи реакцій за спрямованістю перетворень </vt:lpstr>
      <vt:lpstr>Типи реакцій за спрямованістю перетворень </vt:lpstr>
      <vt:lpstr>Кислоти та основи за теорією Бренстеда </vt:lpstr>
      <vt:lpstr>Кислоти та основи за теорією Бренстеда </vt:lpstr>
      <vt:lpstr>Кислоти та основи за теорією Льюїса (Електронна теорія кислот і основ) </vt:lpstr>
      <vt:lpstr>Кислоти та основи за теорією Льюїса (Електронна теорія кислот і основ) </vt:lpstr>
      <vt:lpstr>Природа хімічних зв’язків у органічних сполуках</vt:lpstr>
      <vt:lpstr>Неполярні та полярні ковалентні зв’язки</vt:lpstr>
      <vt:lpstr>Донорно-акцепторні зв’язки</vt:lpstr>
      <vt:lpstr>Семіполярний (координаційний) зв’язок</vt:lpstr>
      <vt:lpstr>Водневий зв’язок</vt:lpstr>
      <vt:lpstr>Іонні (електровалентні, сольові) зв’язки</vt:lpstr>
      <vt:lpstr>Взаємний вплив атомів у органічних сполуках</vt:lpstr>
      <vt:lpstr>Індуктивний ефект (І-ефект)</vt:lpstr>
      <vt:lpstr>Мезомерний ефект (М-ефект)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Підготовка типових навчальних програм з дисциплін</dc:title>
  <dc:creator>User</dc:creator>
  <cp:lastModifiedBy>Yulia Petrusha</cp:lastModifiedBy>
  <cp:revision>238</cp:revision>
  <dcterms:created xsi:type="dcterms:W3CDTF">2005-04-19T08:37:31Z</dcterms:created>
  <dcterms:modified xsi:type="dcterms:W3CDTF">2021-10-05T16:04:47Z</dcterms:modified>
</cp:coreProperties>
</file>