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12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DA67C74F-33D4-4A93-AC57-926DB0606EFC}" type="datetimeFigureOut">
              <a:rPr lang="ru-RU" smtClean="0"/>
              <a:t>16.04.2024</a:t>
            </a:fld>
            <a:endParaRPr lang="ru-RU"/>
          </a:p>
        </p:txBody>
      </p:sp>
      <p:sp>
        <p:nvSpPr>
          <p:cNvPr id="16" name="Номер слайда 15"/>
          <p:cNvSpPr>
            <a:spLocks noGrp="1"/>
          </p:cNvSpPr>
          <p:nvPr>
            <p:ph type="sldNum" sz="quarter" idx="11"/>
          </p:nvPr>
        </p:nvSpPr>
        <p:spPr/>
        <p:txBody>
          <a:bodyPr/>
          <a:lstStyle/>
          <a:p>
            <a:fld id="{25E537D3-EB46-41EB-8FF1-5002F74921F3}"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67C74F-33D4-4A93-AC57-926DB0606EFC}" type="datetimeFigureOut">
              <a:rPr lang="ru-RU" smtClean="0"/>
              <a:t>16.04.2024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E537D3-EB46-41EB-8FF1-5002F74921F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67C74F-33D4-4A93-AC57-926DB0606EFC}" type="datetimeFigureOut">
              <a:rPr lang="ru-RU" smtClean="0"/>
              <a:t>16.04.2024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E537D3-EB46-41EB-8FF1-5002F74921F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DA67C74F-33D4-4A93-AC57-926DB0606EFC}" type="datetimeFigureOut">
              <a:rPr lang="ru-RU" smtClean="0"/>
              <a:t>16.04.2024</a:t>
            </a:fld>
            <a:endParaRPr lang="ru-RU"/>
          </a:p>
        </p:txBody>
      </p:sp>
      <p:sp>
        <p:nvSpPr>
          <p:cNvPr id="15" name="Номер слайда 14"/>
          <p:cNvSpPr>
            <a:spLocks noGrp="1"/>
          </p:cNvSpPr>
          <p:nvPr>
            <p:ph type="sldNum" sz="quarter" idx="15"/>
          </p:nvPr>
        </p:nvSpPr>
        <p:spPr/>
        <p:txBody>
          <a:bodyPr/>
          <a:lstStyle>
            <a:lvl1pPr algn="ctr">
              <a:defRPr/>
            </a:lvl1pPr>
          </a:lstStyle>
          <a:p>
            <a:fld id="{25E537D3-EB46-41EB-8FF1-5002F74921F3}"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DA67C74F-33D4-4A93-AC57-926DB0606EFC}" type="datetimeFigureOut">
              <a:rPr lang="ru-RU" smtClean="0"/>
              <a:t>16.04.2024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E537D3-EB46-41EB-8FF1-5002F74921F3}"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DA67C74F-33D4-4A93-AC57-926DB0606EFC}" type="datetimeFigureOut">
              <a:rPr lang="ru-RU" smtClean="0"/>
              <a:t>16.04.2024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E537D3-EB46-41EB-8FF1-5002F74921F3}"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25E537D3-EB46-41EB-8FF1-5002F74921F3}"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DA67C74F-33D4-4A93-AC57-926DB0606EFC}" type="datetimeFigureOut">
              <a:rPr lang="ru-RU" smtClean="0"/>
              <a:t>16.04.2024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A67C74F-33D4-4A93-AC57-926DB0606EFC}" type="datetimeFigureOut">
              <a:rPr lang="ru-RU" smtClean="0"/>
              <a:t>16.04.2024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5E537D3-EB46-41EB-8FF1-5002F74921F3}"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A67C74F-33D4-4A93-AC57-926DB0606EFC}" type="datetimeFigureOut">
              <a:rPr lang="ru-RU" smtClean="0"/>
              <a:t>16.04.2024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5E537D3-EB46-41EB-8FF1-5002F74921F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DA67C74F-33D4-4A93-AC57-926DB0606EFC}" type="datetimeFigureOut">
              <a:rPr lang="ru-RU" smtClean="0"/>
              <a:t>16.04.2024</a:t>
            </a:fld>
            <a:endParaRPr lang="ru-RU"/>
          </a:p>
        </p:txBody>
      </p:sp>
      <p:sp>
        <p:nvSpPr>
          <p:cNvPr id="9" name="Номер слайда 8"/>
          <p:cNvSpPr>
            <a:spLocks noGrp="1"/>
          </p:cNvSpPr>
          <p:nvPr>
            <p:ph type="sldNum" sz="quarter" idx="15"/>
          </p:nvPr>
        </p:nvSpPr>
        <p:spPr/>
        <p:txBody>
          <a:bodyPr/>
          <a:lstStyle/>
          <a:p>
            <a:fld id="{25E537D3-EB46-41EB-8FF1-5002F74921F3}"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DA67C74F-33D4-4A93-AC57-926DB0606EFC}" type="datetimeFigureOut">
              <a:rPr lang="ru-RU" smtClean="0"/>
              <a:t>16.04.2024</a:t>
            </a:fld>
            <a:endParaRPr lang="ru-RU"/>
          </a:p>
        </p:txBody>
      </p:sp>
      <p:sp>
        <p:nvSpPr>
          <p:cNvPr id="9" name="Номер слайда 8"/>
          <p:cNvSpPr>
            <a:spLocks noGrp="1"/>
          </p:cNvSpPr>
          <p:nvPr>
            <p:ph type="sldNum" sz="quarter" idx="11"/>
          </p:nvPr>
        </p:nvSpPr>
        <p:spPr/>
        <p:txBody>
          <a:bodyPr/>
          <a:lstStyle/>
          <a:p>
            <a:fld id="{25E537D3-EB46-41EB-8FF1-5002F74921F3}"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A67C74F-33D4-4A93-AC57-926DB0606EFC}" type="datetimeFigureOut">
              <a:rPr lang="ru-RU" smtClean="0"/>
              <a:t>16.04.2024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5E537D3-EB46-41EB-8FF1-5002F74921F3}"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uk.wikipedia.org/wiki/%D0%A8%D0%B8%D0%B3%D0%B5%D0%BB%D1%8C%D0%BE%D0%B7" TargetMode="External"/><Relationship Id="rId13" Type="http://schemas.openxmlformats.org/officeDocument/2006/relationships/hyperlink" Target="https://uk.wikipedia.org/wiki/%D0%A1%D0%B8%D1%80%D0%BE%D0%B2%D0%B0%D1%82%D0%BA%D0%B0_%D0%BA%D1%80%D0%BE%D0%B2%D1%96" TargetMode="External"/><Relationship Id="rId3" Type="http://schemas.openxmlformats.org/officeDocument/2006/relationships/hyperlink" Target="https://uk.wikipedia.org/wiki/%D0%91%D0%B0%D0%BA%D1%82%D0%B5%D1%80%D1%96%D1%97" TargetMode="External"/><Relationship Id="rId7" Type="http://schemas.openxmlformats.org/officeDocument/2006/relationships/hyperlink" Target="https://uk.wikipedia.org/wiki/%D0%A7%D0%B5%D1%80%D0%B5%D0%B2%D0%BD%D0%B8%D0%B9_%D1%82%D0%B8%D1%84" TargetMode="External"/><Relationship Id="rId12" Type="http://schemas.openxmlformats.org/officeDocument/2006/relationships/hyperlink" Target="https://uk.wikipedia.org/wiki/%D0%94%D1%96%D0%B0%D1%80%D0%B5%D1%8F" TargetMode="External"/><Relationship Id="rId2" Type="http://schemas.openxmlformats.org/officeDocument/2006/relationships/hyperlink" Target="https://uk.wikipedia.org/wiki/%D0%A2%D0%BE%D0%BA%D1%81%D0%B8%D1%87%D0%BD%D1%96_%D1%80%D0%B5%D1%87%D0%BE%D0%B2%D0%B8%D0%BD%D0%B8" TargetMode="External"/><Relationship Id="rId1" Type="http://schemas.openxmlformats.org/officeDocument/2006/relationships/slideLayout" Target="../slideLayouts/slideLayout7.xml"/><Relationship Id="rId6" Type="http://schemas.openxmlformats.org/officeDocument/2006/relationships/hyperlink" Target="https://uk.wikipedia.org/wiki/%D0%93%D1%80%D0%B0%D0%BC-%D0%BD%D0%B5%D0%B3%D0%B0%D1%82%D0%B8%D0%B2%D0%BD%D1%96_%D0%B1%D0%B0%D0%BA%D1%82%D0%B5%D1%80%D1%96%D1%97" TargetMode="External"/><Relationship Id="rId11" Type="http://schemas.openxmlformats.org/officeDocument/2006/relationships/hyperlink" Target="https://uk.wikipedia.org/wiki/%D0%97%D0%B0%D0%B4%D0%B8%D1%88%D0%BA%D0%B0" TargetMode="External"/><Relationship Id="rId5" Type="http://schemas.openxmlformats.org/officeDocument/2006/relationships/hyperlink" Target="https://uk.wikipedia.org/wiki/%D0%9B%D1%96%D0%BF%D0%BE%D0%BF%D0%BE%D0%BB%D1%96%D1%81%D0%B0%D1%85%D0%B0%D1%80%D0%B8%D0%B4%D0%B8" TargetMode="External"/><Relationship Id="rId10" Type="http://schemas.openxmlformats.org/officeDocument/2006/relationships/hyperlink" Target="https://uk.wikipedia.org/wiki/%D0%95%D0%BA%D0%B7%D0%BE%D1%82%D0%BE%D0%BA%D1%81%D0%B8%D0%BD%D0%B8" TargetMode="External"/><Relationship Id="rId4" Type="http://schemas.openxmlformats.org/officeDocument/2006/relationships/hyperlink" Target="https://uk.wikipedia.org/wiki/%D0%9C%D1%96%D0%BA%D1%80%D0%BE%D0%BE%D1%80%D0%B3%D0%B0%D0%BD%D1%96%D0%B7%D0%BC%D0%B8" TargetMode="External"/><Relationship Id="rId9" Type="http://schemas.openxmlformats.org/officeDocument/2006/relationships/hyperlink" Target="https://uk.wikipedia.org/wiki/%D0%A5%D0%BE%D0%BB%D0%B5%D1%80%D0%B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uk.wikipedia.org/wiki/%D0%91%D0%B0%D0%BA%D1%82%D0%B5%D1%80%D1%96%D1%97" TargetMode="External"/><Relationship Id="rId2" Type="http://schemas.openxmlformats.org/officeDocument/2006/relationships/hyperlink" Target="https://uk.wikipedia.org/wiki/%D0%93%D1%80%D0%B0%D0%BC-%D0%BD%D0%B5%D0%B3%D0%B0%D1%82%D0%B8%D0%B2%D0%BD%D1%96_%D0%B1%D0%B0%D0%BA%D1%82%D0%B5%D1%80%D1%96%D1%97" TargetMode="Externa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uk-UA" dirty="0" smtClean="0"/>
              <a:t>Основи токсикології</a:t>
            </a:r>
            <a:endParaRPr lang="ru-RU" dirty="0"/>
          </a:p>
        </p:txBody>
      </p:sp>
      <p:sp>
        <p:nvSpPr>
          <p:cNvPr id="2" name="Заголовок 1"/>
          <p:cNvSpPr>
            <a:spLocks noGrp="1"/>
          </p:cNvSpPr>
          <p:nvPr>
            <p:ph type="ctrTitle"/>
          </p:nvPr>
        </p:nvSpPr>
        <p:spPr/>
        <p:txBody>
          <a:bodyPr/>
          <a:lstStyle/>
          <a:p>
            <a:r>
              <a:rPr lang="uk-UA" dirty="0" smtClean="0"/>
              <a:t>Лекція 5</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509200"/>
          </a:xfrm>
          <a:prstGeom prst="rect">
            <a:avLst/>
          </a:prstGeom>
        </p:spPr>
        <p:txBody>
          <a:bodyPr wrap="square">
            <a:spAutoFit/>
          </a:bodyPr>
          <a:lstStyle/>
          <a:p>
            <a:r>
              <a:rPr lang="uk-UA" sz="1600" dirty="0"/>
              <a:t>Правцевий екзотоксин складається з двох компонентів: </a:t>
            </a:r>
            <a:r>
              <a:rPr lang="uk-UA" sz="1600" dirty="0" err="1"/>
              <a:t>тетаноспазміну</a:t>
            </a:r>
            <a:r>
              <a:rPr lang="uk-UA" sz="1600" dirty="0"/>
              <a:t> (впливає на нервову систему викликаючи тонічні скорочення скелетної мускулатури) та </a:t>
            </a:r>
            <a:r>
              <a:rPr lang="uk-UA" sz="1600" dirty="0" err="1"/>
              <a:t>тетанолізину</a:t>
            </a:r>
            <a:r>
              <a:rPr lang="uk-UA" sz="1600" dirty="0"/>
              <a:t> (викликає лізис еритроцитів). Основним компонентом зазначеного токсину є </a:t>
            </a:r>
            <a:r>
              <a:rPr lang="uk-UA" sz="1600" dirty="0" err="1"/>
              <a:t>тетаноспазмін</a:t>
            </a:r>
            <a:r>
              <a:rPr lang="uk-UA" sz="1600" dirty="0"/>
              <a:t> (відноситься до </a:t>
            </a:r>
            <a:r>
              <a:rPr lang="uk-UA" sz="1600" dirty="0" err="1"/>
              <a:t>цинкметалопротеаз</a:t>
            </a:r>
            <a:r>
              <a:rPr lang="uk-UA" sz="1600" dirty="0"/>
              <a:t>), який має більш складну молекулу. </a:t>
            </a:r>
            <a:r>
              <a:rPr lang="uk-UA" sz="1600" dirty="0" err="1"/>
              <a:t>Тетаноспазмін</a:t>
            </a:r>
            <a:r>
              <a:rPr lang="uk-UA" sz="1600" dirty="0"/>
              <a:t> сам по собі не спричиняє судоми, однак, </a:t>
            </a:r>
            <a:r>
              <a:rPr lang="uk-UA" sz="1600" dirty="0" err="1"/>
              <a:t>зв′язуючись</a:t>
            </a:r>
            <a:r>
              <a:rPr lang="uk-UA" sz="1600" dirty="0"/>
              <a:t> із нервовою тканиною, блокує гальмівні впливи </a:t>
            </a:r>
            <a:r>
              <a:rPr lang="uk-UA" sz="1600" dirty="0" smtClean="0"/>
              <a:t>вставних нейронів </a:t>
            </a:r>
            <a:r>
              <a:rPr lang="uk-UA" sz="1600" dirty="0" err="1"/>
              <a:t>полісинактичних</a:t>
            </a:r>
            <a:r>
              <a:rPr lang="uk-UA" sz="1600" dirty="0"/>
              <a:t> рефлекторних дуг. Таким чином, він </a:t>
            </a:r>
            <a:r>
              <a:rPr lang="uk-UA" sz="1600" dirty="0" err="1"/>
              <a:t>інгібує</a:t>
            </a:r>
            <a:r>
              <a:rPr lang="uk-UA" sz="1600" dirty="0"/>
              <a:t> всі види гальмівної регуляції, блокує диференційну функцію центральних нейронів. Синтезується у вигляді </a:t>
            </a:r>
            <a:r>
              <a:rPr lang="uk-UA" sz="1600" dirty="0" smtClean="0"/>
              <a:t>неактивних поліпептидів </a:t>
            </a:r>
            <a:r>
              <a:rPr lang="uk-UA" sz="1600" dirty="0"/>
              <a:t>з молекулярною вагою 150-160 </a:t>
            </a:r>
            <a:r>
              <a:rPr lang="uk-UA" sz="1600" dirty="0" err="1"/>
              <a:t>кДа</a:t>
            </a:r>
            <a:r>
              <a:rPr lang="uk-UA" sz="1600" dirty="0"/>
              <a:t> (</a:t>
            </a:r>
            <a:r>
              <a:rPr lang="uk-UA" sz="1600" dirty="0" err="1"/>
              <a:t>кілодальтон</a:t>
            </a:r>
            <a:r>
              <a:rPr lang="uk-UA" sz="1600" dirty="0"/>
              <a:t>), які при лізисі бактеріальної клітини звільнюються та активуються завдяки протеолітичному розщепленню відкритої частини петлі в структурі молекули. Кожна активна молекула </a:t>
            </a:r>
            <a:r>
              <a:rPr lang="uk-UA" sz="1600" dirty="0" err="1"/>
              <a:t>тетаноспазміну</a:t>
            </a:r>
            <a:r>
              <a:rPr lang="uk-UA" sz="1600" dirty="0"/>
              <a:t> складається з важкого (100-105 </a:t>
            </a:r>
            <a:r>
              <a:rPr lang="uk-UA" sz="1600" dirty="0" err="1"/>
              <a:t>кДа</a:t>
            </a:r>
            <a:r>
              <a:rPr lang="uk-UA" sz="1600" dirty="0"/>
              <a:t>) та легкого (50-55 </a:t>
            </a:r>
            <a:r>
              <a:rPr lang="uk-UA" sz="1600" dirty="0" err="1"/>
              <a:t>кДа</a:t>
            </a:r>
            <a:r>
              <a:rPr lang="uk-UA" sz="1600" dirty="0"/>
              <a:t>) ланцюгів, зв’язаних між собою </a:t>
            </a:r>
            <a:r>
              <a:rPr lang="uk-UA" sz="1600" dirty="0" err="1"/>
              <a:t>дисульфідним</a:t>
            </a:r>
            <a:r>
              <a:rPr lang="uk-UA" sz="1600" dirty="0"/>
              <a:t> містком. Важкі ланцюги мають два домени – для </a:t>
            </a:r>
            <a:r>
              <a:rPr lang="uk-UA" sz="1600" dirty="0" err="1"/>
              <a:t>транслокації</a:t>
            </a:r>
            <a:r>
              <a:rPr lang="uk-UA" sz="1600" dirty="0"/>
              <a:t> токсину (N-термінальна послідовність) і для зв’язування з мішенню (С- термінальна послідовність). Легкі ланцюги мають </a:t>
            </a:r>
            <a:r>
              <a:rPr lang="uk-UA" sz="1600" dirty="0" err="1"/>
              <a:t>цинк-зв’язуючий</a:t>
            </a:r>
            <a:r>
              <a:rPr lang="uk-UA" sz="1600" dirty="0"/>
              <a:t> центр, який необхідний для </a:t>
            </a:r>
            <a:r>
              <a:rPr lang="uk-UA" sz="1600" dirty="0" smtClean="0"/>
              <a:t>цинк-залежної </a:t>
            </a:r>
            <a:r>
              <a:rPr lang="uk-UA" sz="1600" dirty="0" err="1" smtClean="0"/>
              <a:t>протеази</a:t>
            </a:r>
            <a:r>
              <a:rPr lang="uk-UA" sz="1600" dirty="0"/>
              <a:t>, яка активує молекулу.</a:t>
            </a:r>
            <a:endParaRPr lang="ru-RU" sz="1600" dirty="0"/>
          </a:p>
          <a:p>
            <a:r>
              <a:rPr lang="uk-UA" sz="1600" dirty="0"/>
              <a:t>Механізм дії </a:t>
            </a:r>
            <a:r>
              <a:rPr lang="uk-UA" sz="1600" dirty="0" err="1"/>
              <a:t>пов´язаний</a:t>
            </a:r>
            <a:r>
              <a:rPr lang="uk-UA" sz="1600" dirty="0"/>
              <a:t> із стримуванням звільнення гліцину і </a:t>
            </a:r>
            <a:r>
              <a:rPr lang="uk-UA" sz="1600" dirty="0" err="1" smtClean="0"/>
              <a:t>γ-аміномасляної</a:t>
            </a:r>
            <a:r>
              <a:rPr lang="uk-UA" sz="1600" dirty="0" smtClean="0"/>
              <a:t> </a:t>
            </a:r>
            <a:r>
              <a:rPr lang="uk-UA" sz="1600" dirty="0"/>
              <a:t>кислоти (</a:t>
            </a:r>
            <a:r>
              <a:rPr lang="uk-UA" sz="1600" dirty="0" err="1"/>
              <a:t>нейромедіатор</a:t>
            </a:r>
            <a:r>
              <a:rPr lang="uk-UA" sz="1600" dirty="0"/>
              <a:t>) у </a:t>
            </a:r>
            <a:r>
              <a:rPr lang="uk-UA" sz="1600" dirty="0" err="1"/>
              <a:t>синапсах</a:t>
            </a:r>
            <a:r>
              <a:rPr lang="uk-UA" sz="1600" dirty="0"/>
              <a:t> (токсин зв’язується з </a:t>
            </a:r>
            <a:r>
              <a:rPr lang="uk-UA" sz="1600" dirty="0" err="1"/>
              <a:t>синаптичними</a:t>
            </a:r>
            <a:r>
              <a:rPr lang="uk-UA" sz="1600" dirty="0"/>
              <a:t> білками </a:t>
            </a:r>
            <a:r>
              <a:rPr lang="uk-UA" sz="1600" dirty="0" err="1"/>
              <a:t>синатобревіном</a:t>
            </a:r>
            <a:r>
              <a:rPr lang="uk-UA" sz="1600" dirty="0"/>
              <a:t> і </a:t>
            </a:r>
            <a:r>
              <a:rPr lang="uk-UA" sz="1600" dirty="0" err="1"/>
              <a:t>целюбревіном</a:t>
            </a:r>
            <a:r>
              <a:rPr lang="uk-UA" sz="1600" dirty="0"/>
              <a:t>), завдяки чому виникає спастичний параліч.</a:t>
            </a:r>
            <a:endParaRPr lang="ru-RU" sz="1600" dirty="0"/>
          </a:p>
          <a:p>
            <a:r>
              <a:rPr lang="uk-UA" sz="1600" dirty="0"/>
              <a:t>Для лікування – застосовують протиправцеву сироватку, яка нейтралізує токсин, що циркулює в крові, а також протиправцевий імуноглобулін (людський).</a:t>
            </a:r>
            <a:endParaRPr lang="ru-RU" sz="1600" dirty="0"/>
          </a:p>
          <a:p>
            <a:r>
              <a:rPr lang="uk-UA" sz="1600" dirty="0"/>
              <a:t>Профілактика: основним заходом запобігання захворюванню є активна імунізація, яку проводять планово, починаючи з 2 –х місячного віку. Це вакцини – АКДП, </a:t>
            </a:r>
            <a:r>
              <a:rPr lang="uk-UA" sz="1600" dirty="0" err="1"/>
              <a:t>АДП</a:t>
            </a:r>
            <a:r>
              <a:rPr lang="uk-UA" sz="1600" dirty="0"/>
              <a:t>, </a:t>
            </a:r>
            <a:r>
              <a:rPr lang="uk-UA" sz="1600" dirty="0" err="1"/>
              <a:t>АДП</a:t>
            </a:r>
            <a:r>
              <a:rPr lang="uk-UA" sz="1600" dirty="0"/>
              <a:t> – М.</a:t>
            </a:r>
            <a:endParaRPr lang="ru-RU"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0"/>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447675" algn="just" defTabSz="914400" rtl="0" eaLnBrk="1" fontAlgn="base" latinLnBrk="0" hangingPunct="1">
              <a:lnSpc>
                <a:spcPct val="100000"/>
              </a:lnSpc>
              <a:spcBef>
                <a:spcPct val="0"/>
              </a:spcBef>
              <a:spcAft>
                <a:spcPct val="0"/>
              </a:spcAft>
              <a:buClrTx/>
              <a:buSzPct val="100000"/>
              <a:tabLst>
                <a:tab pos="1076325" algn="l"/>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Особливості дифтерії та її токсин </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diphteria</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vulnerum</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гостре інфекційне захворювання, спричинене бацилами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Лєффлєра</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Збудником дифтерії є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Corynebacterium</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diphtheriae</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роду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Corynebacterium</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Респіраторна або шкірна форма дифтерії спричиняється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токсигенними</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штамами C.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diphtheriae</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 C.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ulcerans</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 дуже рідко C.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pseudotuberculosis</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diphtheriae</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нерухомі грам-позитивні бактерії, які не утворюють спор та капсули. Крім того, можна виділити чотири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біовари</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diphtheriae</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gravis</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intermedius</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mitis</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та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belfanti</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Джерелом інфекції при дифтерії є хворі та бактеріоносії.</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5843" name="image46.jpeg"/>
          <p:cNvPicPr>
            <a:picLocks noChangeAspect="1" noChangeArrowheads="1"/>
          </p:cNvPicPr>
          <p:nvPr/>
        </p:nvPicPr>
        <p:blipFill>
          <a:blip r:embed="rId2" cstate="print"/>
          <a:srcRect/>
          <a:stretch>
            <a:fillRect/>
          </a:stretch>
        </p:blipFill>
        <p:spPr bwMode="auto">
          <a:xfrm>
            <a:off x="1403648" y="1556792"/>
            <a:ext cx="1562100" cy="1661542"/>
          </a:xfrm>
          <a:prstGeom prst="rect">
            <a:avLst/>
          </a:prstGeom>
          <a:noFill/>
        </p:spPr>
      </p:pic>
      <p:pic>
        <p:nvPicPr>
          <p:cNvPr id="35842" name="image47.jpeg"/>
          <p:cNvPicPr>
            <a:picLocks noChangeAspect="1" noChangeArrowheads="1"/>
          </p:cNvPicPr>
          <p:nvPr/>
        </p:nvPicPr>
        <p:blipFill>
          <a:blip r:embed="rId3" cstate="print"/>
          <a:srcRect/>
          <a:stretch>
            <a:fillRect/>
          </a:stretch>
        </p:blipFill>
        <p:spPr bwMode="auto">
          <a:xfrm>
            <a:off x="4283968" y="1484784"/>
            <a:ext cx="2028825" cy="1733550"/>
          </a:xfrm>
          <a:prstGeom prst="rect">
            <a:avLst/>
          </a:prstGeom>
          <a:noFill/>
        </p:spPr>
      </p:pic>
      <p:sp>
        <p:nvSpPr>
          <p:cNvPr id="35844" name="Rectangle 4"/>
          <p:cNvSpPr>
            <a:spLocks noChangeArrowheads="1"/>
          </p:cNvSpPr>
          <p:nvPr/>
        </p:nvSpPr>
        <p:spPr bwMode="auto">
          <a:xfrm>
            <a:off x="323528" y="1916832"/>
            <a:ext cx="1115616"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А) </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35845" name="Rectangle 5"/>
          <p:cNvSpPr>
            <a:spLocks noChangeArrowheads="1"/>
          </p:cNvSpPr>
          <p:nvPr/>
        </p:nvSpPr>
        <p:spPr bwMode="auto">
          <a:xfrm>
            <a:off x="2987824" y="1772816"/>
            <a:ext cx="128108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0" y="3103126"/>
            <a:ext cx="9144000" cy="3754874"/>
          </a:xfrm>
          <a:prstGeom prst="rect">
            <a:avLst/>
          </a:prstGeom>
        </p:spPr>
        <p:txBody>
          <a:bodyPr wrap="square">
            <a:spAutoFit/>
          </a:bodyPr>
          <a:lstStyle/>
          <a:p>
            <a:r>
              <a:rPr lang="uk-UA" sz="1400" dirty="0"/>
              <a:t>Рис. 4. Зовнішній вигляд </a:t>
            </a:r>
            <a:r>
              <a:rPr lang="uk-UA" sz="1400" dirty="0" err="1"/>
              <a:t>Corynebacterium</a:t>
            </a:r>
            <a:r>
              <a:rPr lang="uk-UA" sz="1400" dirty="0"/>
              <a:t> </a:t>
            </a:r>
            <a:r>
              <a:rPr lang="uk-UA" sz="1400" dirty="0" err="1"/>
              <a:t>diphtheriae</a:t>
            </a:r>
            <a:r>
              <a:rPr lang="uk-UA" sz="1400" dirty="0"/>
              <a:t> А) та </a:t>
            </a:r>
            <a:r>
              <a:rPr lang="uk-UA" sz="1400" dirty="0" err="1"/>
              <a:t>Corynebacterium</a:t>
            </a:r>
            <a:r>
              <a:rPr lang="uk-UA" sz="1400" dirty="0"/>
              <a:t> </a:t>
            </a:r>
            <a:r>
              <a:rPr lang="uk-UA" sz="1400" dirty="0" err="1"/>
              <a:t>ulcerans</a:t>
            </a:r>
            <a:r>
              <a:rPr lang="uk-UA" sz="1400" dirty="0"/>
              <a:t> Б).</a:t>
            </a:r>
            <a:endParaRPr lang="ru-RU" sz="1400" dirty="0"/>
          </a:p>
          <a:p>
            <a:r>
              <a:rPr lang="uk-UA" sz="1400" dirty="0"/>
              <a:t>Хворий виділяє збудника на протязі всієї хвороби, а також часто продовжує виділяти його в періоді реконвалесценції. Збудник вражає слизові оболонки мигдаликів, носа, гортані, трахеї, статевих органів. З хірургічної точки зору більший інтерес становить інфікування дифтерійною паличкою ран. До дії дифтерійного токсину особливо сприйнятливі серце, нервова система, нирки (можливі паралічі піднебіння, глоткових м'язів, </a:t>
            </a:r>
            <a:r>
              <a:rPr lang="uk-UA" sz="1400" dirty="0" err="1"/>
              <a:t>м'язів</a:t>
            </a:r>
            <a:r>
              <a:rPr lang="uk-UA" sz="1400" dirty="0"/>
              <a:t> діафрагми, кінцівок, серця). Токсин, що виділяється в процесі життєдіяльності, викликає в зоні прикріплення пошкодження тканин, підвищує проникність </a:t>
            </a:r>
            <a:r>
              <a:rPr lang="uk-UA" sz="1400" dirty="0" err="1"/>
              <a:t>гісто-гематичних</a:t>
            </a:r>
            <a:r>
              <a:rPr lang="uk-UA" sz="1400" dirty="0"/>
              <a:t> бар'єрів, що сприяє утворенню </a:t>
            </a:r>
            <a:r>
              <a:rPr lang="uk-UA" sz="1400" dirty="0" err="1"/>
              <a:t>фібрінозних</a:t>
            </a:r>
            <a:r>
              <a:rPr lang="uk-UA" sz="1400" dirty="0"/>
              <a:t> плівок та розвитку </a:t>
            </a:r>
            <a:r>
              <a:rPr lang="uk-UA" sz="1400" dirty="0" smtClean="0"/>
              <a:t>значного набряку </a:t>
            </a:r>
            <a:r>
              <a:rPr lang="uk-UA" sz="1400" dirty="0"/>
              <a:t>тканин.</a:t>
            </a:r>
            <a:endParaRPr lang="ru-RU" sz="1400" dirty="0"/>
          </a:p>
          <a:p>
            <a:r>
              <a:rPr lang="uk-UA" sz="1400" dirty="0"/>
              <a:t>Дифтерійний токсин (</a:t>
            </a:r>
            <a:r>
              <a:rPr lang="uk-UA" sz="1400" dirty="0" err="1"/>
              <a:t>ДТ</a:t>
            </a:r>
            <a:r>
              <a:rPr lang="uk-UA" sz="1400" dirty="0"/>
              <a:t>) − кислий глобулярний білок, що складається з одного поліпептидного ланцюга. </a:t>
            </a:r>
            <a:r>
              <a:rPr lang="uk-UA" sz="1400" dirty="0" err="1"/>
              <a:t>ДТ</a:t>
            </a:r>
            <a:r>
              <a:rPr lang="uk-UA" sz="1400" dirty="0"/>
              <a:t> − інгібітор синтезу білка,</a:t>
            </a:r>
            <a:endParaRPr lang="ru-RU" sz="1400" dirty="0"/>
          </a:p>
          <a:p>
            <a:r>
              <a:rPr lang="uk-UA" sz="1400" dirty="0"/>
              <a:t>високотоксичний для людини, </a:t>
            </a:r>
            <a:r>
              <a:rPr lang="uk-UA" sz="1400" dirty="0" smtClean="0"/>
              <a:t>морської свинки</a:t>
            </a:r>
            <a:r>
              <a:rPr lang="uk-UA" sz="1400" dirty="0"/>
              <a:t>, кролів, </a:t>
            </a:r>
            <a:r>
              <a:rPr lang="uk-UA" sz="1400" dirty="0" smtClean="0"/>
              <a:t>багатьох видів </a:t>
            </a:r>
            <a:r>
              <a:rPr lang="uk-UA" sz="1400" dirty="0"/>
              <a:t>птиці. </a:t>
            </a:r>
            <a:r>
              <a:rPr lang="uk-UA" sz="1400" dirty="0" err="1"/>
              <a:t>ДТ</a:t>
            </a:r>
            <a:r>
              <a:rPr lang="uk-UA" sz="1400" dirty="0"/>
              <a:t> синтезується в бактеріальній клітині у вигляді неактивного комплексу, який набуває токсичних властивостей під дією </a:t>
            </a:r>
            <a:r>
              <a:rPr lang="uk-UA" sz="1400" dirty="0" err="1"/>
              <a:t>бактеріальніх</a:t>
            </a:r>
            <a:r>
              <a:rPr lang="uk-UA" sz="1400" dirty="0"/>
              <a:t> і тканинних </a:t>
            </a:r>
            <a:r>
              <a:rPr lang="uk-UA" sz="1400" dirty="0" smtClean="0"/>
              <a:t>протеолітичних ферментів </a:t>
            </a:r>
            <a:r>
              <a:rPr lang="uk-UA" sz="1400" dirty="0"/>
              <a:t>типу трипсину. Ключовим механізмом колонізації збудником слизових оболонок є адгезія. Ступінь </a:t>
            </a:r>
            <a:r>
              <a:rPr lang="uk-UA" sz="1400" dirty="0" err="1"/>
              <a:t>адгезивності</a:t>
            </a:r>
            <a:r>
              <a:rPr lang="uk-UA" sz="1400" dirty="0"/>
              <a:t> C. </a:t>
            </a:r>
            <a:r>
              <a:rPr lang="uk-UA" sz="1400" dirty="0" err="1"/>
              <a:t>diphtheriae</a:t>
            </a:r>
            <a:r>
              <a:rPr lang="uk-UA" sz="1400" dirty="0"/>
              <a:t> найбільш висока у хворих </a:t>
            </a:r>
            <a:r>
              <a:rPr lang="uk-UA" sz="1400" dirty="0" err="1"/>
              <a:t>маніфестною</a:t>
            </a:r>
            <a:r>
              <a:rPr lang="uk-UA" sz="1400" dirty="0"/>
              <a:t> формою дифтерії.</a:t>
            </a:r>
            <a:endParaRPr lang="ru-RU" sz="1400" dirty="0"/>
          </a:p>
          <a:p>
            <a:r>
              <a:rPr lang="uk-UA" sz="1400" dirty="0"/>
              <a:t>Токсин являє собою поліпептидний ланцюг (535 амінокислотних залишків) з молекулярною масою 58 358 </a:t>
            </a:r>
            <a:r>
              <a:rPr lang="uk-UA" sz="1400" dirty="0" err="1"/>
              <a:t>Да</a:t>
            </a:r>
            <a:r>
              <a:rPr lang="uk-UA" sz="1400" dirty="0"/>
              <a:t>. Молекула </a:t>
            </a:r>
            <a:r>
              <a:rPr lang="uk-UA" sz="1400" dirty="0" err="1"/>
              <a:t>ДТ</a:t>
            </a:r>
            <a:r>
              <a:rPr lang="uk-UA" sz="1400" dirty="0"/>
              <a:t> має два </a:t>
            </a:r>
            <a:r>
              <a:rPr lang="uk-UA" sz="1400" dirty="0" err="1"/>
              <a:t>дисульфідні</a:t>
            </a:r>
            <a:r>
              <a:rPr lang="uk-UA" sz="1400" dirty="0"/>
              <a:t> зв’язки: між цистеїнами 186-201 та 460-470. </a:t>
            </a:r>
            <a:endParaRPr lang="ru-RU"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157616"/>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66725" algn="l" defTabSz="914400" rtl="0" eaLnBrk="1" fontAlgn="base" latinLnBrk="0" hangingPunct="1">
              <a:lnSpc>
                <a:spcPct val="100000"/>
              </a:lnSpc>
              <a:spcBef>
                <a:spcPct val="0"/>
              </a:spcBef>
              <a:spcAft>
                <a:spcPct val="0"/>
              </a:spcAft>
              <a:buClrTx/>
              <a:buSzTx/>
              <a:buFontTx/>
              <a:buNone/>
              <a:tabLst>
                <a:tab pos="812800"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Показано, що кристалічний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ДТ</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має Y-подібну форму і утворюється трьома доменами, які з’єднуються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внутрішньодоменними</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зв’язками: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12800"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N-кінцевий, каталітичний С-домен містить 1-193 амінокислотні залишки,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12800"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середній, трансмембранний домен – 205-378 амінокислотні залишки,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812800"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С-кінцевий, рецепторний R-домен – 386-535 амінокислотні залишки.</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image48.jpeg"/>
          <p:cNvPicPr/>
          <p:nvPr/>
        </p:nvPicPr>
        <p:blipFill>
          <a:blip r:embed="rId2" cstate="print"/>
          <a:stretch>
            <a:fillRect/>
          </a:stretch>
        </p:blipFill>
        <p:spPr>
          <a:xfrm>
            <a:off x="6185732" y="548680"/>
            <a:ext cx="2958268" cy="2160240"/>
          </a:xfrm>
          <a:prstGeom prst="rect">
            <a:avLst/>
          </a:prstGeom>
        </p:spPr>
      </p:pic>
      <p:sp>
        <p:nvSpPr>
          <p:cNvPr id="36867" name="Rectangle 3"/>
          <p:cNvSpPr>
            <a:spLocks noChangeArrowheads="1"/>
          </p:cNvSpPr>
          <p:nvPr/>
        </p:nvSpPr>
        <p:spPr bwMode="auto">
          <a:xfrm>
            <a:off x="0" y="1628800"/>
            <a:ext cx="6156176"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66725"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Рис. 5. Просторова структура дифтерійного токсину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Corynebacterium</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diphtheriae</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Перший домен є А-фрагментом токсину, а останні два домени входять до складу В фрагменту. N-кінцевий А-фрагмент складається з 193 амінокислотних залишків, має молекулярну масу 21 164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Да</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 характеризується високою стійкістю до температури та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рН</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Фрагмент В є термолабільним, нестійким у водному середовищі білком з молекулярною масою 37 194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Да</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Каталітичний домен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ДТ</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містить послідовність His-Glu-Xaa-Xaa-His, яка здатна зв’язувати іони цинку, і володіє ферментативною активністю цинкової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ендопептидази</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Протоксин</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активується під впливом протеолітичних ферментів і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тіолових</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сполук, що призводить до утворення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біфункціональної</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А-В- структури токсину. Обмежений протеоліз відбувається як під впливом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протеаз</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самого мікроба, так і супутньої мікрофлори, або під впливом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протеаз</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макроорганізму. Відновлення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дисульфідних</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груп у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сульфідгідрильні</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веде до завершення фрагментації ланцюга, але розходження фрагментів що утворились (А і В), відбувається тільки після контакту з рецепторами чутливої клітини. Таким чином, рецептори зв’язують дифтерійний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гістотоксин</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виключно в інтактному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станійого</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молекули.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Фрагмент В взаємодіє зі специфічними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гангліозидними</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рецепторами клітини і бере участь в утворенні транспортного каналу для фрагмента 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8" name="Rectangle 4"/>
          <p:cNvSpPr>
            <a:spLocks noChangeArrowheads="1"/>
          </p:cNvSpPr>
          <p:nvPr/>
        </p:nvSpPr>
        <p:spPr bwMode="auto">
          <a:xfrm>
            <a:off x="5940152" y="2532093"/>
            <a:ext cx="3203848"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Активований фрагмент А відповідає за токсичність. Потрапивши до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цитозолю</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еукаріотичної</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клітини він стає недосяжним для дії антитоксичних антитіл, які не здатні проникати крізь мембрану клітини. В уражених клітинах фрагмент А має ферментативну активність. Він відноситься до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АДФ</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аденозиндифосфат</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-рибозілтрансфераз</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які переносять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АДФ-рибозу</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що відщеплюється від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НАД+</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(нікотинамід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динуклеотид</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 одночасним звільненням нікотинаміду, на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акцепторнібілки-мішені</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139321"/>
          </a:xfrm>
          <a:prstGeom prst="rect">
            <a:avLst/>
          </a:prstGeom>
        </p:spPr>
        <p:txBody>
          <a:bodyPr wrap="square">
            <a:spAutoFit/>
          </a:bodyPr>
          <a:lstStyle/>
          <a:p>
            <a:r>
              <a:rPr lang="uk-UA" dirty="0"/>
              <a:t>Деякі хімічні властивості первинної </a:t>
            </a:r>
            <a:r>
              <a:rPr lang="uk-UA" dirty="0" err="1"/>
              <a:t>аміно-групи</a:t>
            </a:r>
            <a:r>
              <a:rPr lang="uk-UA" dirty="0"/>
              <a:t> в молекулі </a:t>
            </a:r>
            <a:r>
              <a:rPr lang="uk-UA" dirty="0" err="1"/>
              <a:t>АДФ</a:t>
            </a:r>
            <a:r>
              <a:rPr lang="uk-UA" dirty="0"/>
              <a:t> описано на стор. 13 даного посібника.</a:t>
            </a:r>
            <a:endParaRPr lang="ru-RU" dirty="0"/>
          </a:p>
          <a:p>
            <a:r>
              <a:rPr lang="uk-UA" dirty="0"/>
              <a:t>Дифтерійний екзотоксин викликає </a:t>
            </a:r>
            <a:r>
              <a:rPr lang="uk-UA" dirty="0" err="1"/>
              <a:t>АДФ-рибозилювання</a:t>
            </a:r>
            <a:r>
              <a:rPr lang="uk-UA" dirty="0"/>
              <a:t> чинника елонгації EF-2 (</a:t>
            </a:r>
            <a:r>
              <a:rPr lang="uk-UA" dirty="0" err="1"/>
              <a:t>трансферази</a:t>
            </a:r>
            <a:r>
              <a:rPr lang="uk-UA" dirty="0"/>
              <a:t> 2), необхідного для побудови пептидних ланцюгів на рибосомах </a:t>
            </a:r>
            <a:r>
              <a:rPr lang="uk-UA" dirty="0" err="1"/>
              <a:t>еукаріотичної</a:t>
            </a:r>
            <a:r>
              <a:rPr lang="uk-UA" dirty="0"/>
              <a:t> клітини. Блокада </a:t>
            </a:r>
            <a:r>
              <a:rPr lang="uk-UA" dirty="0" smtClean="0"/>
              <a:t>функціональної</a:t>
            </a:r>
            <a:r>
              <a:rPr lang="ru-RU" dirty="0" smtClean="0"/>
              <a:t> </a:t>
            </a:r>
            <a:r>
              <a:rPr lang="uk-UA" dirty="0" smtClean="0"/>
              <a:t>активності </a:t>
            </a:r>
            <a:r>
              <a:rPr lang="uk-UA" dirty="0"/>
              <a:t>цього ферменту веде до порушення синтезу білка на стадії елонгації та загибелі клітин у результаті некрозу. Тобто, за механізмом дії дифтерійний токсин (</a:t>
            </a:r>
            <a:r>
              <a:rPr lang="uk-UA" dirty="0" err="1"/>
              <a:t>ДТ</a:t>
            </a:r>
            <a:r>
              <a:rPr lang="uk-UA" dirty="0"/>
              <a:t>) відноситься до інгібіторів білкового синтезу.</a:t>
            </a:r>
            <a:endParaRPr lang="ru-RU" dirty="0"/>
          </a:p>
          <a:p>
            <a:r>
              <a:rPr lang="uk-UA" dirty="0"/>
              <a:t>Мікробіологічна діагностика дифтерії заснована на дослідженні, матеріал для якого береться з </a:t>
            </a:r>
            <a:r>
              <a:rPr lang="uk-UA" dirty="0" err="1"/>
              <a:t>осередка</a:t>
            </a:r>
            <a:r>
              <a:rPr lang="uk-UA" dirty="0"/>
              <a:t> ураження. Можливе виявлення екзотоксину в </a:t>
            </a:r>
            <a:r>
              <a:rPr lang="uk-UA" dirty="0" smtClean="0"/>
              <a:t>крові хворого </a:t>
            </a:r>
            <a:r>
              <a:rPr lang="uk-UA" dirty="0"/>
              <a:t>за допомогою методів </a:t>
            </a:r>
            <a:r>
              <a:rPr lang="uk-UA" dirty="0" err="1"/>
              <a:t>імуноіндикації</a:t>
            </a:r>
            <a:r>
              <a:rPr lang="uk-UA" dirty="0"/>
              <a:t>.</a:t>
            </a:r>
            <a:endParaRPr lang="ru-RU" dirty="0"/>
          </a:p>
        </p:txBody>
      </p:sp>
      <p:pic>
        <p:nvPicPr>
          <p:cNvPr id="3" name="image50.jpeg"/>
          <p:cNvPicPr/>
          <p:nvPr/>
        </p:nvPicPr>
        <p:blipFill>
          <a:blip r:embed="rId2" cstate="print"/>
          <a:stretch>
            <a:fillRect/>
          </a:stretch>
        </p:blipFill>
        <p:spPr>
          <a:xfrm>
            <a:off x="0" y="3140968"/>
            <a:ext cx="4254102" cy="2935224"/>
          </a:xfrm>
          <a:prstGeom prst="rect">
            <a:avLst/>
          </a:prstGeom>
        </p:spPr>
      </p:pic>
      <p:sp>
        <p:nvSpPr>
          <p:cNvPr id="37890" name="Rectangle 2"/>
          <p:cNvSpPr>
            <a:spLocks noChangeArrowheads="1"/>
          </p:cNvSpPr>
          <p:nvPr/>
        </p:nvSpPr>
        <p:spPr bwMode="auto">
          <a:xfrm>
            <a:off x="4283968" y="3429000"/>
            <a:ext cx="4860032"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66725"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Рис. 7. Виготовлення антидифтерійної сироватки: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pPr>
            <a:r>
              <a:rPr kumimoji="0" lang="uk-UA"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2, 3, 4 – багаторазова вакцинація коней (їй вводять дифтерійну отруту – токсин), в її організмі тварини виробляються антитіла проти дифтерійного токсину – антитоксини; 5 – взяття крові з антитоксинами, які знищують дифтерійну отруту;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pPr>
            <a:r>
              <a:rPr kumimoji="0" lang="uk-UA"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 7 – приготування сироватки крові, що містить антитоксини, вироблені в організмі коня (звільнення від </a:t>
            </a:r>
            <a:r>
              <a:rPr kumimoji="0" lang="uk-UA"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форменних</a:t>
            </a:r>
            <a:r>
              <a:rPr kumimoji="0" lang="uk-UA"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елементів, отримання плазми крові, видалення фібриногену); 8 – ампули з антидифтерійною сироваткою;</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pPr>
            <a:r>
              <a:rPr kumimoji="0" lang="uk-UA"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 – введення сироватки здоровій людині для профілактики захворювання або хворому для лікування.</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276998"/>
            <a:ext cx="9144000" cy="4298209"/>
          </a:xfrm>
          <a:prstGeom prst="rect">
            <a:avLst/>
          </a:prstGeom>
          <a:noFill/>
          <a:ln w="9525">
            <a:noFill/>
            <a:miter lim="800000"/>
            <a:headEnd/>
            <a:tailEnd/>
          </a:ln>
          <a:effectLst/>
        </p:spPr>
        <p:txBody>
          <a:bodyPr vert="horz" wrap="square" lIns="926808" tIns="660192" rIns="292008" bIns="609408"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6192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Лікування.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6192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 легкій формі дифтерії вся доза протидифтерійної сироватки (ПДС) уводиться одноразово і становить від 10 000 до 20 000-30 000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МО</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Повторне введення сироватки в дозі 10 000-20 000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МО</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можливе при збереженні через добу симптомів інтоксикації та збереженні чи поширенні нашарувань на мигдаликах. При легкій формі в умовах стаціонару, коли постановка діагнозу дифтерії викликає труднощі, можливе спостереження за хворим протягом 8-24 годин до кінцевого встановлення діагнозу без введення ПДС. При середній формі дифтерії перша доза ПДС становить від 20 000 до 40 000-50 000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МО</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через 24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год</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при необхідності вводиться повторна доза 20 000-30 000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МО</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При тяжкій формі дифтерії курсова доза ПДС становить 60-70 000 – 200-250 000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МО</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Перша доза має становити 2/3 курсової.</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6192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Нетоксичні	похідні	дифтерійного	токсину	(протеїн	CRM197) використовуються в біохімії для дослідження функцій токсину, а в медицині</a:t>
            </a:r>
            <a:r>
              <a:rPr lang="ru-RU" sz="800" dirty="0">
                <a:latin typeface="Arial" pitchFamily="34" charset="0"/>
                <a:cs typeface="Arial" pitchFamily="34" charset="0"/>
              </a:rPr>
              <a:t> </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як засоби, що пригнічують пухлинний ріст. Дослідження молекулярних</a:t>
            </a:r>
            <a:r>
              <a:rPr kumimoji="0" lang="uk-UA" sz="1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механізмів цитотоксичної та протипухлинної дії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ДТ</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 його похідних можуть виявитися корисними для розробки новітніх протиракових засобів.</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126548"/>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447675" algn="l" defTabSz="914400" rtl="0" eaLnBrk="1" fontAlgn="base" latinLnBrk="0" hangingPunct="1">
              <a:lnSpc>
                <a:spcPct val="100000"/>
              </a:lnSpc>
              <a:spcBef>
                <a:spcPct val="0"/>
              </a:spcBef>
              <a:spcAft>
                <a:spcPct val="0"/>
              </a:spcAft>
              <a:buClrTx/>
              <a:buSzPct val="100000"/>
              <a:tabLst>
                <a:tab pos="1117600" algn="l"/>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Холерний токсин.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Мультибілковий</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токсин, що виробляється холерним вібріоном. Вібріон (вірулентний штам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Vibrio</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cholerae</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секретує</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ХТ після потрапляння бактерії в організм людини. Дія ХТ є причиною інтенсивного зневоднення після початку активної фази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холерноїі</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нфекції</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l" defTabSz="914400" rtl="0" eaLnBrk="0" fontAlgn="base" latinLnBrk="0" hangingPunct="0">
              <a:lnSpc>
                <a:spcPct val="100000"/>
              </a:lnSpc>
              <a:spcBef>
                <a:spcPct val="0"/>
              </a:spcBef>
              <a:spcAft>
                <a:spcPct val="0"/>
              </a:spcAft>
              <a:buClrTx/>
              <a:buSzTx/>
              <a:buFontTx/>
              <a:buNone/>
              <a:tabLst>
                <a:tab pos="11176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9937" name="image51.jpeg"/>
          <p:cNvPicPr>
            <a:picLocks noChangeAspect="1" noChangeArrowheads="1"/>
          </p:cNvPicPr>
          <p:nvPr/>
        </p:nvPicPr>
        <p:blipFill>
          <a:blip r:embed="rId2" cstate="print"/>
          <a:srcRect/>
          <a:stretch>
            <a:fillRect/>
          </a:stretch>
        </p:blipFill>
        <p:spPr bwMode="auto">
          <a:xfrm>
            <a:off x="251520" y="980728"/>
            <a:ext cx="1981200" cy="1714500"/>
          </a:xfrm>
          <a:prstGeom prst="rect">
            <a:avLst/>
          </a:prstGeom>
          <a:noFill/>
        </p:spPr>
      </p:pic>
      <p:sp>
        <p:nvSpPr>
          <p:cNvPr id="39939" name="Rectangle 3"/>
          <p:cNvSpPr>
            <a:spLocks noChangeArrowheads="1"/>
          </p:cNvSpPr>
          <p:nvPr/>
        </p:nvSpPr>
        <p:spPr bwMode="auto">
          <a:xfrm>
            <a:off x="2267744" y="119675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Рис. 8. Мікрофотографія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Vibrio</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cholerae</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2286000" y="1556792"/>
            <a:ext cx="6858000" cy="3139321"/>
          </a:xfrm>
          <a:prstGeom prst="rect">
            <a:avLst/>
          </a:prstGeom>
        </p:spPr>
        <p:txBody>
          <a:bodyPr wrap="square">
            <a:spAutoFit/>
          </a:bodyPr>
          <a:lstStyle/>
          <a:p>
            <a:r>
              <a:rPr lang="uk-UA" dirty="0"/>
              <a:t>Являє собою глобулярний білок з молекулярною масою 84 415 </a:t>
            </a:r>
            <a:r>
              <a:rPr lang="uk-UA" dirty="0" err="1"/>
              <a:t>Да</a:t>
            </a:r>
            <a:r>
              <a:rPr lang="uk-UA" dirty="0"/>
              <a:t>, побудований з </a:t>
            </a:r>
            <a:r>
              <a:rPr lang="uk-UA" dirty="0" err="1" smtClean="0"/>
              <a:t>двохнековалентно</a:t>
            </a:r>
            <a:r>
              <a:rPr lang="uk-UA" dirty="0" smtClean="0"/>
              <a:t> зв’язаних </a:t>
            </a:r>
            <a:r>
              <a:rPr lang="uk-UA" dirty="0"/>
              <a:t>фрагментів А і В, які виконують відповідно </a:t>
            </a:r>
            <a:r>
              <a:rPr lang="uk-UA" dirty="0" err="1"/>
              <a:t>активаторну</a:t>
            </a:r>
            <a:r>
              <a:rPr lang="uk-UA" dirty="0"/>
              <a:t> і рецепторну функції. В даний час відомо, що ХТ складається з 1 </a:t>
            </a:r>
            <a:r>
              <a:rPr lang="uk-UA" dirty="0" err="1"/>
              <a:t>субодиниці</a:t>
            </a:r>
            <a:r>
              <a:rPr lang="uk-UA" dirty="0"/>
              <a:t> А і 5 </a:t>
            </a:r>
            <a:r>
              <a:rPr lang="uk-UA" dirty="0" err="1"/>
              <a:t>субодиниць</a:t>
            </a:r>
            <a:r>
              <a:rPr lang="uk-UA" dirty="0"/>
              <a:t> В. </a:t>
            </a:r>
            <a:r>
              <a:rPr lang="uk-UA" dirty="0" err="1"/>
              <a:t>субодиниця</a:t>
            </a:r>
            <a:r>
              <a:rPr lang="uk-UA" dirty="0"/>
              <a:t> А з ММ 27,2 </a:t>
            </a:r>
            <a:r>
              <a:rPr lang="uk-UA" dirty="0" err="1"/>
              <a:t>кД</a:t>
            </a:r>
            <a:r>
              <a:rPr lang="uk-UA" dirty="0"/>
              <a:t> складається з 2 пептидів – А1 і А2, що відповідають за токсичну активність всієї молекули. Для виявлення штамів холерного вібріона, продукують холерний токсин, використовують </a:t>
            </a:r>
            <a:r>
              <a:rPr lang="uk-UA" dirty="0" err="1"/>
              <a:t>полімеразну</a:t>
            </a:r>
            <a:r>
              <a:rPr lang="uk-UA" dirty="0"/>
              <a:t> ланцюгову реакцію (ПЛР). Тим не менш, молекулярно-генетичні методи не дозволяють провести індикацію холерного токсину в </a:t>
            </a:r>
            <a:r>
              <a:rPr lang="uk-UA" dirty="0" err="1"/>
              <a:t>нативному</a:t>
            </a:r>
            <a:r>
              <a:rPr lang="uk-UA" dirty="0"/>
              <a:t> матеріалі.</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2.jpeg"/>
          <p:cNvPicPr/>
          <p:nvPr/>
        </p:nvPicPr>
        <p:blipFill>
          <a:blip r:embed="rId2" cstate="print"/>
          <a:stretch>
            <a:fillRect/>
          </a:stretch>
        </p:blipFill>
        <p:spPr>
          <a:xfrm>
            <a:off x="2555776" y="476672"/>
            <a:ext cx="3491880" cy="2420888"/>
          </a:xfrm>
          <a:prstGeom prst="rect">
            <a:avLst/>
          </a:prstGeom>
        </p:spPr>
      </p:pic>
      <p:sp>
        <p:nvSpPr>
          <p:cNvPr id="3" name="Прямоугольник 2"/>
          <p:cNvSpPr/>
          <p:nvPr/>
        </p:nvSpPr>
        <p:spPr>
          <a:xfrm>
            <a:off x="0" y="2887682"/>
            <a:ext cx="9144000" cy="3539430"/>
          </a:xfrm>
          <a:prstGeom prst="rect">
            <a:avLst/>
          </a:prstGeom>
        </p:spPr>
        <p:txBody>
          <a:bodyPr wrap="square">
            <a:spAutoFit/>
          </a:bodyPr>
          <a:lstStyle/>
          <a:p>
            <a:pPr algn="just"/>
            <a:r>
              <a:rPr lang="uk-UA" sz="1400" dirty="0"/>
              <a:t>Рис. 9. </a:t>
            </a:r>
            <a:r>
              <a:rPr lang="uk-UA" sz="1400" dirty="0" err="1"/>
              <a:t>Масс-спектр</a:t>
            </a:r>
            <a:r>
              <a:rPr lang="uk-UA" sz="1400" dirty="0"/>
              <a:t> холерного токсину.</a:t>
            </a:r>
            <a:endParaRPr lang="ru-RU" sz="1400" dirty="0"/>
          </a:p>
          <a:p>
            <a:pPr algn="just"/>
            <a:r>
              <a:rPr lang="uk-UA" sz="1400" dirty="0"/>
              <a:t>Електронно-мікроскопічними і рентгенівськими дослідженнями кристалів ХТ підтверджене кільцеподібне просторове розташування п’яти однакових </a:t>
            </a:r>
            <a:r>
              <a:rPr lang="uk-UA" sz="1400" dirty="0" err="1"/>
              <a:t>субодиниць</a:t>
            </a:r>
            <a:r>
              <a:rPr lang="uk-UA" sz="1400" dirty="0"/>
              <a:t> В-фрагменту навколо </a:t>
            </a:r>
            <a:r>
              <a:rPr lang="uk-UA" sz="1400" dirty="0" err="1"/>
              <a:t>субодиниць</a:t>
            </a:r>
            <a:r>
              <a:rPr lang="uk-UA" sz="1400" dirty="0"/>
              <a:t> А-фрагменту, причому, А-фрагмент знаходиться над «кільцем» В-фрагменту, поліпептидний ланцюг </a:t>
            </a:r>
            <a:r>
              <a:rPr lang="uk-UA" sz="1400" dirty="0" err="1"/>
              <a:t>субодиниці</a:t>
            </a:r>
            <a:r>
              <a:rPr lang="uk-UA" sz="1400" dirty="0"/>
              <a:t> А2 проходить крізь центральну </a:t>
            </a:r>
            <a:r>
              <a:rPr lang="uk-UA" sz="1400" dirty="0" smtClean="0"/>
              <a:t>пору</a:t>
            </a:r>
            <a:r>
              <a:rPr lang="ru-RU" sz="1400" dirty="0" smtClean="0"/>
              <a:t> </a:t>
            </a:r>
            <a:r>
              <a:rPr lang="uk-UA" sz="1400" dirty="0" smtClean="0"/>
              <a:t>«кільця</a:t>
            </a:r>
            <a:r>
              <a:rPr lang="uk-UA" sz="1400" dirty="0"/>
              <a:t>», а активний сайт А-фрагменту знаходиться на верхній поверхні </a:t>
            </a:r>
            <a:r>
              <a:rPr lang="uk-UA" sz="1400" dirty="0" err="1"/>
              <a:t>субодиниці</a:t>
            </a:r>
            <a:r>
              <a:rPr lang="uk-UA" sz="1400" dirty="0"/>
              <a:t> А1, в протилежному боці від місця контакту з В-фрагментом.</a:t>
            </a:r>
            <a:endParaRPr lang="ru-RU" sz="1400" dirty="0"/>
          </a:p>
          <a:p>
            <a:pPr algn="just"/>
            <a:r>
              <a:rPr lang="uk-UA" sz="1400" dirty="0"/>
              <a:t>Дані мас-спектрометрії холерного токсину (рис. 9).</a:t>
            </a:r>
            <a:endParaRPr lang="ru-RU" sz="1400" dirty="0"/>
          </a:p>
          <a:p>
            <a:pPr algn="just"/>
            <a:r>
              <a:rPr lang="uk-UA" sz="1400" dirty="0"/>
              <a:t>Спектральні піки з певним значеннями m/z: 2 899 ± 1; 3 868 ± 1; 5 803 </a:t>
            </a:r>
            <a:r>
              <a:rPr lang="uk-UA" sz="1400" dirty="0" smtClean="0"/>
              <a:t>±4</a:t>
            </a:r>
            <a:r>
              <a:rPr lang="uk-UA" sz="1400" dirty="0"/>
              <a:t>; 7 738 ± 6; 11 603 ± 7. Отримані спектральні піки з m/z, що рівні 5 803 ± 4 </a:t>
            </a:r>
            <a:r>
              <a:rPr lang="uk-UA" sz="1400" dirty="0" smtClean="0"/>
              <a:t>і</a:t>
            </a:r>
            <a:r>
              <a:rPr lang="ru-RU" sz="1400" dirty="0" smtClean="0"/>
              <a:t> </a:t>
            </a:r>
            <a:r>
              <a:rPr lang="uk-UA" sz="1400" dirty="0" smtClean="0"/>
              <a:t>5 </a:t>
            </a:r>
            <a:r>
              <a:rPr lang="uk-UA" sz="1400" dirty="0"/>
              <a:t>806 ± 4, відповідають домену A2 A-</a:t>
            </a:r>
            <a:r>
              <a:rPr lang="uk-UA" sz="1400" dirty="0" err="1"/>
              <a:t>субодиниці</a:t>
            </a:r>
            <a:r>
              <a:rPr lang="uk-UA" sz="1400" dirty="0"/>
              <a:t> холерного токсину з молекулярною масою ~5,5 </a:t>
            </a:r>
            <a:r>
              <a:rPr lang="uk-UA" sz="1400" dirty="0" err="1"/>
              <a:t>кДа</a:t>
            </a:r>
            <a:r>
              <a:rPr lang="uk-UA" sz="1400" dirty="0"/>
              <a:t>, а 11 603 ± 7 і 11 610 ± 6 – мономеру В- </a:t>
            </a:r>
            <a:r>
              <a:rPr lang="uk-UA" sz="1400" dirty="0" err="1"/>
              <a:t>субодиниці</a:t>
            </a:r>
            <a:r>
              <a:rPr lang="uk-UA" sz="1400" dirty="0"/>
              <a:t> холерного токсину.</a:t>
            </a:r>
            <a:endParaRPr lang="ru-RU" sz="1400" dirty="0"/>
          </a:p>
          <a:p>
            <a:pPr algn="just"/>
            <a:r>
              <a:rPr lang="uk-UA" sz="1400" dirty="0"/>
              <a:t>Метод мас-спектрометрії дозволяє визначити наявність холерного токсину у водопровідній воді в концентрації 0,01 </a:t>
            </a:r>
            <a:r>
              <a:rPr lang="uk-UA" sz="1400" dirty="0" err="1"/>
              <a:t>мкг</a:t>
            </a:r>
            <a:r>
              <a:rPr lang="uk-UA" sz="1400" dirty="0"/>
              <a:t>/</a:t>
            </a:r>
            <a:r>
              <a:rPr lang="uk-UA" sz="1400" dirty="0" err="1"/>
              <a:t>мл</a:t>
            </a:r>
            <a:r>
              <a:rPr lang="uk-UA" sz="1400" dirty="0"/>
              <a:t> (у той час як індикаторний </a:t>
            </a:r>
            <a:r>
              <a:rPr lang="uk-UA" sz="1400" dirty="0" err="1"/>
              <a:t>імунохроматографічний</a:t>
            </a:r>
            <a:r>
              <a:rPr lang="uk-UA" sz="1400" dirty="0"/>
              <a:t> елемент для виявлення холерного токсину в пробах, взятих з об'єктів зовнішнього середовища, дає позитивну реакцію в концентрації не менше 1 </a:t>
            </a:r>
            <a:r>
              <a:rPr lang="uk-UA" sz="1400" dirty="0" err="1"/>
              <a:t>мкг</a:t>
            </a:r>
            <a:r>
              <a:rPr lang="uk-UA" sz="1400" dirty="0"/>
              <a:t>/</a:t>
            </a:r>
            <a:r>
              <a:rPr lang="uk-UA" sz="1400" dirty="0" err="1"/>
              <a:t>мл</a:t>
            </a:r>
            <a:r>
              <a:rPr lang="uk-UA" sz="1400" dirty="0"/>
              <a:t>).</a:t>
            </a:r>
            <a:endParaRPr lang="ru-RU" sz="1400" dirty="0"/>
          </a:p>
          <a:p>
            <a:pPr algn="just"/>
            <a:r>
              <a:rPr lang="uk-UA" sz="1400" dirty="0" err="1"/>
              <a:t>Комплекс-субодиниць</a:t>
            </a:r>
            <a:r>
              <a:rPr lang="uk-UA" sz="1400" dirty="0"/>
              <a:t> (М 58 </a:t>
            </a:r>
            <a:r>
              <a:rPr lang="uk-UA" sz="1400" dirty="0" err="1"/>
              <a:t>кД</a:t>
            </a:r>
            <a:r>
              <a:rPr lang="uk-UA" sz="1400" dirty="0"/>
              <a:t>) забезпечує зв'язування токсину з клітинним рецептором – </a:t>
            </a:r>
            <a:r>
              <a:rPr lang="uk-UA" sz="1400" dirty="0" err="1"/>
              <a:t>гангліозидом</a:t>
            </a:r>
            <a:r>
              <a:rPr lang="uk-UA" sz="1400" dirty="0"/>
              <a:t> Gm1 </a:t>
            </a:r>
            <a:r>
              <a:rPr lang="uk-UA" sz="1400" dirty="0" err="1"/>
              <a:t>ентероцитів</a:t>
            </a:r>
            <a:r>
              <a:rPr lang="uk-UA" sz="1400" dirty="0"/>
              <a:t>, несе антигенні детермінанти, викликає розвиток </a:t>
            </a:r>
            <a:r>
              <a:rPr lang="uk-UA" sz="1400" dirty="0" err="1"/>
              <a:t>мукозальнихімуннихреакцій</a:t>
            </a:r>
            <a:r>
              <a:rPr lang="uk-UA" sz="1400" dirty="0"/>
              <a:t> і синтез </a:t>
            </a:r>
            <a:r>
              <a:rPr lang="uk-UA" sz="1400" dirty="0" err="1"/>
              <a:t>IgA</a:t>
            </a:r>
            <a:r>
              <a:rPr lang="uk-UA" sz="1400" dirty="0"/>
              <a:t>.</a:t>
            </a:r>
            <a:endParaRPr lang="ru-RU"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3.jpeg"/>
          <p:cNvPicPr/>
          <p:nvPr/>
        </p:nvPicPr>
        <p:blipFill>
          <a:blip r:embed="rId2" cstate="print"/>
          <a:stretch>
            <a:fillRect/>
          </a:stretch>
        </p:blipFill>
        <p:spPr>
          <a:xfrm>
            <a:off x="2555776" y="0"/>
            <a:ext cx="3952916" cy="2717196"/>
          </a:xfrm>
          <a:prstGeom prst="rect">
            <a:avLst/>
          </a:prstGeom>
        </p:spPr>
      </p:pic>
      <p:sp>
        <p:nvSpPr>
          <p:cNvPr id="40961" name="Rectangle 1"/>
          <p:cNvSpPr>
            <a:spLocks noChangeArrowheads="1"/>
          </p:cNvSpPr>
          <p:nvPr/>
        </p:nvSpPr>
        <p:spPr bwMode="auto">
          <a:xfrm>
            <a:off x="0" y="2889231"/>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66725"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Рис. 10. Просторова структура холерного токсину: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pPr>
            <a:r>
              <a:rPr kumimoji="0" lang="uk-UA"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 – вигляд збоку (з площини </a:t>
            </a:r>
            <a:r>
              <a:rPr kumimoji="0" lang="uk-UA"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В-пентамеру</a:t>
            </a:r>
            <a:r>
              <a:rPr kumimoji="0" lang="uk-UA"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ІІ – вигляд зверху (зі сторони А- фрагменту на площину </a:t>
            </a:r>
            <a:r>
              <a:rPr kumimoji="0" lang="uk-UA"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В-пентамеру</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В-фрагмент являє собою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пента</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сахарид</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який має наступну структуру: галактоза -(1-3)- N-</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ацетилгалактозамін</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–(1-4)- N-</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ацетилнейрамінова</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кислота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–(2-3)- галактоза –(1-4)- глюкоза –(1-1)-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церамід</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Кінцеві залишки галактози і N-ацетил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нейрамінової</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кислоти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відгалуджуються</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від N-</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ацетилгалактозаміну</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 утворюють «пальці», в щілину між якими входить 93 амінокислотні залишки В-мономеру токсину.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галузі дослідження стовбурових клітин холерний токсин широко використовується в якості добавки в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культуральні</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середовища. Це необхідно, щоб запобігти диференціювання клітин і підтримувати в клітинній культурі певний рівень проліферації. Концентрація холерного токсину в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культуральних</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середовищах становить 0.1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nM</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Субодиниця</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 яка сама по собі, не є цитотоксичною, використовується в якості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трейсера</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0"/>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447675" algn="just" defTabSz="914400" rtl="0" eaLnBrk="1" fontAlgn="base" latinLnBrk="0" hangingPunct="1">
              <a:lnSpc>
                <a:spcPct val="100000"/>
              </a:lnSpc>
              <a:spcBef>
                <a:spcPct val="0"/>
              </a:spcBef>
              <a:spcAft>
                <a:spcPct val="0"/>
              </a:spcAft>
              <a:buClrTx/>
              <a:buSzPct val="100000"/>
              <a:tabLst>
                <a:tab pos="1128713" algn="l"/>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Стафілококові </a:t>
            </a:r>
            <a:r>
              <a:rPr kumimoji="0" lang="uk-UA"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ентеротоксини</a:t>
            </a: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(SET). </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сьогоднішній день нараховують 28 видів роду </a:t>
            </a:r>
            <a:r>
              <a:rPr kumimoji="0" lang="uk-UA" sz="1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Staphylococcus</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Ці мікроорганізми широко розповсюджені в навколишньому середовищі, їх постійно знаходять на побутових об'єктах, у повітрі та воді, на шкірі та слизових оболонках верхніх дихальних шляхів, у випорожненнях людей і тварин.</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image54.jpeg"/>
          <p:cNvPicPr/>
          <p:nvPr/>
        </p:nvPicPr>
        <p:blipFill>
          <a:blip r:embed="rId2" cstate="print"/>
          <a:stretch>
            <a:fillRect/>
          </a:stretch>
        </p:blipFill>
        <p:spPr>
          <a:xfrm>
            <a:off x="2987824" y="908720"/>
            <a:ext cx="3269953" cy="2839593"/>
          </a:xfrm>
          <a:prstGeom prst="rect">
            <a:avLst/>
          </a:prstGeom>
        </p:spPr>
      </p:pic>
      <p:sp>
        <p:nvSpPr>
          <p:cNvPr id="4" name="Прямоугольник 3"/>
          <p:cNvSpPr/>
          <p:nvPr/>
        </p:nvSpPr>
        <p:spPr>
          <a:xfrm>
            <a:off x="0" y="3811012"/>
            <a:ext cx="9144000" cy="3046988"/>
          </a:xfrm>
          <a:prstGeom prst="rect">
            <a:avLst/>
          </a:prstGeom>
        </p:spPr>
        <p:txBody>
          <a:bodyPr wrap="square">
            <a:spAutoFit/>
          </a:bodyPr>
          <a:lstStyle/>
          <a:p>
            <a:r>
              <a:rPr lang="uk-UA" sz="1200" dirty="0"/>
              <a:t>Рис. 11. Електронна мікрофотографія </a:t>
            </a:r>
            <a:r>
              <a:rPr lang="uk-UA" sz="1200" i="1" dirty="0"/>
              <a:t>S. </a:t>
            </a:r>
            <a:r>
              <a:rPr lang="uk-UA" sz="1200" i="1" dirty="0" err="1"/>
              <a:t>Aureus</a:t>
            </a:r>
            <a:r>
              <a:rPr lang="uk-UA" sz="1200" dirty="0"/>
              <a:t>.</a:t>
            </a:r>
            <a:endParaRPr lang="ru-RU" sz="1200" dirty="0"/>
          </a:p>
          <a:p>
            <a:r>
              <a:rPr lang="uk-UA" sz="1200" dirty="0"/>
              <a:t>Сьогодні розрізняють 6 антигенних варіантів стафілококового </a:t>
            </a:r>
            <a:r>
              <a:rPr lang="uk-UA" sz="1200" dirty="0" err="1"/>
              <a:t>ентеротоксину</a:t>
            </a:r>
            <a:r>
              <a:rPr lang="uk-UA" sz="1200" dirty="0"/>
              <a:t>: А, B, C, D, E, F. Більшість випадків стафілококових харчових отруєнь спричиняються </a:t>
            </a:r>
            <a:r>
              <a:rPr lang="uk-UA" sz="1200" dirty="0" err="1"/>
              <a:t>ентеротоксином</a:t>
            </a:r>
            <a:r>
              <a:rPr lang="uk-UA" sz="1200" dirty="0"/>
              <a:t> типу А, рідше – типу D. На підставі вивчення </a:t>
            </a:r>
            <a:r>
              <a:rPr lang="uk-UA" sz="1200" dirty="0" err="1"/>
              <a:t>ентеротоксигенних</a:t>
            </a:r>
            <a:r>
              <a:rPr lang="uk-UA" sz="1200" dirty="0"/>
              <a:t> штамів стафілококів, виділених із різних джерел, було встановлено, що культури з </a:t>
            </a:r>
            <a:r>
              <a:rPr lang="uk-UA" sz="1200" dirty="0" smtClean="0"/>
              <a:t>харчових продуктів </a:t>
            </a:r>
            <a:r>
              <a:rPr lang="uk-UA" sz="1200" dirty="0"/>
              <a:t>та від хворих людей продукують </a:t>
            </a:r>
            <a:r>
              <a:rPr lang="uk-UA" sz="1200" dirty="0" err="1"/>
              <a:t>ентеротоксини</a:t>
            </a:r>
            <a:r>
              <a:rPr lang="uk-UA" sz="1200" dirty="0"/>
              <a:t> типів А і D, а культури з носоглотки здорових людей – </a:t>
            </a:r>
            <a:r>
              <a:rPr lang="uk-UA" sz="1200" dirty="0" err="1"/>
              <a:t>ентеротоксини</a:t>
            </a:r>
            <a:r>
              <a:rPr lang="uk-UA" sz="1200" dirty="0"/>
              <a:t> типів В і С та інколи типу Е.</a:t>
            </a:r>
            <a:endParaRPr lang="ru-RU" sz="1200" dirty="0"/>
          </a:p>
          <a:p>
            <a:r>
              <a:rPr lang="uk-UA" sz="1200" dirty="0" err="1" smtClean="0"/>
              <a:t>Ентеротоксигенні</a:t>
            </a:r>
            <a:r>
              <a:rPr lang="uk-UA" sz="1200" dirty="0" smtClean="0"/>
              <a:t> штами </a:t>
            </a:r>
            <a:r>
              <a:rPr lang="uk-UA" sz="1200" dirty="0"/>
              <a:t>стафілококів продукують токсин тільки при наявності сприятливих умов для їх розмноження. Оптимальна температура для розмноження </a:t>
            </a:r>
            <a:r>
              <a:rPr lang="uk-UA" sz="1200" dirty="0" err="1"/>
              <a:t>ентеротоксигенних</a:t>
            </a:r>
            <a:r>
              <a:rPr lang="uk-UA" sz="1200" dirty="0"/>
              <a:t> штамів становить 37 °С. В </a:t>
            </a:r>
            <a:r>
              <a:rPr lang="uk-UA" sz="1200" dirty="0" smtClean="0"/>
              <a:t>експериментальних умовах розвиток </a:t>
            </a:r>
            <a:r>
              <a:rPr lang="uk-UA" sz="1200" dirty="0"/>
              <a:t>стафілококів спостерігають в інтервалі температур від +7° до +50 °С, але продукування </a:t>
            </a:r>
            <a:r>
              <a:rPr lang="uk-UA" sz="1200" dirty="0" err="1"/>
              <a:t>ентеротоксину</a:t>
            </a:r>
            <a:r>
              <a:rPr lang="uk-UA" sz="1200" dirty="0"/>
              <a:t> відбувається в межах температур від +19 °С до +39 °С. Мікробні клітини стафілококів руйнуються під впливом 80 °С протягом 10 хвилин, тоді як до заморожування вони стійкі.</a:t>
            </a:r>
            <a:endParaRPr lang="ru-RU" sz="1200" dirty="0"/>
          </a:p>
          <a:p>
            <a:r>
              <a:rPr lang="uk-UA" sz="1200" dirty="0"/>
              <a:t>Стафілококи є факультативними анаеробами, тобто здатні розмножуватись і продукувати </a:t>
            </a:r>
            <a:r>
              <a:rPr lang="uk-UA" sz="1200" dirty="0" err="1"/>
              <a:t>ентеротоксин</a:t>
            </a:r>
            <a:r>
              <a:rPr lang="uk-UA" sz="1200" dirty="0"/>
              <a:t> у герметично запакованих харчових продуктах, а підвищений вміст </a:t>
            </a:r>
            <a:r>
              <a:rPr lang="uk-UA" sz="1200" dirty="0" err="1"/>
              <a:t>СО2</a:t>
            </a:r>
            <a:r>
              <a:rPr lang="uk-UA" sz="1200" dirty="0"/>
              <a:t> сприяє синтезу високих кількостей токсину. Органічні кислоти (оцтова, молочна) гальмують розвиток стафілококів за </a:t>
            </a:r>
            <a:r>
              <a:rPr lang="uk-UA" sz="1200" dirty="0" smtClean="0"/>
              <a:t>невеликої концентрації(0,1-0,2</a:t>
            </a:r>
            <a:r>
              <a:rPr lang="uk-UA" sz="1200" dirty="0"/>
              <a:t>%), а при досягненні </a:t>
            </a:r>
            <a:r>
              <a:rPr lang="uk-UA" sz="1200" dirty="0" err="1"/>
              <a:t>рН</a:t>
            </a:r>
            <a:r>
              <a:rPr lang="uk-UA" sz="1200" dirty="0"/>
              <a:t> нижче 4,5 їх ріст припиняється. Розмноження стафілококів і, відповідно, продукція </a:t>
            </a:r>
            <a:r>
              <a:rPr lang="uk-UA" sz="1200" dirty="0" err="1"/>
              <a:t>ентеротоксину</a:t>
            </a:r>
            <a:r>
              <a:rPr lang="uk-UA" sz="1200" dirty="0"/>
              <a:t> зростає в </a:t>
            </a:r>
            <a:r>
              <a:rPr lang="uk-UA" sz="1200" dirty="0" smtClean="0"/>
              <a:t>присутності крохмалю</a:t>
            </a:r>
            <a:r>
              <a:rPr lang="uk-UA" sz="1200" dirty="0"/>
              <a:t>.</a:t>
            </a:r>
            <a:endParaRPr lang="ru-RU" sz="1200" dirty="0"/>
          </a:p>
          <a:p>
            <a:r>
              <a:rPr lang="uk-UA" sz="1200" dirty="0"/>
              <a:t>Серед амінокислотних залишків в поліпептидному ланцюгу токсину найбільше міститься залишків аспарагінової кислоти (17,92%), лізину (15,25%) і тирозину (11,2%).</a:t>
            </a:r>
            <a:endParaRPr lang="ru-RU"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8528"/>
            <a:ext cx="9144000" cy="6986528"/>
          </a:xfrm>
          <a:prstGeom prst="rect">
            <a:avLst/>
          </a:prstGeom>
        </p:spPr>
        <p:txBody>
          <a:bodyPr wrap="square">
            <a:spAutoFit/>
          </a:bodyPr>
          <a:lstStyle/>
          <a:p>
            <a:r>
              <a:rPr lang="uk-UA" sz="1600" dirty="0"/>
              <a:t>У разі наявності зазначених вище сприятливих умов (оптимальні значення температури, </a:t>
            </a:r>
            <a:r>
              <a:rPr lang="uk-UA" sz="1600" dirty="0" err="1"/>
              <a:t>рН</a:t>
            </a:r>
            <a:r>
              <a:rPr lang="uk-UA" sz="1600" dirty="0"/>
              <a:t>, концентрації </a:t>
            </a:r>
            <a:r>
              <a:rPr lang="uk-UA" sz="1600" dirty="0" err="1"/>
              <a:t>NaCl</a:t>
            </a:r>
            <a:r>
              <a:rPr lang="uk-UA" sz="1600" dirty="0"/>
              <a:t>, цукру, відсутність конкурентної мікрофлори, спеціальних інгібіторів росту тощо) </a:t>
            </a:r>
            <a:r>
              <a:rPr lang="uk-UA" sz="1600" dirty="0" err="1" smtClean="0"/>
              <a:t>ентеротоксигенні</a:t>
            </a:r>
            <a:r>
              <a:rPr lang="uk-UA" sz="1600" dirty="0" smtClean="0"/>
              <a:t> штами </a:t>
            </a:r>
            <a:r>
              <a:rPr lang="uk-UA" sz="1600" dirty="0"/>
              <a:t>стафілококів </a:t>
            </a:r>
            <a:r>
              <a:rPr lang="uk-UA" sz="1600" dirty="0" smtClean="0"/>
              <a:t>здатні розмножуватись </a:t>
            </a:r>
            <a:r>
              <a:rPr lang="uk-UA" sz="1600" dirty="0"/>
              <a:t>і продукувати токсин практично в кожному харчовому продукті. За усіх сприятливих умов і високому початковому </a:t>
            </a:r>
            <a:r>
              <a:rPr lang="uk-UA" sz="1600" dirty="0" smtClean="0"/>
              <a:t>рівні контамінації у продуктів же </a:t>
            </a:r>
            <a:r>
              <a:rPr lang="uk-UA" sz="1600" dirty="0"/>
              <a:t>через 2—3 </a:t>
            </a:r>
            <a:r>
              <a:rPr lang="uk-UA" sz="1600" dirty="0" err="1"/>
              <a:t>год</a:t>
            </a:r>
            <a:r>
              <a:rPr lang="uk-UA" sz="1600" dirty="0"/>
              <a:t> може накопичитися до 1,5 * 10</a:t>
            </a:r>
            <a:r>
              <a:rPr lang="uk-UA" sz="1600" baseline="30000" dirty="0"/>
              <a:t>5</a:t>
            </a:r>
            <a:r>
              <a:rPr lang="uk-UA" sz="1600" dirty="0"/>
              <a:t> мікробних тіл у кожному </a:t>
            </a:r>
            <a:r>
              <a:rPr lang="uk-UA" sz="1600" dirty="0" err="1"/>
              <a:t>гр</a:t>
            </a:r>
            <a:r>
              <a:rPr lang="uk-UA" sz="1600" dirty="0"/>
              <a:t>/см</a:t>
            </a:r>
            <a:r>
              <a:rPr lang="uk-UA" sz="1600" baseline="30000" dirty="0"/>
              <a:t>3</a:t>
            </a:r>
            <a:r>
              <a:rPr lang="uk-UA" sz="1600" dirty="0"/>
              <a:t> їжі, які вже будуть здатні виробити патогенну дозу </a:t>
            </a:r>
            <a:r>
              <a:rPr lang="uk-UA" sz="1600" dirty="0" err="1"/>
              <a:t>ентеротоксину</a:t>
            </a:r>
            <a:r>
              <a:rPr lang="uk-UA" sz="1600" dirty="0"/>
              <a:t> (1-10 </a:t>
            </a:r>
            <a:r>
              <a:rPr lang="uk-UA" sz="1600" dirty="0" err="1"/>
              <a:t>мкг</a:t>
            </a:r>
            <a:r>
              <a:rPr lang="uk-UA" sz="1600" dirty="0"/>
              <a:t>), що робить їжу небезпечною для споживача.</a:t>
            </a:r>
            <a:endParaRPr lang="ru-RU" sz="1600" dirty="0"/>
          </a:p>
          <a:p>
            <a:r>
              <a:rPr lang="uk-UA" sz="1600" dirty="0"/>
              <a:t>Провідним методом визначення стафілококового </a:t>
            </a:r>
            <a:r>
              <a:rPr lang="uk-UA" sz="1600" dirty="0" err="1"/>
              <a:t>ентеротоксину</a:t>
            </a:r>
            <a:r>
              <a:rPr lang="uk-UA" sz="1600" dirty="0"/>
              <a:t> </a:t>
            </a:r>
            <a:r>
              <a:rPr lang="uk-UA" sz="1600" dirty="0" smtClean="0"/>
              <a:t>є</a:t>
            </a:r>
            <a:r>
              <a:rPr lang="ru-RU" sz="1600" dirty="0" smtClean="0"/>
              <a:t> </a:t>
            </a:r>
            <a:r>
              <a:rPr lang="uk-UA" sz="1600" dirty="0" smtClean="0"/>
              <a:t>біологічний </a:t>
            </a:r>
            <a:r>
              <a:rPr lang="uk-UA" sz="1600" dirty="0"/>
              <a:t>метод. Найбільш чутливі до дії </a:t>
            </a:r>
            <a:r>
              <a:rPr lang="uk-UA" sz="1600" dirty="0" err="1" smtClean="0"/>
              <a:t>ентеротоксину</a:t>
            </a:r>
            <a:r>
              <a:rPr lang="uk-UA" sz="1600" dirty="0" smtClean="0"/>
              <a:t> мавпи і кошенята </a:t>
            </a:r>
            <a:r>
              <a:rPr lang="uk-UA" sz="1600" dirty="0"/>
              <a:t>4-8-тижневого віку, менш чутливі дорослі коти і цуценята. Крім тварин, біологічними об'єктами також слугують ізольовані відрізки тонкого </a:t>
            </a:r>
            <a:r>
              <a:rPr lang="uk-UA" sz="1600" dirty="0" err="1"/>
              <a:t>кишківника</a:t>
            </a:r>
            <a:r>
              <a:rPr lang="uk-UA" sz="1600" dirty="0"/>
              <a:t> кроля чи кішки, ізольовані серця теплокровних тварин. Біологічні методи малопридатні для використання в практичних бактеріологічних лабораторіях, їх результати є не досить чіткими та надійними, що зумовлено різною індивідуальною чутливістю піддослідних тварин і побічними ефектами домішок, що можуть міститися в досліджуваному матеріалі. В даний час, широкого розповсюдження набули системи для визначення </a:t>
            </a:r>
            <a:r>
              <a:rPr lang="uk-UA" sz="1600" dirty="0" err="1"/>
              <a:t>ентеротоксину</a:t>
            </a:r>
            <a:r>
              <a:rPr lang="uk-UA" sz="1600" dirty="0"/>
              <a:t> за допомогою </a:t>
            </a:r>
            <a:r>
              <a:rPr lang="uk-UA" sz="1600" dirty="0" err="1"/>
              <a:t>імуноферментного</a:t>
            </a:r>
            <a:r>
              <a:rPr lang="uk-UA" sz="1600" dirty="0"/>
              <a:t> аналізу (ІФА), реакції непрямої гемаглютинації (РНГА) та реакції преципітації. Застосовують також методи вивчення генетичних маркерів </a:t>
            </a:r>
            <a:r>
              <a:rPr lang="uk-UA" sz="1600" dirty="0" err="1"/>
              <a:t>ентеротоксигенності</a:t>
            </a:r>
            <a:r>
              <a:rPr lang="uk-UA" sz="1600" dirty="0"/>
              <a:t>, де результат дослідження не залежить від здатності </a:t>
            </a:r>
            <a:r>
              <a:rPr lang="uk-UA" sz="1600" dirty="0" smtClean="0"/>
              <a:t>конкретних штамів продукувати </a:t>
            </a:r>
            <a:r>
              <a:rPr lang="uk-UA" sz="1600" dirty="0" err="1" smtClean="0"/>
              <a:t>ентеротоксин</a:t>
            </a:r>
            <a:r>
              <a:rPr lang="uk-UA" sz="1600" dirty="0" smtClean="0"/>
              <a:t> </a:t>
            </a:r>
            <a:r>
              <a:rPr lang="uk-UA" sz="1600" dirty="0"/>
              <a:t>в умовах </a:t>
            </a:r>
            <a:r>
              <a:rPr lang="uk-UA" sz="1600" i="1" dirty="0" err="1"/>
              <a:t>in</a:t>
            </a:r>
            <a:r>
              <a:rPr lang="uk-UA" sz="1600" i="1" dirty="0"/>
              <a:t> </a:t>
            </a:r>
            <a:r>
              <a:rPr lang="uk-UA" sz="1600" i="1" dirty="0" err="1"/>
              <a:t>vitro</a:t>
            </a:r>
            <a:r>
              <a:rPr lang="uk-UA" sz="1600" i="1" dirty="0"/>
              <a:t> </a:t>
            </a:r>
            <a:r>
              <a:rPr lang="uk-UA" sz="1600" dirty="0"/>
              <a:t>(</a:t>
            </a:r>
            <a:r>
              <a:rPr lang="uk-UA" sz="1600" dirty="0" err="1"/>
              <a:t>ДНК-зонди</a:t>
            </a:r>
            <a:r>
              <a:rPr lang="uk-UA" sz="1600" dirty="0"/>
              <a:t>, </a:t>
            </a:r>
            <a:r>
              <a:rPr lang="uk-UA" sz="1600" dirty="0" err="1"/>
              <a:t>полімеразна</a:t>
            </a:r>
            <a:r>
              <a:rPr lang="uk-UA" sz="1600" dirty="0"/>
              <a:t> ланцюгова реакція).</a:t>
            </a:r>
            <a:endParaRPr lang="ru-RU" sz="1600" dirty="0"/>
          </a:p>
          <a:p>
            <a:r>
              <a:rPr lang="uk-UA" sz="1600" dirty="0"/>
              <a:t>Для захисту від аерозолів SEТ можна використовувати протигаз. З метою вироблення імунітету проти SEТ м. б. </a:t>
            </a:r>
            <a:r>
              <a:rPr lang="uk-UA" sz="1600" dirty="0" smtClean="0"/>
              <a:t>використані анатоксини </a:t>
            </a:r>
            <a:r>
              <a:rPr lang="uk-UA" sz="1600" dirty="0"/>
              <a:t>(токсин SEТ, оброблений формальдегідом).</a:t>
            </a:r>
            <a:endParaRPr lang="ru-RU" sz="1600" dirty="0"/>
          </a:p>
          <a:p>
            <a:r>
              <a:rPr lang="uk-UA" sz="1600" dirty="0"/>
              <a:t>Під дією формальдегіду стафілококовий </a:t>
            </a:r>
            <a:r>
              <a:rPr lang="uk-UA" sz="1600" dirty="0" err="1"/>
              <a:t>ентеротоксин</a:t>
            </a:r>
            <a:r>
              <a:rPr lang="uk-UA" sz="1600" dirty="0"/>
              <a:t> втрачає свою фізіологічну активність. Речовини </a:t>
            </a:r>
            <a:r>
              <a:rPr lang="uk-UA" sz="1600" dirty="0" err="1"/>
              <a:t>окисно-хлоруючої</a:t>
            </a:r>
            <a:r>
              <a:rPr lang="uk-UA" sz="1600" dirty="0"/>
              <a:t> дії можуть застосовуватися для </a:t>
            </a:r>
            <a:r>
              <a:rPr lang="uk-UA" sz="1600" dirty="0" smtClean="0"/>
              <a:t>дезактивації </a:t>
            </a:r>
            <a:r>
              <a:rPr lang="uk-UA" sz="1600" dirty="0" err="1" smtClean="0"/>
              <a:t>ентеротоксину</a:t>
            </a:r>
            <a:r>
              <a:rPr lang="uk-UA" sz="1600" dirty="0"/>
              <a:t>, але реагують вони з ними повільно.</a:t>
            </a:r>
            <a:endParaRPr lang="ru-RU" sz="1600" dirty="0"/>
          </a:p>
          <a:p>
            <a:r>
              <a:rPr lang="uk-UA" sz="1600" dirty="0"/>
              <a:t>Профілактика.</a:t>
            </a:r>
            <a:endParaRPr lang="ru-RU" sz="1600" dirty="0"/>
          </a:p>
          <a:p>
            <a:r>
              <a:rPr lang="uk-UA" sz="1600" dirty="0"/>
              <a:t>Вакцина для людини поки не створена, хоча такі вакцини розробляються, в тому числі і ті, які в дослідженнях на </a:t>
            </a:r>
            <a:r>
              <a:rPr lang="uk-UA" sz="1600" dirty="0" smtClean="0"/>
              <a:t>тваринах підтвердили </a:t>
            </a:r>
            <a:r>
              <a:rPr lang="uk-UA" sz="1600" dirty="0"/>
              <a:t>можливість захисту від вдихання даного токсину.</a:t>
            </a:r>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514475" algn="l"/>
              </a:tabLst>
            </a:pPr>
            <a:r>
              <a:rPr kumimoji="0" lang="uk-UA"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Отрути мікробного походження</a:t>
            </a:r>
          </a:p>
          <a:p>
            <a:pPr marL="0" marR="0" lvl="0" indent="0" algn="just" defTabSz="914400" rtl="0" eaLnBrk="1" fontAlgn="base" latinLnBrk="0" hangingPunct="1">
              <a:lnSpc>
                <a:spcPct val="100000"/>
              </a:lnSpc>
              <a:spcBef>
                <a:spcPct val="0"/>
              </a:spcBef>
              <a:spcAft>
                <a:spcPct val="0"/>
              </a:spcAft>
              <a:buClrTx/>
              <a:buSzTx/>
              <a:buFontTx/>
              <a:buNone/>
              <a:tabLst>
                <a:tab pos="1514475" algn="l"/>
              </a:tabLst>
            </a:pPr>
            <a:endParaRPr lang="uk-UA" sz="1600" b="1" dirty="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1514475" algn="l"/>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Pct val="100000"/>
              <a:buFontTx/>
              <a:buAutoNum type="arabicPeriod"/>
              <a:tabLst>
                <a:tab pos="1514475" algn="l"/>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Загальна	характеристика	і	класифікація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отрут</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мікробного походження.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Pct val="100000"/>
              <a:buFontTx/>
              <a:buAutoNum type="arabicPeriod"/>
              <a:tabLst>
                <a:tab pos="1514475" algn="l"/>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Порівняльна характеристика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екзо-</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та ендотоксинів мікроорганізмів</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Pct val="100000"/>
              <a:buFontTx/>
              <a:buAutoNum type="arabicPeriod"/>
              <a:tabLst>
                <a:tab pos="1514475" algn="l"/>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Анатоксини.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Pct val="100000"/>
              <a:buFontTx/>
              <a:buAutoNum type="arabicPeriod"/>
              <a:tabLst>
                <a:tab pos="1514475" algn="l"/>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Екзотоксини. Визначення, особливості будови.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just" defTabSz="914400" rtl="0" eaLnBrk="0" fontAlgn="base" latinLnBrk="0" hangingPunct="0">
              <a:lnSpc>
                <a:spcPct val="100000"/>
              </a:lnSpc>
              <a:spcBef>
                <a:spcPct val="0"/>
              </a:spcBef>
              <a:spcAft>
                <a:spcPct val="0"/>
              </a:spcAft>
              <a:buClrTx/>
              <a:buSzPct val="100000"/>
              <a:buFontTx/>
              <a:buAutoNum type="arabicPeriod"/>
              <a:tabLst>
                <a:tab pos="1514475" algn="l"/>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Особливості правцю та його токсин (збудник, джерела інфекції, шляхи і спосіб передачі, будова токсину, токсичність, лікування правцю).</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just" defTabSz="914400" rtl="0" eaLnBrk="0" fontAlgn="base" latinLnBrk="0" hangingPunct="0">
              <a:lnSpc>
                <a:spcPct val="100000"/>
              </a:lnSpc>
              <a:spcBef>
                <a:spcPct val="0"/>
              </a:spcBef>
              <a:spcAft>
                <a:spcPct val="0"/>
              </a:spcAft>
              <a:buClrTx/>
              <a:buSzPct val="100000"/>
              <a:buFontTx/>
              <a:buAutoNum type="arabicPeriod"/>
              <a:tabLst>
                <a:tab pos="1514475" algn="l"/>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Особливості дифтерії та її токсин (збудник, симптоми захворювання, будова токсину, профілактика).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just" defTabSz="914400" rtl="0" eaLnBrk="0" fontAlgn="base" latinLnBrk="0" hangingPunct="0">
              <a:lnSpc>
                <a:spcPct val="100000"/>
              </a:lnSpc>
              <a:spcBef>
                <a:spcPct val="0"/>
              </a:spcBef>
              <a:spcAft>
                <a:spcPct val="0"/>
              </a:spcAft>
              <a:buClrTx/>
              <a:buSzPct val="100000"/>
              <a:buFontTx/>
              <a:buAutoNum type="arabicPeriod"/>
              <a:tabLst>
                <a:tab pos="1514475" algn="l"/>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Холерний токсин (будова, особливості дії, застосування).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just" defTabSz="914400" rtl="0" eaLnBrk="0" fontAlgn="base" latinLnBrk="0" hangingPunct="0">
              <a:lnSpc>
                <a:spcPct val="100000"/>
              </a:lnSpc>
              <a:spcBef>
                <a:spcPct val="0"/>
              </a:spcBef>
              <a:spcAft>
                <a:spcPct val="0"/>
              </a:spcAft>
              <a:buClrTx/>
              <a:buSzPct val="100000"/>
              <a:buFontTx/>
              <a:buAutoNum type="arabicPeriod"/>
              <a:tabLst>
                <a:tab pos="1514475" algn="l"/>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Стафілококові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ентеротоксини</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(класифікація, особливості будови, діагностика, профілактика).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just" defTabSz="914400" rtl="0" eaLnBrk="0" fontAlgn="base" latinLnBrk="0" hangingPunct="0">
              <a:lnSpc>
                <a:spcPct val="100000"/>
              </a:lnSpc>
              <a:spcBef>
                <a:spcPct val="0"/>
              </a:spcBef>
              <a:spcAft>
                <a:spcPct val="0"/>
              </a:spcAft>
              <a:buClrTx/>
              <a:buSzPct val="100000"/>
              <a:buFontTx/>
              <a:buAutoNum type="arabicPeriod"/>
              <a:tabLst>
                <a:tab pos="1514475" algn="l"/>
              </a:tabLst>
            </a:pP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Ботулотоксин</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(Класифікація, будова, токсичність).</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Pct val="100000"/>
              <a:buFontTx/>
              <a:buAutoNum type="arabicPeriod"/>
              <a:tabLst>
                <a:tab pos="1514475" algn="l"/>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Ендотоксини: визначення.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just" defTabSz="914400" rtl="0" eaLnBrk="0" fontAlgn="base" latinLnBrk="0" hangingPunct="0">
              <a:lnSpc>
                <a:spcPct val="100000"/>
              </a:lnSpc>
              <a:spcBef>
                <a:spcPct val="0"/>
              </a:spcBef>
              <a:spcAft>
                <a:spcPct val="0"/>
              </a:spcAft>
              <a:buClrTx/>
              <a:buSzPct val="100000"/>
              <a:buFontTx/>
              <a:buAutoNum type="arabicPeriod"/>
              <a:tabLst>
                <a:tab pos="1514475" algn="l"/>
              </a:tabLst>
            </a:pP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Шигелотоксин</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(особливості будови, профілактика).</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66725" algn="just"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
        <p:nvSpPr>
          <p:cNvPr id="44035" name="Rectangle 3"/>
          <p:cNvSpPr>
            <a:spLocks noChangeArrowheads="1"/>
          </p:cNvSpPr>
          <p:nvPr/>
        </p:nvSpPr>
        <p:spPr bwMode="auto">
          <a:xfrm>
            <a:off x="0" y="386217"/>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err="1" smtClean="0">
                <a:ln>
                  <a:noFill/>
                </a:ln>
                <a:solidFill>
                  <a:schemeClr val="tx1"/>
                </a:solidFill>
                <a:effectLst/>
                <a:latin typeface="Arial" pitchFamily="34" charset="0"/>
                <a:cs typeface="Arial" pitchFamily="34" charset="0"/>
              </a:rPr>
              <a:t>Ботулотоксин</a:t>
            </a:r>
            <a:r>
              <a:rPr kumimoji="0" lang="uk-UA" sz="1400" b="1" i="0" u="none" strike="noStrike" cap="none" normalizeH="0" baseline="0" dirty="0" smtClean="0">
                <a:ln>
                  <a:noFill/>
                </a:ln>
                <a:solidFill>
                  <a:schemeClr val="tx1"/>
                </a:solidFill>
                <a:effectLst/>
                <a:latin typeface="Arial" pitchFamily="34"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cs typeface="Arial" pitchFamily="34" charset="0"/>
              </a:rPr>
              <a:t>Ботулотоксин</a:t>
            </a:r>
            <a:r>
              <a:rPr kumimoji="0" lang="uk-UA" sz="1400" b="0" i="0" u="none" strike="noStrike" cap="none" normalizeH="0" baseline="0" dirty="0" smtClean="0">
                <a:ln>
                  <a:noFill/>
                </a:ln>
                <a:solidFill>
                  <a:schemeClr val="tx1"/>
                </a:solidFill>
                <a:effectLst/>
                <a:latin typeface="Arial" pitchFamily="34"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cs typeface="Arial" pitchFamily="34" charset="0"/>
              </a:rPr>
              <a:t>ботулінічний</a:t>
            </a:r>
            <a:r>
              <a:rPr kumimoji="0" lang="uk-UA" sz="1400" b="0" i="0" u="none" strike="noStrike" cap="none" normalizeH="0" baseline="0" dirty="0" smtClean="0">
                <a:ln>
                  <a:noFill/>
                </a:ln>
                <a:solidFill>
                  <a:schemeClr val="tx1"/>
                </a:solidFill>
                <a:effectLst/>
                <a:latin typeface="Arial" pitchFamily="34" charset="0"/>
                <a:cs typeface="Arial" pitchFamily="34" charset="0"/>
              </a:rPr>
              <a:t> токсин, БТ, токсин ботулізму) – </a:t>
            </a:r>
            <a:r>
              <a:rPr kumimoji="0" lang="uk-UA" sz="1400" b="0" i="0" u="none" strike="noStrike" cap="none" normalizeH="0" baseline="0" dirty="0" err="1" smtClean="0">
                <a:ln>
                  <a:noFill/>
                </a:ln>
                <a:solidFill>
                  <a:schemeClr val="tx1"/>
                </a:solidFill>
                <a:effectLst/>
                <a:latin typeface="Arial" pitchFamily="34" charset="0"/>
                <a:cs typeface="Arial" pitchFamily="34" charset="0"/>
              </a:rPr>
              <a:t>нейротоксин</a:t>
            </a:r>
            <a:r>
              <a:rPr kumimoji="0" lang="uk-UA" sz="1400" b="0" i="0" u="none" strike="noStrike" cap="none" normalizeH="0" baseline="0" dirty="0" smtClean="0">
                <a:ln>
                  <a:noFill/>
                </a:ln>
                <a:solidFill>
                  <a:schemeClr val="tx1"/>
                </a:solidFill>
                <a:effectLst/>
                <a:latin typeface="Arial" pitchFamily="34" charset="0"/>
                <a:cs typeface="Arial" pitchFamily="34" charset="0"/>
              </a:rPr>
              <a:t> білкової природи, що виробляється бактеріями </a:t>
            </a:r>
            <a:r>
              <a:rPr kumimoji="0" lang="uk-UA" sz="1400" b="0" i="0" u="none" strike="noStrike" cap="none" normalizeH="0" baseline="0" dirty="0" err="1" smtClean="0">
                <a:ln>
                  <a:noFill/>
                </a:ln>
                <a:solidFill>
                  <a:schemeClr val="tx1"/>
                </a:solidFill>
                <a:effectLst/>
                <a:latin typeface="Arial" pitchFamily="34" charset="0"/>
                <a:cs typeface="Arial" pitchFamily="34" charset="0"/>
              </a:rPr>
              <a:t>Clostridium</a:t>
            </a:r>
            <a:r>
              <a:rPr kumimoji="0" lang="uk-UA" sz="1400" b="0" i="0" u="none" strike="noStrike" cap="none" normalizeH="0" baseline="0" dirty="0" smtClean="0">
                <a:ln>
                  <a:noFill/>
                </a:ln>
                <a:solidFill>
                  <a:schemeClr val="tx1"/>
                </a:solidFill>
                <a:effectLst/>
                <a:latin typeface="Arial" pitchFamily="34"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cs typeface="Arial" pitchFamily="34" charset="0"/>
              </a:rPr>
              <a:t>botulinum</a:t>
            </a:r>
            <a:r>
              <a:rPr kumimoji="0" lang="uk-UA" sz="1400" b="0" i="0" u="none" strike="noStrike" cap="none" normalizeH="0" baseline="0" dirty="0" smtClean="0">
                <a:ln>
                  <a:noFill/>
                </a:ln>
                <a:solidFill>
                  <a:schemeClr val="tx1"/>
                </a:solidFill>
                <a:effectLst/>
                <a:latin typeface="Arial" pitchFamily="34"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Формула: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Молярна маса: 149322 г/моль Токсичність: Надзвичайно токсичний</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6" name="Text Box 4"/>
          <p:cNvSpPr txBox="1">
            <a:spLocks noChangeArrowheads="1"/>
          </p:cNvSpPr>
          <p:nvPr/>
        </p:nvSpPr>
        <p:spPr bwMode="auto">
          <a:xfrm>
            <a:off x="1043608" y="1124744"/>
            <a:ext cx="1719263" cy="212725"/>
          </a:xfrm>
          <a:prstGeom prst="rect">
            <a:avLst/>
          </a:prstGeom>
          <a:solidFill>
            <a:srgbClr val="F8F8F9">
              <a:alpha val="0"/>
            </a:srgbClr>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32000"/>
              </a:lnSpc>
              <a:spcBef>
                <a:spcPct val="0"/>
              </a:spcBef>
              <a:spcAft>
                <a:spcPts val="1000"/>
              </a:spcAft>
              <a:buClrTx/>
              <a:buSzTx/>
              <a:buFontTx/>
              <a:buNone/>
              <a:tabLst/>
            </a:pPr>
            <a:r>
              <a:rPr kumimoji="0" lang="ru-RU" sz="1400" b="0" i="0" u="none" strike="noStrike" cap="none" normalizeH="0" baseline="30000" dirty="0" smtClean="0">
                <a:ln>
                  <a:noFill/>
                </a:ln>
                <a:solidFill>
                  <a:schemeClr val="tx1"/>
                </a:solidFill>
                <a:effectLst/>
                <a:latin typeface="Calibri" pitchFamily="34" charset="0"/>
                <a:cs typeface="Arial" pitchFamily="34" charset="0"/>
              </a:rPr>
              <a:t>C</a:t>
            </a:r>
            <a:r>
              <a:rPr kumimoji="0" lang="ru-RU" sz="800" b="0" i="0" u="none" strike="noStrike" cap="none" normalizeH="0" baseline="0" dirty="0" smtClean="0">
                <a:ln>
                  <a:noFill/>
                </a:ln>
                <a:solidFill>
                  <a:schemeClr val="tx1"/>
                </a:solidFill>
                <a:effectLst/>
                <a:latin typeface="Calibri" pitchFamily="34" charset="0"/>
                <a:cs typeface="Arial" pitchFamily="34" charset="0"/>
              </a:rPr>
              <a:t>6760</a:t>
            </a:r>
            <a:r>
              <a:rPr kumimoji="0" lang="ru-RU" sz="1400" b="0" i="0" u="none" strike="noStrike" cap="none" normalizeH="0" baseline="30000" dirty="0" smtClean="0">
                <a:ln>
                  <a:noFill/>
                </a:ln>
                <a:solidFill>
                  <a:schemeClr val="tx1"/>
                </a:solidFill>
                <a:effectLst/>
                <a:latin typeface="Calibri" pitchFamily="34" charset="0"/>
                <a:cs typeface="Arial" pitchFamily="34" charset="0"/>
              </a:rPr>
              <a:t>H</a:t>
            </a:r>
            <a:r>
              <a:rPr kumimoji="0" lang="ru-RU" sz="800" b="0" i="0" u="none" strike="noStrike" cap="none" normalizeH="0" baseline="0" dirty="0" smtClean="0">
                <a:ln>
                  <a:noFill/>
                </a:ln>
                <a:solidFill>
                  <a:schemeClr val="tx1"/>
                </a:solidFill>
                <a:effectLst/>
                <a:latin typeface="Calibri" pitchFamily="34" charset="0"/>
                <a:cs typeface="Arial" pitchFamily="34" charset="0"/>
              </a:rPr>
              <a:t>10447</a:t>
            </a:r>
            <a:r>
              <a:rPr kumimoji="0" lang="ru-RU" sz="1400" b="0" i="0" u="none" strike="noStrike" cap="none" normalizeH="0" baseline="30000" dirty="0" smtClean="0">
                <a:ln>
                  <a:noFill/>
                </a:ln>
                <a:solidFill>
                  <a:schemeClr val="tx1"/>
                </a:solidFill>
                <a:effectLst/>
                <a:latin typeface="Calibri" pitchFamily="34" charset="0"/>
                <a:cs typeface="Arial" pitchFamily="34" charset="0"/>
              </a:rPr>
              <a:t>N</a:t>
            </a:r>
            <a:r>
              <a:rPr kumimoji="0" lang="ru-RU" sz="800" b="0" i="0" u="none" strike="noStrike" cap="none" normalizeH="0" baseline="0" dirty="0" smtClean="0">
                <a:ln>
                  <a:noFill/>
                </a:ln>
                <a:solidFill>
                  <a:schemeClr val="tx1"/>
                </a:solidFill>
                <a:effectLst/>
                <a:latin typeface="Calibri" pitchFamily="34" charset="0"/>
                <a:cs typeface="Arial" pitchFamily="34" charset="0"/>
              </a:rPr>
              <a:t>1743</a:t>
            </a:r>
            <a:r>
              <a:rPr kumimoji="0" lang="ru-RU" sz="1400" b="0" i="0" u="none" strike="noStrike" cap="none" normalizeH="0" baseline="30000" dirty="0" smtClean="0">
                <a:ln>
                  <a:noFill/>
                </a:ln>
                <a:solidFill>
                  <a:schemeClr val="tx1"/>
                </a:solidFill>
                <a:effectLst/>
                <a:latin typeface="Calibri" pitchFamily="34" charset="0"/>
                <a:cs typeface="Arial" pitchFamily="34" charset="0"/>
              </a:rPr>
              <a:t>O</a:t>
            </a:r>
            <a:r>
              <a:rPr kumimoji="0" lang="ru-RU" sz="800" b="0" i="0" u="none" strike="noStrike" cap="none" normalizeH="0" baseline="0" dirty="0" smtClean="0">
                <a:ln>
                  <a:noFill/>
                </a:ln>
                <a:solidFill>
                  <a:schemeClr val="tx1"/>
                </a:solidFill>
                <a:effectLst/>
                <a:latin typeface="Calibri" pitchFamily="34" charset="0"/>
                <a:cs typeface="Arial" pitchFamily="34" charset="0"/>
              </a:rPr>
              <a:t>2010</a:t>
            </a:r>
            <a:r>
              <a:rPr kumimoji="0" lang="ru-RU" sz="1400" b="0" i="0" u="none" strike="noStrike" cap="none" normalizeH="0" baseline="30000" dirty="0" smtClean="0">
                <a:ln>
                  <a:noFill/>
                </a:ln>
                <a:solidFill>
                  <a:schemeClr val="tx1"/>
                </a:solidFill>
                <a:effectLst/>
                <a:latin typeface="Calibri" pitchFamily="34" charset="0"/>
                <a:cs typeface="Arial" pitchFamily="34" charset="0"/>
              </a:rPr>
              <a:t>S</a:t>
            </a:r>
            <a:r>
              <a:rPr kumimoji="0" lang="ru-RU" sz="800" b="0" i="0" u="none" strike="noStrike" cap="none" normalizeH="0" baseline="0" dirty="0" smtClean="0">
                <a:ln>
                  <a:noFill/>
                </a:ln>
                <a:solidFill>
                  <a:schemeClr val="tx1"/>
                </a:solidFill>
                <a:effectLst/>
                <a:latin typeface="Calibri" pitchFamily="34" charset="0"/>
                <a:cs typeface="Arial" pitchFamily="34" charset="0"/>
              </a:rPr>
              <a:t>32</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58.jpeg"/>
          <p:cNvPicPr/>
          <p:nvPr/>
        </p:nvPicPr>
        <p:blipFill>
          <a:blip r:embed="rId2" cstate="print"/>
          <a:stretch>
            <a:fillRect/>
          </a:stretch>
        </p:blipFill>
        <p:spPr>
          <a:xfrm>
            <a:off x="3059832" y="1556792"/>
            <a:ext cx="2226453" cy="1638300"/>
          </a:xfrm>
          <a:prstGeom prst="rect">
            <a:avLst/>
          </a:prstGeom>
        </p:spPr>
      </p:pic>
      <p:sp>
        <p:nvSpPr>
          <p:cNvPr id="44037" name="Rectangle 5"/>
          <p:cNvSpPr>
            <a:spLocks noChangeArrowheads="1"/>
          </p:cNvSpPr>
          <p:nvPr/>
        </p:nvSpPr>
        <p:spPr bwMode="auto">
          <a:xfrm>
            <a:off x="0" y="3277434"/>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66725" algn="l" defTabSz="914400" rtl="0" eaLnBrk="1" fontAlgn="base" latinLnBrk="0" hangingPunct="1">
              <a:lnSpc>
                <a:spcPct val="100000"/>
              </a:lnSpc>
              <a:spcBef>
                <a:spcPct val="0"/>
              </a:spcBef>
              <a:spcAft>
                <a:spcPct val="0"/>
              </a:spcAft>
              <a:buClrTx/>
              <a:buSzTx/>
              <a:buFontTx/>
              <a:buNone/>
              <a:tabLst>
                <a:tab pos="833438"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Рис. 12. Електронна мікрофотографія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Clostridium</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botulinum</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l" defTabSz="914400" rtl="0" eaLnBrk="0" fontAlgn="base" latinLnBrk="0" hangingPunct="0">
              <a:lnSpc>
                <a:spcPct val="100000"/>
              </a:lnSpc>
              <a:spcBef>
                <a:spcPct val="0"/>
              </a:spcBef>
              <a:spcAft>
                <a:spcPct val="0"/>
              </a:spcAft>
              <a:buClrTx/>
              <a:buSzTx/>
              <a:buFontTx/>
              <a:buNone/>
              <a:tabLst>
                <a:tab pos="833438"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Для БТ характерна наявність трьох доменів, структура яких, очевидно, подібна до нещодавно відкритої структури БТ типу А, для якого характерна наявність: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l" defTabSz="914400" rtl="0" eaLnBrk="0" fontAlgn="base" latinLnBrk="0" hangingPunct="0">
              <a:lnSpc>
                <a:spcPct val="100000"/>
              </a:lnSpc>
              <a:spcBef>
                <a:spcPct val="0"/>
              </a:spcBef>
              <a:spcAft>
                <a:spcPct val="0"/>
              </a:spcAft>
              <a:buClrTx/>
              <a:buSzTx/>
              <a:buFontTx/>
              <a:buChar char="•"/>
              <a:tabLst>
                <a:tab pos="833438"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каталітичного	домену	з	іоном	цинку	в	активному	центрі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металопротеїнази</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l" defTabSz="914400" rtl="0" eaLnBrk="0" fontAlgn="base" latinLnBrk="0" hangingPunct="0">
              <a:lnSpc>
                <a:spcPct val="100000"/>
              </a:lnSpc>
              <a:spcBef>
                <a:spcPct val="0"/>
              </a:spcBef>
              <a:spcAft>
                <a:spcPct val="0"/>
              </a:spcAft>
              <a:buClrTx/>
              <a:buSzTx/>
              <a:buFontTx/>
              <a:buChar char="•"/>
              <a:tabLst>
                <a:tab pos="833438"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трансмембранного домену з двома довгими </a:t>
            </a:r>
            <a:r>
              <a:rPr kumimoji="0" lang="uk-UA" sz="1400" b="0" i="0" u="none" strike="noStrike" cap="none" normalizeH="0" baseline="0" dirty="0" err="1" smtClean="0">
                <a:ln>
                  <a:noFill/>
                </a:ln>
                <a:solidFill>
                  <a:schemeClr val="tx1"/>
                </a:solidFill>
                <a:effectLst/>
                <a:latin typeface="Symbol" pitchFamily="18" charset="2"/>
                <a:ea typeface="Times New Roman" pitchFamily="18" charset="0"/>
                <a:cs typeface="Arial" pitchFamily="34" charset="0"/>
              </a:rPr>
              <a:t>a</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-»спіралями</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як у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коліцину</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 «ременем», що обмотує каталітичний домен;</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l" defTabSz="914400" rtl="0" eaLnBrk="0" fontAlgn="base" latinLnBrk="0" hangingPunct="0">
              <a:lnSpc>
                <a:spcPct val="100000"/>
              </a:lnSpc>
              <a:spcBef>
                <a:spcPct val="0"/>
              </a:spcBef>
              <a:spcAft>
                <a:spcPct val="0"/>
              </a:spcAft>
              <a:buClrTx/>
              <a:buSzTx/>
              <a:buFontTx/>
              <a:buChar char="•"/>
              <a:tabLst>
                <a:tab pos="833438"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рецепторного домену, що складається з 2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субдоменів</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 вигляді </a:t>
            </a:r>
            <a:r>
              <a:rPr kumimoji="0" lang="uk-UA" sz="1400" b="0" i="0" u="none" strike="noStrike" cap="none" normalizeH="0" baseline="0" dirty="0" smtClean="0">
                <a:ln>
                  <a:noFill/>
                </a:ln>
                <a:solidFill>
                  <a:schemeClr val="tx1"/>
                </a:solidFill>
                <a:effectLst/>
                <a:latin typeface="Symbol" pitchFamily="18" charset="2"/>
                <a:ea typeface="Times New Roman" pitchFamily="18" charset="0"/>
                <a:cs typeface="Arial" pitchFamily="34" charset="0"/>
              </a:rPr>
              <a:t>b</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циліндричного «рулету з джемом» і </a:t>
            </a:r>
            <a:r>
              <a:rPr kumimoji="0" lang="uk-UA" sz="1400" b="0" i="0" u="none" strike="noStrike" cap="none" normalizeH="0" baseline="0" dirty="0" smtClean="0">
                <a:ln>
                  <a:noFill/>
                </a:ln>
                <a:solidFill>
                  <a:schemeClr val="tx1"/>
                </a:solidFill>
                <a:effectLst/>
                <a:latin typeface="Symbol" pitchFamily="18" charset="2"/>
                <a:ea typeface="Times New Roman" pitchFamily="18" charset="0"/>
                <a:cs typeface="Arial" pitchFamily="34" charset="0"/>
              </a:rPr>
              <a:t>b</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«трилисника».</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59.jpeg"/>
          <p:cNvPicPr/>
          <p:nvPr/>
        </p:nvPicPr>
        <p:blipFill>
          <a:blip r:embed="rId2" cstate="print"/>
          <a:stretch>
            <a:fillRect/>
          </a:stretch>
        </p:blipFill>
        <p:spPr>
          <a:xfrm>
            <a:off x="3275856" y="0"/>
            <a:ext cx="2893640" cy="2293239"/>
          </a:xfrm>
          <a:prstGeom prst="rect">
            <a:avLst/>
          </a:prstGeom>
        </p:spPr>
      </p:pic>
      <p:sp>
        <p:nvSpPr>
          <p:cNvPr id="3" name="Прямоугольник 2"/>
          <p:cNvSpPr/>
          <p:nvPr/>
        </p:nvSpPr>
        <p:spPr>
          <a:xfrm>
            <a:off x="0" y="2456795"/>
            <a:ext cx="9144000" cy="4401205"/>
          </a:xfrm>
          <a:prstGeom prst="rect">
            <a:avLst/>
          </a:prstGeom>
        </p:spPr>
        <p:txBody>
          <a:bodyPr wrap="square">
            <a:spAutoFit/>
          </a:bodyPr>
          <a:lstStyle/>
          <a:p>
            <a:r>
              <a:rPr lang="uk-UA" sz="1000" dirty="0"/>
              <a:t>Рис. 13. Просторова </a:t>
            </a:r>
            <a:r>
              <a:rPr lang="uk-UA" sz="1000" dirty="0" err="1"/>
              <a:t>будовамолекули</a:t>
            </a:r>
            <a:r>
              <a:rPr lang="uk-UA" sz="1000" dirty="0"/>
              <a:t> </a:t>
            </a:r>
            <a:r>
              <a:rPr lang="uk-UA" sz="1000" dirty="0" err="1"/>
              <a:t>ботулотоксину</a:t>
            </a:r>
            <a:r>
              <a:rPr lang="uk-UA" sz="1000" dirty="0"/>
              <a:t>.</a:t>
            </a:r>
            <a:endParaRPr lang="ru-RU" sz="1000" dirty="0"/>
          </a:p>
          <a:p>
            <a:r>
              <a:rPr lang="uk-UA" sz="1000" dirty="0" err="1"/>
              <a:t>Ботулотоксин</a:t>
            </a:r>
            <a:r>
              <a:rPr lang="uk-UA" sz="1000" dirty="0"/>
              <a:t> являється найсильнішою органічною отрутою з відомих </a:t>
            </a:r>
            <a:r>
              <a:rPr lang="uk-UA" sz="1000" dirty="0" smtClean="0"/>
              <a:t>науці органічних </a:t>
            </a:r>
            <a:r>
              <a:rPr lang="uk-UA" sz="1000" dirty="0"/>
              <a:t>токсинів і однією з найбільш </a:t>
            </a:r>
            <a:r>
              <a:rPr lang="uk-UA" sz="1000" dirty="0" smtClean="0"/>
              <a:t>отруйних речовин</a:t>
            </a:r>
            <a:r>
              <a:rPr lang="uk-UA" sz="1000" dirty="0"/>
              <a:t>. Попадання </a:t>
            </a:r>
            <a:r>
              <a:rPr lang="uk-UA" sz="1000" dirty="0" err="1"/>
              <a:t>ботулотоксину</a:t>
            </a:r>
            <a:r>
              <a:rPr lang="uk-UA" sz="1000" dirty="0"/>
              <a:t> в травну систему організму викликає тяжке токсичне ураження – ботулізм, який у </a:t>
            </a:r>
            <a:r>
              <a:rPr lang="uk-UA" sz="1000" dirty="0" smtClean="0"/>
              <a:t>природних умовах зустрічається </a:t>
            </a:r>
            <a:r>
              <a:rPr lang="uk-UA" sz="1000" dirty="0"/>
              <a:t>у людей, коней, птахів, рідше – </a:t>
            </a:r>
            <a:r>
              <a:rPr lang="uk-UA" sz="1000" dirty="0" smtClean="0"/>
              <a:t>великої рогатої худоби</a:t>
            </a:r>
            <a:r>
              <a:rPr lang="uk-UA" sz="1000" dirty="0"/>
              <a:t>, </a:t>
            </a:r>
            <a:r>
              <a:rPr lang="uk-UA" sz="1000" dirty="0" smtClean="0"/>
              <a:t>хутрових звірів</a:t>
            </a:r>
            <a:r>
              <a:rPr lang="uk-UA" sz="1000" dirty="0"/>
              <a:t>. Антидоту до токсину не існує. Штучно отриманий </a:t>
            </a:r>
            <a:r>
              <a:rPr lang="uk-UA" sz="1000" dirty="0" err="1"/>
              <a:t>ботулотоксин</a:t>
            </a:r>
            <a:r>
              <a:rPr lang="uk-UA" sz="1000" dirty="0"/>
              <a:t> маркується – XR.</a:t>
            </a:r>
            <a:endParaRPr lang="ru-RU" sz="1000" dirty="0"/>
          </a:p>
          <a:p>
            <a:r>
              <a:rPr lang="uk-UA" sz="1000" dirty="0"/>
              <a:t>Токсичність при інгаляції для людини Ld50 20 </a:t>
            </a:r>
            <a:r>
              <a:rPr lang="uk-UA" sz="1000" dirty="0" err="1"/>
              <a:t>нг·хв</a:t>
            </a:r>
            <a:r>
              <a:rPr lang="uk-UA" sz="1000" dirty="0"/>
              <a:t>/л для сухого XR і 100 </a:t>
            </a:r>
            <a:r>
              <a:rPr lang="uk-UA" sz="1000" dirty="0" err="1"/>
              <a:t>нг·хв</a:t>
            </a:r>
            <a:r>
              <a:rPr lang="uk-UA" sz="1000" dirty="0"/>
              <a:t>/л. До його складу входять 1296 амінокислотних залишки. Білок</a:t>
            </a:r>
            <a:endParaRPr lang="ru-RU" sz="1000" dirty="0"/>
          </a:p>
          <a:p>
            <a:r>
              <a:rPr lang="uk-UA" sz="1000" dirty="0"/>
              <a:t/>
            </a:r>
            <a:br>
              <a:rPr lang="uk-UA" sz="1000" dirty="0"/>
            </a:br>
            <a:r>
              <a:rPr lang="uk-UA" sz="1000" dirty="0"/>
              <a:t>являє собою дводомну глобулу із сполучених </a:t>
            </a:r>
            <a:r>
              <a:rPr lang="uk-UA" sz="1000" dirty="0" err="1"/>
              <a:t>дисульфідним</a:t>
            </a:r>
            <a:r>
              <a:rPr lang="uk-UA" sz="1000" dirty="0"/>
              <a:t> містком ланцюжків: легкої (50 </a:t>
            </a:r>
            <a:r>
              <a:rPr lang="uk-UA" sz="1000" dirty="0" err="1"/>
              <a:t>кD</a:t>
            </a:r>
            <a:r>
              <a:rPr lang="uk-UA" sz="1000" dirty="0"/>
              <a:t>) – домену і важкої (100 кВ) – домен В.</a:t>
            </a:r>
            <a:endParaRPr lang="ru-RU" sz="1000" dirty="0"/>
          </a:p>
          <a:p>
            <a:r>
              <a:rPr lang="uk-UA" sz="1000" dirty="0"/>
              <a:t>Летальний результат може наступити протягом трьох діб. У повітрі аерозоль ефективний протягом 12 год. Дегазувати XR можна тільки з допомогою </a:t>
            </a:r>
            <a:r>
              <a:rPr lang="uk-UA" sz="1000" dirty="0" smtClean="0"/>
              <a:t>водних розчинів </a:t>
            </a:r>
            <a:r>
              <a:rPr lang="uk-UA" sz="1000" dirty="0"/>
              <a:t>активного хлору 100-350 мг/л, наприклад </a:t>
            </a:r>
            <a:r>
              <a:rPr lang="uk-UA" sz="1000" dirty="0" smtClean="0"/>
              <a:t>0,1-0,2% </a:t>
            </a:r>
            <a:r>
              <a:rPr lang="uk-UA" sz="1000" dirty="0"/>
              <a:t>розчинами хлораміну або </a:t>
            </a:r>
            <a:r>
              <a:rPr lang="uk-UA" sz="1000" dirty="0" err="1"/>
              <a:t>гіпохлоритів</a:t>
            </a:r>
            <a:r>
              <a:rPr lang="uk-UA" sz="1000" dirty="0"/>
              <a:t>. Особливо легко дезактивують XR розчини формальдегіду (токсичність знижується в 100 разів протягом хвилини.</a:t>
            </a:r>
            <a:endParaRPr lang="ru-RU" sz="1000" dirty="0"/>
          </a:p>
          <a:p>
            <a:r>
              <a:rPr lang="uk-UA" sz="1000" dirty="0"/>
              <a:t>Оскільки токсин являє собою білок, він може бути присутнім як в рідких розчинах, так і в сухій сировині. Сам по собі він не має запаху і кольору, і тому виявити його присутність в продуктах неможливо. Однак виявити токсин може сама бактерія, що його виробляє – якщо бацил в ковбасі дуже багато, у продукту з'являється запах згірклого масла рослинного та газами, що виділяють бактерії при розмноженні.</a:t>
            </a:r>
            <a:endParaRPr lang="ru-RU" sz="1000" dirty="0"/>
          </a:p>
          <a:p>
            <a:r>
              <a:rPr lang="uk-UA" sz="1000" dirty="0"/>
              <a:t>Вироблений бактеріями при розмноженні екзотоксин потрапляє в організм разом з їжею, всмоктуючись у шлунково-кишковому тракті і впливаючи при цьому на нервову систему, викликає порушення в роботі черепних нервів, скелетної мускулатури, нервових центрів серця. Характерною є очна симптоматика (туман, мушки перед очима, мідріаз і анізокорія зіниць, косоокість), пізніше приєднуються </a:t>
            </a:r>
            <a:r>
              <a:rPr lang="uk-UA" sz="1000" dirty="0" err="1"/>
              <a:t>бульбарні</a:t>
            </a:r>
            <a:r>
              <a:rPr lang="uk-UA" sz="1000" dirty="0"/>
              <a:t> симптоми (порушення мови і ковтання, маскоподібне обличчя). Смерть настає від гіпоксії, викликаної порушенням обмінних процесів кисню, асфіксія </a:t>
            </a:r>
            <a:r>
              <a:rPr lang="uk-UA" sz="1000" dirty="0" smtClean="0"/>
              <a:t>дихальних шляхів</a:t>
            </a:r>
            <a:r>
              <a:rPr lang="uk-UA" sz="1000" dirty="0"/>
              <a:t>, параліч дихальної мускулатури і серцевого м'яза.</a:t>
            </a:r>
            <a:endParaRPr lang="ru-RU" sz="1000" dirty="0"/>
          </a:p>
          <a:p>
            <a:r>
              <a:rPr lang="uk-UA" sz="1000" dirty="0" err="1"/>
              <a:t>Ботулотоксин</a:t>
            </a:r>
            <a:r>
              <a:rPr lang="uk-UA" sz="1000" dirty="0"/>
              <a:t> збудника ділять на типи A, B, C1, C2, D, E, F, G, H з них найбільш часто зустрічається тип А. </a:t>
            </a:r>
            <a:r>
              <a:rPr lang="uk-UA" sz="1000" dirty="0" err="1"/>
              <a:t>Напівлетальна</a:t>
            </a:r>
            <a:r>
              <a:rPr lang="uk-UA" sz="1000" dirty="0"/>
              <a:t> доза у різних типів в середньому становить близько 1 </a:t>
            </a:r>
            <a:r>
              <a:rPr lang="uk-UA" sz="1000" dirty="0" err="1"/>
              <a:t>нг</a:t>
            </a:r>
            <a:r>
              <a:rPr lang="uk-UA" sz="1000" dirty="0"/>
              <a:t>/кг маси.</a:t>
            </a:r>
            <a:endParaRPr lang="ru-RU" sz="1000" dirty="0"/>
          </a:p>
          <a:p>
            <a:r>
              <a:rPr lang="uk-UA" sz="1000" dirty="0"/>
              <a:t>Найбільш близькою до </a:t>
            </a:r>
            <a:r>
              <a:rPr lang="uk-UA" sz="1000" dirty="0" err="1" smtClean="0"/>
              <a:t>ботулотоксину</a:t>
            </a:r>
            <a:r>
              <a:rPr lang="uk-UA" sz="1000" dirty="0" smtClean="0"/>
              <a:t> отрутою </a:t>
            </a:r>
            <a:r>
              <a:rPr lang="uk-UA" sz="1000" dirty="0"/>
              <a:t>як за структурою, так і за силою є </a:t>
            </a:r>
            <a:r>
              <a:rPr lang="uk-UA" sz="1000" dirty="0" err="1"/>
              <a:t>тетаноспазмін</a:t>
            </a:r>
            <a:r>
              <a:rPr lang="uk-UA" sz="1000" dirty="0"/>
              <a:t>, він виробляється </a:t>
            </a:r>
            <a:r>
              <a:rPr lang="uk-UA" sz="1000" dirty="0" err="1"/>
              <a:t>клостридіями</a:t>
            </a:r>
            <a:r>
              <a:rPr lang="uk-UA" sz="1000" dirty="0"/>
              <a:t> – </a:t>
            </a:r>
            <a:r>
              <a:rPr lang="uk-UA" sz="1000" dirty="0" err="1"/>
              <a:t>Clostridium</a:t>
            </a:r>
            <a:r>
              <a:rPr lang="uk-UA" sz="1000" dirty="0"/>
              <a:t> </a:t>
            </a:r>
            <a:r>
              <a:rPr lang="uk-UA" sz="1000" dirty="0" err="1"/>
              <a:t>tetani</a:t>
            </a:r>
            <a:r>
              <a:rPr lang="uk-UA" sz="1000" dirty="0"/>
              <a:t>, які є збудником правця. Проте він поступається </a:t>
            </a:r>
            <a:r>
              <a:rPr lang="uk-UA" sz="1000" dirty="0" err="1"/>
              <a:t>ботулотоксину</a:t>
            </a:r>
            <a:r>
              <a:rPr lang="uk-UA" sz="1000" dirty="0"/>
              <a:t> в отруйності внаслідок більш низькоїмолекулярноїмаси-140 тисяч а. е. м</a:t>
            </a:r>
            <a:endParaRPr lang="ru-RU" sz="1000" dirty="0"/>
          </a:p>
          <a:p>
            <a:r>
              <a:rPr lang="uk-UA" sz="1000" dirty="0" err="1"/>
              <a:t>Ботулотоксин</a:t>
            </a:r>
            <a:r>
              <a:rPr lang="uk-UA" sz="1000" dirty="0"/>
              <a:t> не має смаку, кольору і запаху (дуже рідко уражений продукт набуває </a:t>
            </a:r>
            <a:r>
              <a:rPr lang="uk-UA" sz="1000" dirty="0" smtClean="0"/>
              <a:t>запах згірклого </a:t>
            </a:r>
            <a:r>
              <a:rPr lang="uk-UA" sz="1000" dirty="0"/>
              <a:t>масла). Руйнується при кип'ятінні протягом 25-30 хвилин, при </a:t>
            </a:r>
            <a:r>
              <a:rPr lang="uk-UA" sz="1000" dirty="0" err="1"/>
              <a:t>автоклавуванні</a:t>
            </a:r>
            <a:r>
              <a:rPr lang="uk-UA" sz="1000" dirty="0"/>
              <a:t> протягом 10 </a:t>
            </a:r>
            <a:r>
              <a:rPr lang="uk-UA" sz="1000" dirty="0" err="1"/>
              <a:t>хв</a:t>
            </a:r>
            <a:r>
              <a:rPr lang="uk-UA" sz="1000" dirty="0"/>
              <a:t> при температурі 120 °C, при замочуванні в розчині 1 % харчової соди </a:t>
            </a:r>
            <a:r>
              <a:rPr lang="uk-UA" sz="1000" dirty="0" err="1"/>
              <a:t>ботулотоксин</a:t>
            </a:r>
            <a:r>
              <a:rPr lang="uk-UA" sz="1000" dirty="0"/>
              <a:t> руйнується протягом години. Токсин не руйнується при взаємодії з пепсином або </a:t>
            </a:r>
            <a:r>
              <a:rPr lang="uk-UA" sz="1000" dirty="0" err="1"/>
              <a:t>хлоридною</a:t>
            </a:r>
            <a:r>
              <a:rPr lang="uk-UA" sz="1000" dirty="0"/>
              <a:t> кислотою шлункового соку.</a:t>
            </a:r>
            <a:endParaRPr lang="ru-RU" sz="1000" dirty="0"/>
          </a:p>
          <a:p>
            <a:r>
              <a:rPr lang="uk-UA" sz="1000" dirty="0"/>
              <a:t>Дезактивація </a:t>
            </a:r>
            <a:r>
              <a:rPr lang="uk-UA" sz="1000" dirty="0" err="1" smtClean="0"/>
              <a:t>ботулотоксину</a:t>
            </a:r>
            <a:r>
              <a:rPr lang="uk-UA" sz="1000" dirty="0" smtClean="0"/>
              <a:t> може </a:t>
            </a:r>
            <a:r>
              <a:rPr lang="uk-UA" sz="1000" dirty="0"/>
              <a:t>бути досягнута водними розчинами речовин окисниками з вмістом активного хлору 100-350 мг/л (наприклад, 0,1—0,2% розчином </a:t>
            </a:r>
            <a:r>
              <a:rPr lang="uk-UA" sz="1000" dirty="0" err="1"/>
              <a:t>хлороміну</a:t>
            </a:r>
            <a:r>
              <a:rPr lang="uk-UA" sz="1000" dirty="0"/>
              <a:t>) або розчином формальдегіду.</a:t>
            </a:r>
            <a:endParaRPr lang="ru-RU" sz="1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579927"/>
            <a:ext cx="9144000" cy="5236927"/>
          </a:xfrm>
          <a:prstGeom prst="rect">
            <a:avLst/>
          </a:prstGeom>
          <a:noFill/>
          <a:ln w="9525">
            <a:noFill/>
            <a:miter lim="800000"/>
            <a:headEnd/>
            <a:tailEnd/>
          </a:ln>
          <a:effectLst/>
        </p:spPr>
        <p:txBody>
          <a:bodyPr vert="horz" wrap="square" lIns="926808" tIns="660192" rIns="292008" bIns="609408"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tab pos="935038" algn="l"/>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Е</a:t>
            </a:r>
            <a:r>
              <a:rPr kumimoji="0" lang="uk-UA" sz="14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ндотоксини</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935038" algn="l"/>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Грам-позитивні бактерії –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бактерії</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що забарвлюються за методом Грама основним барвником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генціаном</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фіолетовим) у темно-фіалковий колір. Результат фарбування за методом Грама корелюється будовою бактерій та чутливістю до хіміотерапевтичних препаратів. Структура клітинної стінки</a:t>
            </a:r>
            <a:endPar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935038" algn="l"/>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935038"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одношарова. До них належать бацили,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клостридії</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коринебактерії і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коринеформні</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види бактерій, мікобактерії, стафілококи, стрептококи,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лактобацили</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пептококи</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лістерії</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більшість актиноміцетів. Вони резистентні до дії лугів, чутливі до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бензилпеніциліну</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граміцидину</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йоду, лізоциму.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935038" algn="l"/>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Грам-негативні бактерії –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бактерії</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що забарвлюються за методом Грама барвником (фуксином) у червоний колір. До них належать </a:t>
            </a:r>
            <a:r>
              <a:rPr kumimoji="0" lang="uk-UA" sz="1400" b="0" i="0" u="none" strike="noStrike" cap="none" normalizeH="0" baseline="0" dirty="0" err="1" smtClean="0">
                <a:ln>
                  <a:noFill/>
                </a:ln>
                <a:solidFill>
                  <a:schemeClr val="tx1">
                    <a:lumMod val="95000"/>
                  </a:schemeClr>
                </a:solidFill>
                <a:effectLst/>
                <a:latin typeface="Arial" pitchFamily="34" charset="0"/>
                <a:ea typeface="Times New Roman" pitchFamily="18" charset="0"/>
                <a:cs typeface="Arial" pitchFamily="34" charset="0"/>
              </a:rPr>
              <a:t>нейсерії</a:t>
            </a:r>
            <a:r>
              <a:rPr kumimoji="0" lang="uk-UA" sz="1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lumMod val="95000"/>
                  </a:schemeClr>
                </a:solidFill>
                <a:effectLst/>
                <a:latin typeface="Arial" pitchFamily="34" charset="0"/>
                <a:ea typeface="Times New Roman" pitchFamily="18" charset="0"/>
                <a:cs typeface="Arial" pitchFamily="34" charset="0"/>
              </a:rPr>
              <a:t>ентеробактерії</a:t>
            </a:r>
            <a:r>
              <a:rPr kumimoji="0" lang="uk-UA" sz="1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 вібріони, </a:t>
            </a:r>
            <a:r>
              <a:rPr kumimoji="0" lang="uk-UA" sz="1400" b="0" i="0" u="none" strike="noStrike" cap="none" normalizeH="0" baseline="0" dirty="0" err="1" smtClean="0">
                <a:ln>
                  <a:noFill/>
                </a:ln>
                <a:solidFill>
                  <a:schemeClr val="tx1">
                    <a:lumMod val="95000"/>
                  </a:schemeClr>
                </a:solidFill>
                <a:effectLst/>
                <a:latin typeface="Arial" pitchFamily="34" charset="0"/>
                <a:ea typeface="Times New Roman" pitchFamily="18" charset="0"/>
                <a:cs typeface="Arial" pitchFamily="34" charset="0"/>
              </a:rPr>
              <a:t>псевдомонади</a:t>
            </a:r>
            <a:r>
              <a:rPr kumimoji="0" lang="uk-UA" sz="1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lumMod val="95000"/>
                  </a:schemeClr>
                </a:solidFill>
                <a:effectLst/>
                <a:latin typeface="Arial" pitchFamily="34" charset="0"/>
                <a:ea typeface="Times New Roman" pitchFamily="18" charset="0"/>
                <a:cs typeface="Arial" pitchFamily="34" charset="0"/>
              </a:rPr>
              <a:t>вейлонели</a:t>
            </a:r>
            <a:r>
              <a:rPr kumimoji="0" lang="uk-UA" sz="1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 бактероїди, спірили, </a:t>
            </a:r>
            <a:r>
              <a:rPr kumimoji="0" lang="uk-UA" sz="1400" b="0" i="0" u="none" strike="noStrike" cap="none" normalizeH="0" baseline="0" dirty="0" err="1" smtClean="0">
                <a:ln>
                  <a:noFill/>
                </a:ln>
                <a:solidFill>
                  <a:schemeClr val="tx1">
                    <a:lumMod val="95000"/>
                  </a:schemeClr>
                </a:solidFill>
                <a:effectLst/>
                <a:latin typeface="Arial" pitchFamily="34" charset="0"/>
                <a:ea typeface="Times New Roman" pitchFamily="18" charset="0"/>
                <a:cs typeface="Arial" pitchFamily="34" charset="0"/>
              </a:rPr>
              <a:t>гемоглобінофільні</a:t>
            </a:r>
            <a:r>
              <a:rPr kumimoji="0" lang="uk-UA" sz="1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 бактерії, рикетсії, спірохети, мікоплазми. Їх клітинна стінка має тришарову структуру. Для них характерна чутливість до лугів, </a:t>
            </a:r>
            <a:r>
              <a:rPr kumimoji="0" lang="uk-UA" sz="1400" b="0" i="0" u="none" strike="noStrike" cap="none" normalizeH="0" baseline="0" dirty="0" err="1" smtClean="0">
                <a:ln>
                  <a:noFill/>
                </a:ln>
                <a:solidFill>
                  <a:schemeClr val="tx1">
                    <a:lumMod val="95000"/>
                  </a:schemeClr>
                </a:solidFill>
                <a:effectLst/>
                <a:latin typeface="Arial" pitchFamily="34" charset="0"/>
                <a:ea typeface="Times New Roman" pitchFamily="18" charset="0"/>
                <a:cs typeface="Arial" pitchFamily="34" charset="0"/>
              </a:rPr>
              <a:t>бензилпеніциліну</a:t>
            </a:r>
            <a:r>
              <a:rPr kumimoji="0" lang="uk-UA" sz="1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lumMod val="95000"/>
                  </a:schemeClr>
                </a:solidFill>
                <a:effectLst/>
                <a:latin typeface="Arial" pitchFamily="34" charset="0"/>
                <a:ea typeface="Times New Roman" pitchFamily="18" charset="0"/>
                <a:cs typeface="Arial" pitchFamily="34" charset="0"/>
              </a:rPr>
              <a:t>граміцидину</a:t>
            </a:r>
            <a:r>
              <a:rPr kumimoji="0" lang="uk-UA" sz="1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lumMod val="95000"/>
                  </a:schemeClr>
                </a:solidFill>
                <a:effectLst/>
                <a:latin typeface="Arial" pitchFamily="34" charset="0"/>
                <a:ea typeface="Times New Roman" pitchFamily="18" charset="0"/>
                <a:cs typeface="Arial" pitchFamily="34" charset="0"/>
              </a:rPr>
              <a:t>основнихбарвників</a:t>
            </a:r>
            <a:r>
              <a:rPr kumimoji="0" lang="uk-UA" sz="1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lumMod val="95000"/>
                </a:schemeClr>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935038" algn="l"/>
              </a:tabLst>
            </a:pPr>
            <a:r>
              <a:rPr kumimoji="0" lang="uk-UA" sz="1400" b="1"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Ендотоксини – </a:t>
            </a:r>
            <a:r>
              <a:rPr kumimoji="0" lang="uk-UA" sz="1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hlinkClick r:id="rId2"/>
              </a:rPr>
              <a:t>токсичні речовини</a:t>
            </a:r>
            <a:r>
              <a:rPr kumimoji="0" lang="uk-UA" sz="1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 хвороботворних </a:t>
            </a:r>
            <a:r>
              <a:rPr kumimoji="0" lang="uk-UA" sz="1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hlinkClick r:id="rId3"/>
              </a:rPr>
              <a:t>бактерій</a:t>
            </a:r>
            <a:r>
              <a:rPr kumimoji="0" lang="uk-UA" sz="1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 які утворюються внаслідок загибелі та руйнування клітин </a:t>
            </a:r>
            <a:r>
              <a:rPr kumimoji="0" lang="uk-UA" sz="1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hlinkClick r:id="rId4"/>
              </a:rPr>
              <a:t>мікроорганізмів</a:t>
            </a:r>
            <a:r>
              <a:rPr kumimoji="0" lang="uk-UA" sz="1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 в організмі господаря. За хімічною природою ендотоксини є складними </a:t>
            </a:r>
            <a:r>
              <a:rPr kumimoji="0" lang="uk-UA" sz="1400" b="0" i="0" u="none" strike="noStrike" cap="none" normalizeH="0" baseline="0" dirty="0" err="1" smtClean="0">
                <a:ln>
                  <a:noFill/>
                </a:ln>
                <a:solidFill>
                  <a:schemeClr val="tx1">
                    <a:lumMod val="95000"/>
                  </a:schemeClr>
                </a:solidFill>
                <a:effectLst/>
                <a:latin typeface="Arial" pitchFamily="34" charset="0"/>
                <a:ea typeface="Times New Roman" pitchFamily="18" charset="0"/>
                <a:cs typeface="Arial" pitchFamily="34" charset="0"/>
              </a:rPr>
              <a:t>глюцидо-ліпідо-поліпептидними</a:t>
            </a:r>
            <a:r>
              <a:rPr kumimoji="0" lang="uk-UA" sz="1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 комплексами </a:t>
            </a:r>
            <a:r>
              <a:rPr kumimoji="0" lang="uk-UA" sz="1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hlinkClick r:id="rId5"/>
              </a:rPr>
              <a:t>(</a:t>
            </a:r>
            <a:r>
              <a:rPr kumimoji="0" lang="uk-UA" sz="1400" b="0" i="0" u="none" strike="noStrike" cap="none" normalizeH="0" baseline="0" dirty="0" err="1" smtClean="0">
                <a:ln>
                  <a:noFill/>
                </a:ln>
                <a:solidFill>
                  <a:schemeClr val="tx1">
                    <a:lumMod val="95000"/>
                  </a:schemeClr>
                </a:solidFill>
                <a:effectLst/>
                <a:latin typeface="Arial" pitchFamily="34" charset="0"/>
                <a:ea typeface="Times New Roman" pitchFamily="18" charset="0"/>
                <a:cs typeface="Arial" pitchFamily="34" charset="0"/>
                <a:hlinkClick r:id="rId5"/>
              </a:rPr>
              <a:t>ліпополісахариди</a:t>
            </a:r>
            <a:r>
              <a:rPr kumimoji="0" lang="uk-UA" sz="1400" b="0" i="0" u="none" strike="noStrike" cap="none" normalizeH="0" baseline="0" dirty="0" smtClean="0">
                <a:ln>
                  <a:noFill/>
                </a:ln>
                <a:solidFill>
                  <a:schemeClr val="tx1">
                    <a:lumMod val="95000"/>
                  </a:schemeClr>
                </a:solidFill>
                <a:effectLst/>
                <a:latin typeface="Arial" pitchFamily="34" charset="0"/>
                <a:ea typeface="Times New Roman" pitchFamily="18" charset="0"/>
                <a:cs typeface="Arial" pitchFamily="34" charset="0"/>
              </a:rPr>
              <a:t>).</a:t>
            </a:r>
            <a:endParaRPr kumimoji="0" lang="uk-UA" sz="1800" b="0" i="0" u="none" strike="noStrike" cap="none" normalizeH="0" baseline="0" dirty="0" smtClean="0">
              <a:ln>
                <a:noFill/>
              </a:ln>
              <a:solidFill>
                <a:schemeClr val="tx1">
                  <a:lumMod val="95000"/>
                </a:schemeClr>
              </a:solidFill>
              <a:effectLst/>
              <a:latin typeface="Arial" pitchFamily="34" charset="0"/>
              <a:cs typeface="Arial" pitchFamily="34" charset="0"/>
            </a:endParaRPr>
          </a:p>
        </p:txBody>
      </p:sp>
      <p:sp>
        <p:nvSpPr>
          <p:cNvPr id="3" name="Прямоугольник 2"/>
          <p:cNvSpPr/>
          <p:nvPr/>
        </p:nvSpPr>
        <p:spPr>
          <a:xfrm>
            <a:off x="0" y="3995678"/>
            <a:ext cx="9144000" cy="2862322"/>
          </a:xfrm>
          <a:prstGeom prst="rect">
            <a:avLst/>
          </a:prstGeom>
        </p:spPr>
        <p:txBody>
          <a:bodyPr wrap="square">
            <a:spAutoFit/>
          </a:bodyPr>
          <a:lstStyle/>
          <a:p>
            <a:r>
              <a:rPr lang="uk-UA" dirty="0"/>
              <a:t>На відміну від екзотоксинів вони термостабільні. Найбільш вивчені ендотоксини </a:t>
            </a:r>
            <a:r>
              <a:rPr lang="uk-UA" dirty="0" err="1">
                <a:hlinkClick r:id="rId6"/>
              </a:rPr>
              <a:t>грамнегативних</a:t>
            </a:r>
            <a:r>
              <a:rPr lang="uk-UA" dirty="0">
                <a:hlinkClick r:id="rId6"/>
              </a:rPr>
              <a:t> бактерій</a:t>
            </a:r>
            <a:r>
              <a:rPr lang="uk-UA" dirty="0"/>
              <a:t> – збудників </a:t>
            </a:r>
            <a:r>
              <a:rPr lang="uk-UA" dirty="0">
                <a:hlinkClick r:id="rId7"/>
              </a:rPr>
              <a:t>черевного тифу</a:t>
            </a:r>
            <a:r>
              <a:rPr lang="uk-UA" dirty="0"/>
              <a:t>, </a:t>
            </a:r>
            <a:r>
              <a:rPr lang="uk-UA" dirty="0" err="1">
                <a:hlinkClick r:id="rId8"/>
              </a:rPr>
              <a:t>шигельозу</a:t>
            </a:r>
            <a:r>
              <a:rPr lang="uk-UA" dirty="0"/>
              <a:t>, </a:t>
            </a:r>
            <a:r>
              <a:rPr lang="uk-UA" dirty="0">
                <a:hlinkClick r:id="rId9"/>
              </a:rPr>
              <a:t>холери</a:t>
            </a:r>
            <a:r>
              <a:rPr lang="uk-UA" dirty="0"/>
              <a:t>. На відміну від </a:t>
            </a:r>
            <a:r>
              <a:rPr lang="uk-UA" dirty="0">
                <a:hlinkClick r:id="rId10"/>
              </a:rPr>
              <a:t>екзотоксинів</a:t>
            </a:r>
            <a:r>
              <a:rPr lang="uk-UA" dirty="0"/>
              <a:t>, дію ендотоксинів на організм не відрізняє специфічність. Ендотоксини, отримані з різних видів мікроорганізмів при </a:t>
            </a:r>
            <a:r>
              <a:rPr lang="uk-UA" dirty="0" err="1"/>
              <a:t>введеннів</a:t>
            </a:r>
            <a:r>
              <a:rPr lang="uk-UA" dirty="0"/>
              <a:t> організм спричинюють схожі клінічні прояви. Потрапивши до організму, ці токсини починають діяти відразу. У тварин після введення летальних доз ендотоксинів розвиваються слабкість, </a:t>
            </a:r>
            <a:r>
              <a:rPr lang="uk-UA" dirty="0">
                <a:solidFill>
                  <a:schemeClr val="tx1">
                    <a:lumMod val="95000"/>
                  </a:schemeClr>
                </a:solidFill>
              </a:rPr>
              <a:t>з</a:t>
            </a:r>
            <a:r>
              <a:rPr lang="uk-UA" dirty="0">
                <a:solidFill>
                  <a:schemeClr val="tx1">
                    <a:lumMod val="95000"/>
                  </a:schemeClr>
                </a:solidFill>
                <a:hlinkClick r:id="rId11"/>
              </a:rPr>
              <a:t>адуха,</a:t>
            </a:r>
            <a:r>
              <a:rPr lang="uk-UA" dirty="0">
                <a:solidFill>
                  <a:schemeClr val="tx1">
                    <a:lumMod val="95000"/>
                  </a:schemeClr>
                </a:solidFill>
              </a:rPr>
              <a:t> </a:t>
            </a:r>
            <a:r>
              <a:rPr lang="uk-UA" dirty="0"/>
              <a:t>розлади </a:t>
            </a:r>
            <a:r>
              <a:rPr lang="uk-UA" dirty="0" err="1"/>
              <a:t>кишківника</a:t>
            </a:r>
            <a:r>
              <a:rPr lang="uk-UA" dirty="0"/>
              <a:t> (</a:t>
            </a:r>
            <a:r>
              <a:rPr lang="uk-UA" dirty="0">
                <a:hlinkClick r:id="rId12"/>
              </a:rPr>
              <a:t>діарея</a:t>
            </a:r>
            <a:r>
              <a:rPr lang="uk-UA" dirty="0"/>
              <a:t>), зниження температури тощо). Загибель тварин спостерігають через кілька годин. </a:t>
            </a:r>
            <a:r>
              <a:rPr lang="uk-UA" dirty="0">
                <a:hlinkClick r:id="rId13"/>
              </a:rPr>
              <a:t>Сироватка крові </a:t>
            </a:r>
            <a:r>
              <a:rPr lang="uk-UA" dirty="0"/>
              <a:t>тварин, яким вводили ендотоксини, не має високої </a:t>
            </a:r>
            <a:r>
              <a:rPr lang="uk-UA" dirty="0" err="1"/>
              <a:t>антиендотоксичної</a:t>
            </a:r>
            <a:r>
              <a:rPr lang="uk-UA" dirty="0"/>
              <a:t> активності та не повністю нейтралізує </a:t>
            </a:r>
            <a:r>
              <a:rPr lang="uk-UA" dirty="0" err="1"/>
              <a:t>отруйніречовини</a:t>
            </a:r>
            <a:r>
              <a:rPr lang="uk-UA" dirty="0"/>
              <a:t> ендотоксинів.</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265918"/>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447675" algn="just" defTabSz="914400" rtl="0" eaLnBrk="1" fontAlgn="base" latinLnBrk="0" hangingPunct="1">
              <a:lnSpc>
                <a:spcPct val="100000"/>
              </a:lnSpc>
              <a:spcBef>
                <a:spcPct val="0"/>
              </a:spcBef>
              <a:spcAft>
                <a:spcPct val="0"/>
              </a:spcAft>
              <a:buClrTx/>
              <a:buSzPct val="100000"/>
              <a:buFontTx/>
              <a:buAutoNum type="arabicPeriod"/>
              <a:tabLst>
                <a:tab pos="1189038" algn="l"/>
              </a:tabLst>
            </a:pPr>
            <a:r>
              <a:rPr kumimoji="0" lang="uk-UA"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Шигелотоксин</a:t>
            </a: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Shigella</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dysenteria</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Рід </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грам-негативних</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нерухомих </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бактерій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паличковидноїформи</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що не утворюють спор. Це білкові токсини, які складаються з 1 ензиматичної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субодиниці</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і 5 рецепторних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субодиниць</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які мають спорідненість до рецептора Gb3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globotriaosylceramide</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який локалізується на мембранах ендотелію капілярів.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Субодиниця</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проникнувши в клітину, взаємодіє з 608-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субодиницею</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рибосом, необоротно блокуючи синтез білка.</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image61.jpeg"/>
          <p:cNvPicPr/>
          <p:nvPr/>
        </p:nvPicPr>
        <p:blipFill>
          <a:blip r:embed="rId4" cstate="print"/>
          <a:stretch>
            <a:fillRect/>
          </a:stretch>
        </p:blipFill>
        <p:spPr>
          <a:xfrm>
            <a:off x="2339752" y="1700808"/>
            <a:ext cx="1288111" cy="1470991"/>
          </a:xfrm>
          <a:prstGeom prst="rect">
            <a:avLst/>
          </a:prstGeom>
        </p:spPr>
      </p:pic>
      <p:pic>
        <p:nvPicPr>
          <p:cNvPr id="4" name="image62.jpeg"/>
          <p:cNvPicPr/>
          <p:nvPr/>
        </p:nvPicPr>
        <p:blipFill>
          <a:blip r:embed="rId5" cstate="print"/>
          <a:stretch>
            <a:fillRect/>
          </a:stretch>
        </p:blipFill>
        <p:spPr>
          <a:xfrm>
            <a:off x="4644008" y="1556792"/>
            <a:ext cx="1765190" cy="1478943"/>
          </a:xfrm>
          <a:prstGeom prst="rect">
            <a:avLst/>
          </a:prstGeom>
        </p:spPr>
      </p:pic>
      <p:sp>
        <p:nvSpPr>
          <p:cNvPr id="5" name="TextBox 4"/>
          <p:cNvSpPr txBox="1"/>
          <p:nvPr/>
        </p:nvSpPr>
        <p:spPr>
          <a:xfrm>
            <a:off x="1403648" y="2780928"/>
            <a:ext cx="792088" cy="369332"/>
          </a:xfrm>
          <a:prstGeom prst="rect">
            <a:avLst/>
          </a:prstGeom>
          <a:noFill/>
        </p:spPr>
        <p:txBody>
          <a:bodyPr wrap="square" rtlCol="0">
            <a:spAutoFit/>
          </a:bodyPr>
          <a:lstStyle/>
          <a:p>
            <a:r>
              <a:rPr lang="uk-UA" dirty="0" smtClean="0"/>
              <a:t>а</a:t>
            </a:r>
            <a:endParaRPr lang="ru-RU" dirty="0"/>
          </a:p>
        </p:txBody>
      </p:sp>
      <p:sp>
        <p:nvSpPr>
          <p:cNvPr id="6" name="TextBox 5"/>
          <p:cNvSpPr txBox="1"/>
          <p:nvPr/>
        </p:nvSpPr>
        <p:spPr>
          <a:xfrm>
            <a:off x="4139952" y="2852936"/>
            <a:ext cx="432048" cy="369332"/>
          </a:xfrm>
          <a:prstGeom prst="rect">
            <a:avLst/>
          </a:prstGeom>
          <a:noFill/>
        </p:spPr>
        <p:txBody>
          <a:bodyPr wrap="square" rtlCol="0">
            <a:spAutoFit/>
          </a:bodyPr>
          <a:lstStyle/>
          <a:p>
            <a:r>
              <a:rPr lang="uk-UA" dirty="0" smtClean="0"/>
              <a:t>б</a:t>
            </a:r>
            <a:endParaRPr lang="ru-RU" dirty="0"/>
          </a:p>
        </p:txBody>
      </p:sp>
      <p:sp>
        <p:nvSpPr>
          <p:cNvPr id="48130" name="Rectangle 2"/>
          <p:cNvSpPr>
            <a:spLocks noChangeArrowheads="1"/>
          </p:cNvSpPr>
          <p:nvPr/>
        </p:nvSpPr>
        <p:spPr bwMode="auto">
          <a:xfrm>
            <a:off x="0" y="3210848"/>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66725"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Рис. 15. Мікрофотографія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Shigella</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dysenteria</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серотип</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 А) та</a:t>
            </a:r>
            <a:r>
              <a:rPr lang="ru-RU" sz="800" dirty="0">
                <a:latin typeface="Arial" pitchFamily="34" charset="0"/>
                <a:cs typeface="Arial" pitchFamily="34" charset="0"/>
              </a:rPr>
              <a:t> </a:t>
            </a:r>
            <a:r>
              <a:rPr kumimoji="0" lang="uk-UA" sz="1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Escherichia</a:t>
            </a:r>
            <a:r>
              <a:rPr kumimoji="0" lang="uk-UA"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coli</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Ці токсини не мають гомології з холерним токсином і LT-токсином ЕТКП.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Шига</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шигаподібні</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токсини накопичуються після загибелі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шигел</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шигел</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відмінних від S.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dysenteriae</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серовару</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кількість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шигаподібних</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токсинів виробляється в 1000 разів менше, тому ареал дії токсину обмежується стінкою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кишківника</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Ендотоксин захищає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шигели</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від дії низьких значень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рН</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 жовчі. Подібно холерному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ентеротоксину</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дизентерійний токсин складається з однієї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А-субодиниці</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(вона відповідає за ензиматичну активність) і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п'яти-</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субодиниць</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(рецепторна активність), які закодовані на хромосомі у вигляді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оперона</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так само, як А – і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В-субодиниці</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холерного токсину. Механізм дії токсину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Шига</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схожий на дії інших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А—В-токсинів</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Вивільняючись при лізисі бактерій, він зв'язується з поверхневим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гліколіпідом</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Gb</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 клітин,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субодиниця</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відщеплюється і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транслокується</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всередину клітини. Діючи вибірково,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А-субодиниця</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інактивує</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60S рибосоми клітини, обриваючи синтез білка.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Токсин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Шига</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має ряд біологічних ефектів, що робить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Sh</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dysenteriae</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серотипу</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 найбільш агресивним агентом. Токсин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Шига</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володіє активністю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ентеротоксин</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провокуючи вихід рідини в ізольовану петлю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кишківника</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веде себе як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нейротоксин</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викликаючи паралічі при введенні мишам і кроликам, і, нарешті, є сильним цитотоксином при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додаваннів</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культури клітин.</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3.jpeg"/>
          <p:cNvPicPr/>
          <p:nvPr/>
        </p:nvPicPr>
        <p:blipFill>
          <a:blip r:embed="rId2" cstate="print"/>
          <a:stretch>
            <a:fillRect/>
          </a:stretch>
        </p:blipFill>
        <p:spPr>
          <a:xfrm>
            <a:off x="539552" y="0"/>
            <a:ext cx="2726054" cy="2332735"/>
          </a:xfrm>
          <a:prstGeom prst="rect">
            <a:avLst/>
          </a:prstGeom>
        </p:spPr>
      </p:pic>
      <p:pic>
        <p:nvPicPr>
          <p:cNvPr id="3" name="image64.jpeg"/>
          <p:cNvPicPr/>
          <p:nvPr/>
        </p:nvPicPr>
        <p:blipFill>
          <a:blip r:embed="rId3" cstate="print"/>
          <a:stretch>
            <a:fillRect/>
          </a:stretch>
        </p:blipFill>
        <p:spPr>
          <a:xfrm>
            <a:off x="4860032" y="0"/>
            <a:ext cx="1816100" cy="2292985"/>
          </a:xfrm>
          <a:prstGeom prst="rect">
            <a:avLst/>
          </a:prstGeom>
        </p:spPr>
      </p:pic>
      <p:sp>
        <p:nvSpPr>
          <p:cNvPr id="4" name="TextBox 3"/>
          <p:cNvSpPr txBox="1"/>
          <p:nvPr/>
        </p:nvSpPr>
        <p:spPr>
          <a:xfrm>
            <a:off x="251520" y="2492896"/>
            <a:ext cx="576064" cy="369332"/>
          </a:xfrm>
          <a:prstGeom prst="rect">
            <a:avLst/>
          </a:prstGeom>
          <a:noFill/>
        </p:spPr>
        <p:txBody>
          <a:bodyPr wrap="square" rtlCol="0">
            <a:spAutoFit/>
          </a:bodyPr>
          <a:lstStyle/>
          <a:p>
            <a:r>
              <a:rPr lang="uk-UA" dirty="0" smtClean="0"/>
              <a:t>а</a:t>
            </a:r>
            <a:endParaRPr lang="ru-RU" dirty="0"/>
          </a:p>
        </p:txBody>
      </p:sp>
      <p:sp>
        <p:nvSpPr>
          <p:cNvPr id="5" name="TextBox 4"/>
          <p:cNvSpPr txBox="1"/>
          <p:nvPr/>
        </p:nvSpPr>
        <p:spPr>
          <a:xfrm>
            <a:off x="4283968" y="2348880"/>
            <a:ext cx="936104" cy="369332"/>
          </a:xfrm>
          <a:prstGeom prst="rect">
            <a:avLst/>
          </a:prstGeom>
          <a:noFill/>
        </p:spPr>
        <p:txBody>
          <a:bodyPr wrap="square" rtlCol="0">
            <a:spAutoFit/>
          </a:bodyPr>
          <a:lstStyle/>
          <a:p>
            <a:r>
              <a:rPr lang="uk-UA" dirty="0" smtClean="0"/>
              <a:t>б</a:t>
            </a:r>
            <a:endParaRPr lang="ru-RU" dirty="0"/>
          </a:p>
        </p:txBody>
      </p:sp>
      <p:sp>
        <p:nvSpPr>
          <p:cNvPr id="6" name="Прямоугольник 5"/>
          <p:cNvSpPr/>
          <p:nvPr/>
        </p:nvSpPr>
        <p:spPr>
          <a:xfrm>
            <a:off x="0" y="3718679"/>
            <a:ext cx="9144000" cy="2862322"/>
          </a:xfrm>
          <a:prstGeom prst="rect">
            <a:avLst/>
          </a:prstGeom>
        </p:spPr>
        <p:txBody>
          <a:bodyPr wrap="square">
            <a:spAutoFit/>
          </a:bodyPr>
          <a:lstStyle/>
          <a:p>
            <a:r>
              <a:rPr lang="uk-UA" dirty="0"/>
              <a:t>Рис. 16. Просторова будова </a:t>
            </a:r>
            <a:r>
              <a:rPr lang="uk-UA" dirty="0" err="1"/>
              <a:t>Шига-токсину</a:t>
            </a:r>
            <a:r>
              <a:rPr lang="uk-UA" dirty="0"/>
              <a:t> </a:t>
            </a:r>
            <a:r>
              <a:rPr lang="uk-UA" dirty="0" err="1"/>
              <a:t>Shigella</a:t>
            </a:r>
            <a:r>
              <a:rPr lang="uk-UA" dirty="0"/>
              <a:t> </a:t>
            </a:r>
            <a:r>
              <a:rPr lang="uk-UA" dirty="0" err="1"/>
              <a:t>dysenteria</a:t>
            </a:r>
            <a:r>
              <a:rPr lang="uk-UA" dirty="0"/>
              <a:t> А) та </a:t>
            </a:r>
            <a:r>
              <a:rPr lang="uk-UA" dirty="0" err="1"/>
              <a:t>шига-токсин</a:t>
            </a:r>
            <a:r>
              <a:rPr lang="uk-UA" dirty="0"/>
              <a:t> </a:t>
            </a:r>
            <a:r>
              <a:rPr lang="uk-UA" i="1" dirty="0" err="1"/>
              <a:t>Escherichia</a:t>
            </a:r>
            <a:r>
              <a:rPr lang="uk-UA" i="1" dirty="0"/>
              <a:t> </a:t>
            </a:r>
            <a:r>
              <a:rPr lang="uk-UA" i="1" dirty="0" err="1"/>
              <a:t>coli</a:t>
            </a:r>
            <a:r>
              <a:rPr lang="uk-UA" i="1" dirty="0"/>
              <a:t> </a:t>
            </a:r>
            <a:r>
              <a:rPr lang="uk-UA" dirty="0"/>
              <a:t>(LT-I) Б).</a:t>
            </a:r>
            <a:endParaRPr lang="ru-RU" dirty="0"/>
          </a:p>
          <a:p>
            <a:r>
              <a:rPr lang="uk-UA" dirty="0"/>
              <a:t>Найбільш ефективними з сучасних </a:t>
            </a:r>
            <a:r>
              <a:rPr lang="uk-UA" dirty="0" err="1"/>
              <a:t>антишигельозних</a:t>
            </a:r>
            <a:r>
              <a:rPr lang="uk-UA" dirty="0"/>
              <a:t> препаратів є </a:t>
            </a:r>
            <a:r>
              <a:rPr lang="uk-UA" dirty="0" err="1"/>
              <a:t>фторхінолони</a:t>
            </a:r>
            <a:r>
              <a:rPr lang="uk-UA" dirty="0"/>
              <a:t>. Слід, однак, пам'ятати, що доцільність їх </a:t>
            </a:r>
            <a:r>
              <a:rPr lang="uk-UA" dirty="0" smtClean="0"/>
              <a:t>призначення</a:t>
            </a:r>
            <a:r>
              <a:rPr lang="ru-RU" dirty="0" smtClean="0"/>
              <a:t> </a:t>
            </a:r>
            <a:r>
              <a:rPr lang="uk-UA" dirty="0" smtClean="0"/>
              <a:t>визначається </a:t>
            </a:r>
            <a:r>
              <a:rPr lang="uk-UA" dirty="0"/>
              <a:t>тяжкістю захворювання. Те ж саме можна сказати і про призначення </a:t>
            </a:r>
            <a:r>
              <a:rPr lang="uk-UA" dirty="0" err="1"/>
              <a:t>регідратаційноїта</a:t>
            </a:r>
            <a:r>
              <a:rPr lang="uk-UA" dirty="0"/>
              <a:t> </a:t>
            </a:r>
            <a:r>
              <a:rPr lang="uk-UA" dirty="0" err="1"/>
              <a:t>дезінтоксикаційної</a:t>
            </a:r>
            <a:r>
              <a:rPr lang="uk-UA" dirty="0"/>
              <a:t> терапії.</a:t>
            </a:r>
            <a:endParaRPr lang="ru-RU" dirty="0"/>
          </a:p>
          <a:p>
            <a:r>
              <a:rPr lang="uk-UA" dirty="0"/>
              <a:t>Специфічної вакцинації не проводиться, так як немає ліцензованих вакцин, дозволених до застосування на людину. Головним завданням є отримання </a:t>
            </a:r>
            <a:r>
              <a:rPr lang="uk-UA" dirty="0" smtClean="0"/>
              <a:t>живої </a:t>
            </a:r>
            <a:r>
              <a:rPr lang="uk-UA" dirty="0" err="1" smtClean="0"/>
              <a:t>аттенуйованої</a:t>
            </a:r>
            <a:r>
              <a:rPr lang="uk-UA" dirty="0" smtClean="0"/>
              <a:t> вакцини</a:t>
            </a:r>
            <a:r>
              <a:rPr lang="uk-UA" dirty="0"/>
              <a:t>, яка при </a:t>
            </a:r>
            <a:r>
              <a:rPr lang="uk-UA"/>
              <a:t>пероральному </a:t>
            </a:r>
            <a:r>
              <a:rPr lang="uk-UA" smtClean="0"/>
              <a:t>прийомі буде </a:t>
            </a:r>
            <a:r>
              <a:rPr lang="uk-UA" dirty="0"/>
              <a:t>створювати місцевий імунітет </a:t>
            </a:r>
            <a:r>
              <a:rPr lang="uk-UA" dirty="0" err="1"/>
              <a:t>кишківника</a:t>
            </a:r>
            <a:r>
              <a:rPr lang="uk-UA" dirty="0"/>
              <a:t>.</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356391"/>
            <a:ext cx="9144000" cy="7683751"/>
          </a:xfrm>
          <a:prstGeom prst="rect">
            <a:avLst/>
          </a:prstGeom>
          <a:noFill/>
          <a:ln w="9525">
            <a:noFill/>
            <a:miter lim="800000"/>
            <a:headEnd/>
            <a:tailEnd/>
          </a:ln>
          <a:effectLst/>
        </p:spPr>
        <p:txBody>
          <a:bodyPr vert="horz" wrap="square" lIns="926808" tIns="660192" rIns="292008" bIns="609408" numCol="1" anchor="ctr" anchorCtr="0" compatLnSpc="1">
            <a:prstTxWarp prst="textNoShape">
              <a:avLst/>
            </a:prstTxWarp>
            <a:spAutoFit/>
          </a:bodyPr>
          <a:lstStyle/>
          <a:p>
            <a:pPr marL="0" marR="0" lvl="1" indent="9525" algn="just" defTabSz="914400" rtl="0" eaLnBrk="1" fontAlgn="base" latinLnBrk="0" hangingPunct="1">
              <a:lnSpc>
                <a:spcPct val="100000"/>
              </a:lnSpc>
              <a:spcBef>
                <a:spcPct val="0"/>
              </a:spcBef>
              <a:spcAft>
                <a:spcPct val="0"/>
              </a:spcAft>
              <a:buClrTx/>
              <a:buSzTx/>
              <a:tabLst>
                <a:tab pos="762000" algn="l"/>
              </a:tabLst>
            </a:pPr>
            <a:r>
              <a:rPr kumimoji="0" lang="uk-UA"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a:t>
            </a:r>
            <a:r>
              <a:rPr kumimoji="0" lang="uk-UA" sz="16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агальна характеристика і класифікація </a:t>
            </a:r>
            <a:r>
              <a:rPr kumimoji="0" lang="uk-UA" sz="1600" b="1" i="0" u="none" strike="noStrike" cap="none" normalizeH="0" baseline="0" dirty="0" err="1" smtClean="0" bmk="">
                <a:ln>
                  <a:noFill/>
                </a:ln>
                <a:solidFill>
                  <a:schemeClr val="tx1"/>
                </a:solidFill>
                <a:effectLst/>
                <a:latin typeface="Arial" pitchFamily="34" charset="0"/>
                <a:ea typeface="Times New Roman" pitchFamily="18" charset="0"/>
                <a:cs typeface="Arial" pitchFamily="34" charset="0"/>
              </a:rPr>
              <a:t>отрут</a:t>
            </a:r>
            <a:r>
              <a:rPr kumimoji="0" lang="uk-UA" sz="16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 мікробного </a:t>
            </a:r>
            <a:r>
              <a:rPr kumimoji="0" lang="uk-UA"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походження.</a:t>
            </a:r>
          </a:p>
          <a:p>
            <a:pPr marL="0" marR="0" lvl="1" indent="9525" algn="just" defTabSz="914400" rtl="0" eaLnBrk="1" fontAlgn="base" latinLnBrk="0" hangingPunct="1">
              <a:lnSpc>
                <a:spcPct val="100000"/>
              </a:lnSpc>
              <a:spcBef>
                <a:spcPct val="0"/>
              </a:spcBef>
              <a:spcAft>
                <a:spcPct val="0"/>
              </a:spcAft>
              <a:buClrTx/>
              <a:buSzTx/>
              <a:tabLst>
                <a:tab pos="762000" algn="l"/>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R="0" lvl="0" indent="466725" algn="just" defTabSz="914400" rtl="0" eaLnBrk="0" fontAlgn="base" latinLnBrk="0" hangingPunct="0">
              <a:lnSpc>
                <a:spcPct val="100000"/>
              </a:lnSpc>
              <a:spcBef>
                <a:spcPct val="0"/>
              </a:spcBef>
              <a:spcAft>
                <a:spcPct val="0"/>
              </a:spcAft>
              <a:buClrTx/>
              <a:buSzTx/>
              <a:buFontTx/>
              <a:buNone/>
              <a:tabLst>
                <a:tab pos="762000" algn="l"/>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Розрізняють три групи мікробних токсинів:</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1" indent="0" algn="just" defTabSz="914400" rtl="0" eaLnBrk="0" fontAlgn="base" latinLnBrk="0" hangingPunct="0">
              <a:lnSpc>
                <a:spcPct val="100000"/>
              </a:lnSpc>
              <a:spcBef>
                <a:spcPct val="0"/>
              </a:spcBef>
              <a:spcAft>
                <a:spcPct val="0"/>
              </a:spcAft>
              <a:buClrTx/>
              <a:buSzPct val="100000"/>
              <a:buFontTx/>
              <a:buAutoNum type="arabicParenR"/>
              <a:tabLst>
                <a:tab pos="762000" algn="l"/>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екзотоксини, які виділяються у середовище в процесі життєдіяльності мікроба;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1" indent="0" algn="just" defTabSz="914400" rtl="0" eaLnBrk="0" fontAlgn="base" latinLnBrk="0" hangingPunct="0">
              <a:lnSpc>
                <a:spcPct val="100000"/>
              </a:lnSpc>
              <a:spcBef>
                <a:spcPct val="0"/>
              </a:spcBef>
              <a:spcAft>
                <a:spcPct val="0"/>
              </a:spcAft>
              <a:buClrTx/>
              <a:buSzPct val="100000"/>
              <a:buFontTx/>
              <a:buAutoNum type="arabicParenR"/>
              <a:tabLst>
                <a:tab pos="762000" algn="l"/>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ендотоксини, які виділяються у середовище після загибелі мікробів;</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1" indent="0" algn="just" defTabSz="914400" rtl="0" eaLnBrk="0" fontAlgn="base" latinLnBrk="0" hangingPunct="0">
              <a:lnSpc>
                <a:spcPct val="100000"/>
              </a:lnSpc>
              <a:spcBef>
                <a:spcPct val="0"/>
              </a:spcBef>
              <a:spcAft>
                <a:spcPct val="0"/>
              </a:spcAft>
              <a:buClrTx/>
              <a:buSzPct val="100000"/>
              <a:buFontTx/>
              <a:buAutoNum type="arabicParenR"/>
              <a:tabLst>
                <a:tab pos="762000" algn="l"/>
              </a:tabLst>
            </a:pP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мезотоксини</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що являють собою токсичні речовини, які не міцно зв’язані зі стромою мікробної клітини і можуть частково проникати у середовище культивування з живих мікробів.</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R="0" lvl="0" indent="466725" algn="just" defTabSz="914400" rtl="0" eaLnBrk="0" fontAlgn="base" latinLnBrk="0" hangingPunct="0">
              <a:lnSpc>
                <a:spcPct val="100000"/>
              </a:lnSpc>
              <a:spcBef>
                <a:spcPct val="0"/>
              </a:spcBef>
              <a:spcAft>
                <a:spcPct val="0"/>
              </a:spcAft>
              <a:buClrTx/>
              <a:buSzTx/>
              <a:buFontTx/>
              <a:buNone/>
              <a:tabLst>
                <a:tab pos="762000" algn="l"/>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залежності від характеру відповідної реакції організму мікробні токсини можуть бути специфічними, коли вони вибірково діють на певні клітини та тканини організму, що проявляється конкретним інфекційним захворюванням, та неспецифічними, попадання яких в організм викликає патологічні реакції.</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R="0" lvl="0" indent="466725" algn="just" defTabSz="914400" rtl="0" eaLnBrk="0" fontAlgn="base" latinLnBrk="0" hangingPunct="0">
              <a:lnSpc>
                <a:spcPct val="100000"/>
              </a:lnSpc>
              <a:spcBef>
                <a:spcPct val="0"/>
              </a:spcBef>
              <a:spcAft>
                <a:spcPct val="0"/>
              </a:spcAft>
              <a:buClrTx/>
              <a:buSzTx/>
              <a:buFontTx/>
              <a:buNone/>
              <a:tabLst>
                <a:tab pos="762000" algn="l"/>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Біохіміки в залежності від природи токсинів та хімічних властивостей поділяють їх на групу простих та складних білків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протеотоксини</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групу із стероїдною конфігурацією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афлатоксини</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та групу полісахаридних комплексів, токсичну активність яких визначає ліпідний комплекс (ліпід 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R="0" lvl="0" indent="466725" algn="just" defTabSz="914400" rtl="0" eaLnBrk="0" fontAlgn="base" latinLnBrk="0" hangingPunct="0">
              <a:lnSpc>
                <a:spcPct val="100000"/>
              </a:lnSpc>
              <a:spcBef>
                <a:spcPct val="0"/>
              </a:spcBef>
              <a:spcAft>
                <a:spcPct val="0"/>
              </a:spcAft>
              <a:buClrTx/>
              <a:buSzTx/>
              <a:buFontTx/>
              <a:buNone/>
              <a:tabLst>
                <a:tab pos="762000" algn="l"/>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 механізмом дії основні бактеріальні білкові токсини поділяють на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мембранотоксини</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цитотоксини, функціональні блокатори та ексфоліативні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еритрогеніни</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R="0" lvl="0" indent="466725" algn="just" defTabSz="914400" rtl="0" eaLnBrk="0" fontAlgn="base" latinLnBrk="0" hangingPunct="0">
              <a:lnSpc>
                <a:spcPct val="100000"/>
              </a:lnSpc>
              <a:spcBef>
                <a:spcPct val="0"/>
              </a:spcBef>
              <a:spcAft>
                <a:spcPct val="0"/>
              </a:spcAft>
              <a:buClrTx/>
              <a:buSzTx/>
              <a:buFontTx/>
              <a:buNone/>
              <a:tabLst>
                <a:tab pos="762000" algn="l"/>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свою чергу,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мембранотоксини</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поділяються на групи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лейкоцидинів</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токсинів з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фосфатидазною</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активністю та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гемолізини</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Гемолізини</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поділяються на підгрупи, як О2-лабільні, О2-стабільні.</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R="0" lvl="0" indent="466725" algn="just" defTabSz="914400" rtl="0" eaLnBrk="0" fontAlgn="base" latinLnBrk="0" hangingPunct="0">
              <a:lnSpc>
                <a:spcPct val="100000"/>
              </a:lnSpc>
              <a:spcBef>
                <a:spcPct val="0"/>
              </a:spcBef>
              <a:spcAft>
                <a:spcPct val="0"/>
              </a:spcAft>
              <a:buClrTx/>
              <a:buSzTx/>
              <a:buFontTx/>
              <a:buNone/>
              <a:tabLst>
                <a:tab pos="762000" algn="l"/>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Цитотоксини поділяються на такі три групи: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антиелонгатори</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дермонекротизини</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та цитотоксини з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ентеротропною</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активністю.</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R="0" lvl="0" indent="466725" algn="just" defTabSz="914400" rtl="0" eaLnBrk="0" fontAlgn="base" latinLnBrk="0" hangingPunct="0">
              <a:lnSpc>
                <a:spcPct val="100000"/>
              </a:lnSpc>
              <a:spcBef>
                <a:spcPct val="0"/>
              </a:spcBef>
              <a:spcAft>
                <a:spcPct val="0"/>
              </a:spcAft>
              <a:buClrTx/>
              <a:buSzTx/>
              <a:buFontTx/>
              <a:buNone/>
              <a:tabLst>
                <a:tab pos="762000" algn="l"/>
              </a:tabLst>
            </a:pP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Функціональні блокатори поділяються на три групи: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ентеротоксини</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 підгрупами термостабільних та термолабільних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ентеротоксинів</a:t>
            </a:r>
            <a:r>
              <a:rPr kumimoji="0" lang="uk-UA"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6331"/>
          </a:xfrm>
          <a:prstGeom prst="rect">
            <a:avLst/>
          </a:prstGeom>
        </p:spPr>
        <p:txBody>
          <a:bodyPr wrap="square">
            <a:spAutoFit/>
          </a:bodyPr>
          <a:lstStyle/>
          <a:p>
            <a:pPr lvl="1"/>
            <a:r>
              <a:rPr lang="uk-UA" b="1" dirty="0"/>
              <a:t>Порівняльна	</a:t>
            </a:r>
            <a:r>
              <a:rPr lang="uk-UA" b="1" dirty="0" smtClean="0"/>
              <a:t>характеристика </a:t>
            </a:r>
            <a:r>
              <a:rPr lang="uk-UA" b="1" dirty="0"/>
              <a:t>	</a:t>
            </a:r>
            <a:r>
              <a:rPr lang="uk-UA" b="1" dirty="0" err="1"/>
              <a:t>екзо-</a:t>
            </a:r>
            <a:r>
              <a:rPr lang="uk-UA" b="1" dirty="0"/>
              <a:t>	та	ендотоксинів мікроорганізмів</a:t>
            </a:r>
            <a:endParaRPr lang="ru-RU" b="1" dirty="0"/>
          </a:p>
        </p:txBody>
      </p:sp>
      <p:graphicFrame>
        <p:nvGraphicFramePr>
          <p:cNvPr id="3" name="Таблица 2"/>
          <p:cNvGraphicFramePr>
            <a:graphicFrameLocks noGrp="1"/>
          </p:cNvGraphicFramePr>
          <p:nvPr/>
        </p:nvGraphicFramePr>
        <p:xfrm>
          <a:off x="683568" y="692696"/>
          <a:ext cx="8100392" cy="4146465"/>
        </p:xfrm>
        <a:graphic>
          <a:graphicData uri="http://schemas.openxmlformats.org/drawingml/2006/table">
            <a:tbl>
              <a:tblPr/>
              <a:tblGrid>
                <a:gridCol w="2201814"/>
                <a:gridCol w="2824853"/>
                <a:gridCol w="3073725"/>
              </a:tblGrid>
              <a:tr h="174515">
                <a:tc>
                  <a:txBody>
                    <a:bodyPr/>
                    <a:lstStyle/>
                    <a:p>
                      <a:pPr marL="74930">
                        <a:spcBef>
                          <a:spcPts val="400"/>
                        </a:spcBef>
                        <a:spcAft>
                          <a:spcPts val="0"/>
                        </a:spcAft>
                      </a:pPr>
                      <a:r>
                        <a:rPr lang="uk-UA" sz="1000" dirty="0">
                          <a:latin typeface="Times New Roman"/>
                          <a:ea typeface="Times New Roman"/>
                          <a:cs typeface="Times New Roman"/>
                        </a:rPr>
                        <a:t>Вид</a:t>
                      </a:r>
                      <a:r>
                        <a:rPr lang="uk-UA" sz="1000" spc="10" dirty="0">
                          <a:latin typeface="Times New Roman"/>
                          <a:ea typeface="Times New Roman"/>
                          <a:cs typeface="Times New Roman"/>
                        </a:rPr>
                        <a:t> </a:t>
                      </a:r>
                      <a:r>
                        <a:rPr lang="uk-UA" sz="1000" dirty="0">
                          <a:latin typeface="Times New Roman"/>
                          <a:ea typeface="Times New Roman"/>
                          <a:cs typeface="Times New Roman"/>
                        </a:rPr>
                        <a:t>токсину</a:t>
                      </a:r>
                      <a:endParaRPr lang="ru-RU" sz="1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2290">
                        <a:spcBef>
                          <a:spcPts val="400"/>
                        </a:spcBef>
                        <a:spcAft>
                          <a:spcPts val="0"/>
                        </a:spcAft>
                      </a:pPr>
                      <a:r>
                        <a:rPr lang="uk-UA" sz="1000">
                          <a:latin typeface="Times New Roman"/>
                          <a:ea typeface="Times New Roman"/>
                          <a:cs typeface="Times New Roman"/>
                        </a:rPr>
                        <a:t>Екзотоксини</a:t>
                      </a:r>
                      <a:endParaRPr lang="ru-RU" sz="1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1655">
                        <a:spcBef>
                          <a:spcPts val="400"/>
                        </a:spcBef>
                        <a:spcAft>
                          <a:spcPts val="0"/>
                        </a:spcAft>
                      </a:pPr>
                      <a:r>
                        <a:rPr lang="uk-UA" sz="1000">
                          <a:latin typeface="Times New Roman"/>
                          <a:ea typeface="Times New Roman"/>
                          <a:cs typeface="Times New Roman"/>
                        </a:rPr>
                        <a:t>Ендотоксини</a:t>
                      </a:r>
                      <a:endParaRPr lang="ru-RU" sz="1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557">
                <a:tc>
                  <a:txBody>
                    <a:bodyPr/>
                    <a:lstStyle/>
                    <a:p>
                      <a:pPr marL="74930" marR="42545">
                        <a:lnSpc>
                          <a:spcPct val="95000"/>
                        </a:lnSpc>
                        <a:spcBef>
                          <a:spcPts val="450"/>
                        </a:spcBef>
                        <a:spcAft>
                          <a:spcPts val="0"/>
                        </a:spcAft>
                        <a:tabLst>
                          <a:tab pos="776605" algn="l"/>
                        </a:tabLst>
                      </a:pPr>
                      <a:r>
                        <a:rPr lang="uk-UA" sz="1000" dirty="0">
                          <a:latin typeface="Times New Roman"/>
                          <a:ea typeface="Times New Roman"/>
                          <a:cs typeface="Times New Roman"/>
                        </a:rPr>
                        <a:t>Спосіб	</a:t>
                      </a:r>
                      <a:r>
                        <a:rPr lang="uk-UA" sz="1000" spc="-5" dirty="0">
                          <a:latin typeface="Times New Roman"/>
                          <a:ea typeface="Times New Roman"/>
                          <a:cs typeface="Times New Roman"/>
                        </a:rPr>
                        <a:t>виділення</a:t>
                      </a:r>
                      <a:r>
                        <a:rPr lang="uk-UA" sz="1000" spc="-350" dirty="0">
                          <a:latin typeface="Times New Roman"/>
                          <a:ea typeface="Times New Roman"/>
                          <a:cs typeface="Times New Roman"/>
                        </a:rPr>
                        <a:t> </a:t>
                      </a:r>
                      <a:r>
                        <a:rPr lang="uk-UA" sz="1000" dirty="0">
                          <a:latin typeface="Times New Roman"/>
                          <a:ea typeface="Times New Roman"/>
                          <a:cs typeface="Times New Roman"/>
                        </a:rPr>
                        <a:t>та</a:t>
                      </a:r>
                      <a:r>
                        <a:rPr lang="uk-UA" sz="1000" spc="-45" dirty="0">
                          <a:latin typeface="Times New Roman"/>
                          <a:ea typeface="Times New Roman"/>
                          <a:cs typeface="Times New Roman"/>
                        </a:rPr>
                        <a:t> </a:t>
                      </a:r>
                      <a:r>
                        <a:rPr lang="uk-UA" sz="1000" dirty="0">
                          <a:latin typeface="Times New Roman"/>
                          <a:ea typeface="Times New Roman"/>
                          <a:cs typeface="Times New Roman"/>
                        </a:rPr>
                        <a:t>виявлення</a:t>
                      </a:r>
                      <a:endParaRPr lang="ru-RU" sz="1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marR="36830" algn="just">
                        <a:lnSpc>
                          <a:spcPct val="96000"/>
                        </a:lnSpc>
                        <a:spcBef>
                          <a:spcPts val="440"/>
                        </a:spcBef>
                        <a:spcAft>
                          <a:spcPts val="0"/>
                        </a:spcAft>
                      </a:pPr>
                      <a:r>
                        <a:rPr lang="uk-UA" sz="1000" dirty="0">
                          <a:latin typeface="Times New Roman"/>
                          <a:ea typeface="Times New Roman"/>
                          <a:cs typeface="Times New Roman"/>
                        </a:rPr>
                        <a:t>Позаклітинні</a:t>
                      </a:r>
                      <a:r>
                        <a:rPr lang="uk-UA" sz="1000" spc="5" dirty="0">
                          <a:latin typeface="Times New Roman"/>
                          <a:ea typeface="Times New Roman"/>
                          <a:cs typeface="Times New Roman"/>
                        </a:rPr>
                        <a:t> </a:t>
                      </a:r>
                      <a:r>
                        <a:rPr lang="uk-UA" sz="1000" dirty="0">
                          <a:latin typeface="Times New Roman"/>
                          <a:ea typeface="Times New Roman"/>
                          <a:cs typeface="Times New Roman"/>
                        </a:rPr>
                        <a:t>фактори,</a:t>
                      </a:r>
                      <a:r>
                        <a:rPr lang="uk-UA" sz="1000" spc="-350" dirty="0">
                          <a:latin typeface="Times New Roman"/>
                          <a:ea typeface="Times New Roman"/>
                          <a:cs typeface="Times New Roman"/>
                        </a:rPr>
                        <a:t> </a:t>
                      </a:r>
                      <a:r>
                        <a:rPr lang="uk-UA" sz="1000" dirty="0">
                          <a:latin typeface="Times New Roman"/>
                          <a:ea typeface="Times New Roman"/>
                          <a:cs typeface="Times New Roman"/>
                        </a:rPr>
                        <a:t>які виділяються живими</a:t>
                      </a:r>
                      <a:r>
                        <a:rPr lang="uk-UA" sz="1000" spc="-350" dirty="0">
                          <a:latin typeface="Times New Roman"/>
                          <a:ea typeface="Times New Roman"/>
                          <a:cs typeface="Times New Roman"/>
                        </a:rPr>
                        <a:t> </a:t>
                      </a:r>
                      <a:r>
                        <a:rPr lang="uk-UA" sz="1000" dirty="0">
                          <a:latin typeface="Times New Roman"/>
                          <a:ea typeface="Times New Roman"/>
                          <a:cs typeface="Times New Roman"/>
                        </a:rPr>
                        <a:t>клітинами</a:t>
                      </a:r>
                      <a:r>
                        <a:rPr lang="uk-UA" sz="1000" spc="5" dirty="0">
                          <a:latin typeface="Times New Roman"/>
                          <a:ea typeface="Times New Roman"/>
                          <a:cs typeface="Times New Roman"/>
                        </a:rPr>
                        <a:t> </a:t>
                      </a:r>
                      <a:r>
                        <a:rPr lang="uk-UA" sz="1000" dirty="0">
                          <a:latin typeface="Times New Roman"/>
                          <a:ea typeface="Times New Roman"/>
                          <a:cs typeface="Times New Roman"/>
                        </a:rPr>
                        <a:t>у</a:t>
                      </a:r>
                      <a:r>
                        <a:rPr lang="uk-UA" sz="1000" spc="5" dirty="0">
                          <a:latin typeface="Times New Roman"/>
                          <a:ea typeface="Times New Roman"/>
                          <a:cs typeface="Times New Roman"/>
                        </a:rPr>
                        <a:t> </a:t>
                      </a:r>
                      <a:r>
                        <a:rPr lang="uk-UA" sz="1000" dirty="0">
                          <a:latin typeface="Times New Roman"/>
                          <a:ea typeface="Times New Roman"/>
                          <a:cs typeface="Times New Roman"/>
                        </a:rPr>
                        <a:t>високих</a:t>
                      </a:r>
                      <a:r>
                        <a:rPr lang="uk-UA" sz="1000" spc="-350" dirty="0">
                          <a:latin typeface="Times New Roman"/>
                          <a:ea typeface="Times New Roman"/>
                          <a:cs typeface="Times New Roman"/>
                        </a:rPr>
                        <a:t> </a:t>
                      </a:r>
                      <a:r>
                        <a:rPr lang="uk-UA" sz="1000" dirty="0">
                          <a:latin typeface="Times New Roman"/>
                          <a:ea typeface="Times New Roman"/>
                          <a:cs typeface="Times New Roman"/>
                        </a:rPr>
                        <a:t>концентраціях</a:t>
                      </a:r>
                      <a:r>
                        <a:rPr lang="uk-UA" sz="1000" spc="5" dirty="0">
                          <a:latin typeface="Times New Roman"/>
                          <a:ea typeface="Times New Roman"/>
                          <a:cs typeface="Times New Roman"/>
                        </a:rPr>
                        <a:t> </a:t>
                      </a:r>
                      <a:r>
                        <a:rPr lang="uk-UA" sz="1000" dirty="0">
                          <a:latin typeface="Times New Roman"/>
                          <a:ea typeface="Times New Roman"/>
                          <a:cs typeface="Times New Roman"/>
                        </a:rPr>
                        <a:t>у</a:t>
                      </a:r>
                      <a:r>
                        <a:rPr lang="uk-UA" sz="1000" spc="5" dirty="0">
                          <a:latin typeface="Times New Roman"/>
                          <a:ea typeface="Times New Roman"/>
                          <a:cs typeface="Times New Roman"/>
                        </a:rPr>
                        <a:t> </a:t>
                      </a:r>
                      <a:r>
                        <a:rPr lang="uk-UA" sz="1000" dirty="0">
                          <a:latin typeface="Times New Roman"/>
                          <a:ea typeface="Times New Roman"/>
                          <a:cs typeface="Times New Roman"/>
                        </a:rPr>
                        <a:t>рідкі</a:t>
                      </a:r>
                      <a:r>
                        <a:rPr lang="uk-UA" sz="1000" spc="5" dirty="0">
                          <a:latin typeface="Times New Roman"/>
                          <a:ea typeface="Times New Roman"/>
                          <a:cs typeface="Times New Roman"/>
                        </a:rPr>
                        <a:t> </a:t>
                      </a:r>
                      <a:r>
                        <a:rPr lang="uk-UA" sz="1000" dirty="0">
                          <a:latin typeface="Times New Roman"/>
                          <a:ea typeface="Times New Roman"/>
                          <a:cs typeface="Times New Roman"/>
                        </a:rPr>
                        <a:t>середовища</a:t>
                      </a:r>
                      <a:endParaRPr lang="ru-RU" sz="1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660" marR="46355" algn="just">
                        <a:lnSpc>
                          <a:spcPct val="96000"/>
                        </a:lnSpc>
                        <a:spcBef>
                          <a:spcPts val="440"/>
                        </a:spcBef>
                        <a:spcAft>
                          <a:spcPts val="0"/>
                        </a:spcAft>
                      </a:pPr>
                      <a:r>
                        <a:rPr lang="uk-UA" sz="1000">
                          <a:latin typeface="Times New Roman"/>
                          <a:ea typeface="Times New Roman"/>
                          <a:cs typeface="Times New Roman"/>
                        </a:rPr>
                        <a:t>Компоненти</a:t>
                      </a:r>
                      <a:r>
                        <a:rPr lang="uk-UA" sz="1000" spc="5">
                          <a:latin typeface="Times New Roman"/>
                          <a:ea typeface="Times New Roman"/>
                          <a:cs typeface="Times New Roman"/>
                        </a:rPr>
                        <a:t> </a:t>
                      </a:r>
                      <a:r>
                        <a:rPr lang="uk-UA" sz="1000">
                          <a:latin typeface="Times New Roman"/>
                          <a:ea typeface="Times New Roman"/>
                          <a:cs typeface="Times New Roman"/>
                        </a:rPr>
                        <a:t>зовнішньої</a:t>
                      </a:r>
                      <a:r>
                        <a:rPr lang="uk-UA" sz="1000" spc="5">
                          <a:latin typeface="Times New Roman"/>
                          <a:ea typeface="Times New Roman"/>
                          <a:cs typeface="Times New Roman"/>
                        </a:rPr>
                        <a:t> </a:t>
                      </a:r>
                      <a:r>
                        <a:rPr lang="uk-UA" sz="1000">
                          <a:latin typeface="Times New Roman"/>
                          <a:ea typeface="Times New Roman"/>
                          <a:cs typeface="Times New Roman"/>
                        </a:rPr>
                        <a:t>мембрани</a:t>
                      </a:r>
                      <a:r>
                        <a:rPr lang="uk-UA" sz="1000" spc="5">
                          <a:latin typeface="Times New Roman"/>
                          <a:ea typeface="Times New Roman"/>
                          <a:cs typeface="Times New Roman"/>
                        </a:rPr>
                        <a:t> </a:t>
                      </a:r>
                      <a:r>
                        <a:rPr lang="uk-UA" sz="1000">
                          <a:latin typeface="Times New Roman"/>
                          <a:ea typeface="Times New Roman"/>
                          <a:cs typeface="Times New Roman"/>
                        </a:rPr>
                        <a:t>або</a:t>
                      </a:r>
                      <a:r>
                        <a:rPr lang="uk-UA" sz="1000" spc="5">
                          <a:latin typeface="Times New Roman"/>
                          <a:ea typeface="Times New Roman"/>
                          <a:cs typeface="Times New Roman"/>
                        </a:rPr>
                        <a:t> </a:t>
                      </a:r>
                      <a:r>
                        <a:rPr lang="uk-UA" sz="1000">
                          <a:latin typeface="Times New Roman"/>
                          <a:ea typeface="Times New Roman"/>
                          <a:cs typeface="Times New Roman"/>
                        </a:rPr>
                        <a:t>клітинної</a:t>
                      </a:r>
                      <a:r>
                        <a:rPr lang="uk-UA" sz="1000" spc="5">
                          <a:latin typeface="Times New Roman"/>
                          <a:ea typeface="Times New Roman"/>
                          <a:cs typeface="Times New Roman"/>
                        </a:rPr>
                        <a:t> </a:t>
                      </a:r>
                      <a:r>
                        <a:rPr lang="uk-UA" sz="1000">
                          <a:latin typeface="Times New Roman"/>
                          <a:ea typeface="Times New Roman"/>
                          <a:cs typeface="Times New Roman"/>
                        </a:rPr>
                        <a:t>стінки</a:t>
                      </a:r>
                      <a:r>
                        <a:rPr lang="uk-UA" sz="1000" spc="5">
                          <a:latin typeface="Times New Roman"/>
                          <a:ea typeface="Times New Roman"/>
                          <a:cs typeface="Times New Roman"/>
                        </a:rPr>
                        <a:t> </a:t>
                      </a:r>
                      <a:r>
                        <a:rPr lang="uk-UA" sz="1000">
                          <a:latin typeface="Times New Roman"/>
                          <a:ea typeface="Times New Roman"/>
                          <a:cs typeface="Times New Roman"/>
                        </a:rPr>
                        <a:t>в</a:t>
                      </a:r>
                      <a:r>
                        <a:rPr lang="uk-UA" sz="1000" spc="5">
                          <a:latin typeface="Times New Roman"/>
                          <a:ea typeface="Times New Roman"/>
                          <a:cs typeface="Times New Roman"/>
                        </a:rPr>
                        <a:t> </a:t>
                      </a:r>
                      <a:r>
                        <a:rPr lang="uk-UA" sz="1000">
                          <a:latin typeface="Times New Roman"/>
                          <a:ea typeface="Times New Roman"/>
                          <a:cs typeface="Times New Roman"/>
                        </a:rPr>
                        <a:t>основному</a:t>
                      </a:r>
                      <a:r>
                        <a:rPr lang="uk-UA" sz="1000" spc="-350">
                          <a:latin typeface="Times New Roman"/>
                          <a:ea typeface="Times New Roman"/>
                          <a:cs typeface="Times New Roman"/>
                        </a:rPr>
                        <a:t> </a:t>
                      </a:r>
                      <a:r>
                        <a:rPr lang="uk-UA" sz="1000">
                          <a:latin typeface="Times New Roman"/>
                          <a:ea typeface="Times New Roman"/>
                          <a:cs typeface="Times New Roman"/>
                        </a:rPr>
                        <a:t>грамнегативних</a:t>
                      </a:r>
                      <a:r>
                        <a:rPr lang="uk-UA" sz="1000" spc="5">
                          <a:latin typeface="Times New Roman"/>
                          <a:ea typeface="Times New Roman"/>
                          <a:cs typeface="Times New Roman"/>
                        </a:rPr>
                        <a:t> </a:t>
                      </a:r>
                      <a:r>
                        <a:rPr lang="uk-UA" sz="1000">
                          <a:latin typeface="Times New Roman"/>
                          <a:ea typeface="Times New Roman"/>
                          <a:cs typeface="Times New Roman"/>
                        </a:rPr>
                        <a:t>бактерій,</a:t>
                      </a:r>
                      <a:r>
                        <a:rPr lang="uk-UA" sz="1000" spc="5">
                          <a:latin typeface="Times New Roman"/>
                          <a:ea typeface="Times New Roman"/>
                          <a:cs typeface="Times New Roman"/>
                        </a:rPr>
                        <a:t> </a:t>
                      </a:r>
                      <a:r>
                        <a:rPr lang="uk-UA" sz="1000">
                          <a:latin typeface="Times New Roman"/>
                          <a:ea typeface="Times New Roman"/>
                          <a:cs typeface="Times New Roman"/>
                        </a:rPr>
                        <a:t>які</a:t>
                      </a:r>
                      <a:r>
                        <a:rPr lang="uk-UA" sz="1000" spc="5">
                          <a:latin typeface="Times New Roman"/>
                          <a:ea typeface="Times New Roman"/>
                          <a:cs typeface="Times New Roman"/>
                        </a:rPr>
                        <a:t> </a:t>
                      </a:r>
                      <a:r>
                        <a:rPr lang="uk-UA" sz="1000">
                          <a:latin typeface="Times New Roman"/>
                          <a:ea typeface="Times New Roman"/>
                          <a:cs typeface="Times New Roman"/>
                        </a:rPr>
                        <a:t>звільняються</a:t>
                      </a:r>
                      <a:r>
                        <a:rPr lang="uk-UA" sz="1000" spc="5">
                          <a:latin typeface="Times New Roman"/>
                          <a:ea typeface="Times New Roman"/>
                          <a:cs typeface="Times New Roman"/>
                        </a:rPr>
                        <a:t> </a:t>
                      </a:r>
                      <a:r>
                        <a:rPr lang="uk-UA" sz="1000">
                          <a:latin typeface="Times New Roman"/>
                          <a:ea typeface="Times New Roman"/>
                          <a:cs typeface="Times New Roman"/>
                        </a:rPr>
                        <a:t>при</a:t>
                      </a:r>
                      <a:r>
                        <a:rPr lang="uk-UA" sz="1000" spc="-350">
                          <a:latin typeface="Times New Roman"/>
                          <a:ea typeface="Times New Roman"/>
                          <a:cs typeface="Times New Roman"/>
                        </a:rPr>
                        <a:t> </a:t>
                      </a:r>
                      <a:r>
                        <a:rPr lang="uk-UA" sz="1000">
                          <a:latin typeface="Times New Roman"/>
                          <a:ea typeface="Times New Roman"/>
                          <a:cs typeface="Times New Roman"/>
                        </a:rPr>
                        <a:t>дезинтеграції</a:t>
                      </a:r>
                      <a:endParaRPr lang="ru-RU" sz="1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74930">
                        <a:spcBef>
                          <a:spcPts val="395"/>
                        </a:spcBef>
                        <a:spcAft>
                          <a:spcPts val="0"/>
                        </a:spcAft>
                      </a:pPr>
                      <a:r>
                        <a:rPr lang="uk-UA" sz="1000" dirty="0">
                          <a:latin typeface="Times New Roman"/>
                          <a:ea typeface="Times New Roman"/>
                          <a:cs typeface="Times New Roman"/>
                        </a:rPr>
                        <a:t>Хімічна</a:t>
                      </a:r>
                      <a:r>
                        <a:rPr lang="uk-UA" sz="1000" spc="-60" dirty="0">
                          <a:latin typeface="Times New Roman"/>
                          <a:ea typeface="Times New Roman"/>
                          <a:cs typeface="Times New Roman"/>
                        </a:rPr>
                        <a:t> </a:t>
                      </a:r>
                      <a:r>
                        <a:rPr lang="uk-UA" sz="1000" dirty="0">
                          <a:latin typeface="Times New Roman"/>
                          <a:ea typeface="Times New Roman"/>
                          <a:cs typeface="Times New Roman"/>
                        </a:rPr>
                        <a:t>природа</a:t>
                      </a:r>
                      <a:endParaRPr lang="ru-RU" sz="1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a:lnSpc>
                          <a:spcPts val="1620"/>
                        </a:lnSpc>
                        <a:spcBef>
                          <a:spcPts val="395"/>
                        </a:spcBef>
                        <a:spcAft>
                          <a:spcPts val="0"/>
                        </a:spcAft>
                        <a:tabLst>
                          <a:tab pos="1638935" algn="l"/>
                        </a:tabLst>
                      </a:pPr>
                      <a:r>
                        <a:rPr lang="uk-UA" sz="1000" dirty="0">
                          <a:latin typeface="Times New Roman"/>
                          <a:ea typeface="Times New Roman"/>
                          <a:cs typeface="Times New Roman"/>
                        </a:rPr>
                        <a:t>Поліпептиди,	</a:t>
                      </a:r>
                      <a:r>
                        <a:rPr lang="uk-UA" sz="1000" dirty="0" err="1">
                          <a:latin typeface="Times New Roman"/>
                          <a:ea typeface="Times New Roman"/>
                          <a:cs typeface="Times New Roman"/>
                        </a:rPr>
                        <a:t>М.м</a:t>
                      </a:r>
                      <a:r>
                        <a:rPr lang="uk-UA" sz="1000" dirty="0">
                          <a:latin typeface="Times New Roman"/>
                          <a:ea typeface="Times New Roman"/>
                          <a:cs typeface="Times New Roman"/>
                        </a:rPr>
                        <a:t>.</a:t>
                      </a:r>
                      <a:endParaRPr lang="ru-RU" sz="1000" dirty="0">
                        <a:latin typeface="Times New Roman"/>
                        <a:ea typeface="Times New Roman"/>
                        <a:cs typeface="Times New Roman"/>
                      </a:endParaRPr>
                    </a:p>
                    <a:p>
                      <a:pPr marL="74295">
                        <a:lnSpc>
                          <a:spcPts val="1730"/>
                        </a:lnSpc>
                        <a:spcAft>
                          <a:spcPts val="0"/>
                        </a:spcAft>
                      </a:pPr>
                      <a:r>
                        <a:rPr lang="uk-UA" sz="1000" dirty="0">
                          <a:latin typeface="Symbol"/>
                          <a:ea typeface="Times New Roman"/>
                          <a:cs typeface="Times New Roman"/>
                        </a:rPr>
                        <a:t>»</a:t>
                      </a:r>
                      <a:r>
                        <a:rPr lang="uk-UA" sz="1000" dirty="0">
                          <a:latin typeface="Times New Roman"/>
                          <a:ea typeface="Times New Roman"/>
                          <a:cs typeface="Times New Roman"/>
                        </a:rPr>
                        <a:t>50000-900000</a:t>
                      </a:r>
                      <a:r>
                        <a:rPr lang="uk-UA" sz="1000" spc="35" dirty="0">
                          <a:latin typeface="Times New Roman"/>
                          <a:ea typeface="Times New Roman"/>
                          <a:cs typeface="Times New Roman"/>
                        </a:rPr>
                        <a:t> </a:t>
                      </a:r>
                      <a:r>
                        <a:rPr lang="uk-UA" sz="1000" dirty="0">
                          <a:latin typeface="Times New Roman"/>
                          <a:ea typeface="Times New Roman"/>
                          <a:cs typeface="Times New Roman"/>
                        </a:rPr>
                        <a:t>Д</a:t>
                      </a:r>
                      <a:endParaRPr lang="ru-RU" sz="1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660" marR="56515">
                        <a:lnSpc>
                          <a:spcPct val="95000"/>
                        </a:lnSpc>
                        <a:spcBef>
                          <a:spcPts val="450"/>
                        </a:spcBef>
                        <a:spcAft>
                          <a:spcPts val="0"/>
                        </a:spcAft>
                      </a:pPr>
                      <a:r>
                        <a:rPr lang="uk-UA" sz="1000" dirty="0" err="1">
                          <a:latin typeface="Times New Roman"/>
                          <a:ea typeface="Times New Roman"/>
                          <a:cs typeface="Times New Roman"/>
                        </a:rPr>
                        <a:t>Ліпополісахаридні</a:t>
                      </a:r>
                      <a:r>
                        <a:rPr lang="uk-UA" sz="1000" spc="5" dirty="0">
                          <a:latin typeface="Times New Roman"/>
                          <a:ea typeface="Times New Roman"/>
                          <a:cs typeface="Times New Roman"/>
                        </a:rPr>
                        <a:t> </a:t>
                      </a:r>
                      <a:r>
                        <a:rPr lang="uk-UA" sz="1000" dirty="0">
                          <a:latin typeface="Times New Roman"/>
                          <a:ea typeface="Times New Roman"/>
                          <a:cs typeface="Times New Roman"/>
                        </a:rPr>
                        <a:t>комплекси;</a:t>
                      </a:r>
                      <a:r>
                        <a:rPr lang="uk-UA" sz="1000" spc="45" dirty="0">
                          <a:latin typeface="Times New Roman"/>
                          <a:ea typeface="Times New Roman"/>
                          <a:cs typeface="Times New Roman"/>
                        </a:rPr>
                        <a:t> </a:t>
                      </a:r>
                      <a:r>
                        <a:rPr lang="uk-UA" sz="1000" dirty="0">
                          <a:latin typeface="Times New Roman"/>
                          <a:ea typeface="Times New Roman"/>
                          <a:cs typeface="Times New Roman"/>
                        </a:rPr>
                        <a:t>ліпід</a:t>
                      </a:r>
                      <a:r>
                        <a:rPr lang="uk-UA" sz="1000" spc="20" dirty="0">
                          <a:latin typeface="Times New Roman"/>
                          <a:ea typeface="Times New Roman"/>
                          <a:cs typeface="Times New Roman"/>
                        </a:rPr>
                        <a:t> </a:t>
                      </a:r>
                      <a:r>
                        <a:rPr lang="uk-UA" sz="1000" dirty="0">
                          <a:latin typeface="Times New Roman"/>
                          <a:ea typeface="Times New Roman"/>
                          <a:cs typeface="Times New Roman"/>
                        </a:rPr>
                        <a:t>А</a:t>
                      </a:r>
                      <a:r>
                        <a:rPr lang="uk-UA" sz="1000" spc="175" dirty="0">
                          <a:latin typeface="Times New Roman"/>
                          <a:ea typeface="Times New Roman"/>
                          <a:cs typeface="Times New Roman"/>
                        </a:rPr>
                        <a:t> </a:t>
                      </a:r>
                      <a:r>
                        <a:rPr lang="uk-UA" sz="1000" dirty="0">
                          <a:latin typeface="Times New Roman"/>
                          <a:ea typeface="Times New Roman"/>
                          <a:cs typeface="Times New Roman"/>
                        </a:rPr>
                        <a:t>та</a:t>
                      </a:r>
                      <a:r>
                        <a:rPr lang="uk-UA" sz="1000" spc="175" dirty="0">
                          <a:latin typeface="Times New Roman"/>
                          <a:ea typeface="Times New Roman"/>
                          <a:cs typeface="Times New Roman"/>
                        </a:rPr>
                        <a:t> </a:t>
                      </a:r>
                      <a:r>
                        <a:rPr lang="uk-UA" sz="1000" dirty="0">
                          <a:latin typeface="Times New Roman"/>
                          <a:ea typeface="Times New Roman"/>
                          <a:cs typeface="Times New Roman"/>
                        </a:rPr>
                        <a:t>деякі</a:t>
                      </a:r>
                      <a:r>
                        <a:rPr lang="uk-UA" sz="1000" spc="-330" dirty="0">
                          <a:latin typeface="Times New Roman"/>
                          <a:ea typeface="Times New Roman"/>
                          <a:cs typeface="Times New Roman"/>
                        </a:rPr>
                        <a:t> </a:t>
                      </a:r>
                      <a:r>
                        <a:rPr lang="uk-UA" sz="1000" dirty="0">
                          <a:latin typeface="Times New Roman"/>
                          <a:ea typeface="Times New Roman"/>
                          <a:cs typeface="Times New Roman"/>
                        </a:rPr>
                        <a:t>ін.</a:t>
                      </a:r>
                      <a:endParaRPr lang="ru-RU" sz="1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marL="74930" marR="45085">
                        <a:lnSpc>
                          <a:spcPct val="95000"/>
                        </a:lnSpc>
                        <a:spcBef>
                          <a:spcPts val="530"/>
                        </a:spcBef>
                        <a:spcAft>
                          <a:spcPts val="0"/>
                        </a:spcAft>
                      </a:pPr>
                      <a:r>
                        <a:rPr lang="uk-UA" sz="1000" spc="-10">
                          <a:latin typeface="Times New Roman"/>
                          <a:ea typeface="Times New Roman"/>
                          <a:cs typeface="Times New Roman"/>
                        </a:rPr>
                        <a:t>Термостабільність,</a:t>
                      </a:r>
                      <a:r>
                        <a:rPr lang="uk-UA" sz="1000" spc="-350">
                          <a:latin typeface="Times New Roman"/>
                          <a:ea typeface="Times New Roman"/>
                          <a:cs typeface="Times New Roman"/>
                        </a:rPr>
                        <a:t> </a:t>
                      </a:r>
                      <a:r>
                        <a:rPr lang="uk-UA" sz="1000">
                          <a:latin typeface="Times New Roman"/>
                          <a:ea typeface="Times New Roman"/>
                          <a:cs typeface="Times New Roman"/>
                        </a:rPr>
                        <a:t>перетравлювання</a:t>
                      </a:r>
                      <a:r>
                        <a:rPr lang="uk-UA" sz="1000" spc="5">
                          <a:latin typeface="Times New Roman"/>
                          <a:ea typeface="Times New Roman"/>
                          <a:cs typeface="Times New Roman"/>
                        </a:rPr>
                        <a:t> </a:t>
                      </a:r>
                      <a:r>
                        <a:rPr lang="uk-UA" sz="1000">
                          <a:latin typeface="Times New Roman"/>
                          <a:ea typeface="Times New Roman"/>
                          <a:cs typeface="Times New Roman"/>
                        </a:rPr>
                        <a:t>у</a:t>
                      </a:r>
                      <a:r>
                        <a:rPr lang="uk-UA" sz="1000" spc="-330">
                          <a:latin typeface="Times New Roman"/>
                          <a:ea typeface="Times New Roman"/>
                          <a:cs typeface="Times New Roman"/>
                        </a:rPr>
                        <a:t> </a:t>
                      </a:r>
                      <a:r>
                        <a:rPr lang="uk-UA" sz="1000">
                          <a:latin typeface="Times New Roman"/>
                          <a:ea typeface="Times New Roman"/>
                          <a:cs typeface="Times New Roman"/>
                        </a:rPr>
                        <a:t>шлунково-</a:t>
                      </a:r>
                      <a:r>
                        <a:rPr lang="uk-UA" sz="1000" spc="5">
                          <a:latin typeface="Times New Roman"/>
                          <a:ea typeface="Times New Roman"/>
                          <a:cs typeface="Times New Roman"/>
                        </a:rPr>
                        <a:t> </a:t>
                      </a:r>
                      <a:r>
                        <a:rPr lang="uk-UA" sz="1000">
                          <a:latin typeface="Times New Roman"/>
                          <a:ea typeface="Times New Roman"/>
                          <a:cs typeface="Times New Roman"/>
                        </a:rPr>
                        <a:t>кишковому</a:t>
                      </a:r>
                      <a:r>
                        <a:rPr lang="uk-UA" sz="1000" spc="-80">
                          <a:latin typeface="Times New Roman"/>
                          <a:ea typeface="Times New Roman"/>
                          <a:cs typeface="Times New Roman"/>
                        </a:rPr>
                        <a:t> </a:t>
                      </a:r>
                      <a:r>
                        <a:rPr lang="uk-UA" sz="1000">
                          <a:latin typeface="Times New Roman"/>
                          <a:ea typeface="Times New Roman"/>
                          <a:cs typeface="Times New Roman"/>
                        </a:rPr>
                        <a:t>тракті</a:t>
                      </a:r>
                      <a:endParaRPr lang="ru-RU" sz="1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marR="48895" algn="just">
                        <a:lnSpc>
                          <a:spcPct val="95000"/>
                        </a:lnSpc>
                        <a:spcBef>
                          <a:spcPts val="530"/>
                        </a:spcBef>
                        <a:spcAft>
                          <a:spcPts val="0"/>
                        </a:spcAft>
                      </a:pPr>
                      <a:r>
                        <a:rPr lang="uk-UA" sz="1000" dirty="0">
                          <a:latin typeface="Times New Roman"/>
                          <a:ea typeface="Times New Roman"/>
                          <a:cs typeface="Times New Roman"/>
                        </a:rPr>
                        <a:t>Відносно</a:t>
                      </a:r>
                      <a:r>
                        <a:rPr lang="uk-UA" sz="1000" spc="5" dirty="0">
                          <a:latin typeface="Times New Roman"/>
                          <a:ea typeface="Times New Roman"/>
                          <a:cs typeface="Times New Roman"/>
                        </a:rPr>
                        <a:t> </a:t>
                      </a:r>
                      <a:r>
                        <a:rPr lang="uk-UA" sz="1000" dirty="0">
                          <a:latin typeface="Times New Roman"/>
                          <a:ea typeface="Times New Roman"/>
                          <a:cs typeface="Times New Roman"/>
                        </a:rPr>
                        <a:t>нестабільні.</a:t>
                      </a:r>
                      <a:r>
                        <a:rPr lang="uk-UA" sz="1000" spc="-350" dirty="0">
                          <a:latin typeface="Times New Roman"/>
                          <a:ea typeface="Times New Roman"/>
                          <a:cs typeface="Times New Roman"/>
                        </a:rPr>
                        <a:t> </a:t>
                      </a:r>
                      <a:r>
                        <a:rPr lang="uk-UA" sz="1000" dirty="0">
                          <a:latin typeface="Times New Roman"/>
                          <a:ea typeface="Times New Roman"/>
                          <a:cs typeface="Times New Roman"/>
                        </a:rPr>
                        <a:t>Швидко руйнуються при</a:t>
                      </a:r>
                      <a:r>
                        <a:rPr lang="uk-UA" sz="1000" spc="5" dirty="0">
                          <a:latin typeface="Times New Roman"/>
                          <a:ea typeface="Times New Roman"/>
                          <a:cs typeface="Times New Roman"/>
                        </a:rPr>
                        <a:t> </a:t>
                      </a:r>
                      <a:r>
                        <a:rPr lang="uk-UA" sz="1000" dirty="0">
                          <a:latin typeface="Times New Roman"/>
                          <a:ea typeface="Times New Roman"/>
                          <a:cs typeface="Times New Roman"/>
                        </a:rPr>
                        <a:t>t&gt;60°С,</a:t>
                      </a:r>
                      <a:endParaRPr lang="ru-RU" sz="1000" dirty="0">
                        <a:latin typeface="Times New Roman"/>
                        <a:ea typeface="Times New Roman"/>
                        <a:cs typeface="Times New Roman"/>
                      </a:endParaRPr>
                    </a:p>
                    <a:p>
                      <a:pPr marL="74295" marR="41910" algn="just">
                        <a:lnSpc>
                          <a:spcPct val="96000"/>
                        </a:lnSpc>
                        <a:spcAft>
                          <a:spcPts val="0"/>
                        </a:spcAft>
                        <a:tabLst>
                          <a:tab pos="1679575" algn="l"/>
                        </a:tabLst>
                      </a:pPr>
                      <a:r>
                        <a:rPr lang="uk-UA" sz="1000" dirty="0">
                          <a:latin typeface="Times New Roman"/>
                          <a:ea typeface="Times New Roman"/>
                          <a:cs typeface="Times New Roman"/>
                        </a:rPr>
                        <a:t>перетравлюються</a:t>
                      </a:r>
                      <a:r>
                        <a:rPr lang="uk-UA" sz="1000" spc="5" dirty="0">
                          <a:latin typeface="Times New Roman"/>
                          <a:ea typeface="Times New Roman"/>
                          <a:cs typeface="Times New Roman"/>
                        </a:rPr>
                        <a:t> </a:t>
                      </a:r>
                      <a:r>
                        <a:rPr lang="uk-UA" sz="1000" dirty="0">
                          <a:latin typeface="Times New Roman"/>
                          <a:ea typeface="Times New Roman"/>
                          <a:cs typeface="Times New Roman"/>
                        </a:rPr>
                        <a:t>трипсином,</a:t>
                      </a:r>
                      <a:r>
                        <a:rPr lang="uk-UA" sz="1000" spc="5" dirty="0">
                          <a:latin typeface="Times New Roman"/>
                          <a:ea typeface="Times New Roman"/>
                          <a:cs typeface="Times New Roman"/>
                        </a:rPr>
                        <a:t> </a:t>
                      </a:r>
                      <a:r>
                        <a:rPr lang="uk-UA" sz="1000" dirty="0" err="1">
                          <a:latin typeface="Times New Roman"/>
                          <a:ea typeface="Times New Roman"/>
                          <a:cs typeface="Times New Roman"/>
                        </a:rPr>
                        <a:t>хімотрипсином</a:t>
                      </a:r>
                      <a:r>
                        <a:rPr lang="uk-UA" sz="1000" dirty="0">
                          <a:latin typeface="Times New Roman"/>
                          <a:ea typeface="Times New Roman"/>
                          <a:cs typeface="Times New Roman"/>
                        </a:rPr>
                        <a:t>,	</a:t>
                      </a:r>
                      <a:r>
                        <a:rPr lang="uk-UA" sz="1000" spc="-25" dirty="0">
                          <a:latin typeface="Times New Roman"/>
                          <a:ea typeface="Times New Roman"/>
                          <a:cs typeface="Times New Roman"/>
                        </a:rPr>
                        <a:t>крім</a:t>
                      </a:r>
                      <a:r>
                        <a:rPr lang="uk-UA" sz="1000" spc="-350" dirty="0">
                          <a:latin typeface="Times New Roman"/>
                          <a:ea typeface="Times New Roman"/>
                          <a:cs typeface="Times New Roman"/>
                        </a:rPr>
                        <a:t> </a:t>
                      </a:r>
                      <a:r>
                        <a:rPr lang="uk-UA" sz="1000" spc="-350" dirty="0" smtClean="0">
                          <a:latin typeface="Times New Roman"/>
                          <a:ea typeface="Times New Roman"/>
                          <a:cs typeface="Times New Roman"/>
                        </a:rPr>
                        <a:t>    </a:t>
                      </a:r>
                      <a:r>
                        <a:rPr lang="uk-UA" sz="1000" dirty="0" err="1" smtClean="0">
                          <a:latin typeface="Times New Roman"/>
                          <a:ea typeface="Times New Roman"/>
                          <a:cs typeface="Times New Roman"/>
                        </a:rPr>
                        <a:t>ботулінічного</a:t>
                      </a:r>
                      <a:r>
                        <a:rPr lang="uk-UA" sz="1000" dirty="0">
                          <a:latin typeface="Times New Roman"/>
                          <a:ea typeface="Times New Roman"/>
                          <a:cs typeface="Times New Roman"/>
                        </a:rPr>
                        <a:t>,</a:t>
                      </a:r>
                      <a:r>
                        <a:rPr lang="uk-UA" sz="1000" spc="5" dirty="0">
                          <a:latin typeface="Times New Roman"/>
                          <a:ea typeface="Times New Roman"/>
                          <a:cs typeface="Times New Roman"/>
                        </a:rPr>
                        <a:t> </a:t>
                      </a:r>
                      <a:r>
                        <a:rPr lang="uk-UA" sz="1000" dirty="0">
                          <a:latin typeface="Times New Roman"/>
                          <a:ea typeface="Times New Roman"/>
                          <a:cs typeface="Times New Roman"/>
                        </a:rPr>
                        <a:t>стафілококового</a:t>
                      </a:r>
                      <a:r>
                        <a:rPr lang="uk-UA" sz="1000" spc="5" dirty="0">
                          <a:latin typeface="Times New Roman"/>
                          <a:ea typeface="Times New Roman"/>
                          <a:cs typeface="Times New Roman"/>
                        </a:rPr>
                        <a:t> </a:t>
                      </a:r>
                      <a:r>
                        <a:rPr lang="uk-UA" sz="1000" dirty="0">
                          <a:latin typeface="Times New Roman"/>
                          <a:ea typeface="Times New Roman"/>
                          <a:cs typeface="Times New Roman"/>
                        </a:rPr>
                        <a:t>екзотоксинів</a:t>
                      </a:r>
                      <a:endParaRPr lang="ru-RU" sz="1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660" marR="57150">
                        <a:lnSpc>
                          <a:spcPct val="95000"/>
                        </a:lnSpc>
                        <a:spcBef>
                          <a:spcPts val="530"/>
                        </a:spcBef>
                        <a:spcAft>
                          <a:spcPts val="0"/>
                        </a:spcAft>
                        <a:tabLst>
                          <a:tab pos="978535" algn="l"/>
                          <a:tab pos="1446530" algn="l"/>
                          <a:tab pos="1659255" algn="l"/>
                          <a:tab pos="2004060" algn="l"/>
                        </a:tabLst>
                      </a:pPr>
                      <a:r>
                        <a:rPr lang="uk-UA" sz="1000" dirty="0">
                          <a:latin typeface="Times New Roman"/>
                          <a:ea typeface="Times New Roman"/>
                          <a:cs typeface="Times New Roman"/>
                        </a:rPr>
                        <a:t>Відносно		</a:t>
                      </a:r>
                      <a:r>
                        <a:rPr lang="uk-UA" sz="1000" spc="-20" dirty="0">
                          <a:latin typeface="Times New Roman"/>
                          <a:ea typeface="Times New Roman"/>
                          <a:cs typeface="Times New Roman"/>
                        </a:rPr>
                        <a:t>стабільні,</a:t>
                      </a:r>
                      <a:r>
                        <a:rPr lang="uk-UA" sz="1000" spc="-350" dirty="0">
                          <a:latin typeface="Times New Roman"/>
                          <a:ea typeface="Times New Roman"/>
                          <a:cs typeface="Times New Roman"/>
                        </a:rPr>
                        <a:t> </a:t>
                      </a:r>
                      <a:r>
                        <a:rPr lang="uk-UA" sz="1000" dirty="0">
                          <a:latin typeface="Times New Roman"/>
                          <a:ea typeface="Times New Roman"/>
                          <a:cs typeface="Times New Roman"/>
                        </a:rPr>
                        <a:t>витримують t &gt;</a:t>
                      </a:r>
                      <a:r>
                        <a:rPr lang="uk-UA" sz="1000" spc="5" dirty="0">
                          <a:latin typeface="Times New Roman"/>
                          <a:ea typeface="Times New Roman"/>
                          <a:cs typeface="Times New Roman"/>
                        </a:rPr>
                        <a:t> </a:t>
                      </a:r>
                      <a:r>
                        <a:rPr lang="uk-UA" sz="1000" dirty="0">
                          <a:latin typeface="Times New Roman"/>
                          <a:ea typeface="Times New Roman"/>
                          <a:cs typeface="Times New Roman"/>
                        </a:rPr>
                        <a:t>60°С кілька</a:t>
                      </a:r>
                      <a:r>
                        <a:rPr lang="uk-UA" sz="1000" spc="-330" dirty="0">
                          <a:latin typeface="Times New Roman"/>
                          <a:ea typeface="Times New Roman"/>
                          <a:cs typeface="Times New Roman"/>
                        </a:rPr>
                        <a:t> </a:t>
                      </a:r>
                      <a:r>
                        <a:rPr lang="uk-UA" sz="1000" dirty="0">
                          <a:latin typeface="Times New Roman"/>
                          <a:ea typeface="Times New Roman"/>
                          <a:cs typeface="Times New Roman"/>
                        </a:rPr>
                        <a:t>годин	без		втрати</a:t>
                      </a:r>
                      <a:r>
                        <a:rPr lang="uk-UA" sz="1000" spc="-350" dirty="0">
                          <a:latin typeface="Times New Roman"/>
                          <a:ea typeface="Times New Roman"/>
                          <a:cs typeface="Times New Roman"/>
                        </a:rPr>
                        <a:t> </a:t>
                      </a:r>
                      <a:r>
                        <a:rPr lang="uk-UA" sz="1000" dirty="0">
                          <a:latin typeface="Times New Roman"/>
                          <a:ea typeface="Times New Roman"/>
                          <a:cs typeface="Times New Roman"/>
                        </a:rPr>
                        <a:t>активності,				не</a:t>
                      </a:r>
                      <a:r>
                        <a:rPr lang="uk-UA" sz="1000" spc="-350" dirty="0">
                          <a:latin typeface="Times New Roman"/>
                          <a:ea typeface="Times New Roman"/>
                          <a:cs typeface="Times New Roman"/>
                        </a:rPr>
                        <a:t> </a:t>
                      </a:r>
                      <a:r>
                        <a:rPr lang="uk-UA" sz="1000" dirty="0">
                          <a:latin typeface="Times New Roman"/>
                          <a:ea typeface="Times New Roman"/>
                          <a:cs typeface="Times New Roman"/>
                        </a:rPr>
                        <a:t>перетравлюються</a:t>
                      </a:r>
                      <a:r>
                        <a:rPr lang="uk-UA" sz="1000" spc="5" dirty="0">
                          <a:latin typeface="Times New Roman"/>
                          <a:ea typeface="Times New Roman"/>
                          <a:cs typeface="Times New Roman"/>
                        </a:rPr>
                        <a:t> </a:t>
                      </a:r>
                      <a:r>
                        <a:rPr lang="uk-UA" sz="1000" dirty="0">
                          <a:latin typeface="Times New Roman"/>
                          <a:ea typeface="Times New Roman"/>
                          <a:cs typeface="Times New Roman"/>
                        </a:rPr>
                        <a:t>ферментами</a:t>
                      </a:r>
                      <a:r>
                        <a:rPr lang="uk-UA" sz="1000" spc="-65" dirty="0">
                          <a:latin typeface="Times New Roman"/>
                          <a:ea typeface="Times New Roman"/>
                          <a:cs typeface="Times New Roman"/>
                        </a:rPr>
                        <a:t> </a:t>
                      </a:r>
                      <a:r>
                        <a:rPr lang="uk-UA" sz="1000" dirty="0">
                          <a:latin typeface="Times New Roman"/>
                          <a:ea typeface="Times New Roman"/>
                          <a:cs typeface="Times New Roman"/>
                        </a:rPr>
                        <a:t>ШКТ</a:t>
                      </a:r>
                      <a:endParaRPr lang="ru-RU" sz="1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899">
                <a:tc>
                  <a:txBody>
                    <a:bodyPr/>
                    <a:lstStyle/>
                    <a:p>
                      <a:pPr marL="74930">
                        <a:lnSpc>
                          <a:spcPct val="95000"/>
                        </a:lnSpc>
                        <a:spcBef>
                          <a:spcPts val="530"/>
                        </a:spcBef>
                        <a:spcAft>
                          <a:spcPts val="0"/>
                        </a:spcAft>
                      </a:pPr>
                      <a:r>
                        <a:rPr lang="uk-UA" sz="1000">
                          <a:latin typeface="Times New Roman"/>
                          <a:ea typeface="Times New Roman"/>
                          <a:cs typeface="Times New Roman"/>
                        </a:rPr>
                        <a:t>Здатність</a:t>
                      </a:r>
                      <a:r>
                        <a:rPr lang="uk-UA" sz="1000" spc="5">
                          <a:latin typeface="Times New Roman"/>
                          <a:ea typeface="Times New Roman"/>
                          <a:cs typeface="Times New Roman"/>
                        </a:rPr>
                        <a:t> </a:t>
                      </a:r>
                      <a:r>
                        <a:rPr lang="uk-UA" sz="1000">
                          <a:latin typeface="Times New Roman"/>
                          <a:ea typeface="Times New Roman"/>
                          <a:cs typeface="Times New Roman"/>
                        </a:rPr>
                        <a:t>переходити</a:t>
                      </a:r>
                      <a:r>
                        <a:rPr lang="uk-UA" sz="1000" spc="100">
                          <a:latin typeface="Times New Roman"/>
                          <a:ea typeface="Times New Roman"/>
                          <a:cs typeface="Times New Roman"/>
                        </a:rPr>
                        <a:t> </a:t>
                      </a:r>
                      <a:r>
                        <a:rPr lang="uk-UA" sz="1000">
                          <a:latin typeface="Times New Roman"/>
                          <a:ea typeface="Times New Roman"/>
                          <a:cs typeface="Times New Roman"/>
                        </a:rPr>
                        <a:t>в</a:t>
                      </a:r>
                      <a:r>
                        <a:rPr lang="uk-UA" sz="1000" spc="-325">
                          <a:latin typeface="Times New Roman"/>
                          <a:ea typeface="Times New Roman"/>
                          <a:cs typeface="Times New Roman"/>
                        </a:rPr>
                        <a:t> </a:t>
                      </a:r>
                      <a:r>
                        <a:rPr lang="uk-UA" sz="1000">
                          <a:latin typeface="Times New Roman"/>
                          <a:ea typeface="Times New Roman"/>
                          <a:cs typeface="Times New Roman"/>
                        </a:rPr>
                        <a:t>анатоксин</a:t>
                      </a:r>
                      <a:endParaRPr lang="ru-RU" sz="1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marR="37465" algn="just">
                        <a:lnSpc>
                          <a:spcPct val="95000"/>
                        </a:lnSpc>
                        <a:spcBef>
                          <a:spcPts val="530"/>
                        </a:spcBef>
                        <a:spcAft>
                          <a:spcPts val="0"/>
                        </a:spcAft>
                      </a:pPr>
                      <a:r>
                        <a:rPr lang="uk-UA" sz="1000" dirty="0">
                          <a:latin typeface="Times New Roman"/>
                          <a:ea typeface="Times New Roman"/>
                          <a:cs typeface="Times New Roman"/>
                        </a:rPr>
                        <a:t>Переходять</a:t>
                      </a:r>
                      <a:r>
                        <a:rPr lang="uk-UA" sz="1000" spc="5" dirty="0">
                          <a:latin typeface="Times New Roman"/>
                          <a:ea typeface="Times New Roman"/>
                          <a:cs typeface="Times New Roman"/>
                        </a:rPr>
                        <a:t> </a:t>
                      </a:r>
                      <a:r>
                        <a:rPr lang="uk-UA" sz="1000" dirty="0">
                          <a:latin typeface="Times New Roman"/>
                          <a:ea typeface="Times New Roman"/>
                          <a:cs typeface="Times New Roman"/>
                        </a:rPr>
                        <a:t>в антигенні</a:t>
                      </a:r>
                      <a:r>
                        <a:rPr lang="uk-UA" sz="1000" spc="-350" dirty="0">
                          <a:latin typeface="Times New Roman"/>
                          <a:ea typeface="Times New Roman"/>
                          <a:cs typeface="Times New Roman"/>
                        </a:rPr>
                        <a:t> </a:t>
                      </a:r>
                      <a:r>
                        <a:rPr lang="uk-UA" sz="1000" dirty="0">
                          <a:latin typeface="Times New Roman"/>
                          <a:ea typeface="Times New Roman"/>
                          <a:cs typeface="Times New Roman"/>
                        </a:rPr>
                        <a:t>нетоксичні</a:t>
                      </a:r>
                      <a:r>
                        <a:rPr lang="uk-UA" sz="1000" spc="5" dirty="0">
                          <a:latin typeface="Times New Roman"/>
                          <a:ea typeface="Times New Roman"/>
                          <a:cs typeface="Times New Roman"/>
                        </a:rPr>
                        <a:t> </a:t>
                      </a:r>
                      <a:r>
                        <a:rPr lang="uk-UA" sz="1000" dirty="0">
                          <a:latin typeface="Times New Roman"/>
                          <a:ea typeface="Times New Roman"/>
                          <a:cs typeface="Times New Roman"/>
                        </a:rPr>
                        <a:t>анатоксини</a:t>
                      </a:r>
                      <a:r>
                        <a:rPr lang="uk-UA" sz="1000" spc="5" dirty="0">
                          <a:latin typeface="Times New Roman"/>
                          <a:ea typeface="Times New Roman"/>
                          <a:cs typeface="Times New Roman"/>
                        </a:rPr>
                        <a:t> </a:t>
                      </a:r>
                      <a:r>
                        <a:rPr lang="uk-UA" sz="1000" dirty="0">
                          <a:latin typeface="Times New Roman"/>
                          <a:ea typeface="Times New Roman"/>
                          <a:cs typeface="Times New Roman"/>
                        </a:rPr>
                        <a:t>під впливом формаліну,</a:t>
                      </a:r>
                      <a:r>
                        <a:rPr lang="uk-UA" sz="1000" spc="5" dirty="0">
                          <a:latin typeface="Times New Roman"/>
                          <a:ea typeface="Times New Roman"/>
                          <a:cs typeface="Times New Roman"/>
                        </a:rPr>
                        <a:t> </a:t>
                      </a:r>
                      <a:r>
                        <a:rPr lang="uk-UA" sz="1000" dirty="0">
                          <a:latin typeface="Times New Roman"/>
                          <a:ea typeface="Times New Roman"/>
                          <a:cs typeface="Times New Roman"/>
                        </a:rPr>
                        <a:t>кислот,</a:t>
                      </a:r>
                      <a:r>
                        <a:rPr lang="uk-UA" sz="1000" spc="-45" dirty="0">
                          <a:latin typeface="Times New Roman"/>
                          <a:ea typeface="Times New Roman"/>
                          <a:cs typeface="Times New Roman"/>
                        </a:rPr>
                        <a:t> </a:t>
                      </a:r>
                      <a:r>
                        <a:rPr lang="uk-UA" sz="1000" dirty="0">
                          <a:latin typeface="Times New Roman"/>
                          <a:ea typeface="Times New Roman"/>
                          <a:cs typeface="Times New Roman"/>
                        </a:rPr>
                        <a:t>нагрівання</a:t>
                      </a:r>
                      <a:endParaRPr lang="ru-RU" sz="1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660" marR="60960">
                        <a:lnSpc>
                          <a:spcPct val="95000"/>
                        </a:lnSpc>
                        <a:spcBef>
                          <a:spcPts val="530"/>
                        </a:spcBef>
                        <a:spcAft>
                          <a:spcPts val="0"/>
                        </a:spcAft>
                        <a:tabLst>
                          <a:tab pos="765175" algn="l"/>
                          <a:tab pos="2096770" algn="l"/>
                        </a:tabLst>
                      </a:pPr>
                      <a:r>
                        <a:rPr lang="uk-UA" sz="1000" dirty="0">
                          <a:latin typeface="Times New Roman"/>
                          <a:ea typeface="Times New Roman"/>
                          <a:cs typeface="Times New Roman"/>
                        </a:rPr>
                        <a:t>Не	переходять	</a:t>
                      </a:r>
                      <a:r>
                        <a:rPr lang="uk-UA" sz="1000" spc="-25" dirty="0">
                          <a:latin typeface="Times New Roman"/>
                          <a:ea typeface="Times New Roman"/>
                          <a:cs typeface="Times New Roman"/>
                        </a:rPr>
                        <a:t>в</a:t>
                      </a:r>
                      <a:r>
                        <a:rPr lang="uk-UA" sz="1000" spc="-350" dirty="0">
                          <a:latin typeface="Times New Roman"/>
                          <a:ea typeface="Times New Roman"/>
                          <a:cs typeface="Times New Roman"/>
                        </a:rPr>
                        <a:t> </a:t>
                      </a:r>
                      <a:r>
                        <a:rPr lang="uk-UA" sz="1000" dirty="0">
                          <a:latin typeface="Times New Roman"/>
                          <a:ea typeface="Times New Roman"/>
                          <a:cs typeface="Times New Roman"/>
                        </a:rPr>
                        <a:t>анатоксини</a:t>
                      </a:r>
                      <a:endParaRPr lang="ru-RU" sz="1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9230">
                <a:tc>
                  <a:txBody>
                    <a:bodyPr/>
                    <a:lstStyle/>
                    <a:p>
                      <a:pPr marL="74930" marR="196850">
                        <a:lnSpc>
                          <a:spcPct val="96000"/>
                        </a:lnSpc>
                        <a:spcBef>
                          <a:spcPts val="440"/>
                        </a:spcBef>
                        <a:spcAft>
                          <a:spcPts val="0"/>
                        </a:spcAft>
                      </a:pPr>
                      <a:r>
                        <a:rPr lang="uk-UA" sz="1000">
                          <a:latin typeface="Times New Roman"/>
                          <a:ea typeface="Times New Roman"/>
                          <a:cs typeface="Times New Roman"/>
                        </a:rPr>
                        <a:t>Ступінь</a:t>
                      </a:r>
                      <a:r>
                        <a:rPr lang="uk-UA" sz="1000" spc="5">
                          <a:latin typeface="Times New Roman"/>
                          <a:ea typeface="Times New Roman"/>
                          <a:cs typeface="Times New Roman"/>
                        </a:rPr>
                        <a:t> </a:t>
                      </a:r>
                      <a:r>
                        <a:rPr lang="uk-UA" sz="1000" spc="-5">
                          <a:latin typeface="Times New Roman"/>
                          <a:ea typeface="Times New Roman"/>
                          <a:cs typeface="Times New Roman"/>
                        </a:rPr>
                        <a:t>токсичності </a:t>
                      </a:r>
                      <a:r>
                        <a:rPr lang="uk-UA" sz="1000">
                          <a:latin typeface="Times New Roman"/>
                          <a:ea typeface="Times New Roman"/>
                          <a:cs typeface="Times New Roman"/>
                        </a:rPr>
                        <a:t>та</a:t>
                      </a:r>
                      <a:r>
                        <a:rPr lang="uk-UA" sz="1000" spc="5">
                          <a:latin typeface="Times New Roman"/>
                          <a:ea typeface="Times New Roman"/>
                          <a:cs typeface="Times New Roman"/>
                        </a:rPr>
                        <a:t> </a:t>
                      </a:r>
                      <a:r>
                        <a:rPr lang="uk-UA" sz="1000">
                          <a:latin typeface="Times New Roman"/>
                          <a:ea typeface="Times New Roman"/>
                          <a:cs typeface="Times New Roman"/>
                        </a:rPr>
                        <a:t>здатність</a:t>
                      </a:r>
                      <a:r>
                        <a:rPr lang="uk-UA" sz="1000" spc="5">
                          <a:latin typeface="Times New Roman"/>
                          <a:ea typeface="Times New Roman"/>
                          <a:cs typeface="Times New Roman"/>
                        </a:rPr>
                        <a:t> </a:t>
                      </a:r>
                      <a:r>
                        <a:rPr lang="uk-UA" sz="1000">
                          <a:latin typeface="Times New Roman"/>
                          <a:ea typeface="Times New Roman"/>
                          <a:cs typeface="Times New Roman"/>
                        </a:rPr>
                        <a:t>викликати</a:t>
                      </a:r>
                      <a:r>
                        <a:rPr lang="uk-UA" sz="1000" spc="5">
                          <a:latin typeface="Times New Roman"/>
                          <a:ea typeface="Times New Roman"/>
                          <a:cs typeface="Times New Roman"/>
                        </a:rPr>
                        <a:t> </a:t>
                      </a:r>
                      <a:r>
                        <a:rPr lang="uk-UA" sz="1000">
                          <a:latin typeface="Times New Roman"/>
                          <a:ea typeface="Times New Roman"/>
                          <a:cs typeface="Times New Roman"/>
                        </a:rPr>
                        <a:t>специфічну</a:t>
                      </a:r>
                      <a:r>
                        <a:rPr lang="uk-UA" sz="1000" spc="5">
                          <a:latin typeface="Times New Roman"/>
                          <a:ea typeface="Times New Roman"/>
                          <a:cs typeface="Times New Roman"/>
                        </a:rPr>
                        <a:t> </a:t>
                      </a:r>
                      <a:r>
                        <a:rPr lang="uk-UA" sz="1000" spc="-10">
                          <a:latin typeface="Times New Roman"/>
                          <a:ea typeface="Times New Roman"/>
                          <a:cs typeface="Times New Roman"/>
                        </a:rPr>
                        <a:t>клінічну</a:t>
                      </a:r>
                      <a:r>
                        <a:rPr lang="uk-UA" sz="1000" spc="-75">
                          <a:latin typeface="Times New Roman"/>
                          <a:ea typeface="Times New Roman"/>
                          <a:cs typeface="Times New Roman"/>
                        </a:rPr>
                        <a:t> </a:t>
                      </a:r>
                      <a:r>
                        <a:rPr lang="uk-UA" sz="1000" spc="-5">
                          <a:latin typeface="Times New Roman"/>
                          <a:ea typeface="Times New Roman"/>
                          <a:cs typeface="Times New Roman"/>
                        </a:rPr>
                        <a:t>картину</a:t>
                      </a:r>
                      <a:endParaRPr lang="ru-RU" sz="1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marR="36195" algn="just">
                        <a:lnSpc>
                          <a:spcPct val="96000"/>
                        </a:lnSpc>
                        <a:spcBef>
                          <a:spcPts val="440"/>
                        </a:spcBef>
                        <a:spcAft>
                          <a:spcPts val="0"/>
                        </a:spcAft>
                        <a:tabLst>
                          <a:tab pos="551815" algn="l"/>
                          <a:tab pos="785495" algn="l"/>
                          <a:tab pos="1343660" algn="l"/>
                          <a:tab pos="1465580" algn="l"/>
                          <a:tab pos="1548130" algn="l"/>
                        </a:tabLst>
                      </a:pPr>
                      <a:r>
                        <a:rPr lang="uk-UA" sz="1000" dirty="0">
                          <a:latin typeface="Times New Roman"/>
                          <a:ea typeface="Times New Roman"/>
                          <a:cs typeface="Times New Roman"/>
                        </a:rPr>
                        <a:t>Високотоксичні,</a:t>
                      </a:r>
                      <a:r>
                        <a:rPr lang="uk-UA" sz="1000" spc="5" dirty="0">
                          <a:latin typeface="Times New Roman"/>
                          <a:ea typeface="Times New Roman"/>
                          <a:cs typeface="Times New Roman"/>
                        </a:rPr>
                        <a:t> </a:t>
                      </a:r>
                      <a:r>
                        <a:rPr lang="uk-UA" sz="1000" dirty="0">
                          <a:latin typeface="Times New Roman"/>
                          <a:ea typeface="Times New Roman"/>
                          <a:cs typeface="Times New Roman"/>
                        </a:rPr>
                        <a:t>викликають	</a:t>
                      </a:r>
                      <a:r>
                        <a:rPr lang="uk-UA" sz="1000" spc="-5" dirty="0">
                          <a:latin typeface="Times New Roman"/>
                          <a:ea typeface="Times New Roman"/>
                          <a:cs typeface="Times New Roman"/>
                        </a:rPr>
                        <a:t>загибель</a:t>
                      </a:r>
                      <a:r>
                        <a:rPr lang="uk-UA" sz="1000" spc="-350" dirty="0">
                          <a:latin typeface="Times New Roman"/>
                          <a:ea typeface="Times New Roman"/>
                          <a:cs typeface="Times New Roman"/>
                        </a:rPr>
                        <a:t> </a:t>
                      </a:r>
                      <a:r>
                        <a:rPr lang="uk-UA" sz="1000" dirty="0">
                          <a:latin typeface="Times New Roman"/>
                          <a:ea typeface="Times New Roman"/>
                          <a:cs typeface="Times New Roman"/>
                        </a:rPr>
                        <a:t>лабораторних		тварин</a:t>
                      </a:r>
                      <a:r>
                        <a:rPr lang="uk-UA" sz="1000" spc="-350" dirty="0">
                          <a:latin typeface="Times New Roman"/>
                          <a:ea typeface="Times New Roman"/>
                          <a:cs typeface="Times New Roman"/>
                        </a:rPr>
                        <a:t> </a:t>
                      </a:r>
                      <a:r>
                        <a:rPr lang="uk-UA" sz="1000" dirty="0">
                          <a:latin typeface="Times New Roman"/>
                          <a:ea typeface="Times New Roman"/>
                          <a:cs typeface="Times New Roman"/>
                        </a:rPr>
                        <a:t>при</a:t>
                      </a:r>
                      <a:r>
                        <a:rPr lang="uk-UA" sz="1000" spc="140" dirty="0">
                          <a:latin typeface="Times New Roman"/>
                          <a:ea typeface="Times New Roman"/>
                          <a:cs typeface="Times New Roman"/>
                        </a:rPr>
                        <a:t> </a:t>
                      </a:r>
                      <a:r>
                        <a:rPr lang="uk-UA" sz="1000" dirty="0">
                          <a:latin typeface="Times New Roman"/>
                          <a:ea typeface="Times New Roman"/>
                          <a:cs typeface="Times New Roman"/>
                        </a:rPr>
                        <a:t>введенні</a:t>
                      </a:r>
                      <a:r>
                        <a:rPr lang="uk-UA" sz="1000" spc="40" dirty="0">
                          <a:latin typeface="Times New Roman"/>
                          <a:ea typeface="Times New Roman"/>
                          <a:cs typeface="Times New Roman"/>
                        </a:rPr>
                        <a:t> </a:t>
                      </a:r>
                      <a:r>
                        <a:rPr lang="uk-UA" sz="1000" dirty="0">
                          <a:latin typeface="Times New Roman"/>
                          <a:ea typeface="Times New Roman"/>
                          <a:cs typeface="Times New Roman"/>
                        </a:rPr>
                        <a:t>декількох</a:t>
                      </a:r>
                      <a:r>
                        <a:rPr lang="uk-UA" sz="1000" spc="-350" dirty="0">
                          <a:latin typeface="Times New Roman"/>
                          <a:ea typeface="Times New Roman"/>
                          <a:cs typeface="Times New Roman"/>
                        </a:rPr>
                        <a:t> </a:t>
                      </a:r>
                      <a:r>
                        <a:rPr lang="uk-UA" sz="1000" spc="-350" dirty="0" smtClean="0">
                          <a:latin typeface="Times New Roman"/>
                          <a:ea typeface="Times New Roman"/>
                          <a:cs typeface="Times New Roman"/>
                        </a:rPr>
                        <a:t>    </a:t>
                      </a:r>
                      <a:r>
                        <a:rPr lang="uk-UA" sz="1000" dirty="0" err="1" smtClean="0">
                          <a:latin typeface="Times New Roman"/>
                          <a:ea typeface="Times New Roman"/>
                          <a:cs typeface="Times New Roman"/>
                        </a:rPr>
                        <a:t>мкг</a:t>
                      </a:r>
                      <a:r>
                        <a:rPr lang="uk-UA" sz="1000" dirty="0">
                          <a:latin typeface="Times New Roman"/>
                          <a:ea typeface="Times New Roman"/>
                          <a:cs typeface="Times New Roman"/>
                        </a:rPr>
                        <a:t>	і	менше,		</a:t>
                      </a:r>
                      <a:r>
                        <a:rPr lang="uk-UA" sz="1000" spc="-5" dirty="0">
                          <a:latin typeface="Times New Roman"/>
                          <a:ea typeface="Times New Roman"/>
                          <a:cs typeface="Times New Roman"/>
                        </a:rPr>
                        <a:t>дають</a:t>
                      </a:r>
                      <a:r>
                        <a:rPr lang="uk-UA" sz="1000" spc="-350" dirty="0">
                          <a:latin typeface="Times New Roman"/>
                          <a:ea typeface="Times New Roman"/>
                          <a:cs typeface="Times New Roman"/>
                        </a:rPr>
                        <a:t> </a:t>
                      </a:r>
                      <a:r>
                        <a:rPr lang="uk-UA" sz="1000" dirty="0">
                          <a:latin typeface="Times New Roman"/>
                          <a:ea typeface="Times New Roman"/>
                          <a:cs typeface="Times New Roman"/>
                        </a:rPr>
                        <a:t>типову</a:t>
                      </a:r>
                      <a:r>
                        <a:rPr lang="uk-UA" sz="1000" spc="5" dirty="0">
                          <a:latin typeface="Times New Roman"/>
                          <a:ea typeface="Times New Roman"/>
                          <a:cs typeface="Times New Roman"/>
                        </a:rPr>
                        <a:t> </a:t>
                      </a:r>
                      <a:r>
                        <a:rPr lang="uk-UA" sz="1000" dirty="0">
                          <a:latin typeface="Times New Roman"/>
                          <a:ea typeface="Times New Roman"/>
                          <a:cs typeface="Times New Roman"/>
                        </a:rPr>
                        <a:t>клінічну</a:t>
                      </a:r>
                      <a:r>
                        <a:rPr lang="uk-UA" sz="1000" spc="5" dirty="0">
                          <a:latin typeface="Times New Roman"/>
                          <a:ea typeface="Times New Roman"/>
                          <a:cs typeface="Times New Roman"/>
                        </a:rPr>
                        <a:t> </a:t>
                      </a:r>
                      <a:r>
                        <a:rPr lang="uk-UA" sz="1000" dirty="0">
                          <a:latin typeface="Times New Roman"/>
                          <a:ea typeface="Times New Roman"/>
                          <a:cs typeface="Times New Roman"/>
                        </a:rPr>
                        <a:t>картину</a:t>
                      </a:r>
                      <a:r>
                        <a:rPr lang="uk-UA" sz="1000" spc="-330" dirty="0">
                          <a:latin typeface="Times New Roman"/>
                          <a:ea typeface="Times New Roman"/>
                          <a:cs typeface="Times New Roman"/>
                        </a:rPr>
                        <a:t> </a:t>
                      </a:r>
                      <a:r>
                        <a:rPr lang="uk-UA" sz="1000" dirty="0">
                          <a:latin typeface="Times New Roman"/>
                          <a:ea typeface="Times New Roman"/>
                          <a:cs typeface="Times New Roman"/>
                        </a:rPr>
                        <a:t>захворювання</a:t>
                      </a:r>
                      <a:endParaRPr lang="ru-RU" sz="1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660" marR="54610">
                        <a:lnSpc>
                          <a:spcPct val="97000"/>
                        </a:lnSpc>
                        <a:spcBef>
                          <a:spcPts val="425"/>
                        </a:spcBef>
                        <a:spcAft>
                          <a:spcPts val="0"/>
                        </a:spcAft>
                        <a:tabLst>
                          <a:tab pos="1516380" algn="l"/>
                        </a:tabLst>
                      </a:pPr>
                      <a:r>
                        <a:rPr lang="uk-UA" sz="1000" dirty="0">
                          <a:latin typeface="Times New Roman"/>
                          <a:ea typeface="Times New Roman"/>
                          <a:cs typeface="Times New Roman"/>
                        </a:rPr>
                        <a:t>Слаботоксичні,</a:t>
                      </a:r>
                      <a:r>
                        <a:rPr lang="uk-UA" sz="1000" spc="5" dirty="0">
                          <a:latin typeface="Times New Roman"/>
                          <a:ea typeface="Times New Roman"/>
                          <a:cs typeface="Times New Roman"/>
                        </a:rPr>
                        <a:t> </a:t>
                      </a:r>
                      <a:r>
                        <a:rPr lang="uk-UA" sz="1000" dirty="0">
                          <a:latin typeface="Times New Roman"/>
                          <a:ea typeface="Times New Roman"/>
                          <a:cs typeface="Times New Roman"/>
                        </a:rPr>
                        <a:t>викликають	</a:t>
                      </a:r>
                      <a:r>
                        <a:rPr lang="uk-UA" sz="1000" spc="-10" dirty="0">
                          <a:latin typeface="Times New Roman"/>
                          <a:ea typeface="Times New Roman"/>
                          <a:cs typeface="Times New Roman"/>
                        </a:rPr>
                        <a:t>загибель</a:t>
                      </a:r>
                      <a:r>
                        <a:rPr lang="uk-UA" sz="1000" spc="-350" dirty="0">
                          <a:latin typeface="Times New Roman"/>
                          <a:ea typeface="Times New Roman"/>
                          <a:cs typeface="Times New Roman"/>
                        </a:rPr>
                        <a:t> </a:t>
                      </a:r>
                      <a:r>
                        <a:rPr lang="uk-UA" sz="1000" dirty="0">
                          <a:latin typeface="Times New Roman"/>
                          <a:ea typeface="Times New Roman"/>
                          <a:cs typeface="Times New Roman"/>
                        </a:rPr>
                        <a:t>лабораторних</a:t>
                      </a:r>
                      <a:r>
                        <a:rPr lang="uk-UA" sz="1000" spc="10" dirty="0">
                          <a:latin typeface="Times New Roman"/>
                          <a:ea typeface="Times New Roman"/>
                          <a:cs typeface="Times New Roman"/>
                        </a:rPr>
                        <a:t> </a:t>
                      </a:r>
                      <a:r>
                        <a:rPr lang="uk-UA" sz="1000" dirty="0">
                          <a:latin typeface="Times New Roman"/>
                          <a:ea typeface="Times New Roman"/>
                          <a:cs typeface="Times New Roman"/>
                        </a:rPr>
                        <a:t>тварин</a:t>
                      </a:r>
                      <a:r>
                        <a:rPr lang="uk-UA" sz="1000" spc="45" dirty="0">
                          <a:latin typeface="Times New Roman"/>
                          <a:ea typeface="Times New Roman"/>
                          <a:cs typeface="Times New Roman"/>
                        </a:rPr>
                        <a:t> </a:t>
                      </a:r>
                      <a:r>
                        <a:rPr lang="uk-UA" sz="1000" dirty="0">
                          <a:latin typeface="Times New Roman"/>
                          <a:ea typeface="Times New Roman"/>
                          <a:cs typeface="Times New Roman"/>
                        </a:rPr>
                        <a:t>при</a:t>
                      </a:r>
                      <a:r>
                        <a:rPr lang="uk-UA" sz="1000" spc="-350" dirty="0">
                          <a:latin typeface="Times New Roman"/>
                          <a:ea typeface="Times New Roman"/>
                          <a:cs typeface="Times New Roman"/>
                        </a:rPr>
                        <a:t> </a:t>
                      </a:r>
                      <a:r>
                        <a:rPr lang="uk-UA" sz="1000" dirty="0">
                          <a:latin typeface="Times New Roman"/>
                          <a:ea typeface="Times New Roman"/>
                          <a:cs typeface="Times New Roman"/>
                        </a:rPr>
                        <a:t>введенні</a:t>
                      </a:r>
                      <a:r>
                        <a:rPr lang="uk-UA" sz="1000" spc="-170" dirty="0">
                          <a:latin typeface="Times New Roman"/>
                          <a:ea typeface="Times New Roman"/>
                          <a:cs typeface="Times New Roman"/>
                        </a:rPr>
                        <a:t> </a:t>
                      </a:r>
                      <a:r>
                        <a:rPr lang="uk-UA" sz="1000" dirty="0">
                          <a:latin typeface="Times New Roman"/>
                          <a:ea typeface="Times New Roman"/>
                          <a:cs typeface="Times New Roman"/>
                        </a:rPr>
                        <a:t>кількох</a:t>
                      </a:r>
                      <a:r>
                        <a:rPr lang="uk-UA" sz="1000" spc="-175" dirty="0">
                          <a:latin typeface="Times New Roman"/>
                          <a:ea typeface="Times New Roman"/>
                          <a:cs typeface="Times New Roman"/>
                        </a:rPr>
                        <a:t> </a:t>
                      </a:r>
                      <a:r>
                        <a:rPr lang="uk-UA" sz="1000" dirty="0" err="1">
                          <a:latin typeface="Times New Roman"/>
                          <a:ea typeface="Times New Roman"/>
                          <a:cs typeface="Times New Roman"/>
                        </a:rPr>
                        <a:t>мкг</a:t>
                      </a:r>
                      <a:endParaRPr lang="ru-RU" sz="1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5128">
                <a:tc>
                  <a:txBody>
                    <a:bodyPr/>
                    <a:lstStyle/>
                    <a:p>
                      <a:pPr marL="74930" marR="506095">
                        <a:lnSpc>
                          <a:spcPct val="95000"/>
                        </a:lnSpc>
                        <a:spcBef>
                          <a:spcPts val="450"/>
                        </a:spcBef>
                        <a:spcAft>
                          <a:spcPts val="0"/>
                        </a:spcAft>
                      </a:pPr>
                      <a:r>
                        <a:rPr lang="uk-UA" sz="1000" dirty="0">
                          <a:latin typeface="Times New Roman"/>
                          <a:ea typeface="Times New Roman"/>
                          <a:cs typeface="Times New Roman"/>
                        </a:rPr>
                        <a:t>Ступінь</a:t>
                      </a:r>
                      <a:r>
                        <a:rPr lang="uk-UA" sz="1000" spc="5" dirty="0">
                          <a:latin typeface="Times New Roman"/>
                          <a:ea typeface="Times New Roman"/>
                          <a:cs typeface="Times New Roman"/>
                        </a:rPr>
                        <a:t> </a:t>
                      </a:r>
                      <a:r>
                        <a:rPr lang="uk-UA" sz="1000" spc="-5" dirty="0">
                          <a:latin typeface="Times New Roman"/>
                          <a:ea typeface="Times New Roman"/>
                          <a:cs typeface="Times New Roman"/>
                        </a:rPr>
                        <a:t>антигенності</a:t>
                      </a:r>
                      <a:endParaRPr lang="ru-RU" sz="1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marR="35560">
                        <a:lnSpc>
                          <a:spcPct val="97000"/>
                        </a:lnSpc>
                        <a:spcBef>
                          <a:spcPts val="420"/>
                        </a:spcBef>
                        <a:spcAft>
                          <a:spcPts val="0"/>
                        </a:spcAft>
                        <a:tabLst>
                          <a:tab pos="1202690" algn="l"/>
                          <a:tab pos="1802130" algn="l"/>
                        </a:tabLst>
                      </a:pPr>
                      <a:r>
                        <a:rPr lang="uk-UA" sz="1000" dirty="0" err="1">
                          <a:latin typeface="Times New Roman"/>
                          <a:ea typeface="Times New Roman"/>
                          <a:cs typeface="Times New Roman"/>
                        </a:rPr>
                        <a:t>Високоантигенні</a:t>
                      </a:r>
                      <a:r>
                        <a:rPr lang="uk-UA" sz="1000" dirty="0">
                          <a:latin typeface="Times New Roman"/>
                          <a:ea typeface="Times New Roman"/>
                          <a:cs typeface="Times New Roman"/>
                        </a:rPr>
                        <a:t>,</a:t>
                      </a:r>
                      <a:r>
                        <a:rPr lang="uk-UA" sz="1000" spc="5" dirty="0">
                          <a:latin typeface="Times New Roman"/>
                          <a:ea typeface="Times New Roman"/>
                          <a:cs typeface="Times New Roman"/>
                        </a:rPr>
                        <a:t> </a:t>
                      </a:r>
                      <a:r>
                        <a:rPr lang="uk-UA" sz="1000" dirty="0">
                          <a:latin typeface="Times New Roman"/>
                          <a:ea typeface="Times New Roman"/>
                          <a:cs typeface="Times New Roman"/>
                        </a:rPr>
                        <a:t>стимулюють	утворення</a:t>
                      </a:r>
                      <a:r>
                        <a:rPr lang="uk-UA" sz="1000" spc="-350" dirty="0">
                          <a:latin typeface="Times New Roman"/>
                          <a:ea typeface="Times New Roman"/>
                          <a:cs typeface="Times New Roman"/>
                        </a:rPr>
                        <a:t> </a:t>
                      </a:r>
                      <a:r>
                        <a:rPr lang="uk-UA" sz="1000" dirty="0">
                          <a:latin typeface="Times New Roman"/>
                          <a:ea typeface="Times New Roman"/>
                          <a:cs typeface="Times New Roman"/>
                        </a:rPr>
                        <a:t>активних</a:t>
                      </a:r>
                      <a:r>
                        <a:rPr lang="uk-UA" sz="1000" spc="5" dirty="0">
                          <a:latin typeface="Times New Roman"/>
                          <a:ea typeface="Times New Roman"/>
                          <a:cs typeface="Times New Roman"/>
                        </a:rPr>
                        <a:t> </a:t>
                      </a:r>
                      <a:r>
                        <a:rPr lang="uk-UA" sz="1000" dirty="0">
                          <a:latin typeface="Times New Roman"/>
                          <a:ea typeface="Times New Roman"/>
                          <a:cs typeface="Times New Roman"/>
                        </a:rPr>
                        <a:t>антитоксичних</a:t>
                      </a:r>
                      <a:r>
                        <a:rPr lang="uk-UA" sz="1000" spc="5" dirty="0">
                          <a:latin typeface="Times New Roman"/>
                          <a:ea typeface="Times New Roman"/>
                          <a:cs typeface="Times New Roman"/>
                        </a:rPr>
                        <a:t> </a:t>
                      </a:r>
                      <a:r>
                        <a:rPr lang="uk-UA" sz="1000" dirty="0">
                          <a:latin typeface="Times New Roman"/>
                          <a:ea typeface="Times New Roman"/>
                          <a:cs typeface="Times New Roman"/>
                        </a:rPr>
                        <a:t>антитіл,		</a:t>
                      </a:r>
                      <a:r>
                        <a:rPr lang="uk-UA" sz="1000" spc="-15" dirty="0">
                          <a:latin typeface="Times New Roman"/>
                          <a:ea typeface="Times New Roman"/>
                          <a:cs typeface="Times New Roman"/>
                        </a:rPr>
                        <a:t>які</a:t>
                      </a:r>
                      <a:endParaRPr lang="ru-RU" sz="1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660" marR="56515" algn="just">
                        <a:lnSpc>
                          <a:spcPct val="97000"/>
                        </a:lnSpc>
                        <a:spcBef>
                          <a:spcPts val="420"/>
                        </a:spcBef>
                        <a:spcAft>
                          <a:spcPts val="0"/>
                        </a:spcAft>
                      </a:pPr>
                      <a:r>
                        <a:rPr lang="uk-UA" sz="1000" dirty="0">
                          <a:latin typeface="Times New Roman"/>
                          <a:ea typeface="Times New Roman"/>
                          <a:cs typeface="Times New Roman"/>
                        </a:rPr>
                        <a:t>Не</a:t>
                      </a:r>
                      <a:r>
                        <a:rPr lang="uk-UA" sz="1000" spc="5" dirty="0">
                          <a:latin typeface="Times New Roman"/>
                          <a:ea typeface="Times New Roman"/>
                          <a:cs typeface="Times New Roman"/>
                        </a:rPr>
                        <a:t> </a:t>
                      </a:r>
                      <a:r>
                        <a:rPr lang="uk-UA" sz="1000" dirty="0">
                          <a:latin typeface="Times New Roman"/>
                          <a:ea typeface="Times New Roman"/>
                          <a:cs typeface="Times New Roman"/>
                        </a:rPr>
                        <a:t>стимулюють утворення</a:t>
                      </a:r>
                      <a:r>
                        <a:rPr lang="uk-UA" sz="1000" spc="5" dirty="0">
                          <a:latin typeface="Times New Roman"/>
                          <a:ea typeface="Times New Roman"/>
                          <a:cs typeface="Times New Roman"/>
                        </a:rPr>
                        <a:t> </a:t>
                      </a:r>
                      <a:r>
                        <a:rPr lang="uk-UA" sz="1000" dirty="0">
                          <a:latin typeface="Times New Roman"/>
                          <a:ea typeface="Times New Roman"/>
                          <a:cs typeface="Times New Roman"/>
                        </a:rPr>
                        <a:t>антитоксину,</a:t>
                      </a:r>
                      <a:r>
                        <a:rPr lang="uk-UA" sz="1000" spc="5" dirty="0">
                          <a:latin typeface="Times New Roman"/>
                          <a:ea typeface="Times New Roman"/>
                          <a:cs typeface="Times New Roman"/>
                        </a:rPr>
                        <a:t> </a:t>
                      </a:r>
                      <a:r>
                        <a:rPr lang="uk-UA" sz="1000" dirty="0">
                          <a:latin typeface="Times New Roman"/>
                          <a:ea typeface="Times New Roman"/>
                          <a:cs typeface="Times New Roman"/>
                        </a:rPr>
                        <a:t>викликають</a:t>
                      </a:r>
                      <a:r>
                        <a:rPr lang="uk-UA" sz="1000" spc="5" dirty="0">
                          <a:latin typeface="Times New Roman"/>
                          <a:ea typeface="Times New Roman"/>
                          <a:cs typeface="Times New Roman"/>
                        </a:rPr>
                        <a:t> </a:t>
                      </a:r>
                      <a:r>
                        <a:rPr lang="uk-UA" sz="1000" dirty="0">
                          <a:latin typeface="Times New Roman"/>
                          <a:ea typeface="Times New Roman"/>
                          <a:cs typeface="Times New Roman"/>
                        </a:rPr>
                        <a:t>утворення</a:t>
                      </a:r>
                      <a:r>
                        <a:rPr lang="uk-UA" sz="1000" spc="5" dirty="0">
                          <a:latin typeface="Times New Roman"/>
                          <a:ea typeface="Times New Roman"/>
                          <a:cs typeface="Times New Roman"/>
                        </a:rPr>
                        <a:t> </a:t>
                      </a:r>
                      <a:r>
                        <a:rPr lang="uk-UA" sz="1000" dirty="0">
                          <a:latin typeface="Times New Roman"/>
                          <a:ea typeface="Times New Roman"/>
                          <a:cs typeface="Times New Roman"/>
                        </a:rPr>
                        <a:t>антитіл</a:t>
                      </a:r>
                      <a:r>
                        <a:rPr lang="uk-UA" sz="1000" spc="5" dirty="0">
                          <a:latin typeface="Times New Roman"/>
                          <a:ea typeface="Times New Roman"/>
                          <a:cs typeface="Times New Roman"/>
                        </a:rPr>
                        <a:t> </a:t>
                      </a:r>
                      <a:r>
                        <a:rPr lang="uk-UA" sz="1000" dirty="0">
                          <a:latin typeface="Times New Roman"/>
                          <a:ea typeface="Times New Roman"/>
                          <a:cs typeface="Times New Roman"/>
                        </a:rPr>
                        <a:t>до</a:t>
                      </a:r>
                      <a:r>
                        <a:rPr lang="uk-UA" sz="1000" spc="5" dirty="0">
                          <a:latin typeface="Times New Roman"/>
                          <a:ea typeface="Times New Roman"/>
                          <a:cs typeface="Times New Roman"/>
                        </a:rPr>
                        <a:t> </a:t>
                      </a:r>
                      <a:r>
                        <a:rPr lang="uk-UA" sz="1000" dirty="0">
                          <a:latin typeface="Times New Roman"/>
                          <a:ea typeface="Times New Roman"/>
                          <a:cs typeface="Times New Roman"/>
                        </a:rPr>
                        <a:t>полісахаридів</a:t>
                      </a:r>
                      <a:endParaRPr lang="ru-RU" sz="1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Таблица 3"/>
          <p:cNvGraphicFramePr>
            <a:graphicFrameLocks noGrp="1"/>
          </p:cNvGraphicFramePr>
          <p:nvPr/>
        </p:nvGraphicFramePr>
        <p:xfrm>
          <a:off x="611560" y="4941168"/>
          <a:ext cx="8136904" cy="1612339"/>
        </p:xfrm>
        <a:graphic>
          <a:graphicData uri="http://schemas.openxmlformats.org/drawingml/2006/table">
            <a:tbl>
              <a:tblPr/>
              <a:tblGrid>
                <a:gridCol w="2211738"/>
                <a:gridCol w="2837587"/>
                <a:gridCol w="3087579"/>
              </a:tblGrid>
              <a:tr h="218990">
                <a:tc>
                  <a:txBody>
                    <a:bodyPr/>
                    <a:lstStyle/>
                    <a:p>
                      <a:pPr>
                        <a:spcAft>
                          <a:spcPts val="0"/>
                        </a:spcAft>
                      </a:pPr>
                      <a:endParaRPr lang="uk-UA" sz="1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a:spcBef>
                          <a:spcPts val="400"/>
                        </a:spcBef>
                        <a:spcAft>
                          <a:spcPts val="0"/>
                        </a:spcAft>
                      </a:pPr>
                      <a:r>
                        <a:rPr lang="uk-UA" sz="1000">
                          <a:latin typeface="Times New Roman"/>
                          <a:ea typeface="Times New Roman"/>
                          <a:cs typeface="Times New Roman"/>
                        </a:rPr>
                        <a:t>нейтралізують</a:t>
                      </a:r>
                      <a:r>
                        <a:rPr lang="uk-UA" sz="1000" spc="45">
                          <a:latin typeface="Times New Roman"/>
                          <a:ea typeface="Times New Roman"/>
                          <a:cs typeface="Times New Roman"/>
                        </a:rPr>
                        <a:t> </a:t>
                      </a:r>
                      <a:r>
                        <a:rPr lang="uk-UA" sz="1000">
                          <a:latin typeface="Times New Roman"/>
                          <a:ea typeface="Times New Roman"/>
                          <a:cs typeface="Times New Roman"/>
                        </a:rPr>
                        <a:t>токсин</a:t>
                      </a:r>
                      <a:endParaRPr lang="ru-RU" sz="1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uk-UA" sz="1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349">
                <a:tc>
                  <a:txBody>
                    <a:bodyPr/>
                    <a:lstStyle/>
                    <a:p>
                      <a:pPr marL="74930" marR="675640">
                        <a:lnSpc>
                          <a:spcPct val="95000"/>
                        </a:lnSpc>
                        <a:spcBef>
                          <a:spcPts val="530"/>
                        </a:spcBef>
                        <a:spcAft>
                          <a:spcPts val="0"/>
                        </a:spcAft>
                      </a:pPr>
                      <a:r>
                        <a:rPr lang="uk-UA" sz="1000" dirty="0">
                          <a:latin typeface="Times New Roman"/>
                          <a:ea typeface="Times New Roman"/>
                          <a:cs typeface="Times New Roman"/>
                        </a:rPr>
                        <a:t>Здатність</a:t>
                      </a:r>
                      <a:r>
                        <a:rPr lang="uk-UA" sz="1000" spc="5" dirty="0">
                          <a:latin typeface="Times New Roman"/>
                          <a:ea typeface="Times New Roman"/>
                          <a:cs typeface="Times New Roman"/>
                        </a:rPr>
                        <a:t> </a:t>
                      </a:r>
                      <a:r>
                        <a:rPr lang="uk-UA" sz="1000" dirty="0">
                          <a:latin typeface="Times New Roman"/>
                          <a:ea typeface="Times New Roman"/>
                          <a:cs typeface="Times New Roman"/>
                        </a:rPr>
                        <a:t>викликати</a:t>
                      </a:r>
                      <a:r>
                        <a:rPr lang="uk-UA" sz="1000" spc="-350" dirty="0">
                          <a:latin typeface="Times New Roman"/>
                          <a:ea typeface="Times New Roman"/>
                          <a:cs typeface="Times New Roman"/>
                        </a:rPr>
                        <a:t> </a:t>
                      </a:r>
                      <a:r>
                        <a:rPr lang="uk-UA" sz="1000" spc="-10" dirty="0">
                          <a:latin typeface="Times New Roman"/>
                          <a:ea typeface="Times New Roman"/>
                          <a:cs typeface="Times New Roman"/>
                        </a:rPr>
                        <a:t>лихоманку</a:t>
                      </a:r>
                      <a:endParaRPr lang="ru-RU" sz="1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marR="34925" algn="just">
                        <a:lnSpc>
                          <a:spcPct val="95000"/>
                        </a:lnSpc>
                        <a:spcBef>
                          <a:spcPts val="530"/>
                        </a:spcBef>
                        <a:spcAft>
                          <a:spcPts val="0"/>
                        </a:spcAft>
                        <a:tabLst>
                          <a:tab pos="1070610" algn="l"/>
                          <a:tab pos="1579245" algn="l"/>
                        </a:tabLst>
                      </a:pPr>
                      <a:r>
                        <a:rPr lang="uk-UA" sz="1000" dirty="0">
                          <a:latin typeface="Times New Roman"/>
                          <a:ea typeface="Times New Roman"/>
                          <a:cs typeface="Times New Roman"/>
                        </a:rPr>
                        <a:t>Не	викликають</a:t>
                      </a:r>
                      <a:r>
                        <a:rPr lang="uk-UA" sz="1000" spc="-355" dirty="0">
                          <a:latin typeface="Times New Roman"/>
                          <a:ea typeface="Times New Roman"/>
                          <a:cs typeface="Times New Roman"/>
                        </a:rPr>
                        <a:t> </a:t>
                      </a:r>
                      <a:r>
                        <a:rPr lang="uk-UA" sz="1000" dirty="0">
                          <a:latin typeface="Times New Roman"/>
                          <a:ea typeface="Times New Roman"/>
                          <a:cs typeface="Times New Roman"/>
                        </a:rPr>
                        <a:t>лихоманку в </a:t>
                      </a:r>
                      <a:r>
                        <a:rPr lang="uk-UA" sz="1000" dirty="0" err="1">
                          <a:latin typeface="Times New Roman"/>
                          <a:ea typeface="Times New Roman"/>
                          <a:cs typeface="Times New Roman"/>
                        </a:rPr>
                        <a:t>організму-</a:t>
                      </a:r>
                      <a:r>
                        <a:rPr lang="uk-UA" sz="1000" spc="5" dirty="0">
                          <a:latin typeface="Times New Roman"/>
                          <a:ea typeface="Times New Roman"/>
                          <a:cs typeface="Times New Roman"/>
                        </a:rPr>
                        <a:t> </a:t>
                      </a:r>
                      <a:r>
                        <a:rPr lang="uk-UA" sz="1000" dirty="0">
                          <a:latin typeface="Times New Roman"/>
                          <a:ea typeface="Times New Roman"/>
                          <a:cs typeface="Times New Roman"/>
                        </a:rPr>
                        <a:t>господаря,</a:t>
                      </a:r>
                      <a:r>
                        <a:rPr lang="uk-UA" sz="1000" spc="5" dirty="0">
                          <a:latin typeface="Times New Roman"/>
                          <a:ea typeface="Times New Roman"/>
                          <a:cs typeface="Times New Roman"/>
                        </a:rPr>
                        <a:t> </a:t>
                      </a:r>
                      <a:r>
                        <a:rPr lang="uk-UA" sz="1000" dirty="0">
                          <a:latin typeface="Times New Roman"/>
                          <a:ea typeface="Times New Roman"/>
                          <a:cs typeface="Times New Roman"/>
                        </a:rPr>
                        <a:t>характерні</a:t>
                      </a:r>
                      <a:r>
                        <a:rPr lang="uk-UA" sz="1000" spc="-350" dirty="0">
                          <a:latin typeface="Times New Roman"/>
                          <a:ea typeface="Times New Roman"/>
                          <a:cs typeface="Times New Roman"/>
                        </a:rPr>
                        <a:t> </a:t>
                      </a:r>
                      <a:r>
                        <a:rPr lang="uk-UA" sz="1000" dirty="0">
                          <a:latin typeface="Times New Roman"/>
                          <a:ea typeface="Times New Roman"/>
                          <a:cs typeface="Times New Roman"/>
                        </a:rPr>
                        <a:t>для		таких</a:t>
                      </a:r>
                      <a:endParaRPr lang="ru-RU" sz="1000" dirty="0">
                        <a:latin typeface="Times New Roman"/>
                        <a:ea typeface="Times New Roman"/>
                        <a:cs typeface="Times New Roman"/>
                      </a:endParaRPr>
                    </a:p>
                    <a:p>
                      <a:pPr marL="74295" marR="51435" algn="just">
                        <a:lnSpc>
                          <a:spcPct val="95000"/>
                        </a:lnSpc>
                        <a:spcBef>
                          <a:spcPts val="5"/>
                        </a:spcBef>
                        <a:spcAft>
                          <a:spcPts val="0"/>
                        </a:spcAft>
                        <a:tabLst>
                          <a:tab pos="1313180" algn="l"/>
                        </a:tabLst>
                      </a:pPr>
                      <a:r>
                        <a:rPr lang="uk-UA" sz="1000" dirty="0">
                          <a:latin typeface="Times New Roman"/>
                          <a:ea typeface="Times New Roman"/>
                          <a:cs typeface="Times New Roman"/>
                        </a:rPr>
                        <a:t>мікроорганізмів:</a:t>
                      </a:r>
                      <a:r>
                        <a:rPr lang="uk-UA" sz="1000" spc="5" dirty="0">
                          <a:latin typeface="Times New Roman"/>
                          <a:ea typeface="Times New Roman"/>
                          <a:cs typeface="Times New Roman"/>
                        </a:rPr>
                        <a:t> </a:t>
                      </a:r>
                      <a:r>
                        <a:rPr lang="uk-UA" sz="1000" dirty="0">
                          <a:latin typeface="Times New Roman"/>
                          <a:ea typeface="Times New Roman"/>
                          <a:cs typeface="Times New Roman"/>
                        </a:rPr>
                        <a:t>збудники	</a:t>
                      </a:r>
                      <a:r>
                        <a:rPr lang="uk-UA" sz="1000" spc="-20" dirty="0">
                          <a:latin typeface="Times New Roman"/>
                          <a:ea typeface="Times New Roman"/>
                          <a:cs typeface="Times New Roman"/>
                        </a:rPr>
                        <a:t>дифтерії,</a:t>
                      </a:r>
                      <a:endParaRPr lang="ru-RU" sz="1000" dirty="0">
                        <a:latin typeface="Times New Roman"/>
                        <a:ea typeface="Times New Roman"/>
                        <a:cs typeface="Times New Roman"/>
                      </a:endParaRPr>
                    </a:p>
                    <a:p>
                      <a:pPr marL="74295" marR="51435" algn="just">
                        <a:lnSpc>
                          <a:spcPct val="97000"/>
                        </a:lnSpc>
                        <a:spcAft>
                          <a:spcPts val="0"/>
                        </a:spcAft>
                        <a:tabLst>
                          <a:tab pos="1415415" algn="l"/>
                        </a:tabLst>
                      </a:pPr>
                      <a:r>
                        <a:rPr lang="uk-UA" sz="1000" dirty="0">
                          <a:latin typeface="Times New Roman"/>
                          <a:ea typeface="Times New Roman"/>
                          <a:cs typeface="Times New Roman"/>
                        </a:rPr>
                        <a:t>ботулізму,	правця,</a:t>
                      </a:r>
                      <a:r>
                        <a:rPr lang="uk-UA" sz="1000" spc="-355" dirty="0">
                          <a:latin typeface="Times New Roman"/>
                          <a:ea typeface="Times New Roman"/>
                          <a:cs typeface="Times New Roman"/>
                        </a:rPr>
                        <a:t> </a:t>
                      </a:r>
                      <a:r>
                        <a:rPr lang="uk-UA" sz="1000" dirty="0">
                          <a:latin typeface="Times New Roman"/>
                          <a:ea typeface="Times New Roman"/>
                          <a:cs typeface="Times New Roman"/>
                        </a:rPr>
                        <a:t>газової гангрени, холери,</a:t>
                      </a:r>
                      <a:r>
                        <a:rPr lang="uk-UA" sz="1000" spc="5" dirty="0">
                          <a:latin typeface="Times New Roman"/>
                          <a:ea typeface="Times New Roman"/>
                          <a:cs typeface="Times New Roman"/>
                        </a:rPr>
                        <a:t> </a:t>
                      </a:r>
                      <a:r>
                        <a:rPr lang="uk-UA" sz="1000" dirty="0">
                          <a:latin typeface="Times New Roman"/>
                          <a:ea typeface="Times New Roman"/>
                          <a:cs typeface="Times New Roman"/>
                        </a:rPr>
                        <a:t>стафілококової</a:t>
                      </a:r>
                      <a:r>
                        <a:rPr lang="uk-UA" sz="1000" spc="-115" dirty="0">
                          <a:latin typeface="Times New Roman"/>
                          <a:ea typeface="Times New Roman"/>
                          <a:cs typeface="Times New Roman"/>
                        </a:rPr>
                        <a:t> </a:t>
                      </a:r>
                      <a:r>
                        <a:rPr lang="uk-UA" sz="1000" dirty="0">
                          <a:latin typeface="Times New Roman"/>
                          <a:ea typeface="Times New Roman"/>
                          <a:cs typeface="Times New Roman"/>
                        </a:rPr>
                        <a:t>інфекції</a:t>
                      </a:r>
                      <a:endParaRPr lang="ru-RU" sz="1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660" marR="46355" algn="just">
                        <a:lnSpc>
                          <a:spcPct val="95000"/>
                        </a:lnSpc>
                        <a:spcBef>
                          <a:spcPts val="530"/>
                        </a:spcBef>
                        <a:spcAft>
                          <a:spcPts val="0"/>
                        </a:spcAft>
                        <a:tabLst>
                          <a:tab pos="1242695" algn="l"/>
                          <a:tab pos="1924050" algn="l"/>
                        </a:tabLst>
                      </a:pPr>
                      <a:r>
                        <a:rPr lang="uk-UA" sz="1000" dirty="0">
                          <a:latin typeface="Times New Roman"/>
                          <a:ea typeface="Times New Roman"/>
                          <a:cs typeface="Times New Roman"/>
                        </a:rPr>
                        <a:t>Часто	викликають</a:t>
                      </a:r>
                      <a:r>
                        <a:rPr lang="uk-UA" sz="1000" spc="-355" dirty="0">
                          <a:latin typeface="Times New Roman"/>
                          <a:ea typeface="Times New Roman"/>
                          <a:cs typeface="Times New Roman"/>
                        </a:rPr>
                        <a:t> </a:t>
                      </a:r>
                      <a:r>
                        <a:rPr lang="uk-UA" sz="1000" dirty="0">
                          <a:latin typeface="Times New Roman"/>
                          <a:ea typeface="Times New Roman"/>
                          <a:cs typeface="Times New Roman"/>
                        </a:rPr>
                        <a:t>лихоманку</a:t>
                      </a:r>
                      <a:r>
                        <a:rPr lang="uk-UA" sz="1000" spc="5" dirty="0">
                          <a:latin typeface="Times New Roman"/>
                          <a:ea typeface="Times New Roman"/>
                          <a:cs typeface="Times New Roman"/>
                        </a:rPr>
                        <a:t> </a:t>
                      </a:r>
                      <a:r>
                        <a:rPr lang="uk-UA" sz="1000" dirty="0">
                          <a:latin typeface="Times New Roman"/>
                          <a:ea typeface="Times New Roman"/>
                          <a:cs typeface="Times New Roman"/>
                        </a:rPr>
                        <a:t>у</a:t>
                      </a:r>
                      <a:r>
                        <a:rPr lang="uk-UA" sz="1000" spc="5" dirty="0">
                          <a:latin typeface="Times New Roman"/>
                          <a:ea typeface="Times New Roman"/>
                          <a:cs typeface="Times New Roman"/>
                        </a:rPr>
                        <a:t> </a:t>
                      </a:r>
                      <a:r>
                        <a:rPr lang="uk-UA" sz="1000" dirty="0">
                          <a:latin typeface="Times New Roman"/>
                          <a:ea typeface="Times New Roman"/>
                          <a:cs typeface="Times New Roman"/>
                        </a:rPr>
                        <a:t>хазяїна,</a:t>
                      </a:r>
                      <a:r>
                        <a:rPr lang="uk-UA" sz="1000" spc="-350" dirty="0">
                          <a:latin typeface="Times New Roman"/>
                          <a:ea typeface="Times New Roman"/>
                          <a:cs typeface="Times New Roman"/>
                        </a:rPr>
                        <a:t> </a:t>
                      </a:r>
                      <a:r>
                        <a:rPr lang="uk-UA" sz="1000" dirty="0">
                          <a:latin typeface="Times New Roman"/>
                          <a:ea typeface="Times New Roman"/>
                          <a:cs typeface="Times New Roman"/>
                        </a:rPr>
                        <a:t>характерні		для</a:t>
                      </a:r>
                      <a:r>
                        <a:rPr lang="uk-UA" sz="1000" spc="-355" dirty="0">
                          <a:latin typeface="Times New Roman"/>
                          <a:ea typeface="Times New Roman"/>
                          <a:cs typeface="Times New Roman"/>
                        </a:rPr>
                        <a:t> </a:t>
                      </a:r>
                      <a:r>
                        <a:rPr lang="uk-UA" sz="1000" dirty="0">
                          <a:latin typeface="Times New Roman"/>
                          <a:ea typeface="Times New Roman"/>
                          <a:cs typeface="Times New Roman"/>
                        </a:rPr>
                        <a:t>мікроорганізмів</a:t>
                      </a:r>
                      <a:r>
                        <a:rPr lang="uk-UA" sz="1000" spc="5" dirty="0">
                          <a:latin typeface="Times New Roman"/>
                          <a:ea typeface="Times New Roman"/>
                          <a:cs typeface="Times New Roman"/>
                        </a:rPr>
                        <a:t> </a:t>
                      </a:r>
                      <a:r>
                        <a:rPr lang="uk-UA" sz="1000" dirty="0">
                          <a:latin typeface="Times New Roman"/>
                          <a:ea typeface="Times New Roman"/>
                          <a:cs typeface="Times New Roman"/>
                        </a:rPr>
                        <a:t>кишкової</a:t>
                      </a:r>
                      <a:r>
                        <a:rPr lang="uk-UA" sz="1000" spc="-350" dirty="0">
                          <a:latin typeface="Times New Roman"/>
                          <a:ea typeface="Times New Roman"/>
                          <a:cs typeface="Times New Roman"/>
                        </a:rPr>
                        <a:t> </a:t>
                      </a:r>
                      <a:r>
                        <a:rPr lang="uk-UA" sz="1000" dirty="0">
                          <a:latin typeface="Times New Roman"/>
                          <a:ea typeface="Times New Roman"/>
                          <a:cs typeface="Times New Roman"/>
                        </a:rPr>
                        <a:t>групи</a:t>
                      </a:r>
                      <a:endParaRPr lang="ru-RU" sz="1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615553"/>
            <a:ext cx="9144000" cy="8104363"/>
          </a:xfrm>
          <a:prstGeom prst="rect">
            <a:avLst/>
          </a:prstGeom>
          <a:noFill/>
          <a:ln w="9525">
            <a:noFill/>
            <a:miter lim="800000"/>
            <a:headEnd/>
            <a:tailEnd/>
          </a:ln>
          <a:effectLst/>
        </p:spPr>
        <p:txBody>
          <a:bodyPr vert="horz" wrap="square" lIns="926808" tIns="710976" rIns="292008" bIns="609408" numCol="1" anchor="ctr" anchorCtr="0" compatLnSpc="1">
            <a:prstTxWarp prst="textNoShape">
              <a:avLst/>
            </a:prstTxWarp>
            <a:spAutoFit/>
          </a:bodyPr>
          <a:lstStyle/>
          <a:p>
            <a:pPr marR="0" lvl="0" indent="466725" algn="just" defTabSz="914400" rtl="0" eaLnBrk="1" fontAlgn="base" latinLnBrk="0" hangingPunct="1">
              <a:lnSpc>
                <a:spcPct val="100000"/>
              </a:lnSpc>
              <a:spcBef>
                <a:spcPct val="0"/>
              </a:spcBef>
              <a:spcAft>
                <a:spcPct val="0"/>
              </a:spcAft>
              <a:buClrTx/>
              <a:buSzTx/>
              <a:buFontTx/>
              <a:buNone/>
              <a:tabLst>
                <a:tab pos="1035050" algn="l"/>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Незважаючи на те, що токсини різних мікробів вивчаються вже більше ста років, знання щодо структури токсинів та механізмів їх дії постійно оновлюються, сприяючи вдосконаленню біотехнологічних процесів отримання імунологічних препаратів. Більшість бактеріальних екзотоксинів мають А-В структуру, тобто складаються з двох компонентів –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В-субодиниці</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яка бере участь у зв’язуванні токсину з рецептором на поверхні клітини господаря і відповідає за транспортування токсину усередину клітини, та А-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субодиниці</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яка проявляє токсичну (ензиматичну) активність у клітині господаря.</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1" indent="0" algn="just" defTabSz="914400" rtl="0" eaLnBrk="0" fontAlgn="base" latinLnBrk="0" hangingPunct="0">
              <a:lnSpc>
                <a:spcPct val="100000"/>
              </a:lnSpc>
              <a:spcBef>
                <a:spcPct val="0"/>
              </a:spcBef>
              <a:spcAft>
                <a:spcPct val="0"/>
              </a:spcAft>
              <a:buClrTx/>
              <a:buSzTx/>
              <a:buFontTx/>
              <a:buAutoNum type="arabicPeriod"/>
              <a:tabLst>
                <a:tab pos="1035050" algn="l"/>
              </a:tabLst>
            </a:pPr>
            <a:r>
              <a:rPr kumimoji="0" lang="uk-UA"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Анатоксини. </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Анатоксини – фільтрати бульйонних культур</a:t>
            </a:r>
            <a:r>
              <a:rPr lang="ru-RU" sz="1100" dirty="0">
                <a:latin typeface="Arial" pitchFamily="34" charset="0"/>
                <a:cs typeface="Arial" pitchFamily="34" charset="0"/>
              </a:rPr>
              <a:t>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токсигенних</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мікроорганізмів, що втратили завдяки спеціальній обробці токсичність, але зберегли в значній мірі антигенні та імуногенні властивості вихідних токсинів. На цей час у вакцинопрофілактиці широко застосовуються правцевий та дифтерійний анатоксини, які отримують знешкодженням відповідних токсинів за допомогою формаліну й тепла.</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466725" algn="just" defTabSz="914400" rtl="0" eaLnBrk="0" fontAlgn="base" latinLnBrk="0" hangingPunct="0">
              <a:lnSpc>
                <a:spcPct val="100000"/>
              </a:lnSpc>
              <a:spcBef>
                <a:spcPct val="0"/>
              </a:spcBef>
              <a:spcAft>
                <a:spcPct val="0"/>
              </a:spcAft>
              <a:buClrTx/>
              <a:buSzTx/>
              <a:buFontTx/>
              <a:buNone/>
              <a:tabLst>
                <a:tab pos="1035050" algn="l"/>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Відомо, що формальдегід є агентом, який сприяє утворенню міжмолекулярних перехресних зв’язків, що здатні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інактивувати</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стабілізувати чи іммобілізувати білкові молекули. На першій стадії інактивації формальдегід взаємодіє з аміногрупами N-термінальних кінців амінокислотних залишків і боковими ланцюгами залишків аргініну, цистеїну,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гістидину</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та лізину бактеріальних токсинів, але не формує міжмолекулярних перехресних зв’язків між двома первинними аміногрупами. У залежності від послідовності амінокислотних залишків пептиди після обробки формаліном піддаються різноманітним хімічним модифікаціям: утворенню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метилоамінних</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груп, основ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Шіффу</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та метиленових містків.</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466725" algn="just" defTabSz="914400" rtl="0" eaLnBrk="0" fontAlgn="base" latinLnBrk="0" hangingPunct="0">
              <a:lnSpc>
                <a:spcPct val="100000"/>
              </a:lnSpc>
              <a:spcBef>
                <a:spcPct val="0"/>
              </a:spcBef>
              <a:spcAft>
                <a:spcPct val="0"/>
              </a:spcAft>
              <a:buClrTx/>
              <a:buSzTx/>
              <a:buFontTx/>
              <a:buNone/>
              <a:tabLst>
                <a:tab pos="1035050" algn="l"/>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Найбільш важлива модифікація протеїнів (пептидів), індукована формаліном, – формування стабільних метиленових містків (другий етап</a:t>
            </a:r>
            <a:r>
              <a:rPr lang="ru-RU" sz="1100" dirty="0">
                <a:latin typeface="Arial" pitchFamily="34" charset="0"/>
                <a:cs typeface="Arial" pitchFamily="34" charset="0"/>
              </a:rPr>
              <a:t> </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інактивації), які утворюються при взаємодії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метилоамінних</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груп з активними радикалами амінокислот, що мають в своїй структурі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амідні</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гуанідінові</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індольні</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фенольні та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мідазольні</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групи (тирозин, аргінін,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гістидин</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триптофан). Таким чином, знешкодження бактеріальних токсинів формаліном за   певних умов   призводить   до   порушення   просторової</a:t>
            </a:r>
            <a:r>
              <a:rPr kumimoji="0" lang="uk-UA" sz="11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конфігурації токсичного білку за рахунок виникнення зшивок між окремими ділянками поліпептидного ланцюга токсину, або між його окремими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субодиницями</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що перешкоджає розпаду молекули токсину на два фрагмента та визволенню патогенного фрагменту А. Тобто, інактивація (знешкодження) бактеріальних токсинів досягається шляхом модифікації їх структури, яка відбувається завдяки зміні функцій окремих частин токсичного білку.</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466725" algn="just" defTabSz="914400" rtl="0" eaLnBrk="0" fontAlgn="base" latinLnBrk="0" hangingPunct="0">
              <a:lnSpc>
                <a:spcPct val="100000"/>
              </a:lnSpc>
              <a:spcBef>
                <a:spcPct val="0"/>
              </a:spcBef>
              <a:spcAft>
                <a:spcPct val="0"/>
              </a:spcAft>
              <a:buClrTx/>
              <a:buSzTx/>
              <a:buFontTx/>
              <a:buNone/>
              <a:tabLst>
                <a:tab pos="1035050" algn="l"/>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сьогоднішній час анатоксини отримують шляхом додавання 0,3 -0,8 відсотків формаліну (з перерахунку вмісту 40% формальдегіду) до фільтратів культур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токсигенних</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мікробів. Але, більша частина формаліну зв’язується з білками поживних середовищ і тільки незначна його кількість вступає в реакцію з токсином. Тому повнота знешкодження токсину залежить як від кількості формаліну який додають, так і від кількості азотистих речовин у бактеріальних фільтратах.</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466725" algn="just" defTabSz="914400" rtl="0" eaLnBrk="0" fontAlgn="base" latinLnBrk="0" hangingPunct="0">
              <a:lnSpc>
                <a:spcPct val="100000"/>
              </a:lnSpc>
              <a:spcBef>
                <a:spcPct val="0"/>
              </a:spcBef>
              <a:spcAft>
                <a:spcPct val="0"/>
              </a:spcAft>
              <a:buClrTx/>
              <a:buSzTx/>
              <a:buFontTx/>
              <a:buNone/>
              <a:tabLst>
                <a:tab pos="1035050" algn="l"/>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Анатоксини містять різні баластні білки та інші антигенні речовини (залишки поживних середовищ, продукти метаболізму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мікрорганізмів</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Ці баластні речовини часто є повноцінними антигенами та можуть викликати при імунізації утворення неспецифічних по відношенню до антигену вакцини антитіл, посилювати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реактогенність</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препаратів та їх сенсибілізуючі властивості. Для зниження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реактогенності</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 сенсибілізації бактеріальні токсини (анатоксини) очищують за допомогою хімічних (осадження солями, органічними розчинниками), фізико-хімічних (обробка сорбентами,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електродекантація</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іонообмінна хроматографія, тощо) і фізичних (ультрафільтрація, гель-фільтрація) методів. Але очищенні анатоксини мають слабо недостатню імунологічну ефективність. У зв’язку з цим до них додають речовини (мінеральні сорбенти), які мають виражену </a:t>
            </a:r>
            <a:r>
              <a:rPr kumimoji="0" lang="uk-UA"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ад'ювантну</a:t>
            </a: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дію.</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R="0" lvl="0" indent="466725" algn="just" defTabSz="914400" rtl="0" eaLnBrk="0" fontAlgn="base" latinLnBrk="0" hangingPunct="0">
              <a:lnSpc>
                <a:spcPct val="100000"/>
              </a:lnSpc>
              <a:spcBef>
                <a:spcPct val="0"/>
              </a:spcBef>
              <a:spcAft>
                <a:spcPct val="0"/>
              </a:spcAft>
              <a:buClrTx/>
              <a:buSzTx/>
              <a:buFontTx/>
              <a:buNone/>
              <a:tabLst>
                <a:tab pos="1035050" algn="l"/>
              </a:tabLst>
            </a:pPr>
            <a:r>
              <a:rPr kumimoji="0" lang="uk-U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Отримані бактеріальні анатоксини перевіряють на безпечність (токсичність), специфічну активність (антигенні та імуногенні властивості) та стерильність</a:t>
            </a:r>
            <a:endParaRPr kumimoji="0" lang="uk-UA"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65003"/>
            <a:ext cx="9144000" cy="5159983"/>
          </a:xfrm>
          <a:prstGeom prst="rect">
            <a:avLst/>
          </a:prstGeom>
          <a:noFill/>
          <a:ln w="9525">
            <a:noFill/>
            <a:miter lim="800000"/>
            <a:headEnd/>
            <a:tailEnd/>
          </a:ln>
          <a:effectLst/>
        </p:spPr>
        <p:txBody>
          <a:bodyPr vert="horz" wrap="square" lIns="926808" tIns="660192" rIns="292008" bIns="609408"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buFontTx/>
              <a:buAutoNum type="arabicPeriod"/>
              <a:tabLst>
                <a:tab pos="935038" algn="l"/>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Е</a:t>
            </a:r>
            <a:r>
              <a:rPr kumimoji="0" lang="uk-UA" sz="1400"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кзотоксини. Визначення, особливості </a:t>
            </a: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будови.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935038"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Екзотоксини – це білки, вони термолабільні, продукуються, як правило, грам-позитивними бактеріями, їм притаманна специфічність дії, сильні антигени, при спеціальній обробці переходять у анатоксини.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indent="466725" algn="just" eaLnBrk="0" fontAlgn="base" hangingPunct="0">
              <a:spcBef>
                <a:spcPct val="0"/>
              </a:spcBef>
              <a:spcAft>
                <a:spcPct val="0"/>
              </a:spcAft>
              <a:tabLst>
                <a:tab pos="935038"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Токсини бактерій являють собою або окремі білки, або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олігомерні</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білкові комплекси, організовані в А-В-структури. Така структура молекули токсину передбачає наявність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двохкомпонентів</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 і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В-субодиниць</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тому їх ще називають бінарними.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А-субодиниця</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має ензиматичну (токсичну) активність в клітині.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В-субодиниця</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доставляє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А-субодиницю</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клітину-</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мішень.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В-субодиниця</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складається з двох функціональних доменів: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рецептор-пов'язуючого</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домену, що визначає тропізм молекули токсину до певних клітин; і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транслокаційного</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домену, що доставляє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А-субодиницю</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через ліпідний шар, або на плазматичну мембрану або в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ендосому</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клітини-мішені. Структура В-доменів тісно пов'язана зі структурою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рецепторів-</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мішеней, з якими взаємодіє токсин.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А-субодиниці</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більш консервативні, ніж </a:t>
            </a:r>
            <a:r>
              <a:rPr lang="uk-UA" sz="1400" dirty="0" err="1" smtClean="0">
                <a:solidFill>
                  <a:prstClr val="white"/>
                </a:solidFill>
                <a:latin typeface="Arial" pitchFamily="34" charset="0"/>
                <a:ea typeface="Times New Roman" pitchFamily="18" charset="0"/>
                <a:cs typeface="Arial" pitchFamily="34" charset="0"/>
              </a:rPr>
              <a:t>В-субодиниці</a:t>
            </a:r>
            <a:r>
              <a:rPr lang="uk-UA" sz="1400" dirty="0">
                <a:solidFill>
                  <a:prstClr val="white"/>
                </a:solidFill>
                <a:latin typeface="Arial" pitchFamily="34" charset="0"/>
                <a:ea typeface="Times New Roman" pitchFamily="18" charset="0"/>
                <a:cs typeface="Arial" pitchFamily="34" charset="0"/>
              </a:rPr>
              <a:t>, особливо в ділянках, </a:t>
            </a:r>
            <a:r>
              <a:rPr lang="uk-UA" sz="1400" dirty="0" smtClean="0">
                <a:solidFill>
                  <a:prstClr val="white"/>
                </a:solidFill>
                <a:latin typeface="Arial" pitchFamily="34" charset="0"/>
                <a:ea typeface="Times New Roman" pitchFamily="18" charset="0"/>
                <a:cs typeface="Arial" pitchFamily="34" charset="0"/>
              </a:rPr>
              <a:t>критичних для </a:t>
            </a:r>
            <a:r>
              <a:rPr lang="uk-UA" sz="1400" dirty="0">
                <a:solidFill>
                  <a:prstClr val="white"/>
                </a:solidFill>
                <a:latin typeface="Arial" pitchFamily="34" charset="0"/>
                <a:ea typeface="Times New Roman" pitchFamily="18" charset="0"/>
                <a:cs typeface="Arial" pitchFamily="34" charset="0"/>
              </a:rPr>
              <a:t>прояву їх ферментативної активності.</a:t>
            </a:r>
            <a:endParaRPr lang="uk-UA" sz="1400" dirty="0">
              <a:solidFill>
                <a:prstClr val="white"/>
              </a:solidFill>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935038" algn="l"/>
              </a:tabLst>
            </a:pPr>
            <a:endPar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935038"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935038" algn="l"/>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image42.png"/>
          <p:cNvPicPr>
            <a:picLocks noChangeAspect="1" noChangeArrowheads="1"/>
          </p:cNvPicPr>
          <p:nvPr/>
        </p:nvPicPr>
        <p:blipFill>
          <a:blip r:embed="rId2" cstate="print"/>
          <a:srcRect/>
          <a:stretch>
            <a:fillRect/>
          </a:stretch>
        </p:blipFill>
        <p:spPr bwMode="auto">
          <a:xfrm>
            <a:off x="0" y="3619500"/>
            <a:ext cx="5232400" cy="3238500"/>
          </a:xfrm>
          <a:prstGeom prst="rect">
            <a:avLst/>
          </a:prstGeom>
          <a:noFill/>
        </p:spPr>
      </p:pic>
      <p:sp>
        <p:nvSpPr>
          <p:cNvPr id="6" name="Прямоугольник 5"/>
          <p:cNvSpPr/>
          <p:nvPr/>
        </p:nvSpPr>
        <p:spPr>
          <a:xfrm>
            <a:off x="5292080" y="3072348"/>
            <a:ext cx="3851920" cy="3785652"/>
          </a:xfrm>
          <a:prstGeom prst="rect">
            <a:avLst/>
          </a:prstGeom>
        </p:spPr>
        <p:txBody>
          <a:bodyPr wrap="square">
            <a:spAutoFit/>
          </a:bodyPr>
          <a:lstStyle/>
          <a:p>
            <a:r>
              <a:rPr lang="uk-UA" sz="1200" dirty="0"/>
              <a:t>Рис. 1. Схематична структура </a:t>
            </a:r>
            <a:r>
              <a:rPr lang="uk-UA" sz="1200" dirty="0" smtClean="0"/>
              <a:t>бактеріальних токсинів</a:t>
            </a:r>
            <a:r>
              <a:rPr lang="uk-UA" sz="1200" dirty="0"/>
              <a:t>.</a:t>
            </a:r>
            <a:endParaRPr lang="ru-RU" sz="1200" dirty="0"/>
          </a:p>
          <a:p>
            <a:r>
              <a:rPr lang="uk-UA" sz="1200" i="1" dirty="0"/>
              <a:t>Дифтерійний токсин являє собою поліпептидний ланцюг з 535 амінокислот і складається з ензиматичного домену А (амінокислотні послідовності 1-193) і зв'язує домен B (амінокислотні послідовності 482-535). </a:t>
            </a:r>
            <a:r>
              <a:rPr lang="uk-UA" sz="1200" i="1" dirty="0" err="1"/>
              <a:t>Транслокаційний</a:t>
            </a:r>
            <a:r>
              <a:rPr lang="uk-UA" sz="1200" i="1" dirty="0"/>
              <a:t> або трансмембранний домен Т розташований між ними. Токсин </a:t>
            </a:r>
            <a:r>
              <a:rPr lang="uk-UA" sz="1200" i="1" dirty="0" err="1"/>
              <a:t>Pseudomonas</a:t>
            </a:r>
            <a:r>
              <a:rPr lang="uk-UA" sz="1200" i="1" dirty="0"/>
              <a:t> являє собою окремий білковий ланцюг з 613 амінокислот, що включає три функціональних домену. Домени </a:t>
            </a:r>
            <a:r>
              <a:rPr lang="uk-UA" sz="1200" i="1" dirty="0" err="1"/>
              <a:t>Ia</a:t>
            </a:r>
            <a:r>
              <a:rPr lang="uk-UA" sz="1200" i="1" dirty="0"/>
              <a:t> (амінокислотні послідовності 1-252) і </a:t>
            </a:r>
            <a:r>
              <a:rPr lang="uk-UA" sz="1200" i="1" dirty="0" err="1"/>
              <a:t>Ib</a:t>
            </a:r>
            <a:r>
              <a:rPr lang="uk-UA" sz="1200" i="1" dirty="0"/>
              <a:t> (амінокислотні послідовності 365-399) являють собою </a:t>
            </a:r>
            <a:r>
              <a:rPr lang="uk-UA" sz="1200" i="1" dirty="0" err="1"/>
              <a:t>зв'язуючий</a:t>
            </a:r>
            <a:r>
              <a:rPr lang="uk-UA" sz="1200" i="1" dirty="0"/>
              <a:t> домен; </a:t>
            </a:r>
            <a:r>
              <a:rPr lang="uk-UA" sz="1200" i="1" dirty="0" err="1"/>
              <a:t>домен</a:t>
            </a:r>
            <a:r>
              <a:rPr lang="uk-UA" sz="1200" i="1" dirty="0"/>
              <a:t> II (амінокислотні послідовності 253-364) – </a:t>
            </a:r>
            <a:r>
              <a:rPr lang="uk-UA" sz="1200" i="1" dirty="0" err="1"/>
              <a:t>транслокаційний</a:t>
            </a:r>
            <a:r>
              <a:rPr lang="uk-UA" sz="1200" i="1" dirty="0"/>
              <a:t> домен; </a:t>
            </a:r>
            <a:r>
              <a:rPr lang="uk-UA" sz="1200" i="1" dirty="0" err="1"/>
              <a:t>домен</a:t>
            </a:r>
            <a:r>
              <a:rPr lang="uk-UA" sz="1200" i="1" dirty="0"/>
              <a:t> III (амінокислотні послідовності 400-613) включає АДФ- </a:t>
            </a:r>
            <a:r>
              <a:rPr lang="uk-UA" sz="1200" i="1" dirty="0" err="1"/>
              <a:t>рибозний</a:t>
            </a:r>
            <a:r>
              <a:rPr lang="uk-UA" sz="1200" i="1" dirty="0"/>
              <a:t> фермент (ADP </a:t>
            </a:r>
            <a:r>
              <a:rPr lang="uk-UA" sz="1200" i="1" dirty="0" err="1"/>
              <a:t>ribosylating</a:t>
            </a:r>
            <a:r>
              <a:rPr lang="uk-UA" sz="1200" i="1" dirty="0"/>
              <a:t> </a:t>
            </a:r>
            <a:r>
              <a:rPr lang="uk-UA" sz="1200" i="1" dirty="0" err="1"/>
              <a:t>enzyme</a:t>
            </a:r>
            <a:r>
              <a:rPr lang="uk-UA" sz="1200" i="1" dirty="0"/>
              <a:t>), що викликає загибель клітини шляхом інактивації в </a:t>
            </a:r>
            <a:r>
              <a:rPr lang="uk-UA" sz="1200" i="1" dirty="0" err="1"/>
              <a:t>цитозолі</a:t>
            </a:r>
            <a:r>
              <a:rPr lang="uk-UA" sz="1200" i="1" dirty="0"/>
              <a:t> фактора елонгації 2 (EF2). Домен </a:t>
            </a:r>
            <a:r>
              <a:rPr lang="uk-UA" sz="1200" i="1" dirty="0" err="1"/>
              <a:t>Ib</a:t>
            </a:r>
            <a:r>
              <a:rPr lang="uk-UA" sz="1200" i="1" dirty="0"/>
              <a:t> відділений від доменів II і III.</a:t>
            </a:r>
            <a:endParaRPr lang="ru-RU"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282244"/>
            <a:ext cx="9144000" cy="6360312"/>
          </a:xfrm>
          <a:prstGeom prst="rect">
            <a:avLst/>
          </a:prstGeom>
          <a:noFill/>
          <a:ln w="9525">
            <a:noFill/>
            <a:miter lim="800000"/>
            <a:headEnd/>
            <a:tailEnd/>
          </a:ln>
          <a:effectLst/>
        </p:spPr>
        <p:txBody>
          <a:bodyPr vert="horz" wrap="square" lIns="926808" tIns="660192" rIns="292008" bIns="609408" numCol="1" anchor="ctr" anchorCtr="0" compatLnSpc="1">
            <a:prstTxWarp prst="textNoShape">
              <a:avLst/>
            </a:prstTxWarp>
            <a:spAutoFit/>
          </a:bodyPr>
          <a:lstStyle/>
          <a:p>
            <a:pPr marL="0" marR="0" lvl="0" indent="466725" algn="just" defTabSz="914400" rtl="0" eaLnBrk="1" fontAlgn="base" latinLnBrk="0" hangingPunct="1">
              <a:lnSpc>
                <a:spcPct val="100000"/>
              </a:lnSpc>
              <a:spcBef>
                <a:spcPct val="0"/>
              </a:spcBef>
              <a:spcAft>
                <a:spcPct val="0"/>
              </a:spcAft>
              <a:buClrTx/>
              <a:buSzTx/>
              <a:buFontTx/>
              <a:buNone/>
              <a:tabLst>
                <a:tab pos="812800"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Наявність А- і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В-субодиниць</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(доменів) у структурах молекул переважної більшості білкових токсинів бактерій свідчить про те, що вони, як правило, є великими функціональними білковими агрегатами. Еволюційне утворення таких агрегатів можливе шляхом об'єднання двох або більше білків в результаті як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нековалентних</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взаємодій (токсин сибірської виразки містить і інші токсини), так і шляхом утворення ковалентного зв'язку між ними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ботулінічний</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 правцевий токсин). Важкі ланцюги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ботулінічного</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 правцевого токсинів містять два домени, що необхідні для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транслокації</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токсину; і домен, що необхідний для зв'язування з клітиною. Білки такого типу утворюються злиттям відповідних генів в один ген, що кодує великий поліпептидний ланцюг.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812800"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Для бактеріальних токсинів характерна схожість їх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субодиниць</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a:t>
            </a:r>
            <a:r>
              <a:rPr lang="ru-RU" sz="800" dirty="0">
                <a:latin typeface="Arial" pitchFamily="34" charset="0"/>
                <a:cs typeface="Arial" pitchFamily="34" charset="0"/>
              </a:rPr>
              <a:t> </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молекулярному і макромолекулярному рівнях. Бактеріальні токсини, інтерферони,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бактеріоцини</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 гормони виявляють подібність у відношенні цілого ряду важливих властивостей: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Char char="•"/>
              <a:tabLst>
                <a:tab pos="812800"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синтезуються одним типом клітин, у той час як впливають на інші типи клітин;</a:t>
            </a:r>
            <a:b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Char char="•"/>
              <a:tabLst>
                <a:tab pos="812800"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діють на клітини в надзвичайно низькій концентрації (10</a:t>
            </a:r>
            <a:r>
              <a:rPr kumimoji="0" lang="uk-UA"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-11</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-10 </a:t>
            </a:r>
            <a:r>
              <a:rPr kumimoji="0" lang="uk-UA"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-14</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Char char="•"/>
              <a:tabLst>
                <a:tab pos="812800"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володіють подібною молекулярною організацією: тобто складаються</a:t>
            </a:r>
            <a:r>
              <a:rPr lang="ru-RU" sz="800" dirty="0">
                <a:latin typeface="Arial" pitchFamily="34" charset="0"/>
                <a:cs typeface="Arial" pitchFamily="34" charset="0"/>
              </a:rPr>
              <a:t> </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як мінімум з двох функціонально і структурно різних білків (доменів) – ензиматичного і рецепторного;</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Char char="•"/>
              <a:tabLst>
                <a:tab pos="812800"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мають подібні ланки молекулярного механізму дії (зв'язування з рецепторами, активація,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транслокація</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всередину клітини і модифікація клітинних мішеней);</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Char char="•"/>
              <a:tabLst>
                <a:tab pos="812800"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виявляють подібну кінетику біологічного ефекту –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одноударний</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ефект;</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Char char="•"/>
              <a:tabLst>
                <a:tab pos="812800"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всі ці речовини токсичні.</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812800"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Екзотоксин нестійкий, руйнується під впливом нагрівання, сонячного світла, травних ферментів, але по силі дії поступається тільки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ботулотоксину</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07722"/>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just" defTabSz="914400" rtl="0" eaLnBrk="1" fontAlgn="base" latinLnBrk="0" hangingPunct="1">
              <a:lnSpc>
                <a:spcPct val="100000"/>
              </a:lnSpc>
              <a:spcBef>
                <a:spcPct val="0"/>
              </a:spcBef>
              <a:spcAft>
                <a:spcPct val="0"/>
              </a:spcAft>
              <a:buClrTx/>
              <a:buSzPct val="100000"/>
              <a:tabLst>
                <a:tab pos="863600" algn="l"/>
                <a:tab pos="1341438" algn="l"/>
                <a:tab pos="2428875" algn="l"/>
                <a:tab pos="3395663" algn="l"/>
                <a:tab pos="4392613" algn="l"/>
                <a:tab pos="5287963" algn="l"/>
                <a:tab pos="6010275" algn="l"/>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Особливості правцю та його токсин. </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Правець</a:t>
            </a:r>
            <a:r>
              <a:rPr lang="ru-RU" sz="800" dirty="0">
                <a:latin typeface="Arial" pitchFamily="34" charset="0"/>
                <a:cs typeface="Arial" pitchFamily="34" charset="0"/>
              </a:rPr>
              <a:t> </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гостра інфекційна хвороба, зооноз. Виникає внаслідок проникнення збудника в організм через ушкоджену шкіру або слизові оболонки.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863600" algn="l"/>
                <a:tab pos="1341438" algn="l"/>
                <a:tab pos="2428875" algn="l"/>
                <a:tab pos="3395663" algn="l"/>
                <a:tab pos="4392613" algn="l"/>
                <a:tab pos="5287963" algn="l"/>
                <a:tab pos="601027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Збудник – рухома паличка,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облігатний</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анаероб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Clostridium</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tetani</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родини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Bacillaceae</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(рис. 2.), у зовнішньому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середовищів</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присутності кисню перебуває у споровій неактивній формі.</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863600" algn="l"/>
                <a:tab pos="1341438" algn="l"/>
                <a:tab pos="2428875" algn="l"/>
                <a:tab pos="3395663" algn="l"/>
                <a:tab pos="4392613" algn="l"/>
                <a:tab pos="5287963" algn="l"/>
                <a:tab pos="601027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Джерела інфекції : – хворі люди;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Pct val="100000"/>
              <a:buFontTx/>
              <a:buChar char="–"/>
              <a:tabLst>
                <a:tab pos="863600" algn="l"/>
                <a:tab pos="1341438" algn="l"/>
                <a:tab pos="2428875" algn="l"/>
                <a:tab pos="3395663" algn="l"/>
                <a:tab pos="4392613" algn="l"/>
                <a:tab pos="5287963" algn="l"/>
                <a:tab pos="601027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тварини, що виділяють правцеву паличку постійно, яка у зовнішньому середовищі перетворюється на спору. У природі існує постійний кругообіг збудника правцю.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Грунт</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є постійним резервуаром збудника. Десятками років зберігає життєздатність у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грунті</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Він є однією з найсильніших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бактеріальнихтоксичнихречовин</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Хвора на правець людина не створює епідемічної небезпеки для оточуючих. Інкубація: від 4 до 21 доби, в середньому до 10-14 днів. Чим менш строк інкубації, тим важче форма захворювання. Токсином уражається ЦНС, що супроводжується тонічним напруженням скелетних м’язів з періодичними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генералізованими</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судомами.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863600" algn="l"/>
                <a:tab pos="1341438" algn="l"/>
                <a:tab pos="2428875" algn="l"/>
                <a:tab pos="3395663" algn="l"/>
                <a:tab pos="4392613" algn="l"/>
                <a:tab pos="5287963" algn="l"/>
                <a:tab pos="601027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Передається через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грунт</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863600" algn="l"/>
                <a:tab pos="1341438" algn="l"/>
                <a:tab pos="2428875" algn="l"/>
                <a:tab pos="3395663" algn="l"/>
                <a:tab pos="4392613" algn="l"/>
                <a:tab pos="5287963" algn="l"/>
                <a:tab pos="601027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Шляхи передачі: – поранення (бойові, виробничі, побутові).</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Pct val="100000"/>
              <a:buFontTx/>
              <a:buChar char="–"/>
              <a:tabLst>
                <a:tab pos="863600" algn="l"/>
                <a:tab pos="1341438" algn="l"/>
                <a:tab pos="2428875" algn="l"/>
                <a:tab pos="3395663" algn="l"/>
                <a:tab pos="4392613" algn="l"/>
                <a:tab pos="5287963" algn="l"/>
                <a:tab pos="601027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опіки.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Pct val="100000"/>
              <a:buFontTx/>
              <a:buChar char="–"/>
              <a:tabLst>
                <a:tab pos="863600" algn="l"/>
                <a:tab pos="1341438" algn="l"/>
                <a:tab pos="2428875" algn="l"/>
                <a:tab pos="3395663" algn="l"/>
                <a:tab pos="4392613" algn="l"/>
                <a:tab pos="5287963" algn="l"/>
                <a:tab pos="601027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обмороження.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Pct val="100000"/>
              <a:buFontTx/>
              <a:buChar char="–"/>
              <a:tabLst>
                <a:tab pos="863600" algn="l"/>
                <a:tab pos="1341438" algn="l"/>
                <a:tab pos="2428875" algn="l"/>
                <a:tab pos="3395663" algn="l"/>
                <a:tab pos="4392613" algn="l"/>
                <a:tab pos="5287963" algn="l"/>
                <a:tab pos="601027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травмована поверхня матки (післяпологовий чи після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абортний</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правець).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Pct val="100000"/>
              <a:buFontTx/>
              <a:buChar char="–"/>
              <a:tabLst>
                <a:tab pos="863600" algn="l"/>
                <a:tab pos="1341438" algn="l"/>
                <a:tab pos="2428875" algn="l"/>
                <a:tab pos="3395663" algn="l"/>
                <a:tab pos="4392613" algn="l"/>
                <a:tab pos="5287963" algn="l"/>
                <a:tab pos="601027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операційні	рани,	які	можуть	бути	інфіковані	хірургічним інструментом, перев'язувальним чи шовним матеріалом, руками.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Pct val="100000"/>
              <a:buFontTx/>
              <a:buChar char="–"/>
              <a:tabLst>
                <a:tab pos="863600" algn="l"/>
                <a:tab pos="1341438" algn="l"/>
                <a:tab pos="2428875" algn="l"/>
                <a:tab pos="3395663" algn="l"/>
                <a:tab pos="4392613" algn="l"/>
                <a:tab pos="5287963" algn="l"/>
                <a:tab pos="601027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	інфікуванні	пуповини	можливий	розвиток	правця	у новонароджених.</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863600" algn="l"/>
                <a:tab pos="1341438" algn="l"/>
                <a:tab pos="2428875" algn="l"/>
                <a:tab pos="3395663" algn="l"/>
                <a:tab pos="4392613" algn="l"/>
                <a:tab pos="5287963" algn="l"/>
                <a:tab pos="601027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Спосіб передачі. Правець −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неконтагіозна</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інфекція. Передача збудника від хворого здоровій людині є неможливою. Механізм зараження рановий. Через пошкодження шкіри або слизових оболонок.</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image43.jpeg"/>
          <p:cNvPicPr/>
          <p:nvPr/>
        </p:nvPicPr>
        <p:blipFill>
          <a:blip r:embed="rId2" cstate="print"/>
          <a:stretch>
            <a:fillRect/>
          </a:stretch>
        </p:blipFill>
        <p:spPr>
          <a:xfrm>
            <a:off x="2987824" y="5013176"/>
            <a:ext cx="1141121" cy="1366837"/>
          </a:xfrm>
          <a:prstGeom prst="rect">
            <a:avLst/>
          </a:prstGeom>
        </p:spPr>
      </p:pic>
      <p:pic>
        <p:nvPicPr>
          <p:cNvPr id="7" name="image44.jpeg"/>
          <p:cNvPicPr/>
          <p:nvPr/>
        </p:nvPicPr>
        <p:blipFill>
          <a:blip r:embed="rId3" cstate="print"/>
          <a:stretch>
            <a:fillRect/>
          </a:stretch>
        </p:blipFill>
        <p:spPr>
          <a:xfrm>
            <a:off x="4283968" y="5013176"/>
            <a:ext cx="1255538" cy="1400746"/>
          </a:xfrm>
          <a:prstGeom prst="rect">
            <a:avLst/>
          </a:prstGeom>
        </p:spPr>
      </p:pic>
      <p:sp>
        <p:nvSpPr>
          <p:cNvPr id="8" name="Прямоугольник 7"/>
          <p:cNvSpPr/>
          <p:nvPr/>
        </p:nvSpPr>
        <p:spPr>
          <a:xfrm>
            <a:off x="1475656" y="6488668"/>
            <a:ext cx="7884368" cy="369332"/>
          </a:xfrm>
          <a:prstGeom prst="rect">
            <a:avLst/>
          </a:prstGeom>
        </p:spPr>
        <p:txBody>
          <a:bodyPr wrap="square">
            <a:spAutoFit/>
          </a:bodyPr>
          <a:lstStyle/>
          <a:p>
            <a:r>
              <a:rPr lang="uk-UA" dirty="0"/>
              <a:t>Рис. 2. Зовнішній вигляд </a:t>
            </a:r>
            <a:r>
              <a:rPr lang="uk-UA" dirty="0" err="1"/>
              <a:t>Clostridium</a:t>
            </a:r>
            <a:r>
              <a:rPr lang="uk-UA" dirty="0"/>
              <a:t> </a:t>
            </a:r>
            <a:r>
              <a:rPr lang="uk-UA" dirty="0" err="1"/>
              <a:t>tetani</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107721"/>
            <a:ext cx="91440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66725" algn="just" defTabSz="914400" rtl="0" eaLnBrk="1" fontAlgn="base" latinLnBrk="0" hangingPunct="1">
              <a:lnSpc>
                <a:spcPct val="100000"/>
              </a:lnSpc>
              <a:spcBef>
                <a:spcPct val="0"/>
              </a:spcBef>
              <a:spcAft>
                <a:spcPct val="0"/>
              </a:spcAft>
              <a:buClrTx/>
              <a:buSzTx/>
              <a:buFontTx/>
              <a:buNone/>
              <a:tabLst>
                <a:tab pos="1565275" algn="l"/>
                <a:tab pos="2135188" algn="l"/>
                <a:tab pos="3640138" algn="l"/>
                <a:tab pos="4495800" algn="l"/>
                <a:tab pos="4759325" algn="l"/>
                <a:tab pos="606107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Спори збудника дуже стійкі, у ґрунті зберігаються протягом кількох десятиліть. Витримують кип’ятіння протягом 1 години, під дією текучої пари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Char char="•"/>
              <a:tabLst>
                <a:tab pos="1565275" algn="l"/>
                <a:tab pos="2135188" algn="l"/>
                <a:tab pos="3640138" algn="l"/>
                <a:tab pos="4495800" algn="l"/>
                <a:tab pos="4759325" algn="l"/>
                <a:tab pos="606107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через 5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хв</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розчині сулеми (1:1000) – через 3 год. Від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дезинфікуючих</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розчинів спори збудника гинуть протягом 6-12 годин. Після перенесеної хвороби імунітет не виробляється, тому що доза токсину недостатня для утворення антитіл. Зараження правцем можливе тільки при порушенні цілості шкіри або слизистих оболонок. Паличка правця, що потрапила в рану, зазвичай залишається в місці проникнення і часто далі за лімфатичні щілини не розповсюджується.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1565275" algn="l"/>
                <a:tab pos="2135188" algn="l"/>
                <a:tab pos="3640138" algn="l"/>
                <a:tab pos="4495800" algn="l"/>
                <a:tab pos="4759325" algn="l"/>
                <a:tab pos="606107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Летальна доза токсину менша, ніж імунна. Імунітет, одержаний після щеплення ефективно захищає людину протягом 10 років.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1565275" algn="l"/>
                <a:tab pos="2135188" algn="l"/>
                <a:tab pos="3640138" algn="l"/>
                <a:tab pos="4495800" algn="l"/>
                <a:tab pos="4759325" algn="l"/>
                <a:tab pos="606107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Летальна доза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тетаноспазміну</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для людини – 2,5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нг</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/кг ваги.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1565275" algn="l"/>
                <a:tab pos="2135188" algn="l"/>
                <a:tab pos="3640138" algn="l"/>
                <a:tab pos="4495800" algn="l"/>
                <a:tab pos="4759325" algn="l"/>
                <a:tab pos="606107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Для людей смертельна одноразова доза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тетанотоксину</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складає 0,2-0,3</a:t>
            </a:r>
            <a:r>
              <a:rPr lang="ru-RU" sz="800" dirty="0">
                <a:latin typeface="Arial" pitchFamily="34" charset="0"/>
                <a:cs typeface="Arial" pitchFamily="34" charset="0"/>
              </a:rPr>
              <a:t> </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just" defTabSz="914400" rtl="0" eaLnBrk="0" fontAlgn="base" latinLnBrk="0" hangingPunct="0">
              <a:lnSpc>
                <a:spcPct val="100000"/>
              </a:lnSpc>
              <a:spcBef>
                <a:spcPct val="0"/>
              </a:spcBef>
              <a:spcAft>
                <a:spcPct val="0"/>
              </a:spcAft>
              <a:buClrTx/>
              <a:buSzTx/>
              <a:buFontTx/>
              <a:buNone/>
              <a:tabLst>
                <a:tab pos="1565275" algn="l"/>
                <a:tab pos="2135188" algn="l"/>
                <a:tab pos="3640138" algn="l"/>
                <a:tab pos="4495800" algn="l"/>
                <a:tab pos="4759325" algn="l"/>
                <a:tab pos="6061075"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Головний	шлях	розповсюдження	токсинів	–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периневральні</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a:t>
            </a:r>
            <a:r>
              <a:rPr lang="ru-RU" sz="800" dirty="0">
                <a:latin typeface="Arial" pitchFamily="34"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ендоневральні</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лімфатичні простори рухових нервів, по яких токсин рухається із током лімфи від місця проникнення збудника до рухових клітин спинного і продовгуватого мозку. Крім того, токсин може розповсюджуватися через кров (гематогенний шлях), і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міжтканинні</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проміжки в нерві.</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image45.jpeg"/>
          <p:cNvPicPr/>
          <p:nvPr/>
        </p:nvPicPr>
        <p:blipFill>
          <a:blip r:embed="rId2" cstate="print"/>
          <a:stretch>
            <a:fillRect/>
          </a:stretch>
        </p:blipFill>
        <p:spPr>
          <a:xfrm>
            <a:off x="2123728" y="3573016"/>
            <a:ext cx="4989692" cy="2715767"/>
          </a:xfrm>
          <a:prstGeom prst="rect">
            <a:avLst/>
          </a:prstGeom>
        </p:spPr>
      </p:pic>
      <p:sp>
        <p:nvSpPr>
          <p:cNvPr id="34818" name="Rectangle 2"/>
          <p:cNvSpPr>
            <a:spLocks noChangeArrowheads="1"/>
          </p:cNvSpPr>
          <p:nvPr/>
        </p:nvSpPr>
        <p:spPr bwMode="auto">
          <a:xfrm>
            <a:off x="0"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66725"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Рис. 3. Структура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нейротоксинів</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клостридій</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Тетанотоксин</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TeTx</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TeNT</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66725" algn="l" defTabSz="914400" rtl="0" eaLnBrk="0" fontAlgn="base" latinLnBrk="0" hangingPunct="0">
              <a:lnSpc>
                <a:spcPct val="100000"/>
              </a:lnSpc>
              <a:spcBef>
                <a:spcPct val="0"/>
              </a:spcBef>
              <a:spcAft>
                <a:spcPct val="0"/>
              </a:spcAft>
              <a:buClrTx/>
              <a:buSzTx/>
              <a:buFontTx/>
              <a:buNone/>
              <a:tabLst/>
            </a:pPr>
            <a:r>
              <a:rPr kumimoji="0" lang="uk-UA"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 – рецепторний домен </a:t>
            </a:r>
            <a:r>
              <a:rPr kumimoji="0" lang="uk-UA"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нейротоксину</a:t>
            </a:r>
            <a:r>
              <a:rPr kumimoji="0" lang="uk-UA"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правця C. </a:t>
            </a:r>
            <a:r>
              <a:rPr kumimoji="0" lang="uk-UA"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tetani</a:t>
            </a:r>
            <a:r>
              <a:rPr kumimoji="0" lang="uk-UA"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 – </a:t>
            </a:r>
            <a:r>
              <a:rPr kumimoji="0" lang="uk-UA"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ботулінічний</a:t>
            </a:r>
            <a:r>
              <a:rPr kumimoji="0" lang="uk-UA"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нейротоксин</a:t>
            </a:r>
            <a:r>
              <a:rPr kumimoji="0" lang="uk-UA"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 </a:t>
            </a:r>
            <a:r>
              <a:rPr kumimoji="0" lang="uk-UA"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Botulinum</a:t>
            </a:r>
            <a:r>
              <a:rPr kumimoji="0" lang="uk-UA"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74</TotalTime>
  <Words>4731</Words>
  <Application>Microsoft Office PowerPoint</Application>
  <PresentationFormat>Экран (4:3)</PresentationFormat>
  <Paragraphs>200</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Бумажная</vt:lpstr>
      <vt:lpstr>Лекція 5</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5</dc:title>
  <dc:creator>Руслан Аминов</dc:creator>
  <cp:lastModifiedBy>Руслан Аминов</cp:lastModifiedBy>
  <cp:revision>14</cp:revision>
  <dcterms:created xsi:type="dcterms:W3CDTF">2024-04-16T19:48:48Z</dcterms:created>
  <dcterms:modified xsi:type="dcterms:W3CDTF">2024-04-16T21:03:44Z</dcterms:modified>
</cp:coreProperties>
</file>