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57" r:id="rId4"/>
    <p:sldId id="263" r:id="rId5"/>
    <p:sldId id="264" r:id="rId6"/>
    <p:sldId id="260" r:id="rId7"/>
    <p:sldId id="272" r:id="rId8"/>
    <p:sldId id="266" r:id="rId9"/>
    <p:sldId id="258" r:id="rId10"/>
    <p:sldId id="259" r:id="rId11"/>
    <p:sldId id="261" r:id="rId12"/>
    <p:sldId id="265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79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езультат пошуку зображень за запитом &quot;україна приро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3203848" y="5517232"/>
            <a:ext cx="5752728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Лектор доц., 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к.б.н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Корнет М.М.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52558" y="116632"/>
            <a:ext cx="57470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Запорізький національній університет</a:t>
            </a:r>
          </a:p>
          <a:p>
            <a:pPr algn="ctr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Кафедра хімії 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Picture 2" descr="http://cs619531.vk.me/v619531124/a89/jgwPXkhAvj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5"/>
            <a:ext cx="997189" cy="936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7" name="Прямоугольник 16"/>
          <p:cNvSpPr/>
          <p:nvPr/>
        </p:nvSpPr>
        <p:spPr>
          <a:xfrm>
            <a:off x="611560" y="2780928"/>
            <a:ext cx="819647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Лекція №3 Основи спектроскопії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97964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7884" y="538002"/>
            <a:ext cx="514857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атомної спектроскопії: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Атомно-абсорбційна спектроскопія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Атомно-емісійна спектроскопія</a:t>
            </a:r>
          </a:p>
          <a:p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Атомна флуоресценція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708920"/>
            <a:ext cx="5787521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молекулярної спектроскопії: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Електронна спектроскопія.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Інфрачервона спектроскопія.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Спектроскопія комбінаційного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розсіювання світла.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Мікрохвильова спектроскопія.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Ядерний магнітний резонанс.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Електронний парамагнітний резонанс.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Мас-спектрометрія.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спектроскоп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294"/>
            <a:ext cx="2504021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8/8b/Light_dispersion_conceptual.gif/300px-Light_dispersion_conceptua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88896"/>
            <a:ext cx="2472267" cy="16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8277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969" y="116632"/>
            <a:ext cx="8568952" cy="37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діапазоном довжин хвиль (або частот) електромагніт. випромінювання виділяють: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радіоспектроскопію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мікрохвильову 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спектроскопію</a:t>
            </a:r>
            <a:endParaRPr lang="uk-UA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оптичну спектроскопію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рентгенівську спектроскопію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гамма-спектроскопію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794" y="620688"/>
            <a:ext cx="359173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l503.iki.rssi.ru/images/HEND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90852"/>
            <a:ext cx="3175256" cy="24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nanonewsnet.ru/files/thumbs/3d-graphics_rainbow_drops_015491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032" y="3790852"/>
            <a:ext cx="3175256" cy="24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2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662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Оптичну </a:t>
            </a:r>
            <a:r>
              <a:rPr lang="uk-UA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сп-ю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практиці іноді ототожнюють зі спектрофотометрією. У кожному розділі спектроскопії використовуються свої прилади для отримання, реєстрації та вимірювання спектрів. Відповідно до відмінності конкретних </a:t>
            </a:r>
            <a:r>
              <a:rPr lang="uk-UA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експ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методів виділяють спец. розділи спектроскопії, напр. </a:t>
            </a:r>
            <a:r>
              <a:rPr lang="uk-UA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Фур'є-спектроскопія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лазерна спектроскопія.</a:t>
            </a: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46" name="Picture 6" descr="https://encrypted-tbn3.gstatic.com/images?q=tbn:ANd9GcRDto3yi82pq5PiYLpAp8uBKvwALDKcwfkLYnL6zL1WkUmmvzn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23" y="2829363"/>
            <a:ext cx="3620641" cy="23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432" y="5310052"/>
            <a:ext cx="41695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Рентгенівський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12-канальний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квантометр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КРФ-18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48" name="Picture 8" descr="http://www.prodecolog.com.ua/photo/lab_mirosap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29362"/>
            <a:ext cx="3576314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8213" y="5323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Прилад, призначений для оптичної спектроскопії пластиків з метою їх ідентифікації.</a:t>
            </a: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8"/>
            <a:ext cx="835292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uk-UA" sz="24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3. </a:t>
            </a:r>
            <a:r>
              <a:rPr lang="uk-UA" sz="24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Прилади</a:t>
            </a:r>
            <a:r>
              <a:rPr lang="uk-UA" sz="2400" dirty="0">
                <a:solidFill>
                  <a:schemeClr val="accent3"/>
                </a:solidFill>
                <a:latin typeface="Times New Roman"/>
                <a:ea typeface="Times New Roman"/>
              </a:rPr>
              <a:t>, що застосовуються у методах </a:t>
            </a:r>
            <a:r>
              <a:rPr lang="uk-UA" sz="24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спектроскопії</a:t>
            </a:r>
            <a:endParaRPr lang="uk-UA" sz="2400" dirty="0">
              <a:solidFill>
                <a:schemeClr val="accent3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55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microconsult.it/SPECTRO_MAX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00" y="404664"/>
            <a:ext cx="4021213" cy="20526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6400" y="2534844"/>
            <a:ext cx="422724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933950" algn="l"/>
              </a:tabLst>
            </a:pPr>
            <a:r>
              <a:rPr lang="uk-UA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Спектрометр емісійний </a:t>
            </a:r>
            <a:r>
              <a:rPr lang="uk-UA" u="sng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SPECTROMAXx</a:t>
            </a:r>
            <a:endParaRPr lang="uk-UA" sz="160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 descr="http://ankaragro.com.ua/wp-content/uploads/2014/02/77_1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8" y="3140968"/>
            <a:ext cx="3680648" cy="18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5232492"/>
            <a:ext cx="407207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933950" algn="l"/>
              </a:tabLst>
            </a:pPr>
            <a:r>
              <a:rPr lang="uk-UA" u="sng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Атомно-абсорбційний спектрометр А-2</a:t>
            </a:r>
            <a:endParaRPr lang="uk-UA" sz="160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1571" y="3016277"/>
            <a:ext cx="4234654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Спектрометр призначений для якісного та кількісного визначення вмісту різних елементів у водних розчинах, вимірює концентрацію елементів, аналітичні лінії яких лежать в робочій області його спектрометра, </a:t>
            </a:r>
            <a:r>
              <a:rPr lang="uk-UA" dirty="0" smtClean="0">
                <a:solidFill>
                  <a:srgbClr val="FF0000"/>
                </a:solidFill>
                <a:latin typeface="Times New Roman"/>
                <a:ea typeface="Calibri"/>
              </a:rPr>
              <a:t>методом атомно-абсорбційного (АА) аналізу з </a:t>
            </a:r>
            <a:r>
              <a:rPr lang="uk-UA" dirty="0" err="1" smtClean="0">
                <a:solidFill>
                  <a:srgbClr val="FF0000"/>
                </a:solidFill>
                <a:latin typeface="Times New Roman"/>
                <a:ea typeface="Calibri"/>
              </a:rPr>
              <a:t>атомізацією</a:t>
            </a:r>
            <a:r>
              <a:rPr lang="uk-UA" dirty="0" smtClean="0">
                <a:solidFill>
                  <a:srgbClr val="FF0000"/>
                </a:solidFill>
                <a:latin typeface="Times New Roman"/>
                <a:ea typeface="Calibri"/>
              </a:rPr>
              <a:t> в полум'ї і/або електротермічної </a:t>
            </a:r>
            <a:r>
              <a:rPr lang="uk-UA" dirty="0" err="1" smtClean="0">
                <a:solidFill>
                  <a:srgbClr val="FF0000"/>
                </a:solidFill>
                <a:latin typeface="Times New Roman"/>
                <a:ea typeface="Calibri"/>
              </a:rPr>
              <a:t>атомізацією</a:t>
            </a:r>
            <a:r>
              <a:rPr lang="uk-UA" dirty="0" smtClean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1533" y="612044"/>
            <a:ext cx="4080019" cy="2003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Призначений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для вимірювання концентрації елементів (домішок) в чорних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та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кольорових металах і сплавах при аналізах в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лаб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умовах на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підприємствах.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Принцип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дії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заснований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на </a:t>
            </a:r>
            <a:r>
              <a:rPr lang="uk-UA" dirty="0">
                <a:solidFill>
                  <a:srgbClr val="FF0000"/>
                </a:solidFill>
                <a:latin typeface="Times New Roman"/>
                <a:ea typeface="Calibri"/>
              </a:rPr>
              <a:t>емісійному спектральному аналізі</a:t>
            </a:r>
            <a:r>
              <a:rPr lang="uk-UA" dirty="0">
                <a:solidFill>
                  <a:srgbClr val="7030A0"/>
                </a:solidFill>
                <a:latin typeface="Times New Roman"/>
                <a:ea typeface="Calibri"/>
              </a:rPr>
              <a:t>. </a:t>
            </a:r>
            <a:endParaRPr lang="uk-UA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2013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iameb.ua/media/product_show/uploads/product/5273b8f3668a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847627" cy="28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423563"/>
            <a:ext cx="5256584" cy="2003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SzPts val="1100"/>
              <a:tabLst>
                <a:tab pos="4933950" algn="l"/>
              </a:tabLst>
            </a:pP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Аналізатор ALEGRIA являє собою повністю автоматизовану систему для проведення </a:t>
            </a:r>
            <a:r>
              <a:rPr lang="uk-UA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імуноферментного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аналізу сироваток в якій об'єднані дозатор стандартів і реагентів, інкубатор, промивальне пристрій і фотометр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uk-UA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Принцип - Фотометрія </a:t>
            </a:r>
            <a:r>
              <a:rPr lang="uk-UA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(визначення оптичної щільності </a:t>
            </a:r>
            <a:r>
              <a:rPr lang="uk-UA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D).</a:t>
            </a:r>
            <a:endParaRPr lang="uk-UA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80283"/>
            <a:ext cx="2378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Аналізатор ALEGRIA </a:t>
            </a:r>
            <a:endParaRPr lang="uk-UA" u="sng">
              <a:solidFill>
                <a:srgbClr val="00B050"/>
              </a:solidFill>
            </a:endParaRPr>
          </a:p>
        </p:txBody>
      </p:sp>
      <p:pic>
        <p:nvPicPr>
          <p:cNvPr id="1030" name="Picture 6" descr="Nicolet iS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49615"/>
            <a:ext cx="2847627" cy="21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364949"/>
            <a:ext cx="504056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ІЧ-Фур'є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спектрометр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Nicolet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iS10 розроблений для лабораторій контролю якості, аналітичних інспекцій та криміналістичних лабораторій. Особливість приладу - вбудовані можливості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валідації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перевірки та тестування для забезпечення повної впевненості в результатах аналізу.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– ІЧ-спектроскопія.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442" y="5877272"/>
            <a:ext cx="3613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ІЧ-Фур'є спектрометр Nicolet iS10 </a:t>
            </a:r>
            <a:endParaRPr lang="uk-UA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906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M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95" y="281430"/>
            <a:ext cx="3355331" cy="25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875002"/>
            <a:ext cx="2100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ЯМР - спектрометр</a:t>
            </a:r>
            <a:endParaRPr lang="ru-RU" u="sng" dirty="0">
              <a:solidFill>
                <a:srgbClr val="00B050"/>
              </a:solidFill>
            </a:endParaRPr>
          </a:p>
        </p:txBody>
      </p:sp>
      <p:pic>
        <p:nvPicPr>
          <p:cNvPr id="2054" name="Picture 6" descr="Agilent 7890B/597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384375" cy="24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7456" y="2782951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Хромато-</a:t>
            </a:r>
            <a:r>
              <a:rPr lang="ru-RU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-спектрометр 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Agilent 7890B/5977A</a:t>
            </a:r>
            <a:endParaRPr lang="en-US" i="0" u="sng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granat-e.ru/images/devices/epr-spectrometer_esr-70-03xd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07" y="3244334"/>
            <a:ext cx="3385319" cy="24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455" y="5637360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Малогабаритний</a:t>
            </a:r>
            <a:r>
              <a:rPr lang="ru-RU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автоматизований</a:t>
            </a:r>
            <a:r>
              <a:rPr lang="ru-RU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спектрометр </a:t>
            </a:r>
            <a:r>
              <a:rPr lang="ru-RU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ЕПР ESR70-03 </a:t>
            </a:r>
            <a:r>
              <a:rPr lang="ru-RU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XD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5294" y="5615887"/>
            <a:ext cx="4179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>
                <a:solidFill>
                  <a:srgbClr val="00B050"/>
                </a:solidFill>
                <a:latin typeface="Times New Roman"/>
              </a:rPr>
              <a:t>Флюорат</a:t>
            </a:r>
            <a:r>
              <a:rPr lang="ru-RU" u="sng" dirty="0">
                <a:solidFill>
                  <a:srgbClr val="00B050"/>
                </a:solidFill>
                <a:latin typeface="Times New Roman"/>
              </a:rPr>
              <a:t>®-</a:t>
            </a:r>
            <a:r>
              <a:rPr lang="ru-RU" u="sng" dirty="0" smtClean="0">
                <a:solidFill>
                  <a:srgbClr val="00B050"/>
                </a:solidFill>
                <a:latin typeface="Times New Roman"/>
              </a:rPr>
              <a:t>02-АБЛФ-Т, </a:t>
            </a:r>
            <a:r>
              <a:rPr lang="ru-RU" u="sng" dirty="0" err="1" smtClean="0">
                <a:solidFill>
                  <a:srgbClr val="00B050"/>
                </a:solidFill>
                <a:latin typeface="Times New Roman"/>
              </a:rPr>
              <a:t>люмінісцентний</a:t>
            </a:r>
            <a:endParaRPr lang="ru-RU" u="sng" dirty="0" smtClean="0">
              <a:solidFill>
                <a:srgbClr val="00B050"/>
              </a:solidFill>
              <a:latin typeface="Times New Roman"/>
            </a:endParaRPr>
          </a:p>
          <a:p>
            <a:r>
              <a:rPr lang="uk-UA" u="sng" dirty="0" smtClean="0">
                <a:solidFill>
                  <a:srgbClr val="00B050"/>
                </a:solidFill>
                <a:latin typeface="Times New Roman"/>
              </a:rPr>
              <a:t>аналіз</a:t>
            </a:r>
            <a:endParaRPr lang="ru-RU" u="sng" dirty="0">
              <a:solidFill>
                <a:srgbClr val="00B050"/>
              </a:solidFill>
            </a:endParaRPr>
          </a:p>
        </p:txBody>
      </p:sp>
      <p:pic>
        <p:nvPicPr>
          <p:cNvPr id="2058" name="Picture 10" descr="Флюорат®-02-АБЛФ-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822" y="3244334"/>
            <a:ext cx="3476625" cy="23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86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759" y="285769"/>
            <a:ext cx="621662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uk-UA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Деякі 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Times New Roman"/>
              </a:rPr>
              <a:t>блок-схеми з поясненням </a:t>
            </a:r>
            <a:r>
              <a:rPr lang="uk-UA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приладів</a:t>
            </a:r>
            <a:endParaRPr lang="uk-UA" sz="24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3" name="AutoShape 4" descr="Картинки по запросу блок-схема спектрофотомет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30031" y="2083171"/>
            <a:ext cx="8734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B050"/>
                </a:solidFill>
                <a:latin typeface="Times New Roman"/>
                <a:ea typeface="Times New Roman"/>
              </a:rPr>
              <a:t>Спектрофотометр </a:t>
            </a:r>
            <a:r>
              <a:rPr lang="uk-UA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1-джерело випромінювання, 2 – еталон, 3 – зразок, 4 – рухомий столик, 5- монохроматор, 6 – фотоприймач, 7 – підсилювач, 8- ПК.</a:t>
            </a:r>
            <a:endParaRPr lang="uk-UA" dirty="0"/>
          </a:p>
        </p:txBody>
      </p:sp>
      <p:sp>
        <p:nvSpPr>
          <p:cNvPr id="5" name="Блок-схема: узел суммирования 4"/>
          <p:cNvSpPr/>
          <p:nvPr/>
        </p:nvSpPr>
        <p:spPr>
          <a:xfrm>
            <a:off x="530393" y="836712"/>
            <a:ext cx="504056" cy="432048"/>
          </a:xfrm>
          <a:prstGeom prst="flowChartSummingJunc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43608" y="105273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47664" y="1052736"/>
            <a:ext cx="28803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35696" y="1052736"/>
            <a:ext cx="1440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330405" y="2015805"/>
            <a:ext cx="5772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115925" y="1628800"/>
            <a:ext cx="35942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3651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34449" y="1814736"/>
            <a:ext cx="12345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2755" y="946459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104" y="958857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280" y="946459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51010" y="806126"/>
            <a:ext cx="792088" cy="439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3914891" y="826032"/>
            <a:ext cx="792088" cy="439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2558542" y="829345"/>
            <a:ext cx="792088" cy="439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625968" y="83671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schemeClr val="bg1"/>
                </a:solidFill>
                <a:latin typeface="Times New Roman"/>
                <a:ea typeface="Times New Roman"/>
              </a:rPr>
              <a:t>1</a:t>
            </a:r>
            <a:endParaRPr lang="uk-UA" sz="2000" b="1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15925" y="125324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schemeClr val="accent1"/>
                </a:solidFill>
                <a:latin typeface="Times New Roman"/>
                <a:ea typeface="Times New Roman"/>
              </a:rPr>
              <a:t>2</a:t>
            </a:r>
            <a:endParaRPr lang="uk-UA" sz="2000" b="1">
              <a:solidFill>
                <a:schemeClr val="accent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35413" y="122869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srgbClr val="53548A"/>
                </a:solidFill>
                <a:latin typeface="Times New Roman"/>
                <a:ea typeface="Times New Roman"/>
              </a:rPr>
              <a:t>3</a:t>
            </a:r>
            <a:endParaRPr lang="uk-UA" sz="2000" b="1">
              <a:solidFill>
                <a:srgbClr val="53548A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2629" y="172935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srgbClr val="53548A"/>
                </a:solidFill>
                <a:latin typeface="Times New Roman"/>
                <a:ea typeface="Times New Roman"/>
              </a:rPr>
              <a:t>4</a:t>
            </a:r>
            <a:endParaRPr lang="uk-UA" sz="2000" b="1">
              <a:solidFill>
                <a:srgbClr val="53548A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98133" y="88247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schemeClr val="bg1"/>
                </a:solidFill>
                <a:latin typeface="Times New Roman"/>
                <a:ea typeface="Times New Roman"/>
              </a:rPr>
              <a:t>5</a:t>
            </a:r>
            <a:endParaRPr lang="uk-UA" sz="2000" b="1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90601" y="83817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  <a:ea typeface="Times New Roman"/>
              </a:rPr>
              <a:t>7</a:t>
            </a:r>
            <a:endParaRPr lang="uk-UA" sz="2000" b="1">
              <a:solidFill>
                <a:prstClr val="white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4154482" y="85268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  <a:ea typeface="Times New Roman"/>
              </a:rPr>
              <a:t>6</a:t>
            </a:r>
            <a:endParaRPr lang="uk-UA" sz="2000" b="1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32240" y="831652"/>
            <a:ext cx="792088" cy="439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smtClean="0">
                <a:solidFill>
                  <a:prstClr val="white"/>
                </a:solidFill>
              </a:rPr>
              <a:t>8</a:t>
            </a:r>
            <a:endParaRPr lang="uk-UA" sz="2000" b="1">
              <a:solidFill>
                <a:prstClr val="white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489" y="1003156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Прямоугольник 1024"/>
          <p:cNvSpPr/>
          <p:nvPr/>
        </p:nvSpPr>
        <p:spPr>
          <a:xfrm>
            <a:off x="230031" y="3512053"/>
            <a:ext cx="8591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B050"/>
                </a:solidFill>
                <a:latin typeface="Times New Roman"/>
              </a:rPr>
              <a:t>Атомно-абсорбційний спектрофотометр</a:t>
            </a:r>
            <a:r>
              <a:rPr lang="uk-UA" dirty="0" smtClean="0">
                <a:solidFill>
                  <a:srgbClr val="0070C0"/>
                </a:solidFill>
                <a:latin typeface="Times New Roman"/>
              </a:rPr>
              <a:t>: 1 – джерело випромінювання; 2 – полум'я; </a:t>
            </a:r>
            <a:r>
              <a:rPr lang="uk-UA" dirty="0" smtClean="0">
                <a:solidFill>
                  <a:srgbClr val="0070C0"/>
                </a:solidFill>
                <a:latin typeface="Times New Roman"/>
              </a:rPr>
              <a:t/>
            </a:r>
            <a:br>
              <a:rPr lang="uk-UA" dirty="0" smtClean="0">
                <a:solidFill>
                  <a:srgbClr val="0070C0"/>
                </a:solidFill>
                <a:latin typeface="Times New Roman"/>
              </a:rPr>
            </a:br>
            <a:r>
              <a:rPr lang="uk-UA" dirty="0" smtClean="0">
                <a:solidFill>
                  <a:srgbClr val="0070C0"/>
                </a:solidFill>
                <a:latin typeface="Times New Roman"/>
              </a:rPr>
              <a:t>3-5 </a:t>
            </a:r>
            <a:r>
              <a:rPr lang="uk-UA" dirty="0" smtClean="0">
                <a:solidFill>
                  <a:srgbClr val="0070C0"/>
                </a:solidFill>
                <a:latin typeface="Times New Roman"/>
              </a:rPr>
              <a:t>– монохроматор; 6-8 - блоки підсилення та реєстрації, 9 – ПК.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44" name="Блок-схема: узел суммирования 43"/>
          <p:cNvSpPr/>
          <p:nvPr/>
        </p:nvSpPr>
        <p:spPr>
          <a:xfrm>
            <a:off x="327359" y="2805502"/>
            <a:ext cx="504056" cy="432048"/>
          </a:xfrm>
          <a:prstGeom prst="flowChartSummingJunc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/>
          </a:p>
        </p:txBody>
      </p:sp>
      <p:sp>
        <p:nvSpPr>
          <p:cNvPr id="1027" name="7-конечная звезда 1026"/>
          <p:cNvSpPr/>
          <p:nvPr/>
        </p:nvSpPr>
        <p:spPr>
          <a:xfrm>
            <a:off x="1330405" y="2805502"/>
            <a:ext cx="503129" cy="39319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831415" y="302152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/>
          <p:nvPr/>
        </p:nvCxnSpPr>
        <p:spPr>
          <a:xfrm>
            <a:off x="1979712" y="2805502"/>
            <a:ext cx="0" cy="196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217" y="3136743"/>
            <a:ext cx="12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5" name="Равнобедренный треугольник 1034"/>
          <p:cNvSpPr/>
          <p:nvPr/>
        </p:nvSpPr>
        <p:spPr>
          <a:xfrm>
            <a:off x="2102998" y="2764143"/>
            <a:ext cx="466676" cy="4345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3184" y="3136743"/>
            <a:ext cx="12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476" y="2805502"/>
            <a:ext cx="12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476" y="3136742"/>
            <a:ext cx="12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0" name="Прямая со стрелкой 1039"/>
          <p:cNvCxnSpPr>
            <a:stCxn id="1035" idx="5"/>
            <a:endCxn id="52" idx="1"/>
          </p:cNvCxnSpPr>
          <p:nvPr/>
        </p:nvCxnSpPr>
        <p:spPr>
          <a:xfrm flipV="1">
            <a:off x="2453005" y="2906309"/>
            <a:ext cx="244471" cy="7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>
            <a:stCxn id="1035" idx="4"/>
          </p:cNvCxnSpPr>
          <p:nvPr/>
        </p:nvCxnSpPr>
        <p:spPr>
          <a:xfrm>
            <a:off x="2569674" y="3198698"/>
            <a:ext cx="96210" cy="38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 стрелкой 1044"/>
          <p:cNvCxnSpPr/>
          <p:nvPr/>
        </p:nvCxnSpPr>
        <p:spPr>
          <a:xfrm flipV="1">
            <a:off x="2453005" y="3007115"/>
            <a:ext cx="501581" cy="129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 стрелкой 1046"/>
          <p:cNvCxnSpPr/>
          <p:nvPr/>
        </p:nvCxnSpPr>
        <p:spPr>
          <a:xfrm flipV="1">
            <a:off x="1844905" y="3072607"/>
            <a:ext cx="258331" cy="36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Овал 1047"/>
          <p:cNvSpPr/>
          <p:nvPr/>
        </p:nvSpPr>
        <p:spPr>
          <a:xfrm>
            <a:off x="2954586" y="2822671"/>
            <a:ext cx="510958" cy="434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55" name="Прямоугольник 1054"/>
          <p:cNvSpPr/>
          <p:nvPr/>
        </p:nvSpPr>
        <p:spPr>
          <a:xfrm>
            <a:off x="3914891" y="3136742"/>
            <a:ext cx="471452" cy="2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</a:rPr>
              <a:t>7</a:t>
            </a:r>
            <a:endParaRPr lang="uk-UA" sz="2000" b="1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06979" y="3136742"/>
            <a:ext cx="471452" cy="2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</a:rPr>
              <a:t>8</a:t>
            </a:r>
            <a:endParaRPr lang="uk-UA" sz="2000" b="1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endCxn id="1055" idx="1"/>
          </p:cNvCxnSpPr>
          <p:nvPr/>
        </p:nvCxnSpPr>
        <p:spPr>
          <a:xfrm>
            <a:off x="3914891" y="3039948"/>
            <a:ext cx="0" cy="235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055" idx="3"/>
          </p:cNvCxnSpPr>
          <p:nvPr/>
        </p:nvCxnSpPr>
        <p:spPr>
          <a:xfrm>
            <a:off x="4386343" y="3275212"/>
            <a:ext cx="320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386343" y="3413682"/>
            <a:ext cx="39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048" idx="4"/>
          </p:cNvCxnSpPr>
          <p:nvPr/>
        </p:nvCxnSpPr>
        <p:spPr>
          <a:xfrm>
            <a:off x="3210065" y="3257225"/>
            <a:ext cx="0" cy="156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210065" y="3413682"/>
            <a:ext cx="704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048" idx="6"/>
          </p:cNvCxnSpPr>
          <p:nvPr/>
        </p:nvCxnSpPr>
        <p:spPr>
          <a:xfrm>
            <a:off x="3465544" y="3039948"/>
            <a:ext cx="449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442407" y="285293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schemeClr val="bg1"/>
                </a:solidFill>
                <a:latin typeface="Times New Roman"/>
                <a:ea typeface="Times New Roman"/>
              </a:rPr>
              <a:t>1</a:t>
            </a:r>
            <a:endParaRPr lang="uk-UA" sz="2000" b="1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21713" y="281801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schemeClr val="bg1"/>
                </a:solidFill>
                <a:latin typeface="Times New Roman"/>
                <a:ea typeface="Times New Roman"/>
              </a:rPr>
              <a:t>6</a:t>
            </a:r>
            <a:endParaRPr lang="uk-UA" sz="2000" b="1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79883" y="2839893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schemeClr val="bg1"/>
                </a:solidFill>
                <a:latin typeface="Times New Roman"/>
                <a:ea typeface="Times New Roman"/>
              </a:rPr>
              <a:t>4</a:t>
            </a:r>
            <a:endParaRPr lang="uk-UA" sz="2000" b="1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47373" y="327521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srgbClr val="53548A"/>
                </a:solidFill>
                <a:latin typeface="Times New Roman"/>
                <a:ea typeface="Times New Roman"/>
              </a:rPr>
              <a:t>5</a:t>
            </a:r>
            <a:endParaRPr lang="uk-UA" sz="2000" b="1">
              <a:solidFill>
                <a:srgbClr val="53548A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831473" y="325036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srgbClr val="53548A"/>
                </a:solidFill>
                <a:latin typeface="Times New Roman"/>
                <a:ea typeface="Times New Roman"/>
              </a:rPr>
              <a:t>3</a:t>
            </a:r>
            <a:endParaRPr lang="uk-UA" sz="2000" b="1">
              <a:solidFill>
                <a:srgbClr val="53548A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8831" y="279858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mtClean="0">
                <a:solidFill>
                  <a:schemeClr val="bg1"/>
                </a:solidFill>
                <a:latin typeface="Times New Roman"/>
                <a:ea typeface="Times New Roman"/>
              </a:rPr>
              <a:t>2</a:t>
            </a:r>
            <a:endParaRPr lang="uk-UA" sz="2000" b="1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700125" y="3145327"/>
            <a:ext cx="532440" cy="313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</a:rPr>
              <a:t>9</a:t>
            </a:r>
            <a:endParaRPr lang="uk-UA" sz="2000" b="1">
              <a:solidFill>
                <a:prstClr val="white"/>
              </a:solidFill>
            </a:endParaRPr>
          </a:p>
        </p:txBody>
      </p:sp>
      <p:pic>
        <p:nvPicPr>
          <p:cNvPr id="6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431" y="3225051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234437" y="4178812"/>
            <a:ext cx="70443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</a:rPr>
              <a:t>1</a:t>
            </a:r>
            <a:endParaRPr lang="uk-UA" sz="2000" b="1">
              <a:solidFill>
                <a:prstClr val="white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623292" y="4869160"/>
            <a:ext cx="70443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</a:rPr>
              <a:t>7</a:t>
            </a:r>
            <a:endParaRPr lang="uk-UA" sz="2000" b="1">
              <a:solidFill>
                <a:prstClr val="white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238382" y="4198169"/>
            <a:ext cx="70443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</a:rPr>
              <a:t>5</a:t>
            </a:r>
            <a:endParaRPr lang="uk-UA" sz="2000" b="1">
              <a:solidFill>
                <a:prstClr val="white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669494" y="4869160"/>
            <a:ext cx="70443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</a:rPr>
              <a:t>6</a:t>
            </a:r>
            <a:endParaRPr lang="uk-UA" sz="2000" b="1">
              <a:solidFill>
                <a:prstClr val="white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473374" y="4164748"/>
            <a:ext cx="70443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  <a:ea typeface="Times New Roman"/>
              </a:rPr>
              <a:t>2</a:t>
            </a:r>
            <a:endParaRPr lang="uk-UA" sz="2000" b="1">
              <a:solidFill>
                <a:prstClr val="white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697606" y="4165167"/>
            <a:ext cx="70443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</a:rPr>
              <a:t>3</a:t>
            </a:r>
            <a:endParaRPr lang="uk-UA" sz="2000" b="1">
              <a:solidFill>
                <a:prstClr val="white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958716" y="4198169"/>
            <a:ext cx="70443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smtClean="0">
                <a:solidFill>
                  <a:prstClr val="white"/>
                </a:solidFill>
                <a:latin typeface="Times New Roman"/>
              </a:rPr>
              <a:t>4</a:t>
            </a:r>
            <a:endParaRPr lang="uk-UA" sz="2000" b="1">
              <a:solidFill>
                <a:prstClr val="white"/>
              </a:solidFill>
            </a:endParaRPr>
          </a:p>
        </p:txBody>
      </p:sp>
      <p:cxnSp>
        <p:nvCxnSpPr>
          <p:cNvPr id="112" name="Прямая со стрелкой 111"/>
          <p:cNvCxnSpPr/>
          <p:nvPr/>
        </p:nvCxnSpPr>
        <p:spPr>
          <a:xfrm>
            <a:off x="938874" y="4394836"/>
            <a:ext cx="50405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2193420" y="4414193"/>
            <a:ext cx="50405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3454660" y="4380772"/>
            <a:ext cx="50405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4663153" y="4408785"/>
            <a:ext cx="50405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109" idx="2"/>
            <a:endCxn id="108" idx="1"/>
          </p:cNvCxnSpPr>
          <p:nvPr/>
        </p:nvCxnSpPr>
        <p:spPr>
          <a:xfrm>
            <a:off x="1825593" y="4596796"/>
            <a:ext cx="843901" cy="488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110" idx="2"/>
            <a:endCxn id="108" idx="0"/>
          </p:cNvCxnSpPr>
          <p:nvPr/>
        </p:nvCxnSpPr>
        <p:spPr>
          <a:xfrm flipH="1">
            <a:off x="3021713" y="4597215"/>
            <a:ext cx="28112" cy="271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108" idx="3"/>
          </p:cNvCxnSpPr>
          <p:nvPr/>
        </p:nvCxnSpPr>
        <p:spPr>
          <a:xfrm flipH="1">
            <a:off x="3373931" y="4610860"/>
            <a:ext cx="584785" cy="474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107" idx="2"/>
          </p:cNvCxnSpPr>
          <p:nvPr/>
        </p:nvCxnSpPr>
        <p:spPr>
          <a:xfrm flipH="1">
            <a:off x="5371067" y="4630217"/>
            <a:ext cx="219534" cy="21077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3373931" y="4610860"/>
            <a:ext cx="1172730" cy="2583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89239" y="5301208"/>
            <a:ext cx="8532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 smtClean="0">
                <a:solidFill>
                  <a:srgbClr val="00B050"/>
                </a:solidFill>
                <a:latin typeface="Times New Roman"/>
              </a:rPr>
              <a:t>Мас-спектрометр: </a:t>
            </a:r>
            <a:r>
              <a:rPr lang="uk-UA" dirty="0" smtClean="0">
                <a:solidFill>
                  <a:srgbClr val="0070C0"/>
                </a:solidFill>
                <a:latin typeface="Times New Roman"/>
              </a:rPr>
              <a:t>1 – введення проби; 2 – </a:t>
            </a:r>
            <a:r>
              <a:rPr lang="uk-UA" dirty="0" err="1" smtClean="0">
                <a:solidFill>
                  <a:srgbClr val="0070C0"/>
                </a:solidFill>
                <a:latin typeface="Times New Roman"/>
              </a:rPr>
              <a:t>йонне</a:t>
            </a:r>
            <a:r>
              <a:rPr lang="uk-UA" dirty="0" smtClean="0">
                <a:solidFill>
                  <a:srgbClr val="0070C0"/>
                </a:solidFill>
                <a:latin typeface="Times New Roman"/>
              </a:rPr>
              <a:t> джерело; 3- мас-аналізатор; </a:t>
            </a:r>
            <a:r>
              <a:rPr lang="uk-UA" dirty="0" smtClean="0">
                <a:solidFill>
                  <a:srgbClr val="0070C0"/>
                </a:solidFill>
                <a:latin typeface="Times New Roman"/>
              </a:rPr>
              <a:t/>
            </a:r>
            <a:br>
              <a:rPr lang="uk-UA" dirty="0" smtClean="0">
                <a:solidFill>
                  <a:srgbClr val="0070C0"/>
                </a:solidFill>
                <a:latin typeface="Times New Roman"/>
              </a:rPr>
            </a:br>
            <a:r>
              <a:rPr lang="uk-UA" dirty="0" smtClean="0">
                <a:solidFill>
                  <a:srgbClr val="0070C0"/>
                </a:solidFill>
                <a:latin typeface="Times New Roman"/>
              </a:rPr>
              <a:t>4- </a:t>
            </a:r>
            <a:r>
              <a:rPr lang="uk-UA" dirty="0" smtClean="0">
                <a:solidFill>
                  <a:srgbClr val="0070C0"/>
                </a:solidFill>
                <a:latin typeface="Times New Roman"/>
              </a:rPr>
              <a:t>детектор, 5- система обробки даних, 6 – система відкачки, 7 - ПК.</a:t>
            </a: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8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90858" y="897569"/>
            <a:ext cx="4701621" cy="138499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ЯМР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1 - котушка з зразком; 2 - полюси магніту; 3 - генератор радіочастотного поля; </a:t>
            </a:r>
            <a:b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4 - підсилювач і детектор; 5 - генератор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модулюючої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напруги; 6 - котушки модуляції поля В0; 7 - осцилограф </a:t>
            </a:r>
          </a:p>
        </p:txBody>
      </p:sp>
      <p:pic>
        <p:nvPicPr>
          <p:cNvPr id="2051" name="Picture 3" descr="http://www.xumuk.ru/encyklopedia/2/6047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451268"/>
            <a:ext cx="3528393" cy="24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41766" y="3278873"/>
            <a:ext cx="465071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ІЧ-спектрометр</a:t>
            </a:r>
            <a:r>
              <a:rPr lang="uk-UA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 - джерело безперервного ІЧ спектру; М1 - дзеркало освітлювача;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М2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дзеркало конденсора; З - кювета з досліджуваним речовиною;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монохроматор; </a:t>
            </a:r>
            <a:r>
              <a:rPr lang="uk-UA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S2 - вхідна та вихідна щілини монохроматора; D - приймач випромінювання; А - підсилювач;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вимірювальний або </a:t>
            </a:r>
            <a:r>
              <a:rPr lang="uk-UA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реєструючий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прилад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456384" cy="266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839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2501"/>
            <a:ext cx="7200800" cy="229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068960"/>
            <a:ext cx="835292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00B050"/>
                </a:solidFill>
                <a:latin typeface="Times New Roman"/>
              </a:rPr>
              <a:t>Атомно-флуоресцентна спектрометрія:</a:t>
            </a:r>
          </a:p>
          <a:p>
            <a:pPr algn="just"/>
            <a:r>
              <a:rPr lang="uk-UA" sz="2400" dirty="0" smtClean="0">
                <a:solidFill>
                  <a:srgbClr val="0070C0"/>
                </a:solidFill>
                <a:latin typeface="Times New Roman"/>
              </a:rPr>
              <a:t>1 – джерело світла; 2 – атомізатор;  3 </a:t>
            </a:r>
            <a:r>
              <a:rPr lang="uk-UA" sz="2400" i="1" dirty="0" smtClean="0">
                <a:solidFill>
                  <a:srgbClr val="0070C0"/>
                </a:solidFill>
                <a:latin typeface="Times New Roman"/>
              </a:rPr>
              <a:t>– </a:t>
            </a:r>
            <a:r>
              <a:rPr lang="uk-UA" sz="2400" dirty="0" smtClean="0">
                <a:solidFill>
                  <a:srgbClr val="0070C0"/>
                </a:solidFill>
                <a:latin typeface="Times New Roman"/>
              </a:rPr>
              <a:t>монохроматор; </a:t>
            </a:r>
            <a:br>
              <a:rPr lang="uk-UA" sz="2400" dirty="0" smtClean="0">
                <a:solidFill>
                  <a:srgbClr val="0070C0"/>
                </a:solidFill>
                <a:latin typeface="Times New Roman"/>
              </a:rPr>
            </a:br>
            <a:r>
              <a:rPr lang="uk-UA" sz="2400" dirty="0" smtClean="0">
                <a:solidFill>
                  <a:srgbClr val="0070C0"/>
                </a:solidFill>
                <a:latin typeface="Times New Roman"/>
              </a:rPr>
              <a:t>4 – детектор; 5 – підсилювач; 6 – </a:t>
            </a:r>
            <a:r>
              <a:rPr lang="uk-UA" sz="2400" dirty="0" err="1" smtClean="0">
                <a:solidFill>
                  <a:srgbClr val="0070C0"/>
                </a:solidFill>
                <a:latin typeface="Times New Roman"/>
              </a:rPr>
              <a:t>реєструючий</a:t>
            </a:r>
            <a:r>
              <a:rPr lang="uk-UA" sz="2400" dirty="0" smtClean="0">
                <a:solidFill>
                  <a:srgbClr val="0070C0"/>
                </a:solidFill>
                <a:latin typeface="Times New Roman"/>
              </a:rPr>
              <a:t> пристрій.</a:t>
            </a:r>
          </a:p>
          <a:p>
            <a:pPr algn="just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53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622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/>
                <a:ea typeface="Times New Roman"/>
              </a:rPr>
              <a:t>Переваги спектроскопії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0901865"/>
              </p:ext>
            </p:extLst>
          </p:nvPr>
        </p:nvGraphicFramePr>
        <p:xfrm>
          <a:off x="179512" y="188640"/>
          <a:ext cx="8784976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612068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Переваги: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Дослідження</a:t>
                      </a:r>
                      <a:r>
                        <a:rPr lang="uk-UA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твердих, рідких і газоподібних зразків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потрібна </a:t>
                      </a:r>
                      <a:r>
                        <a:rPr lang="uk-UA" sz="20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пробопідготовка</a:t>
                      </a:r>
                      <a:endParaRPr lang="uk-UA" sz="20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вимагає вакуумування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Швидкий метод, досить швидка реєстрація спектрів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Пошук по бібліотеці за допомогою наявності методів «відбитків пальців»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Мала маса зразка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Легкість проведення вимірів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Автоматизація вимірів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Процес-контроль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Аналіз фізичних та хімічних властивостей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Перенесення методу з одного приладу на інший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Недоліки: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Велика вартість деяких методів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Невисока селективність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Необхідність попереднього розведення проби у деяких методах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деяких методах не можна працювати з металами і сплавами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Деякі методи мають невисоку відтворюваність та велику похибку</a:t>
                      </a:r>
                    </a:p>
                    <a:p>
                      <a:pPr marL="342900" indent="-342900">
                        <a:buFont typeface="Wingdings" pitchFamily="2" charset="2"/>
                        <a:buChar char="v"/>
                      </a:pPr>
                      <a:endParaRPr kumimoji="0" lang="uk-UA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uk-UA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756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585795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План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Теоретичні 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Times New Roman"/>
              </a:rPr>
              <a:t>основи </a:t>
            </a:r>
            <a:r>
              <a:rPr lang="uk-UA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спектроскопії</a:t>
            </a:r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Прилади, що застосовуються у методах спектроскопії</a:t>
            </a:r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uk-UA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Переваги </a:t>
            </a:r>
            <a:r>
              <a:rPr lang="uk-UA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та недоліки спектроскопії</a:t>
            </a:r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276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83671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Всі спектроскопічні методи засновані на взаємодії атомів, молекул або іонів, що входять до складу аналізованого речовини з електромагнітним випромінюванням. Ця взаємодія виявляється в </a:t>
            </a:r>
            <a:r>
              <a:rPr lang="uk-UA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поглинанні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випущенні фотонів (квантів).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залежності від характеру взаємодії проби з електромагнітним випромінюванням виділяють дві групи методів - </a:t>
            </a:r>
            <a:r>
              <a:rPr lang="uk-UA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емісійні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абсорбційні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залежності від того, які частинки формують аналітичний сигнал, розрізняють методи атомної спектроскопії та методи молекулярної спектроскопії. В емісійних методах аналізована проба внаслідок порушення випромінює фотони (кванти). Найважливіші емісійні методи - атомно-емісійний спектральний аналіз (АЕС) та люмінесцентний аналіз. </a:t>
            </a:r>
            <a:endParaRPr lang="uk-UA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619" y="260648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38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абсорбційних методах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випромінювання стороннього джерела пропускають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через пробу, при цьому частина квантів вибірково поглинається атомами або молекулами. Найважливіші методи цієї групи - атомно-абсорбційний аналіз (ААС) та молекулярно-абсорбційна спектроскопія розчинів. Останній метод зазвичай називають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спектрофотометрією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 фотометричним аналізом. Абсорбційні методи, як і емісійні, використовують і для виявлення, і для кількісного визначення речовин. </a:t>
            </a:r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наш час дані методи аналізу дуже поширені та користуються високим попитом у зв'язку з низкою суттєвих переваг перед іншими методами аналізу. Спектроскопія використовується у всіх галузях як науки, так і промисловості.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58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584" y="237882"/>
            <a:ext cx="88924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Контрольні тести:</a:t>
            </a:r>
          </a:p>
          <a:p>
            <a:pPr marL="457200" indent="-457200">
              <a:buAutoNum type="arabicParenR"/>
            </a:pP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методів молекулярної спектроскопії НЕ відноситься: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А) Атомна флуоресценція.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Б) ІЧ-спектроскопія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В) ЯМР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Г) Мас-спектроскопія</a:t>
            </a:r>
          </a:p>
          <a:p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До методів атомної спектроскопії відносяться:</a:t>
            </a: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А) Атомно-абсорбційна спектроскопія.</a:t>
            </a: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Б) Атомно-емісійна спектроскопія.</a:t>
            </a: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В) Спектроскопія комбінаційного розсіювання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світла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 Мікрохвильова спектроскопія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Взаємодія хімічної речовини з електромагнітним випромінюванням може супроводжуватись:</a:t>
            </a:r>
          </a:p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Поглинанням.                      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Абсорбцією</a:t>
            </a:r>
          </a:p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Розсіюванням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Д) Адсорбцією</a:t>
            </a:r>
          </a:p>
          <a:p>
            <a:pPr lvl="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Випусканням.</a:t>
            </a:r>
          </a:p>
          <a:p>
            <a:pPr lvl="0"/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4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46" y="260647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 Головними оптичними характеристиками забарвлених розчинів є: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А) Колір.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Б) Концентрація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В) Інтенсивність кольору.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Г) Наявність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таутомерів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Світловий потік, проходячи через розчин, втрачає частину своєї інтенсивності. Цей ступінь ослаблення світлового потоку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залежить: </a:t>
            </a:r>
          </a:p>
          <a:p>
            <a:r>
              <a:rPr lang="uk-UA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А) від </a:t>
            </a:r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природи </a:t>
            </a:r>
            <a:r>
              <a:rPr lang="uk-UA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речовини</a:t>
            </a:r>
          </a:p>
          <a:p>
            <a:r>
              <a:rPr lang="uk-UA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Б) </a:t>
            </a:r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від </a:t>
            </a:r>
            <a:r>
              <a:rPr lang="uk-UA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концентрації </a:t>
            </a:r>
          </a:p>
          <a:p>
            <a:r>
              <a:rPr lang="uk-UA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В) від товщини </a:t>
            </a:r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шару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Г) від в’язкості розчину.</a:t>
            </a:r>
          </a:p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93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792" y="1003741"/>
            <a:ext cx="83186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Основы аналитической химии. Кн. 2. Методы химического анализа. / Под ред. Ю. А. Золотова. 2-е изд. М.: Высшая школа, 2004.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Спектроскопические методы определения следов элементов. / Под ред. Дж. </a:t>
            </a:r>
            <a:r>
              <a:rPr lang="ru-RU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Вайнфорднера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М.: Мир, 1979.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Юинг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Инструментальные методы химического анализа. М.: Мир, 1989.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Аналитическая химия. Проблемы и подходы: В 2 т. /под ред. Р. Кельнера, Ж-М. </a:t>
            </a:r>
            <a:r>
              <a:rPr lang="ru-RU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Мерме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М. Отто, Н. </a:t>
            </a:r>
            <a:r>
              <a:rPr lang="ru-RU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Видмера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М.: Мир: ООО " Издательство АСТ". 2004.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В. Фок. Квантовая Физика и Строение материи. 2-е изд. 2010 год. </a:t>
            </a:r>
            <a:endParaRPr lang="ru-RU" sz="2400" b="0" i="0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</a:rPr>
              <a:t>Література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43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україна приро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889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692696"/>
            <a:ext cx="3694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589" y="620688"/>
            <a:ext cx="8856984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СПЕКТРОСКОПІЯ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(від лат. </a:t>
            </a:r>
            <a:r>
              <a:rPr lang="uk-UA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Spectrum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образ, уявлення і </a:t>
            </a:r>
            <a:r>
              <a:rPr lang="uk-UA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грец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uk-UA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Skopeo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дивлюся), розділ фізики, що вивчає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 взаємодії електромагнітного випромінювання (світла) з хімічною речовиною.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 взаємодії можуть супроводжуватися 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поглинанням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випромінюванням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розсіюванням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електромагнітного випромінювання.</a:t>
            </a: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Спектри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виникають при переходах між рівнями енергії в атомах, молекулах і утворених  із них макроскопічних системах.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files.school-collection.edu.ru/dlrstore/8f45686d-870e-4a4b-9491-2e8723c2d992/Pict/p-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395" y="2901890"/>
            <a:ext cx="2906541" cy="2178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2006-10.photosight.ru/07/1688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487" y="2901890"/>
            <a:ext cx="2892865" cy="2183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4041"/>
            <a:ext cx="878497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ТЕОРЕТИЧНІ ОСНОВИ СПЕКТРОСКОПІЇ ТА ОСОБЛИВОСТІ МЕТОДУ </a:t>
            </a:r>
            <a:endParaRPr lang="ru-RU" sz="20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245" y="5157192"/>
            <a:ext cx="8784976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Спектроскопія дозволяє отримувати відомості про енергетичні стаціонарні стани атомів або молекул на підставі переходів між цими станами.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767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uk/thumb/6/62/Orbitals.gif/500px-Orbital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28792" cy="61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688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 атомів і молекул </a:t>
            </a:r>
            <a:r>
              <a:rPr lang="uk-UA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квантована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атомна або молекулярна система може існувати тільки в певних дискретних енергетичних станах, перехід між якими можливий тільки стрибкоподібно.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277" y="1772816"/>
            <a:ext cx="8565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в атомі і молекулі два енергетичні рівня Е1і Е2</a:t>
            </a:r>
            <a:endParaRPr lang="uk-UA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4651" y="2670387"/>
            <a:ext cx="100811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7520" y="4023154"/>
            <a:ext cx="1017587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3261" y="2217046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Е1</a:t>
            </a:r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236848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Е2</a:t>
            </a:r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-255" y="2999816"/>
            <a:ext cx="2273423" cy="707886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 Е</a:t>
            </a:r>
          </a:p>
          <a:p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Е2-Е1</a:t>
            </a:r>
            <a:endParaRPr lang="uk-UA" sz="2000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2274716" y="2947123"/>
            <a:ext cx="1871416" cy="707886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lvl="0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Е1-Е2</a:t>
            </a:r>
            <a:endParaRPr lang="uk-UA" sz="2000" dirty="0">
              <a:solidFill>
                <a:prstClr val="black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77524" y="2791963"/>
            <a:ext cx="171615" cy="12378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1899760" y="3326014"/>
            <a:ext cx="1224136" cy="15603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66558" y="281925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2525422" y="36159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869159"/>
            <a:ext cx="856895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Вивчаючи переходи між енергетичними рівнями атома або молекули, можна скласти енергетичний спектр атома або молекули.</a:t>
            </a:r>
            <a:endParaRPr lang="uk-UA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08004" y="2234481"/>
            <a:ext cx="29444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= Е2 –Е1 = hv</a:t>
            </a:r>
            <a:r>
              <a:rPr lang="uk-UA" sz="2400" b="1" smtClean="0">
                <a:ln/>
                <a:solidFill>
                  <a:srgbClr val="A04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smtClean="0">
                <a:ln/>
                <a:solidFill>
                  <a:srgbClr val="A04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smtClean="0">
                <a:ln/>
                <a:solidFill>
                  <a:srgbClr val="A04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smtClean="0">
                <a:ln/>
                <a:solidFill>
                  <a:srgbClr val="A04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>
              <a:ln/>
              <a:solidFill>
                <a:srgbClr val="A04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2670387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енергії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 рівнів;</a:t>
            </a: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 Планка;</a:t>
            </a: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електромагнітного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43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60963"/>
            <a:ext cx="84249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 спектри: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випускання (емісійні)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атомно-емісійна спектроскопія 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 (абсорбційні)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атомно-абсорбційна-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ІЧ-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сп-я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атомна флуоресценція,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сп-я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видимій ділянці світла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ідбиття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спектроскопія відбиття</a:t>
            </a:r>
            <a:endParaRPr lang="uk-UA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озсіювання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спектроскопія комбінаційного розсіювання світла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люмінесценції</a:t>
            </a:r>
          </a:p>
          <a:p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endParaRPr lang="ru-RU" b="0" i="0" dirty="0">
              <a:solidFill>
                <a:srgbClr val="777777"/>
              </a:solidFill>
              <a:effectLst/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356463"/>
            <a:ext cx="864096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інтенсивності поглинання випромінювання і розсіювання) електромагнітного випромінювання атома (молекули) від частоти (або довжини хвилі) випромінювання.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 descr="http://mors.in.ua/uploads/posts/2015-05/1433014408_tolko-odin-iz-chetyreh-lyudej-uvidit-vse-tsveta-etogo-spektra_b4c58817bb99f66fed6de85b88c230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4869160"/>
            <a:ext cx="8496945" cy="14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82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64" y="620688"/>
            <a:ext cx="88041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Головними оптичними характеристиками забарвлених розчинів </a:t>
            </a:r>
            <a:r>
              <a:rPr lang="uk-UA" sz="20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є колір та інтенсивність кольору (забарвлення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Колір пов'язаний з довжиною хвилі поглиненої частини світлового потоку і не залежить від структури речовини. Якщо речовина не має кольору, то проводять відповідну реакцію, в результаті якої утворюється забарвлене з'єднання.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Кожна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речовина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здатна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поглинати випромінювання певної довжини хвилі. 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Світловий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потік послаблюється після проходження через забарвлений розчин в результаті поглинання світла. Поглинена кількість світла тим більше, чим товще шар розчину і чим більше концентрація речовини в розчині.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використанні однієї і тієї ж кювети інтенсивність відбитого світлового потоку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Ir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постійна. Для водних розчинів ця величина невелика і нею можна знехтувати. Тоді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uk-UA" sz="20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		I</a:t>
            </a:r>
            <a:r>
              <a:rPr lang="uk-UA" sz="2000" b="1" baseline="-250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= </a:t>
            </a:r>
            <a:r>
              <a:rPr lang="uk-UA" sz="2000" b="1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Ia</a:t>
            </a:r>
            <a:r>
              <a:rPr lang="uk-UA" sz="20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+ </a:t>
            </a:r>
            <a:r>
              <a:rPr lang="uk-UA" sz="2000" b="1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Iв</a:t>
            </a:r>
            <a:r>
              <a:rPr lang="uk-UA" sz="20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 I</a:t>
            </a:r>
            <a:r>
              <a:rPr lang="uk-UA" sz="2000" baseline="-25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інтенсивність падаючого світлового потоку;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Ir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інтенсивність відбитого світлового потоку;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Ia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інтенсивність поглинається світлового потоку;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Iв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інтенсивність виходить світлового потоку.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67185"/>
            <a:ext cx="411369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u="sng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ЗАКОН БУГЕРА -ЛАМБЕРТА-БЕРА</a:t>
            </a:r>
            <a:endParaRPr lang="ru-RU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9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016" y="260648"/>
            <a:ext cx="8677472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Світловий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потік, проходячи через розчин, втрачає частину своєї інтенсивності. Цей ступінь ослаблення світлового потоку залежить </a:t>
            </a:r>
            <a:r>
              <a:rPr lang="uk-UA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від природи речовини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uk-UA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від концентрації (С)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і від </a:t>
            </a:r>
            <a:r>
              <a:rPr lang="uk-UA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товщини шару (l)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Відносна кількість світла, поглиненого пофарбованим розчином, не залежить від інтенсивності падаючого світлового потоку. Поглинене світлове випромінювання оцінюють відносною величиною - поглинанням А - оптичною щільністю, іноді погашенням або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екстинкцією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яке являє собою логарифм відношення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інтенсивностей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світлових потоків, що входить I</a:t>
            </a:r>
            <a:r>
              <a:rPr lang="uk-UA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кювету з розчином речовини і виходить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Iв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 неї: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 = </a:t>
            </a:r>
            <a:r>
              <a:rPr lang="uk-UA" b="1" dirty="0" err="1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lg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(I</a:t>
            </a:r>
            <a:r>
              <a:rPr lang="uk-UA" b="1" baseline="-250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/ </a:t>
            </a:r>
            <a:r>
              <a:rPr lang="uk-UA" b="1" dirty="0" err="1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Iв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Використовують також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іншу величину - пропускання Т або фактор пропускання: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 = </a:t>
            </a:r>
            <a:r>
              <a:rPr lang="uk-UA" b="1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Iв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/ I</a:t>
            </a:r>
            <a:r>
              <a:rPr lang="uk-UA" b="1" baseline="-250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endParaRPr lang="ru-RU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Поглинання характеризує у відносних величинах кількість поглиненого світла, пов'язане з кількістю молекул речовини в розчині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Закон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світопоглинання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званий законом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Бугера-Ламберта-Бера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показує, що інтенсивність минулого (виходить) світлового потоку через розчини пропорційна концентрації речовини (С) і товщині поглинаючого шару (l):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b="1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Iв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= I</a:t>
            </a:r>
            <a:r>
              <a:rPr lang="uk-UA" b="1" baseline="-250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10</a:t>
            </a:r>
            <a:r>
              <a:rPr lang="uk-UA" b="1" baseline="300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-КСl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b="1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lg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</a:t>
            </a:r>
            <a:r>
              <a:rPr lang="uk-UA" b="1" baseline="-250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/ I</a:t>
            </a:r>
            <a:r>
              <a:rPr lang="uk-UA" b="1" baseline="-250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= </a:t>
            </a:r>
            <a:r>
              <a:rPr lang="uk-UA" b="1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KCl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uk-UA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 = </a:t>
            </a:r>
            <a:r>
              <a:rPr lang="uk-UA" b="1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KCl</a:t>
            </a:r>
            <a:endParaRPr lang="ru-RU" b="1" dirty="0">
              <a:solidFill>
                <a:srgbClr val="00B05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4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204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спектроскопії </a:t>
            </a:r>
            <a:r>
              <a:rPr lang="uk-UA" alt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alt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Атомна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alt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Атомна спектроскопія 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 енергетичні переходи між електронними </a:t>
            </a: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орбіталями атомів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 спектроскопія 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 енергетичні переходи між електронними, коливальними, обертальними рівнями енергії молекул. </a:t>
            </a:r>
          </a:p>
        </p:txBody>
      </p:sp>
      <p:pic>
        <p:nvPicPr>
          <p:cNvPr id="3077" name="Picture 5" descr="http://signlanguage-bg.com/demos/specbgsl/images/27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214" y="3933056"/>
            <a:ext cx="3707137" cy="24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700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2860</TotalTime>
  <Words>1519</Words>
  <Application>Microsoft Office PowerPoint</Application>
  <PresentationFormat>Экран (4:3)</PresentationFormat>
  <Paragraphs>184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спектроскопії</dc:title>
  <dc:creator>Дом</dc:creator>
  <cp:lastModifiedBy>Marina</cp:lastModifiedBy>
  <cp:revision>65</cp:revision>
  <dcterms:created xsi:type="dcterms:W3CDTF">2015-11-28T12:06:15Z</dcterms:created>
  <dcterms:modified xsi:type="dcterms:W3CDTF">2016-10-14T09:05:13Z</dcterms:modified>
</cp:coreProperties>
</file>