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60" r:id="rId2"/>
    <p:sldId id="261" r:id="rId3"/>
    <p:sldId id="256" r:id="rId4"/>
    <p:sldId id="258" r:id="rId5"/>
    <p:sldId id="259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134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9418" autoAdjust="0"/>
    <p:restoredTop sz="94660"/>
  </p:normalViewPr>
  <p:slideViewPr>
    <p:cSldViewPr>
      <p:cViewPr varScale="1">
        <p:scale>
          <a:sx n="68" d="100"/>
          <a:sy n="68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252D-1C09-464B-A883-1696B9DB5290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A80B4-DE4D-4B37-A5C4-79775930D6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5926"/>
          </a:xfrm>
        </p:spPr>
        <p:txBody>
          <a:bodyPr>
            <a:noAutofit/>
          </a:bodyPr>
          <a:lstStyle/>
          <a:p>
            <a:r>
              <a:rPr lang="uk-UA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1400" b="1" dirty="0" smtClean="0">
                <a:latin typeface="Arial" pitchFamily="34" charset="0"/>
                <a:cs typeface="Arial" pitchFamily="34" charset="0"/>
              </a:rPr>
            </a:br>
            <a:r>
              <a:rPr lang="uk-UA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1400" b="1" dirty="0" smtClean="0">
                <a:latin typeface="Arial" pitchFamily="34" charset="0"/>
                <a:cs typeface="Arial" pitchFamily="34" charset="0"/>
              </a:rPr>
            </a:br>
            <a:r>
              <a:rPr lang="uk-UA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1400" b="1" dirty="0" smtClean="0">
                <a:latin typeface="Arial" pitchFamily="34" charset="0"/>
                <a:cs typeface="Arial" pitchFamily="34" charset="0"/>
              </a:rPr>
            </a:br>
            <a:r>
              <a:rPr lang="uk-UA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1400" b="1" dirty="0" smtClean="0">
                <a:latin typeface="Arial" pitchFamily="34" charset="0"/>
                <a:cs typeface="Arial" pitchFamily="34" charset="0"/>
              </a:rPr>
            </a:b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Лекція 2</a:t>
            </a:r>
            <a:br>
              <a:rPr lang="uk-UA" sz="1400" b="1" dirty="0" smtClean="0">
                <a:latin typeface="Arial" pitchFamily="34" charset="0"/>
                <a:cs typeface="Arial" pitchFamily="34" charset="0"/>
              </a:rPr>
            </a:b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Харчові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добавки,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які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покращують зовнішній вигляд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харчових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продуктів.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800" b="1" dirty="0" smtClean="0">
                <a:latin typeface="Arial" pitchFamily="34" charset="0"/>
                <a:cs typeface="Arial" pitchFamily="34" charset="0"/>
              </a:rPr>
            </a:b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Натуральні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барвники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28802"/>
            <a:ext cx="9144000" cy="4500594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spcBef>
                <a:spcPts val="0"/>
              </a:spcBef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План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Споживчі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	властивості	і	загальна	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класифікація ХД, що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покращують зовнішній вигляд харчових продуктів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51435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Харчові барвники (ХБ),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їх визначення, призначення, характеристики, класифікації, регламентація застосування відповідно нормативних документів України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Натуральні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ХБ,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	їх	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хімічна будова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	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фізико хімічні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	та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функціонально технологічні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властивості, використання у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харчових продуктах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http://owoman.com.ua/wp-content/uploads/2015/01/760c57f7e52b6d2e6aea890a6f57aaa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000108"/>
            <a:ext cx="1857400" cy="1397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86874" cy="621510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4800" b="1" dirty="0" smtClean="0">
                <a:latin typeface="Arial" pitchFamily="34" charset="0"/>
                <a:cs typeface="Arial" pitchFamily="34" charset="0"/>
              </a:rPr>
              <a:t>Основні терміни: </a:t>
            </a:r>
            <a:endParaRPr lang="uk-UA" sz="4800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4400" dirty="0" smtClean="0">
                <a:latin typeface="Arial" pitchFamily="34" charset="0"/>
                <a:cs typeface="Arial" pitchFamily="34" charset="0"/>
              </a:rPr>
              <a:t>харчові добавки, що покращують зовнішній вигляд харчових продуктів, </a:t>
            </a:r>
            <a:r>
              <a:rPr lang="uk-UA" sz="4400" dirty="0" smtClean="0">
                <a:latin typeface="Arial" pitchFamily="34" charset="0"/>
                <a:cs typeface="Arial" pitchFamily="34" charset="0"/>
              </a:rPr>
              <a:t>натуральні </a:t>
            </a:r>
            <a:r>
              <a:rPr lang="uk-UA" sz="4400" dirty="0" smtClean="0">
                <a:latin typeface="Arial" pitchFamily="34" charset="0"/>
                <a:cs typeface="Arial" pitchFamily="34" charset="0"/>
              </a:rPr>
              <a:t>барвники, </a:t>
            </a:r>
            <a:r>
              <a:rPr lang="uk-UA" sz="4400" dirty="0" err="1" smtClean="0">
                <a:latin typeface="Arial" pitchFamily="34" charset="0"/>
                <a:cs typeface="Arial" pitchFamily="34" charset="0"/>
              </a:rPr>
              <a:t>колорант</a:t>
            </a:r>
            <a:r>
              <a:rPr lang="uk-UA" sz="4400" dirty="0" smtClean="0">
                <a:latin typeface="Arial" pitchFamily="34" charset="0"/>
                <a:cs typeface="Arial" pitchFamily="34" charset="0"/>
              </a:rPr>
              <a:t>, барвні сполуки, пігменти.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AutoShape 2" descr="ÐÐ°ÑÑÐ¸Ð½ÐºÐ¸ Ð¿Ð¾ Ð·Ð°Ð¿ÑÐ¾ÑÑ ÑÐ°ÑÑÐ¾Ð²Ñ Ð±Ð°ÑÐ²Ð½Ð¸ÐºÐ¸ Ð 1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2" name="AutoShape 4" descr="ÐÐ°ÑÑÐ¸Ð½ÐºÐ¸ Ð¿Ð¾ Ð·Ð°Ð¿ÑÐ¾ÑÑ ÑÐ°ÑÑÐ¾Ð²Ñ Ð±Ð°ÑÐ²Ð½Ð¸ÐºÐ¸ Ð 1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 descr="ÐÐ°ÑÑÐ¸Ð½ÐºÐ¸ Ð¿Ð¾ Ð·Ð°Ð¿ÑÐ¾ÑÑ ÑÐ°ÑÑÐ¾Ð²Ñ Ð±Ð°ÑÐ²Ð½Ð¸ÐºÐ¸ Ð 1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 descr="ÐÐ°ÑÑÐ¸Ð½ÐºÐ¸ Ð¿Ð¾ Ð·Ð°Ð¿ÑÐ¾ÑÑ ÑÐ°ÑÑÐ¾Ð²Ñ Ð±Ð°ÑÐ²Ð½Ð¸ÐºÐ¸ Ð 1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8" name="Picture 10" descr="https://lh3.googleusercontent.com/-r0e98_vWJWA/WsUK-JWHVMI/AAAAAAABgJk/UmBOq3MoJiAVXLFFx_l8vZsY_Rzq6C1DgCLcBGAs/w435-h329-n/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71942"/>
            <a:ext cx="3286151" cy="2786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57158" y="214290"/>
            <a:ext cx="8565751" cy="6418769"/>
            <a:chOff x="1660" y="178"/>
            <a:chExt cx="8797" cy="4653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1804" y="2014"/>
              <a:ext cx="4419" cy="1512"/>
            </a:xfrm>
            <a:custGeom>
              <a:avLst/>
              <a:gdLst/>
              <a:ahLst/>
              <a:cxnLst>
                <a:cxn ang="0">
                  <a:pos x="2102" y="1"/>
                </a:cxn>
                <a:cxn ang="0">
                  <a:pos x="1892" y="8"/>
                </a:cxn>
                <a:cxn ang="0">
                  <a:pos x="1688" y="21"/>
                </a:cxn>
                <a:cxn ang="0">
                  <a:pos x="1492" y="41"/>
                </a:cxn>
                <a:cxn ang="0">
                  <a:pos x="1303" y="67"/>
                </a:cxn>
                <a:cxn ang="0">
                  <a:pos x="1123" y="98"/>
                </a:cxn>
                <a:cxn ang="0">
                  <a:pos x="953" y="134"/>
                </a:cxn>
                <a:cxn ang="0">
                  <a:pos x="794" y="176"/>
                </a:cxn>
                <a:cxn ang="0">
                  <a:pos x="647" y="222"/>
                </a:cxn>
                <a:cxn ang="0">
                  <a:pos x="512" y="272"/>
                </a:cxn>
                <a:cxn ang="0">
                  <a:pos x="391" y="326"/>
                </a:cxn>
                <a:cxn ang="0">
                  <a:pos x="237" y="415"/>
                </a:cxn>
                <a:cxn ang="0">
                  <a:pos x="88" y="544"/>
                </a:cxn>
                <a:cxn ang="0">
                  <a:pos x="10" y="683"/>
                </a:cxn>
                <a:cxn ang="0">
                  <a:pos x="3" y="793"/>
                </a:cxn>
                <a:cxn ang="0">
                  <a:pos x="62" y="935"/>
                </a:cxn>
                <a:cxn ang="0">
                  <a:pos x="194" y="1066"/>
                </a:cxn>
                <a:cxn ang="0">
                  <a:pos x="391" y="1186"/>
                </a:cxn>
                <a:cxn ang="0">
                  <a:pos x="512" y="1240"/>
                </a:cxn>
                <a:cxn ang="0">
                  <a:pos x="647" y="1291"/>
                </a:cxn>
                <a:cxn ang="0">
                  <a:pos x="794" y="1337"/>
                </a:cxn>
                <a:cxn ang="0">
                  <a:pos x="953" y="1378"/>
                </a:cxn>
                <a:cxn ang="0">
                  <a:pos x="1123" y="1415"/>
                </a:cxn>
                <a:cxn ang="0">
                  <a:pos x="1303" y="1446"/>
                </a:cxn>
                <a:cxn ang="0">
                  <a:pos x="1492" y="1471"/>
                </a:cxn>
                <a:cxn ang="0">
                  <a:pos x="1688" y="1491"/>
                </a:cxn>
                <a:cxn ang="0">
                  <a:pos x="1892" y="1505"/>
                </a:cxn>
                <a:cxn ang="0">
                  <a:pos x="2102" y="1511"/>
                </a:cxn>
                <a:cxn ang="0">
                  <a:pos x="2316" y="1511"/>
                </a:cxn>
                <a:cxn ang="0">
                  <a:pos x="2527" y="1505"/>
                </a:cxn>
                <a:cxn ang="0">
                  <a:pos x="2730" y="1491"/>
                </a:cxn>
                <a:cxn ang="0">
                  <a:pos x="2927" y="1471"/>
                </a:cxn>
                <a:cxn ang="0">
                  <a:pos x="3116" y="1446"/>
                </a:cxn>
                <a:cxn ang="0">
                  <a:pos x="3296" y="1415"/>
                </a:cxn>
                <a:cxn ang="0">
                  <a:pos x="3466" y="1378"/>
                </a:cxn>
                <a:cxn ang="0">
                  <a:pos x="3625" y="1337"/>
                </a:cxn>
                <a:cxn ang="0">
                  <a:pos x="3772" y="1291"/>
                </a:cxn>
                <a:cxn ang="0">
                  <a:pos x="3906" y="1240"/>
                </a:cxn>
                <a:cxn ang="0">
                  <a:pos x="4028" y="1186"/>
                </a:cxn>
                <a:cxn ang="0">
                  <a:pos x="4182" y="1098"/>
                </a:cxn>
                <a:cxn ang="0">
                  <a:pos x="4331" y="969"/>
                </a:cxn>
                <a:cxn ang="0">
                  <a:pos x="4409" y="829"/>
                </a:cxn>
                <a:cxn ang="0">
                  <a:pos x="4416" y="720"/>
                </a:cxn>
                <a:cxn ang="0">
                  <a:pos x="4357" y="578"/>
                </a:cxn>
                <a:cxn ang="0">
                  <a:pos x="4225" y="446"/>
                </a:cxn>
                <a:cxn ang="0">
                  <a:pos x="4028" y="326"/>
                </a:cxn>
                <a:cxn ang="0">
                  <a:pos x="3906" y="272"/>
                </a:cxn>
                <a:cxn ang="0">
                  <a:pos x="3772" y="222"/>
                </a:cxn>
                <a:cxn ang="0">
                  <a:pos x="3625" y="176"/>
                </a:cxn>
                <a:cxn ang="0">
                  <a:pos x="3466" y="134"/>
                </a:cxn>
                <a:cxn ang="0">
                  <a:pos x="3296" y="98"/>
                </a:cxn>
                <a:cxn ang="0">
                  <a:pos x="3116" y="67"/>
                </a:cxn>
                <a:cxn ang="0">
                  <a:pos x="2927" y="41"/>
                </a:cxn>
                <a:cxn ang="0">
                  <a:pos x="2730" y="21"/>
                </a:cxn>
                <a:cxn ang="0">
                  <a:pos x="2527" y="8"/>
                </a:cxn>
                <a:cxn ang="0">
                  <a:pos x="2316" y="1"/>
                </a:cxn>
              </a:cxnLst>
              <a:rect l="0" t="0" r="r" b="b"/>
              <a:pathLst>
                <a:path w="4419" h="1512">
                  <a:moveTo>
                    <a:pt x="2209" y="0"/>
                  </a:moveTo>
                  <a:lnTo>
                    <a:pt x="2102" y="1"/>
                  </a:lnTo>
                  <a:lnTo>
                    <a:pt x="1997" y="4"/>
                  </a:lnTo>
                  <a:lnTo>
                    <a:pt x="1892" y="8"/>
                  </a:lnTo>
                  <a:lnTo>
                    <a:pt x="1790" y="14"/>
                  </a:lnTo>
                  <a:lnTo>
                    <a:pt x="1688" y="21"/>
                  </a:lnTo>
                  <a:lnTo>
                    <a:pt x="1589" y="30"/>
                  </a:lnTo>
                  <a:lnTo>
                    <a:pt x="1492" y="41"/>
                  </a:lnTo>
                  <a:lnTo>
                    <a:pt x="1396" y="53"/>
                  </a:lnTo>
                  <a:lnTo>
                    <a:pt x="1303" y="67"/>
                  </a:lnTo>
                  <a:lnTo>
                    <a:pt x="1212" y="81"/>
                  </a:lnTo>
                  <a:lnTo>
                    <a:pt x="1123" y="98"/>
                  </a:lnTo>
                  <a:lnTo>
                    <a:pt x="1037" y="115"/>
                  </a:lnTo>
                  <a:lnTo>
                    <a:pt x="953" y="134"/>
                  </a:lnTo>
                  <a:lnTo>
                    <a:pt x="873" y="154"/>
                  </a:lnTo>
                  <a:lnTo>
                    <a:pt x="794" y="176"/>
                  </a:lnTo>
                  <a:lnTo>
                    <a:pt x="719" y="198"/>
                  </a:lnTo>
                  <a:lnTo>
                    <a:pt x="647" y="222"/>
                  </a:lnTo>
                  <a:lnTo>
                    <a:pt x="578" y="246"/>
                  </a:lnTo>
                  <a:lnTo>
                    <a:pt x="512" y="272"/>
                  </a:lnTo>
                  <a:lnTo>
                    <a:pt x="450" y="299"/>
                  </a:lnTo>
                  <a:lnTo>
                    <a:pt x="391" y="326"/>
                  </a:lnTo>
                  <a:lnTo>
                    <a:pt x="336" y="355"/>
                  </a:lnTo>
                  <a:lnTo>
                    <a:pt x="237" y="415"/>
                  </a:lnTo>
                  <a:lnTo>
                    <a:pt x="154" y="478"/>
                  </a:lnTo>
                  <a:lnTo>
                    <a:pt x="88" y="544"/>
                  </a:lnTo>
                  <a:lnTo>
                    <a:pt x="40" y="613"/>
                  </a:lnTo>
                  <a:lnTo>
                    <a:pt x="10" y="683"/>
                  </a:lnTo>
                  <a:lnTo>
                    <a:pt x="0" y="756"/>
                  </a:lnTo>
                  <a:lnTo>
                    <a:pt x="3" y="793"/>
                  </a:lnTo>
                  <a:lnTo>
                    <a:pt x="23" y="865"/>
                  </a:lnTo>
                  <a:lnTo>
                    <a:pt x="62" y="935"/>
                  </a:lnTo>
                  <a:lnTo>
                    <a:pt x="119" y="1002"/>
                  </a:lnTo>
                  <a:lnTo>
                    <a:pt x="194" y="1066"/>
                  </a:lnTo>
                  <a:lnTo>
                    <a:pt x="285" y="1128"/>
                  </a:lnTo>
                  <a:lnTo>
                    <a:pt x="391" y="1186"/>
                  </a:lnTo>
                  <a:lnTo>
                    <a:pt x="450" y="1214"/>
                  </a:lnTo>
                  <a:lnTo>
                    <a:pt x="512" y="1240"/>
                  </a:lnTo>
                  <a:lnTo>
                    <a:pt x="578" y="1266"/>
                  </a:lnTo>
                  <a:lnTo>
                    <a:pt x="647" y="1291"/>
                  </a:lnTo>
                  <a:lnTo>
                    <a:pt x="719" y="1314"/>
                  </a:lnTo>
                  <a:lnTo>
                    <a:pt x="794" y="1337"/>
                  </a:lnTo>
                  <a:lnTo>
                    <a:pt x="873" y="1358"/>
                  </a:lnTo>
                  <a:lnTo>
                    <a:pt x="953" y="1378"/>
                  </a:lnTo>
                  <a:lnTo>
                    <a:pt x="1037" y="1397"/>
                  </a:lnTo>
                  <a:lnTo>
                    <a:pt x="1123" y="1415"/>
                  </a:lnTo>
                  <a:lnTo>
                    <a:pt x="1212" y="1431"/>
                  </a:lnTo>
                  <a:lnTo>
                    <a:pt x="1303" y="1446"/>
                  </a:lnTo>
                  <a:lnTo>
                    <a:pt x="1396" y="1459"/>
                  </a:lnTo>
                  <a:lnTo>
                    <a:pt x="1492" y="1471"/>
                  </a:lnTo>
                  <a:lnTo>
                    <a:pt x="1589" y="1482"/>
                  </a:lnTo>
                  <a:lnTo>
                    <a:pt x="1688" y="1491"/>
                  </a:lnTo>
                  <a:lnTo>
                    <a:pt x="1790" y="1499"/>
                  </a:lnTo>
                  <a:lnTo>
                    <a:pt x="1892" y="1505"/>
                  </a:lnTo>
                  <a:lnTo>
                    <a:pt x="1997" y="1509"/>
                  </a:lnTo>
                  <a:lnTo>
                    <a:pt x="2102" y="1511"/>
                  </a:lnTo>
                  <a:lnTo>
                    <a:pt x="2209" y="1512"/>
                  </a:lnTo>
                  <a:lnTo>
                    <a:pt x="2316" y="1511"/>
                  </a:lnTo>
                  <a:lnTo>
                    <a:pt x="2422" y="1509"/>
                  </a:lnTo>
                  <a:lnTo>
                    <a:pt x="2527" y="1505"/>
                  </a:lnTo>
                  <a:lnTo>
                    <a:pt x="2629" y="1499"/>
                  </a:lnTo>
                  <a:lnTo>
                    <a:pt x="2730" y="1491"/>
                  </a:lnTo>
                  <a:lnTo>
                    <a:pt x="2830" y="1482"/>
                  </a:lnTo>
                  <a:lnTo>
                    <a:pt x="2927" y="1471"/>
                  </a:lnTo>
                  <a:lnTo>
                    <a:pt x="3023" y="1459"/>
                  </a:lnTo>
                  <a:lnTo>
                    <a:pt x="3116" y="1446"/>
                  </a:lnTo>
                  <a:lnTo>
                    <a:pt x="3207" y="1431"/>
                  </a:lnTo>
                  <a:lnTo>
                    <a:pt x="3296" y="1415"/>
                  </a:lnTo>
                  <a:lnTo>
                    <a:pt x="3382" y="1397"/>
                  </a:lnTo>
                  <a:lnTo>
                    <a:pt x="3466" y="1378"/>
                  </a:lnTo>
                  <a:lnTo>
                    <a:pt x="3546" y="1358"/>
                  </a:lnTo>
                  <a:lnTo>
                    <a:pt x="3625" y="1337"/>
                  </a:lnTo>
                  <a:lnTo>
                    <a:pt x="3700" y="1314"/>
                  </a:lnTo>
                  <a:lnTo>
                    <a:pt x="3772" y="1291"/>
                  </a:lnTo>
                  <a:lnTo>
                    <a:pt x="3841" y="1266"/>
                  </a:lnTo>
                  <a:lnTo>
                    <a:pt x="3906" y="1240"/>
                  </a:lnTo>
                  <a:lnTo>
                    <a:pt x="3969" y="1214"/>
                  </a:lnTo>
                  <a:lnTo>
                    <a:pt x="4028" y="1186"/>
                  </a:lnTo>
                  <a:lnTo>
                    <a:pt x="4083" y="1157"/>
                  </a:lnTo>
                  <a:lnTo>
                    <a:pt x="4182" y="1098"/>
                  </a:lnTo>
                  <a:lnTo>
                    <a:pt x="4265" y="1034"/>
                  </a:lnTo>
                  <a:lnTo>
                    <a:pt x="4331" y="969"/>
                  </a:lnTo>
                  <a:lnTo>
                    <a:pt x="4379" y="900"/>
                  </a:lnTo>
                  <a:lnTo>
                    <a:pt x="4409" y="829"/>
                  </a:lnTo>
                  <a:lnTo>
                    <a:pt x="4419" y="756"/>
                  </a:lnTo>
                  <a:lnTo>
                    <a:pt x="4416" y="720"/>
                  </a:lnTo>
                  <a:lnTo>
                    <a:pt x="4396" y="648"/>
                  </a:lnTo>
                  <a:lnTo>
                    <a:pt x="4357" y="578"/>
                  </a:lnTo>
                  <a:lnTo>
                    <a:pt x="4300" y="511"/>
                  </a:lnTo>
                  <a:lnTo>
                    <a:pt x="4225" y="446"/>
                  </a:lnTo>
                  <a:lnTo>
                    <a:pt x="4134" y="385"/>
                  </a:lnTo>
                  <a:lnTo>
                    <a:pt x="4028" y="326"/>
                  </a:lnTo>
                  <a:lnTo>
                    <a:pt x="3969" y="299"/>
                  </a:lnTo>
                  <a:lnTo>
                    <a:pt x="3906" y="272"/>
                  </a:lnTo>
                  <a:lnTo>
                    <a:pt x="3841" y="246"/>
                  </a:lnTo>
                  <a:lnTo>
                    <a:pt x="3772" y="222"/>
                  </a:lnTo>
                  <a:lnTo>
                    <a:pt x="3700" y="198"/>
                  </a:lnTo>
                  <a:lnTo>
                    <a:pt x="3625" y="176"/>
                  </a:lnTo>
                  <a:lnTo>
                    <a:pt x="3546" y="154"/>
                  </a:lnTo>
                  <a:lnTo>
                    <a:pt x="3466" y="134"/>
                  </a:lnTo>
                  <a:lnTo>
                    <a:pt x="3382" y="115"/>
                  </a:lnTo>
                  <a:lnTo>
                    <a:pt x="3296" y="98"/>
                  </a:lnTo>
                  <a:lnTo>
                    <a:pt x="3207" y="81"/>
                  </a:lnTo>
                  <a:lnTo>
                    <a:pt x="3116" y="67"/>
                  </a:lnTo>
                  <a:lnTo>
                    <a:pt x="3023" y="53"/>
                  </a:lnTo>
                  <a:lnTo>
                    <a:pt x="2927" y="41"/>
                  </a:lnTo>
                  <a:lnTo>
                    <a:pt x="2830" y="30"/>
                  </a:lnTo>
                  <a:lnTo>
                    <a:pt x="2730" y="21"/>
                  </a:lnTo>
                  <a:lnTo>
                    <a:pt x="2629" y="14"/>
                  </a:lnTo>
                  <a:lnTo>
                    <a:pt x="2527" y="8"/>
                  </a:lnTo>
                  <a:lnTo>
                    <a:pt x="2422" y="4"/>
                  </a:lnTo>
                  <a:lnTo>
                    <a:pt x="2316" y="1"/>
                  </a:lnTo>
                  <a:lnTo>
                    <a:pt x="220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1660" y="178"/>
              <a:ext cx="3637" cy="1861"/>
            </a:xfrm>
            <a:custGeom>
              <a:avLst/>
              <a:gdLst/>
              <a:ahLst/>
              <a:cxnLst>
                <a:cxn ang="0">
                  <a:pos x="3031" y="0"/>
                </a:cxn>
                <a:cxn ang="0">
                  <a:pos x="606" y="0"/>
                </a:cxn>
                <a:cxn ang="0">
                  <a:pos x="508" y="4"/>
                </a:cxn>
                <a:cxn ang="0">
                  <a:pos x="415" y="13"/>
                </a:cxn>
                <a:cxn ang="0">
                  <a:pos x="328" y="29"/>
                </a:cxn>
                <a:cxn ang="0">
                  <a:pos x="248" y="49"/>
                </a:cxn>
                <a:cxn ang="0">
                  <a:pos x="178" y="75"/>
                </a:cxn>
                <a:cxn ang="0">
                  <a:pos x="117" y="105"/>
                </a:cxn>
                <a:cxn ang="0">
                  <a:pos x="31" y="175"/>
                </a:cxn>
                <a:cxn ang="0">
                  <a:pos x="0" y="255"/>
                </a:cxn>
                <a:cxn ang="0">
                  <a:pos x="0" y="1276"/>
                </a:cxn>
                <a:cxn ang="0">
                  <a:pos x="31" y="1357"/>
                </a:cxn>
                <a:cxn ang="0">
                  <a:pos x="117" y="1427"/>
                </a:cxn>
                <a:cxn ang="0">
                  <a:pos x="178" y="1457"/>
                </a:cxn>
                <a:cxn ang="0">
                  <a:pos x="248" y="1482"/>
                </a:cxn>
                <a:cxn ang="0">
                  <a:pos x="328" y="1503"/>
                </a:cxn>
                <a:cxn ang="0">
                  <a:pos x="415" y="1518"/>
                </a:cxn>
                <a:cxn ang="0">
                  <a:pos x="508" y="1528"/>
                </a:cxn>
                <a:cxn ang="0">
                  <a:pos x="606" y="1531"/>
                </a:cxn>
                <a:cxn ang="0">
                  <a:pos x="1382" y="1861"/>
                </a:cxn>
                <a:cxn ang="0">
                  <a:pos x="1515" y="1531"/>
                </a:cxn>
                <a:cxn ang="0">
                  <a:pos x="3031" y="1531"/>
                </a:cxn>
                <a:cxn ang="0">
                  <a:pos x="3129" y="1528"/>
                </a:cxn>
                <a:cxn ang="0">
                  <a:pos x="3222" y="1518"/>
                </a:cxn>
                <a:cxn ang="0">
                  <a:pos x="3309" y="1503"/>
                </a:cxn>
                <a:cxn ang="0">
                  <a:pos x="3389" y="1482"/>
                </a:cxn>
                <a:cxn ang="0">
                  <a:pos x="3459" y="1457"/>
                </a:cxn>
                <a:cxn ang="0">
                  <a:pos x="3520" y="1427"/>
                </a:cxn>
                <a:cxn ang="0">
                  <a:pos x="3606" y="1357"/>
                </a:cxn>
                <a:cxn ang="0">
                  <a:pos x="3637" y="1276"/>
                </a:cxn>
                <a:cxn ang="0">
                  <a:pos x="3637" y="255"/>
                </a:cxn>
                <a:cxn ang="0">
                  <a:pos x="3606" y="175"/>
                </a:cxn>
                <a:cxn ang="0">
                  <a:pos x="3520" y="105"/>
                </a:cxn>
                <a:cxn ang="0">
                  <a:pos x="3459" y="75"/>
                </a:cxn>
                <a:cxn ang="0">
                  <a:pos x="3389" y="49"/>
                </a:cxn>
                <a:cxn ang="0">
                  <a:pos x="3309" y="29"/>
                </a:cxn>
                <a:cxn ang="0">
                  <a:pos x="3222" y="13"/>
                </a:cxn>
                <a:cxn ang="0">
                  <a:pos x="3129" y="4"/>
                </a:cxn>
                <a:cxn ang="0">
                  <a:pos x="3031" y="0"/>
                </a:cxn>
              </a:cxnLst>
              <a:rect l="0" t="0" r="r" b="b"/>
              <a:pathLst>
                <a:path w="3637" h="1861">
                  <a:moveTo>
                    <a:pt x="3031" y="0"/>
                  </a:moveTo>
                  <a:lnTo>
                    <a:pt x="606" y="0"/>
                  </a:lnTo>
                  <a:lnTo>
                    <a:pt x="508" y="4"/>
                  </a:lnTo>
                  <a:lnTo>
                    <a:pt x="415" y="13"/>
                  </a:lnTo>
                  <a:lnTo>
                    <a:pt x="328" y="29"/>
                  </a:lnTo>
                  <a:lnTo>
                    <a:pt x="248" y="49"/>
                  </a:lnTo>
                  <a:lnTo>
                    <a:pt x="178" y="75"/>
                  </a:lnTo>
                  <a:lnTo>
                    <a:pt x="117" y="105"/>
                  </a:lnTo>
                  <a:lnTo>
                    <a:pt x="31" y="175"/>
                  </a:lnTo>
                  <a:lnTo>
                    <a:pt x="0" y="255"/>
                  </a:lnTo>
                  <a:lnTo>
                    <a:pt x="0" y="1276"/>
                  </a:lnTo>
                  <a:lnTo>
                    <a:pt x="31" y="1357"/>
                  </a:lnTo>
                  <a:lnTo>
                    <a:pt x="117" y="1427"/>
                  </a:lnTo>
                  <a:lnTo>
                    <a:pt x="178" y="1457"/>
                  </a:lnTo>
                  <a:lnTo>
                    <a:pt x="248" y="1482"/>
                  </a:lnTo>
                  <a:lnTo>
                    <a:pt x="328" y="1503"/>
                  </a:lnTo>
                  <a:lnTo>
                    <a:pt x="415" y="1518"/>
                  </a:lnTo>
                  <a:lnTo>
                    <a:pt x="508" y="1528"/>
                  </a:lnTo>
                  <a:lnTo>
                    <a:pt x="606" y="1531"/>
                  </a:lnTo>
                  <a:lnTo>
                    <a:pt x="1382" y="1861"/>
                  </a:lnTo>
                  <a:lnTo>
                    <a:pt x="1515" y="1531"/>
                  </a:lnTo>
                  <a:lnTo>
                    <a:pt x="3031" y="1531"/>
                  </a:lnTo>
                  <a:lnTo>
                    <a:pt x="3129" y="1528"/>
                  </a:lnTo>
                  <a:lnTo>
                    <a:pt x="3222" y="1518"/>
                  </a:lnTo>
                  <a:lnTo>
                    <a:pt x="3309" y="1503"/>
                  </a:lnTo>
                  <a:lnTo>
                    <a:pt x="3389" y="1482"/>
                  </a:lnTo>
                  <a:lnTo>
                    <a:pt x="3459" y="1457"/>
                  </a:lnTo>
                  <a:lnTo>
                    <a:pt x="3520" y="1427"/>
                  </a:lnTo>
                  <a:lnTo>
                    <a:pt x="3606" y="1357"/>
                  </a:lnTo>
                  <a:lnTo>
                    <a:pt x="3637" y="1276"/>
                  </a:lnTo>
                  <a:lnTo>
                    <a:pt x="3637" y="255"/>
                  </a:lnTo>
                  <a:lnTo>
                    <a:pt x="3606" y="175"/>
                  </a:lnTo>
                  <a:lnTo>
                    <a:pt x="3520" y="105"/>
                  </a:lnTo>
                  <a:lnTo>
                    <a:pt x="3459" y="75"/>
                  </a:lnTo>
                  <a:lnTo>
                    <a:pt x="3389" y="49"/>
                  </a:lnTo>
                  <a:lnTo>
                    <a:pt x="3309" y="29"/>
                  </a:lnTo>
                  <a:lnTo>
                    <a:pt x="3222" y="13"/>
                  </a:lnTo>
                  <a:lnTo>
                    <a:pt x="3129" y="4"/>
                  </a:lnTo>
                  <a:lnTo>
                    <a:pt x="303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1660" y="178"/>
              <a:ext cx="3637" cy="1861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08" y="4"/>
                </a:cxn>
                <a:cxn ang="0">
                  <a:pos x="415" y="13"/>
                </a:cxn>
                <a:cxn ang="0">
                  <a:pos x="328" y="29"/>
                </a:cxn>
                <a:cxn ang="0">
                  <a:pos x="248" y="49"/>
                </a:cxn>
                <a:cxn ang="0">
                  <a:pos x="178" y="75"/>
                </a:cxn>
                <a:cxn ang="0">
                  <a:pos x="117" y="105"/>
                </a:cxn>
                <a:cxn ang="0">
                  <a:pos x="31" y="175"/>
                </a:cxn>
                <a:cxn ang="0">
                  <a:pos x="0" y="255"/>
                </a:cxn>
                <a:cxn ang="0">
                  <a:pos x="0" y="893"/>
                </a:cxn>
                <a:cxn ang="0">
                  <a:pos x="0" y="1276"/>
                </a:cxn>
                <a:cxn ang="0">
                  <a:pos x="31" y="1357"/>
                </a:cxn>
                <a:cxn ang="0">
                  <a:pos x="117" y="1427"/>
                </a:cxn>
                <a:cxn ang="0">
                  <a:pos x="178" y="1457"/>
                </a:cxn>
                <a:cxn ang="0">
                  <a:pos x="248" y="1482"/>
                </a:cxn>
                <a:cxn ang="0">
                  <a:pos x="328" y="1503"/>
                </a:cxn>
                <a:cxn ang="0">
                  <a:pos x="415" y="1518"/>
                </a:cxn>
                <a:cxn ang="0">
                  <a:pos x="508" y="1528"/>
                </a:cxn>
                <a:cxn ang="0">
                  <a:pos x="606" y="1531"/>
                </a:cxn>
                <a:cxn ang="0">
                  <a:pos x="1382" y="1861"/>
                </a:cxn>
                <a:cxn ang="0">
                  <a:pos x="1515" y="1531"/>
                </a:cxn>
                <a:cxn ang="0">
                  <a:pos x="3031" y="1531"/>
                </a:cxn>
                <a:cxn ang="0">
                  <a:pos x="3129" y="1528"/>
                </a:cxn>
                <a:cxn ang="0">
                  <a:pos x="3222" y="1518"/>
                </a:cxn>
                <a:cxn ang="0">
                  <a:pos x="3309" y="1503"/>
                </a:cxn>
                <a:cxn ang="0">
                  <a:pos x="3389" y="1482"/>
                </a:cxn>
                <a:cxn ang="0">
                  <a:pos x="3459" y="1457"/>
                </a:cxn>
                <a:cxn ang="0">
                  <a:pos x="3520" y="1427"/>
                </a:cxn>
                <a:cxn ang="0">
                  <a:pos x="3606" y="1357"/>
                </a:cxn>
                <a:cxn ang="0">
                  <a:pos x="3637" y="1276"/>
                </a:cxn>
                <a:cxn ang="0">
                  <a:pos x="3637" y="893"/>
                </a:cxn>
                <a:cxn ang="0">
                  <a:pos x="3637" y="255"/>
                </a:cxn>
                <a:cxn ang="0">
                  <a:pos x="3606" y="175"/>
                </a:cxn>
                <a:cxn ang="0">
                  <a:pos x="3520" y="105"/>
                </a:cxn>
                <a:cxn ang="0">
                  <a:pos x="3459" y="75"/>
                </a:cxn>
                <a:cxn ang="0">
                  <a:pos x="3389" y="49"/>
                </a:cxn>
                <a:cxn ang="0">
                  <a:pos x="3309" y="29"/>
                </a:cxn>
                <a:cxn ang="0">
                  <a:pos x="3222" y="13"/>
                </a:cxn>
                <a:cxn ang="0">
                  <a:pos x="3129" y="4"/>
                </a:cxn>
                <a:cxn ang="0">
                  <a:pos x="3031" y="0"/>
                </a:cxn>
                <a:cxn ang="0">
                  <a:pos x="1515" y="0"/>
                </a:cxn>
                <a:cxn ang="0">
                  <a:pos x="606" y="0"/>
                </a:cxn>
              </a:cxnLst>
              <a:rect l="0" t="0" r="r" b="b"/>
              <a:pathLst>
                <a:path w="3637" h="1861">
                  <a:moveTo>
                    <a:pt x="606" y="0"/>
                  </a:moveTo>
                  <a:lnTo>
                    <a:pt x="508" y="4"/>
                  </a:lnTo>
                  <a:lnTo>
                    <a:pt x="415" y="13"/>
                  </a:lnTo>
                  <a:lnTo>
                    <a:pt x="328" y="29"/>
                  </a:lnTo>
                  <a:lnTo>
                    <a:pt x="248" y="49"/>
                  </a:lnTo>
                  <a:lnTo>
                    <a:pt x="178" y="75"/>
                  </a:lnTo>
                  <a:lnTo>
                    <a:pt x="117" y="105"/>
                  </a:lnTo>
                  <a:lnTo>
                    <a:pt x="31" y="175"/>
                  </a:lnTo>
                  <a:lnTo>
                    <a:pt x="0" y="255"/>
                  </a:lnTo>
                  <a:lnTo>
                    <a:pt x="0" y="893"/>
                  </a:lnTo>
                  <a:lnTo>
                    <a:pt x="0" y="1276"/>
                  </a:lnTo>
                  <a:lnTo>
                    <a:pt x="31" y="1357"/>
                  </a:lnTo>
                  <a:lnTo>
                    <a:pt x="117" y="1427"/>
                  </a:lnTo>
                  <a:lnTo>
                    <a:pt x="178" y="1457"/>
                  </a:lnTo>
                  <a:lnTo>
                    <a:pt x="248" y="1482"/>
                  </a:lnTo>
                  <a:lnTo>
                    <a:pt x="328" y="1503"/>
                  </a:lnTo>
                  <a:lnTo>
                    <a:pt x="415" y="1518"/>
                  </a:lnTo>
                  <a:lnTo>
                    <a:pt x="508" y="1528"/>
                  </a:lnTo>
                  <a:lnTo>
                    <a:pt x="606" y="1531"/>
                  </a:lnTo>
                  <a:lnTo>
                    <a:pt x="1382" y="1861"/>
                  </a:lnTo>
                  <a:lnTo>
                    <a:pt x="1515" y="1531"/>
                  </a:lnTo>
                  <a:lnTo>
                    <a:pt x="3031" y="1531"/>
                  </a:lnTo>
                  <a:lnTo>
                    <a:pt x="3129" y="1528"/>
                  </a:lnTo>
                  <a:lnTo>
                    <a:pt x="3222" y="1518"/>
                  </a:lnTo>
                  <a:lnTo>
                    <a:pt x="3309" y="1503"/>
                  </a:lnTo>
                  <a:lnTo>
                    <a:pt x="3389" y="1482"/>
                  </a:lnTo>
                  <a:lnTo>
                    <a:pt x="3459" y="1457"/>
                  </a:lnTo>
                  <a:lnTo>
                    <a:pt x="3520" y="1427"/>
                  </a:lnTo>
                  <a:lnTo>
                    <a:pt x="3606" y="1357"/>
                  </a:lnTo>
                  <a:lnTo>
                    <a:pt x="3637" y="1276"/>
                  </a:lnTo>
                  <a:lnTo>
                    <a:pt x="3637" y="893"/>
                  </a:lnTo>
                  <a:lnTo>
                    <a:pt x="3637" y="255"/>
                  </a:lnTo>
                  <a:lnTo>
                    <a:pt x="3606" y="175"/>
                  </a:lnTo>
                  <a:lnTo>
                    <a:pt x="3520" y="105"/>
                  </a:lnTo>
                  <a:lnTo>
                    <a:pt x="3459" y="75"/>
                  </a:lnTo>
                  <a:lnTo>
                    <a:pt x="3389" y="49"/>
                  </a:lnTo>
                  <a:lnTo>
                    <a:pt x="3309" y="29"/>
                  </a:lnTo>
                  <a:lnTo>
                    <a:pt x="3222" y="13"/>
                  </a:lnTo>
                  <a:lnTo>
                    <a:pt x="3129" y="4"/>
                  </a:lnTo>
                  <a:lnTo>
                    <a:pt x="3031" y="0"/>
                  </a:lnTo>
                  <a:lnTo>
                    <a:pt x="1515" y="0"/>
                  </a:lnTo>
                  <a:lnTo>
                    <a:pt x="606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AutoShape 6"/>
            <p:cNvSpPr>
              <a:spLocks/>
            </p:cNvSpPr>
            <p:nvPr/>
          </p:nvSpPr>
          <p:spPr bwMode="auto">
            <a:xfrm>
              <a:off x="6161" y="2014"/>
              <a:ext cx="4296" cy="1327"/>
            </a:xfrm>
            <a:custGeom>
              <a:avLst/>
              <a:gdLst/>
              <a:ahLst/>
              <a:cxnLst>
                <a:cxn ang="0">
                  <a:pos x="4296" y="553"/>
                </a:cxn>
                <a:cxn ang="0">
                  <a:pos x="826" y="553"/>
                </a:cxn>
                <a:cxn ang="0">
                  <a:pos x="826" y="1106"/>
                </a:cxn>
                <a:cxn ang="0">
                  <a:pos x="835" y="1146"/>
                </a:cxn>
                <a:cxn ang="0">
                  <a:pos x="862" y="1183"/>
                </a:cxn>
                <a:cxn ang="0">
                  <a:pos x="905" y="1218"/>
                </a:cxn>
                <a:cxn ang="0">
                  <a:pos x="962" y="1249"/>
                </a:cxn>
                <a:cxn ang="0">
                  <a:pos x="1032" y="1275"/>
                </a:cxn>
                <a:cxn ang="0">
                  <a:pos x="1112" y="1297"/>
                </a:cxn>
                <a:cxn ang="0">
                  <a:pos x="1203" y="1313"/>
                </a:cxn>
                <a:cxn ang="0">
                  <a:pos x="1300" y="1324"/>
                </a:cxn>
                <a:cxn ang="0">
                  <a:pos x="1404" y="1327"/>
                </a:cxn>
                <a:cxn ang="0">
                  <a:pos x="3718" y="1327"/>
                </a:cxn>
                <a:cxn ang="0">
                  <a:pos x="3822" y="1324"/>
                </a:cxn>
                <a:cxn ang="0">
                  <a:pos x="3919" y="1313"/>
                </a:cxn>
                <a:cxn ang="0">
                  <a:pos x="4010" y="1297"/>
                </a:cxn>
                <a:cxn ang="0">
                  <a:pos x="4090" y="1275"/>
                </a:cxn>
                <a:cxn ang="0">
                  <a:pos x="4160" y="1249"/>
                </a:cxn>
                <a:cxn ang="0">
                  <a:pos x="4217" y="1218"/>
                </a:cxn>
                <a:cxn ang="0">
                  <a:pos x="4260" y="1183"/>
                </a:cxn>
                <a:cxn ang="0">
                  <a:pos x="4287" y="1146"/>
                </a:cxn>
                <a:cxn ang="0">
                  <a:pos x="4296" y="1106"/>
                </a:cxn>
                <a:cxn ang="0">
                  <a:pos x="4296" y="553"/>
                </a:cxn>
                <a:cxn ang="0">
                  <a:pos x="3718" y="0"/>
                </a:cxn>
                <a:cxn ang="0">
                  <a:pos x="1404" y="0"/>
                </a:cxn>
                <a:cxn ang="0">
                  <a:pos x="1300" y="4"/>
                </a:cxn>
                <a:cxn ang="0">
                  <a:pos x="1203" y="14"/>
                </a:cxn>
                <a:cxn ang="0">
                  <a:pos x="1112" y="30"/>
                </a:cxn>
                <a:cxn ang="0">
                  <a:pos x="1032" y="52"/>
                </a:cxn>
                <a:cxn ang="0">
                  <a:pos x="962" y="79"/>
                </a:cxn>
                <a:cxn ang="0">
                  <a:pos x="905" y="110"/>
                </a:cxn>
                <a:cxn ang="0">
                  <a:pos x="862" y="144"/>
                </a:cxn>
                <a:cxn ang="0">
                  <a:pos x="835" y="182"/>
                </a:cxn>
                <a:cxn ang="0">
                  <a:pos x="826" y="221"/>
                </a:cxn>
                <a:cxn ang="0">
                  <a:pos x="0" y="591"/>
                </a:cxn>
                <a:cxn ang="0">
                  <a:pos x="826" y="553"/>
                </a:cxn>
                <a:cxn ang="0">
                  <a:pos x="4296" y="553"/>
                </a:cxn>
                <a:cxn ang="0">
                  <a:pos x="4296" y="221"/>
                </a:cxn>
                <a:cxn ang="0">
                  <a:pos x="4287" y="182"/>
                </a:cxn>
                <a:cxn ang="0">
                  <a:pos x="4260" y="144"/>
                </a:cxn>
                <a:cxn ang="0">
                  <a:pos x="4217" y="110"/>
                </a:cxn>
                <a:cxn ang="0">
                  <a:pos x="4160" y="79"/>
                </a:cxn>
                <a:cxn ang="0">
                  <a:pos x="4090" y="52"/>
                </a:cxn>
                <a:cxn ang="0">
                  <a:pos x="4010" y="30"/>
                </a:cxn>
                <a:cxn ang="0">
                  <a:pos x="3919" y="14"/>
                </a:cxn>
                <a:cxn ang="0">
                  <a:pos x="3822" y="4"/>
                </a:cxn>
                <a:cxn ang="0">
                  <a:pos x="3822" y="4"/>
                </a:cxn>
                <a:cxn ang="0">
                  <a:pos x="3718" y="0"/>
                </a:cxn>
              </a:cxnLst>
              <a:rect l="0" t="0" r="r" b="b"/>
              <a:pathLst>
                <a:path w="4296" h="1327">
                  <a:moveTo>
                    <a:pt x="4296" y="553"/>
                  </a:moveTo>
                  <a:lnTo>
                    <a:pt x="826" y="553"/>
                  </a:lnTo>
                  <a:lnTo>
                    <a:pt x="826" y="1106"/>
                  </a:lnTo>
                  <a:lnTo>
                    <a:pt x="835" y="1146"/>
                  </a:lnTo>
                  <a:lnTo>
                    <a:pt x="862" y="1183"/>
                  </a:lnTo>
                  <a:lnTo>
                    <a:pt x="905" y="1218"/>
                  </a:lnTo>
                  <a:lnTo>
                    <a:pt x="962" y="1249"/>
                  </a:lnTo>
                  <a:lnTo>
                    <a:pt x="1032" y="1275"/>
                  </a:lnTo>
                  <a:lnTo>
                    <a:pt x="1112" y="1297"/>
                  </a:lnTo>
                  <a:lnTo>
                    <a:pt x="1203" y="1313"/>
                  </a:lnTo>
                  <a:lnTo>
                    <a:pt x="1300" y="1324"/>
                  </a:lnTo>
                  <a:lnTo>
                    <a:pt x="1404" y="1327"/>
                  </a:lnTo>
                  <a:lnTo>
                    <a:pt x="3718" y="1327"/>
                  </a:lnTo>
                  <a:lnTo>
                    <a:pt x="3822" y="1324"/>
                  </a:lnTo>
                  <a:lnTo>
                    <a:pt x="3919" y="1313"/>
                  </a:lnTo>
                  <a:lnTo>
                    <a:pt x="4010" y="1297"/>
                  </a:lnTo>
                  <a:lnTo>
                    <a:pt x="4090" y="1275"/>
                  </a:lnTo>
                  <a:lnTo>
                    <a:pt x="4160" y="1249"/>
                  </a:lnTo>
                  <a:lnTo>
                    <a:pt x="4217" y="1218"/>
                  </a:lnTo>
                  <a:lnTo>
                    <a:pt x="4260" y="1183"/>
                  </a:lnTo>
                  <a:lnTo>
                    <a:pt x="4287" y="1146"/>
                  </a:lnTo>
                  <a:lnTo>
                    <a:pt x="4296" y="1106"/>
                  </a:lnTo>
                  <a:lnTo>
                    <a:pt x="4296" y="553"/>
                  </a:lnTo>
                  <a:close/>
                  <a:moveTo>
                    <a:pt x="3718" y="0"/>
                  </a:moveTo>
                  <a:lnTo>
                    <a:pt x="1404" y="0"/>
                  </a:lnTo>
                  <a:lnTo>
                    <a:pt x="1300" y="4"/>
                  </a:lnTo>
                  <a:lnTo>
                    <a:pt x="1203" y="14"/>
                  </a:lnTo>
                  <a:lnTo>
                    <a:pt x="1112" y="30"/>
                  </a:lnTo>
                  <a:lnTo>
                    <a:pt x="1032" y="52"/>
                  </a:lnTo>
                  <a:lnTo>
                    <a:pt x="962" y="79"/>
                  </a:lnTo>
                  <a:lnTo>
                    <a:pt x="905" y="110"/>
                  </a:lnTo>
                  <a:lnTo>
                    <a:pt x="862" y="144"/>
                  </a:lnTo>
                  <a:lnTo>
                    <a:pt x="835" y="182"/>
                  </a:lnTo>
                  <a:lnTo>
                    <a:pt x="826" y="221"/>
                  </a:lnTo>
                  <a:lnTo>
                    <a:pt x="0" y="591"/>
                  </a:lnTo>
                  <a:lnTo>
                    <a:pt x="826" y="553"/>
                  </a:lnTo>
                  <a:lnTo>
                    <a:pt x="4296" y="553"/>
                  </a:lnTo>
                  <a:lnTo>
                    <a:pt x="4296" y="221"/>
                  </a:lnTo>
                  <a:lnTo>
                    <a:pt x="4287" y="182"/>
                  </a:lnTo>
                  <a:lnTo>
                    <a:pt x="4260" y="144"/>
                  </a:lnTo>
                  <a:lnTo>
                    <a:pt x="4217" y="110"/>
                  </a:lnTo>
                  <a:lnTo>
                    <a:pt x="4160" y="79"/>
                  </a:lnTo>
                  <a:lnTo>
                    <a:pt x="4090" y="52"/>
                  </a:lnTo>
                  <a:lnTo>
                    <a:pt x="4010" y="30"/>
                  </a:lnTo>
                  <a:lnTo>
                    <a:pt x="3919" y="14"/>
                  </a:lnTo>
                  <a:lnTo>
                    <a:pt x="3822" y="4"/>
                  </a:lnTo>
                  <a:lnTo>
                    <a:pt x="371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6161" y="2014"/>
              <a:ext cx="4296" cy="1327"/>
            </a:xfrm>
            <a:custGeom>
              <a:avLst/>
              <a:gdLst/>
              <a:ahLst/>
              <a:cxnLst>
                <a:cxn ang="0">
                  <a:pos x="1404" y="0"/>
                </a:cxn>
                <a:cxn ang="0">
                  <a:pos x="1300" y="4"/>
                </a:cxn>
                <a:cxn ang="0">
                  <a:pos x="1203" y="14"/>
                </a:cxn>
                <a:cxn ang="0">
                  <a:pos x="1112" y="30"/>
                </a:cxn>
                <a:cxn ang="0">
                  <a:pos x="1032" y="52"/>
                </a:cxn>
                <a:cxn ang="0">
                  <a:pos x="962" y="79"/>
                </a:cxn>
                <a:cxn ang="0">
                  <a:pos x="905" y="110"/>
                </a:cxn>
                <a:cxn ang="0">
                  <a:pos x="835" y="182"/>
                </a:cxn>
                <a:cxn ang="0">
                  <a:pos x="826" y="221"/>
                </a:cxn>
                <a:cxn ang="0">
                  <a:pos x="0" y="591"/>
                </a:cxn>
                <a:cxn ang="0">
                  <a:pos x="826" y="553"/>
                </a:cxn>
                <a:cxn ang="0">
                  <a:pos x="826" y="1106"/>
                </a:cxn>
                <a:cxn ang="0">
                  <a:pos x="835" y="1146"/>
                </a:cxn>
                <a:cxn ang="0">
                  <a:pos x="905" y="1218"/>
                </a:cxn>
                <a:cxn ang="0">
                  <a:pos x="962" y="1249"/>
                </a:cxn>
                <a:cxn ang="0">
                  <a:pos x="1032" y="1275"/>
                </a:cxn>
                <a:cxn ang="0">
                  <a:pos x="1112" y="1297"/>
                </a:cxn>
                <a:cxn ang="0">
                  <a:pos x="1203" y="1313"/>
                </a:cxn>
                <a:cxn ang="0">
                  <a:pos x="1300" y="1324"/>
                </a:cxn>
                <a:cxn ang="0">
                  <a:pos x="1404" y="1327"/>
                </a:cxn>
                <a:cxn ang="0">
                  <a:pos x="2272" y="1327"/>
                </a:cxn>
                <a:cxn ang="0">
                  <a:pos x="3718" y="1327"/>
                </a:cxn>
                <a:cxn ang="0">
                  <a:pos x="3822" y="1324"/>
                </a:cxn>
                <a:cxn ang="0">
                  <a:pos x="3919" y="1313"/>
                </a:cxn>
                <a:cxn ang="0">
                  <a:pos x="4010" y="1297"/>
                </a:cxn>
                <a:cxn ang="0">
                  <a:pos x="4090" y="1275"/>
                </a:cxn>
                <a:cxn ang="0">
                  <a:pos x="4160" y="1249"/>
                </a:cxn>
                <a:cxn ang="0">
                  <a:pos x="4217" y="1218"/>
                </a:cxn>
                <a:cxn ang="0">
                  <a:pos x="4287" y="1146"/>
                </a:cxn>
                <a:cxn ang="0">
                  <a:pos x="4296" y="1106"/>
                </a:cxn>
                <a:cxn ang="0">
                  <a:pos x="4296" y="553"/>
                </a:cxn>
                <a:cxn ang="0">
                  <a:pos x="4296" y="221"/>
                </a:cxn>
                <a:cxn ang="0">
                  <a:pos x="4260" y="144"/>
                </a:cxn>
                <a:cxn ang="0">
                  <a:pos x="4160" y="79"/>
                </a:cxn>
                <a:cxn ang="0">
                  <a:pos x="4090" y="52"/>
                </a:cxn>
                <a:cxn ang="0">
                  <a:pos x="4010" y="30"/>
                </a:cxn>
                <a:cxn ang="0">
                  <a:pos x="3919" y="14"/>
                </a:cxn>
                <a:cxn ang="0">
                  <a:pos x="3822" y="4"/>
                </a:cxn>
                <a:cxn ang="0">
                  <a:pos x="3718" y="0"/>
                </a:cxn>
                <a:cxn ang="0">
                  <a:pos x="2272" y="0"/>
                </a:cxn>
                <a:cxn ang="0">
                  <a:pos x="1404" y="0"/>
                </a:cxn>
              </a:cxnLst>
              <a:rect l="0" t="0" r="r" b="b"/>
              <a:pathLst>
                <a:path w="4296" h="1327">
                  <a:moveTo>
                    <a:pt x="1404" y="0"/>
                  </a:moveTo>
                  <a:lnTo>
                    <a:pt x="1300" y="4"/>
                  </a:lnTo>
                  <a:lnTo>
                    <a:pt x="1203" y="14"/>
                  </a:lnTo>
                  <a:lnTo>
                    <a:pt x="1112" y="30"/>
                  </a:lnTo>
                  <a:lnTo>
                    <a:pt x="1032" y="52"/>
                  </a:lnTo>
                  <a:lnTo>
                    <a:pt x="962" y="79"/>
                  </a:lnTo>
                  <a:lnTo>
                    <a:pt x="905" y="110"/>
                  </a:lnTo>
                  <a:lnTo>
                    <a:pt x="835" y="182"/>
                  </a:lnTo>
                  <a:lnTo>
                    <a:pt x="826" y="221"/>
                  </a:lnTo>
                  <a:lnTo>
                    <a:pt x="0" y="591"/>
                  </a:lnTo>
                  <a:lnTo>
                    <a:pt x="826" y="553"/>
                  </a:lnTo>
                  <a:lnTo>
                    <a:pt x="826" y="1106"/>
                  </a:lnTo>
                  <a:lnTo>
                    <a:pt x="835" y="1146"/>
                  </a:lnTo>
                  <a:lnTo>
                    <a:pt x="905" y="1218"/>
                  </a:lnTo>
                  <a:lnTo>
                    <a:pt x="962" y="1249"/>
                  </a:lnTo>
                  <a:lnTo>
                    <a:pt x="1032" y="1275"/>
                  </a:lnTo>
                  <a:lnTo>
                    <a:pt x="1112" y="1297"/>
                  </a:lnTo>
                  <a:lnTo>
                    <a:pt x="1203" y="1313"/>
                  </a:lnTo>
                  <a:lnTo>
                    <a:pt x="1300" y="1324"/>
                  </a:lnTo>
                  <a:lnTo>
                    <a:pt x="1404" y="1327"/>
                  </a:lnTo>
                  <a:lnTo>
                    <a:pt x="2272" y="1327"/>
                  </a:lnTo>
                  <a:lnTo>
                    <a:pt x="3718" y="1327"/>
                  </a:lnTo>
                  <a:lnTo>
                    <a:pt x="3822" y="1324"/>
                  </a:lnTo>
                  <a:lnTo>
                    <a:pt x="3919" y="1313"/>
                  </a:lnTo>
                  <a:lnTo>
                    <a:pt x="4010" y="1297"/>
                  </a:lnTo>
                  <a:lnTo>
                    <a:pt x="4090" y="1275"/>
                  </a:lnTo>
                  <a:lnTo>
                    <a:pt x="4160" y="1249"/>
                  </a:lnTo>
                  <a:lnTo>
                    <a:pt x="4217" y="1218"/>
                  </a:lnTo>
                  <a:lnTo>
                    <a:pt x="4287" y="1146"/>
                  </a:lnTo>
                  <a:lnTo>
                    <a:pt x="4296" y="1106"/>
                  </a:lnTo>
                  <a:lnTo>
                    <a:pt x="4296" y="553"/>
                  </a:lnTo>
                  <a:lnTo>
                    <a:pt x="4296" y="221"/>
                  </a:lnTo>
                  <a:lnTo>
                    <a:pt x="4260" y="144"/>
                  </a:lnTo>
                  <a:lnTo>
                    <a:pt x="4160" y="79"/>
                  </a:lnTo>
                  <a:lnTo>
                    <a:pt x="4090" y="52"/>
                  </a:lnTo>
                  <a:lnTo>
                    <a:pt x="4010" y="30"/>
                  </a:lnTo>
                  <a:lnTo>
                    <a:pt x="3919" y="14"/>
                  </a:lnTo>
                  <a:lnTo>
                    <a:pt x="3822" y="4"/>
                  </a:lnTo>
                  <a:lnTo>
                    <a:pt x="3718" y="0"/>
                  </a:lnTo>
                  <a:lnTo>
                    <a:pt x="2272" y="0"/>
                  </a:lnTo>
                  <a:lnTo>
                    <a:pt x="1404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5475" y="178"/>
              <a:ext cx="4936" cy="2003"/>
            </a:xfrm>
            <a:custGeom>
              <a:avLst/>
              <a:gdLst/>
              <a:ahLst/>
              <a:cxnLst>
                <a:cxn ang="0">
                  <a:pos x="4126" y="0"/>
                </a:cxn>
                <a:cxn ang="0">
                  <a:pos x="888" y="0"/>
                </a:cxn>
                <a:cxn ang="0">
                  <a:pos x="779" y="3"/>
                </a:cxn>
                <a:cxn ang="0">
                  <a:pos x="673" y="9"/>
                </a:cxn>
                <a:cxn ang="0">
                  <a:pos x="573" y="20"/>
                </a:cxn>
                <a:cxn ang="0">
                  <a:pos x="480" y="35"/>
                </a:cxn>
                <a:cxn ang="0">
                  <a:pos x="394" y="53"/>
                </a:cxn>
                <a:cxn ang="0">
                  <a:pos x="316" y="75"/>
                </a:cxn>
                <a:cxn ang="0">
                  <a:pos x="248" y="99"/>
                </a:cxn>
                <a:cxn ang="0">
                  <a:pos x="190" y="127"/>
                </a:cxn>
                <a:cxn ang="0">
                  <a:pos x="108" y="188"/>
                </a:cxn>
                <a:cxn ang="0">
                  <a:pos x="79" y="255"/>
                </a:cxn>
                <a:cxn ang="0">
                  <a:pos x="79" y="1276"/>
                </a:cxn>
                <a:cxn ang="0">
                  <a:pos x="108" y="1344"/>
                </a:cxn>
                <a:cxn ang="0">
                  <a:pos x="190" y="1405"/>
                </a:cxn>
                <a:cxn ang="0">
                  <a:pos x="248" y="1432"/>
                </a:cxn>
                <a:cxn ang="0">
                  <a:pos x="316" y="1457"/>
                </a:cxn>
                <a:cxn ang="0">
                  <a:pos x="394" y="1478"/>
                </a:cxn>
                <a:cxn ang="0">
                  <a:pos x="480" y="1496"/>
                </a:cxn>
                <a:cxn ang="0">
                  <a:pos x="573" y="1511"/>
                </a:cxn>
                <a:cxn ang="0">
                  <a:pos x="673" y="1522"/>
                </a:cxn>
                <a:cxn ang="0">
                  <a:pos x="779" y="1529"/>
                </a:cxn>
                <a:cxn ang="0">
                  <a:pos x="888" y="1531"/>
                </a:cxn>
                <a:cxn ang="0">
                  <a:pos x="0" y="2003"/>
                </a:cxn>
                <a:cxn ang="0">
                  <a:pos x="2103" y="1531"/>
                </a:cxn>
                <a:cxn ang="0">
                  <a:pos x="4126" y="1531"/>
                </a:cxn>
                <a:cxn ang="0">
                  <a:pos x="4236" y="1529"/>
                </a:cxn>
                <a:cxn ang="0">
                  <a:pos x="4342" y="1522"/>
                </a:cxn>
                <a:cxn ang="0">
                  <a:pos x="4442" y="1511"/>
                </a:cxn>
                <a:cxn ang="0">
                  <a:pos x="4535" y="1496"/>
                </a:cxn>
                <a:cxn ang="0">
                  <a:pos x="4621" y="1478"/>
                </a:cxn>
                <a:cxn ang="0">
                  <a:pos x="4699" y="1457"/>
                </a:cxn>
                <a:cxn ang="0">
                  <a:pos x="4767" y="1432"/>
                </a:cxn>
                <a:cxn ang="0">
                  <a:pos x="4825" y="1405"/>
                </a:cxn>
                <a:cxn ang="0">
                  <a:pos x="4907" y="1344"/>
                </a:cxn>
                <a:cxn ang="0">
                  <a:pos x="4936" y="1276"/>
                </a:cxn>
                <a:cxn ang="0">
                  <a:pos x="4936" y="255"/>
                </a:cxn>
                <a:cxn ang="0">
                  <a:pos x="4907" y="188"/>
                </a:cxn>
                <a:cxn ang="0">
                  <a:pos x="4825" y="127"/>
                </a:cxn>
                <a:cxn ang="0">
                  <a:pos x="4767" y="99"/>
                </a:cxn>
                <a:cxn ang="0">
                  <a:pos x="4699" y="75"/>
                </a:cxn>
                <a:cxn ang="0">
                  <a:pos x="4621" y="53"/>
                </a:cxn>
                <a:cxn ang="0">
                  <a:pos x="4535" y="35"/>
                </a:cxn>
                <a:cxn ang="0">
                  <a:pos x="4442" y="20"/>
                </a:cxn>
                <a:cxn ang="0">
                  <a:pos x="4342" y="9"/>
                </a:cxn>
                <a:cxn ang="0">
                  <a:pos x="4236" y="3"/>
                </a:cxn>
                <a:cxn ang="0">
                  <a:pos x="4126" y="0"/>
                </a:cxn>
              </a:cxnLst>
              <a:rect l="0" t="0" r="r" b="b"/>
              <a:pathLst>
                <a:path w="4936" h="2003">
                  <a:moveTo>
                    <a:pt x="4126" y="0"/>
                  </a:moveTo>
                  <a:lnTo>
                    <a:pt x="888" y="0"/>
                  </a:lnTo>
                  <a:lnTo>
                    <a:pt x="779" y="3"/>
                  </a:lnTo>
                  <a:lnTo>
                    <a:pt x="673" y="9"/>
                  </a:lnTo>
                  <a:lnTo>
                    <a:pt x="573" y="20"/>
                  </a:lnTo>
                  <a:lnTo>
                    <a:pt x="480" y="35"/>
                  </a:lnTo>
                  <a:lnTo>
                    <a:pt x="394" y="53"/>
                  </a:lnTo>
                  <a:lnTo>
                    <a:pt x="316" y="75"/>
                  </a:lnTo>
                  <a:lnTo>
                    <a:pt x="248" y="99"/>
                  </a:lnTo>
                  <a:lnTo>
                    <a:pt x="190" y="127"/>
                  </a:lnTo>
                  <a:lnTo>
                    <a:pt x="108" y="188"/>
                  </a:lnTo>
                  <a:lnTo>
                    <a:pt x="79" y="255"/>
                  </a:lnTo>
                  <a:lnTo>
                    <a:pt x="79" y="1276"/>
                  </a:lnTo>
                  <a:lnTo>
                    <a:pt x="108" y="1344"/>
                  </a:lnTo>
                  <a:lnTo>
                    <a:pt x="190" y="1405"/>
                  </a:lnTo>
                  <a:lnTo>
                    <a:pt x="248" y="1432"/>
                  </a:lnTo>
                  <a:lnTo>
                    <a:pt x="316" y="1457"/>
                  </a:lnTo>
                  <a:lnTo>
                    <a:pt x="394" y="1478"/>
                  </a:lnTo>
                  <a:lnTo>
                    <a:pt x="480" y="1496"/>
                  </a:lnTo>
                  <a:lnTo>
                    <a:pt x="573" y="1511"/>
                  </a:lnTo>
                  <a:lnTo>
                    <a:pt x="673" y="1522"/>
                  </a:lnTo>
                  <a:lnTo>
                    <a:pt x="779" y="1529"/>
                  </a:lnTo>
                  <a:lnTo>
                    <a:pt x="888" y="1531"/>
                  </a:lnTo>
                  <a:lnTo>
                    <a:pt x="0" y="2003"/>
                  </a:lnTo>
                  <a:lnTo>
                    <a:pt x="2103" y="1531"/>
                  </a:lnTo>
                  <a:lnTo>
                    <a:pt x="4126" y="1531"/>
                  </a:lnTo>
                  <a:lnTo>
                    <a:pt x="4236" y="1529"/>
                  </a:lnTo>
                  <a:lnTo>
                    <a:pt x="4342" y="1522"/>
                  </a:lnTo>
                  <a:lnTo>
                    <a:pt x="4442" y="1511"/>
                  </a:lnTo>
                  <a:lnTo>
                    <a:pt x="4535" y="1496"/>
                  </a:lnTo>
                  <a:lnTo>
                    <a:pt x="4621" y="1478"/>
                  </a:lnTo>
                  <a:lnTo>
                    <a:pt x="4699" y="1457"/>
                  </a:lnTo>
                  <a:lnTo>
                    <a:pt x="4767" y="1432"/>
                  </a:lnTo>
                  <a:lnTo>
                    <a:pt x="4825" y="1405"/>
                  </a:lnTo>
                  <a:lnTo>
                    <a:pt x="4907" y="1344"/>
                  </a:lnTo>
                  <a:lnTo>
                    <a:pt x="4936" y="1276"/>
                  </a:lnTo>
                  <a:lnTo>
                    <a:pt x="4936" y="255"/>
                  </a:lnTo>
                  <a:lnTo>
                    <a:pt x="4907" y="188"/>
                  </a:lnTo>
                  <a:lnTo>
                    <a:pt x="4825" y="127"/>
                  </a:lnTo>
                  <a:lnTo>
                    <a:pt x="4767" y="99"/>
                  </a:lnTo>
                  <a:lnTo>
                    <a:pt x="4699" y="75"/>
                  </a:lnTo>
                  <a:lnTo>
                    <a:pt x="4621" y="53"/>
                  </a:lnTo>
                  <a:lnTo>
                    <a:pt x="4535" y="35"/>
                  </a:lnTo>
                  <a:lnTo>
                    <a:pt x="4442" y="20"/>
                  </a:lnTo>
                  <a:lnTo>
                    <a:pt x="4342" y="9"/>
                  </a:lnTo>
                  <a:lnTo>
                    <a:pt x="4236" y="3"/>
                  </a:lnTo>
                  <a:lnTo>
                    <a:pt x="41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5457" y="178"/>
              <a:ext cx="4936" cy="2003"/>
            </a:xfrm>
            <a:custGeom>
              <a:avLst/>
              <a:gdLst/>
              <a:ahLst/>
              <a:cxnLst>
                <a:cxn ang="0">
                  <a:pos x="4936" y="255"/>
                </a:cxn>
                <a:cxn ang="0">
                  <a:pos x="4907" y="188"/>
                </a:cxn>
                <a:cxn ang="0">
                  <a:pos x="4825" y="127"/>
                </a:cxn>
                <a:cxn ang="0">
                  <a:pos x="4767" y="99"/>
                </a:cxn>
                <a:cxn ang="0">
                  <a:pos x="4699" y="75"/>
                </a:cxn>
                <a:cxn ang="0">
                  <a:pos x="4621" y="53"/>
                </a:cxn>
                <a:cxn ang="0">
                  <a:pos x="4535" y="35"/>
                </a:cxn>
                <a:cxn ang="0">
                  <a:pos x="4442" y="20"/>
                </a:cxn>
                <a:cxn ang="0">
                  <a:pos x="4342" y="9"/>
                </a:cxn>
                <a:cxn ang="0">
                  <a:pos x="4236" y="3"/>
                </a:cxn>
                <a:cxn ang="0">
                  <a:pos x="4126" y="0"/>
                </a:cxn>
                <a:cxn ang="0">
                  <a:pos x="2103" y="0"/>
                </a:cxn>
                <a:cxn ang="0">
                  <a:pos x="888" y="0"/>
                </a:cxn>
                <a:cxn ang="0">
                  <a:pos x="779" y="3"/>
                </a:cxn>
                <a:cxn ang="0">
                  <a:pos x="673" y="9"/>
                </a:cxn>
                <a:cxn ang="0">
                  <a:pos x="573" y="20"/>
                </a:cxn>
                <a:cxn ang="0">
                  <a:pos x="480" y="35"/>
                </a:cxn>
                <a:cxn ang="0">
                  <a:pos x="394" y="53"/>
                </a:cxn>
                <a:cxn ang="0">
                  <a:pos x="316" y="75"/>
                </a:cxn>
                <a:cxn ang="0">
                  <a:pos x="248" y="99"/>
                </a:cxn>
                <a:cxn ang="0">
                  <a:pos x="190" y="127"/>
                </a:cxn>
                <a:cxn ang="0">
                  <a:pos x="108" y="188"/>
                </a:cxn>
                <a:cxn ang="0">
                  <a:pos x="79" y="255"/>
                </a:cxn>
                <a:cxn ang="0">
                  <a:pos x="79" y="893"/>
                </a:cxn>
                <a:cxn ang="0">
                  <a:pos x="79" y="1276"/>
                </a:cxn>
                <a:cxn ang="0">
                  <a:pos x="108" y="1344"/>
                </a:cxn>
                <a:cxn ang="0">
                  <a:pos x="190" y="1405"/>
                </a:cxn>
                <a:cxn ang="0">
                  <a:pos x="248" y="1432"/>
                </a:cxn>
                <a:cxn ang="0">
                  <a:pos x="316" y="1457"/>
                </a:cxn>
                <a:cxn ang="0">
                  <a:pos x="394" y="1478"/>
                </a:cxn>
                <a:cxn ang="0">
                  <a:pos x="480" y="1496"/>
                </a:cxn>
                <a:cxn ang="0">
                  <a:pos x="573" y="1511"/>
                </a:cxn>
                <a:cxn ang="0">
                  <a:pos x="673" y="1522"/>
                </a:cxn>
                <a:cxn ang="0">
                  <a:pos x="779" y="1529"/>
                </a:cxn>
                <a:cxn ang="0">
                  <a:pos x="888" y="1531"/>
                </a:cxn>
                <a:cxn ang="0">
                  <a:pos x="0" y="2003"/>
                </a:cxn>
                <a:cxn ang="0">
                  <a:pos x="2103" y="1531"/>
                </a:cxn>
                <a:cxn ang="0">
                  <a:pos x="4126" y="1531"/>
                </a:cxn>
                <a:cxn ang="0">
                  <a:pos x="4236" y="1529"/>
                </a:cxn>
                <a:cxn ang="0">
                  <a:pos x="4342" y="1522"/>
                </a:cxn>
                <a:cxn ang="0">
                  <a:pos x="4442" y="1511"/>
                </a:cxn>
                <a:cxn ang="0">
                  <a:pos x="4535" y="1496"/>
                </a:cxn>
                <a:cxn ang="0">
                  <a:pos x="4621" y="1478"/>
                </a:cxn>
                <a:cxn ang="0">
                  <a:pos x="4699" y="1457"/>
                </a:cxn>
                <a:cxn ang="0">
                  <a:pos x="4767" y="1432"/>
                </a:cxn>
                <a:cxn ang="0">
                  <a:pos x="4825" y="1405"/>
                </a:cxn>
                <a:cxn ang="0">
                  <a:pos x="4907" y="1344"/>
                </a:cxn>
                <a:cxn ang="0">
                  <a:pos x="4936" y="1276"/>
                </a:cxn>
                <a:cxn ang="0">
                  <a:pos x="4936" y="893"/>
                </a:cxn>
                <a:cxn ang="0">
                  <a:pos x="4936" y="255"/>
                </a:cxn>
              </a:cxnLst>
              <a:rect l="0" t="0" r="r" b="b"/>
              <a:pathLst>
                <a:path w="4936" h="2003">
                  <a:moveTo>
                    <a:pt x="4936" y="255"/>
                  </a:moveTo>
                  <a:lnTo>
                    <a:pt x="4907" y="188"/>
                  </a:lnTo>
                  <a:lnTo>
                    <a:pt x="4825" y="127"/>
                  </a:lnTo>
                  <a:lnTo>
                    <a:pt x="4767" y="99"/>
                  </a:lnTo>
                  <a:lnTo>
                    <a:pt x="4699" y="75"/>
                  </a:lnTo>
                  <a:lnTo>
                    <a:pt x="4621" y="53"/>
                  </a:lnTo>
                  <a:lnTo>
                    <a:pt x="4535" y="35"/>
                  </a:lnTo>
                  <a:lnTo>
                    <a:pt x="4442" y="20"/>
                  </a:lnTo>
                  <a:lnTo>
                    <a:pt x="4342" y="9"/>
                  </a:lnTo>
                  <a:lnTo>
                    <a:pt x="4236" y="3"/>
                  </a:lnTo>
                  <a:lnTo>
                    <a:pt x="4126" y="0"/>
                  </a:lnTo>
                  <a:lnTo>
                    <a:pt x="2103" y="0"/>
                  </a:lnTo>
                  <a:lnTo>
                    <a:pt x="888" y="0"/>
                  </a:lnTo>
                  <a:lnTo>
                    <a:pt x="779" y="3"/>
                  </a:lnTo>
                  <a:lnTo>
                    <a:pt x="673" y="9"/>
                  </a:lnTo>
                  <a:lnTo>
                    <a:pt x="573" y="20"/>
                  </a:lnTo>
                  <a:lnTo>
                    <a:pt x="480" y="35"/>
                  </a:lnTo>
                  <a:lnTo>
                    <a:pt x="394" y="53"/>
                  </a:lnTo>
                  <a:lnTo>
                    <a:pt x="316" y="75"/>
                  </a:lnTo>
                  <a:lnTo>
                    <a:pt x="248" y="99"/>
                  </a:lnTo>
                  <a:lnTo>
                    <a:pt x="190" y="127"/>
                  </a:lnTo>
                  <a:lnTo>
                    <a:pt x="108" y="188"/>
                  </a:lnTo>
                  <a:lnTo>
                    <a:pt x="79" y="255"/>
                  </a:lnTo>
                  <a:lnTo>
                    <a:pt x="79" y="893"/>
                  </a:lnTo>
                  <a:lnTo>
                    <a:pt x="79" y="1276"/>
                  </a:lnTo>
                  <a:lnTo>
                    <a:pt x="108" y="1344"/>
                  </a:lnTo>
                  <a:lnTo>
                    <a:pt x="190" y="1405"/>
                  </a:lnTo>
                  <a:lnTo>
                    <a:pt x="248" y="1432"/>
                  </a:lnTo>
                  <a:lnTo>
                    <a:pt x="316" y="1457"/>
                  </a:lnTo>
                  <a:lnTo>
                    <a:pt x="394" y="1478"/>
                  </a:lnTo>
                  <a:lnTo>
                    <a:pt x="480" y="1496"/>
                  </a:lnTo>
                  <a:lnTo>
                    <a:pt x="573" y="1511"/>
                  </a:lnTo>
                  <a:lnTo>
                    <a:pt x="673" y="1522"/>
                  </a:lnTo>
                  <a:lnTo>
                    <a:pt x="779" y="1529"/>
                  </a:lnTo>
                  <a:lnTo>
                    <a:pt x="888" y="1531"/>
                  </a:lnTo>
                  <a:lnTo>
                    <a:pt x="0" y="2003"/>
                  </a:lnTo>
                  <a:lnTo>
                    <a:pt x="2103" y="1531"/>
                  </a:lnTo>
                  <a:lnTo>
                    <a:pt x="4126" y="1531"/>
                  </a:lnTo>
                  <a:lnTo>
                    <a:pt x="4236" y="1529"/>
                  </a:lnTo>
                  <a:lnTo>
                    <a:pt x="4342" y="1522"/>
                  </a:lnTo>
                  <a:lnTo>
                    <a:pt x="4442" y="1511"/>
                  </a:lnTo>
                  <a:lnTo>
                    <a:pt x="4535" y="1496"/>
                  </a:lnTo>
                  <a:lnTo>
                    <a:pt x="4621" y="1478"/>
                  </a:lnTo>
                  <a:lnTo>
                    <a:pt x="4699" y="1457"/>
                  </a:lnTo>
                  <a:lnTo>
                    <a:pt x="4767" y="1432"/>
                  </a:lnTo>
                  <a:lnTo>
                    <a:pt x="4825" y="1405"/>
                  </a:lnTo>
                  <a:lnTo>
                    <a:pt x="4907" y="1344"/>
                  </a:lnTo>
                  <a:lnTo>
                    <a:pt x="4936" y="1276"/>
                  </a:lnTo>
                  <a:lnTo>
                    <a:pt x="4936" y="893"/>
                  </a:lnTo>
                  <a:lnTo>
                    <a:pt x="4936" y="255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935" y="3495"/>
              <a:ext cx="5052" cy="1336"/>
            </a:xfrm>
            <a:custGeom>
              <a:avLst/>
              <a:gdLst/>
              <a:ahLst/>
              <a:cxnLst>
                <a:cxn ang="0">
                  <a:pos x="2803" y="0"/>
                </a:cxn>
                <a:cxn ang="0">
                  <a:pos x="2947" y="316"/>
                </a:cxn>
                <a:cxn ang="0">
                  <a:pos x="842" y="316"/>
                </a:cxn>
                <a:cxn ang="0">
                  <a:pos x="728" y="318"/>
                </a:cxn>
                <a:cxn ang="0">
                  <a:pos x="618" y="322"/>
                </a:cxn>
                <a:cxn ang="0">
                  <a:pos x="514" y="330"/>
                </a:cxn>
                <a:cxn ang="0">
                  <a:pos x="417" y="339"/>
                </a:cxn>
                <a:cxn ang="0">
                  <a:pos x="327" y="352"/>
                </a:cxn>
                <a:cxn ang="0">
                  <a:pos x="247" y="366"/>
                </a:cxn>
                <a:cxn ang="0">
                  <a:pos x="175" y="382"/>
                </a:cxn>
                <a:cxn ang="0">
                  <a:pos x="115" y="400"/>
                </a:cxn>
                <a:cxn ang="0">
                  <a:pos x="30" y="441"/>
                </a:cxn>
                <a:cxn ang="0">
                  <a:pos x="0" y="486"/>
                </a:cxn>
                <a:cxn ang="0">
                  <a:pos x="0" y="1166"/>
                </a:cxn>
                <a:cxn ang="0">
                  <a:pos x="66" y="1232"/>
                </a:cxn>
                <a:cxn ang="0">
                  <a:pos x="175" y="1270"/>
                </a:cxn>
                <a:cxn ang="0">
                  <a:pos x="247" y="1286"/>
                </a:cxn>
                <a:cxn ang="0">
                  <a:pos x="327" y="1301"/>
                </a:cxn>
                <a:cxn ang="0">
                  <a:pos x="417" y="1313"/>
                </a:cxn>
                <a:cxn ang="0">
                  <a:pos x="514" y="1323"/>
                </a:cxn>
                <a:cxn ang="0">
                  <a:pos x="618" y="1330"/>
                </a:cxn>
                <a:cxn ang="0">
                  <a:pos x="728" y="1335"/>
                </a:cxn>
                <a:cxn ang="0">
                  <a:pos x="842" y="1336"/>
                </a:cxn>
                <a:cxn ang="0">
                  <a:pos x="4210" y="1336"/>
                </a:cxn>
                <a:cxn ang="0">
                  <a:pos x="4324" y="1335"/>
                </a:cxn>
                <a:cxn ang="0">
                  <a:pos x="4434" y="1330"/>
                </a:cxn>
                <a:cxn ang="0">
                  <a:pos x="4538" y="1323"/>
                </a:cxn>
                <a:cxn ang="0">
                  <a:pos x="4635" y="1313"/>
                </a:cxn>
                <a:cxn ang="0">
                  <a:pos x="4725" y="1301"/>
                </a:cxn>
                <a:cxn ang="0">
                  <a:pos x="4805" y="1286"/>
                </a:cxn>
                <a:cxn ang="0">
                  <a:pos x="4877" y="1270"/>
                </a:cxn>
                <a:cxn ang="0">
                  <a:pos x="4937" y="1252"/>
                </a:cxn>
                <a:cxn ang="0">
                  <a:pos x="5022" y="1211"/>
                </a:cxn>
                <a:cxn ang="0">
                  <a:pos x="5052" y="1166"/>
                </a:cxn>
                <a:cxn ang="0">
                  <a:pos x="5052" y="486"/>
                </a:cxn>
                <a:cxn ang="0">
                  <a:pos x="4986" y="420"/>
                </a:cxn>
                <a:cxn ang="0">
                  <a:pos x="4877" y="382"/>
                </a:cxn>
                <a:cxn ang="0">
                  <a:pos x="4805" y="366"/>
                </a:cxn>
                <a:cxn ang="0">
                  <a:pos x="4725" y="352"/>
                </a:cxn>
                <a:cxn ang="0">
                  <a:pos x="4635" y="339"/>
                </a:cxn>
                <a:cxn ang="0">
                  <a:pos x="4538" y="330"/>
                </a:cxn>
                <a:cxn ang="0">
                  <a:pos x="4434" y="322"/>
                </a:cxn>
                <a:cxn ang="0">
                  <a:pos x="4324" y="318"/>
                </a:cxn>
                <a:cxn ang="0">
                  <a:pos x="4210" y="316"/>
                </a:cxn>
                <a:cxn ang="0">
                  <a:pos x="2803" y="0"/>
                </a:cxn>
              </a:cxnLst>
              <a:rect l="0" t="0" r="r" b="b"/>
              <a:pathLst>
                <a:path w="5052" h="1336">
                  <a:moveTo>
                    <a:pt x="2803" y="0"/>
                  </a:moveTo>
                  <a:lnTo>
                    <a:pt x="2947" y="316"/>
                  </a:lnTo>
                  <a:lnTo>
                    <a:pt x="842" y="316"/>
                  </a:lnTo>
                  <a:lnTo>
                    <a:pt x="728" y="318"/>
                  </a:lnTo>
                  <a:lnTo>
                    <a:pt x="618" y="322"/>
                  </a:lnTo>
                  <a:lnTo>
                    <a:pt x="514" y="330"/>
                  </a:lnTo>
                  <a:lnTo>
                    <a:pt x="417" y="339"/>
                  </a:lnTo>
                  <a:lnTo>
                    <a:pt x="327" y="352"/>
                  </a:lnTo>
                  <a:lnTo>
                    <a:pt x="247" y="366"/>
                  </a:lnTo>
                  <a:lnTo>
                    <a:pt x="175" y="382"/>
                  </a:lnTo>
                  <a:lnTo>
                    <a:pt x="115" y="400"/>
                  </a:lnTo>
                  <a:lnTo>
                    <a:pt x="30" y="441"/>
                  </a:lnTo>
                  <a:lnTo>
                    <a:pt x="0" y="486"/>
                  </a:lnTo>
                  <a:lnTo>
                    <a:pt x="0" y="1166"/>
                  </a:lnTo>
                  <a:lnTo>
                    <a:pt x="66" y="1232"/>
                  </a:lnTo>
                  <a:lnTo>
                    <a:pt x="175" y="1270"/>
                  </a:lnTo>
                  <a:lnTo>
                    <a:pt x="247" y="1286"/>
                  </a:lnTo>
                  <a:lnTo>
                    <a:pt x="327" y="1301"/>
                  </a:lnTo>
                  <a:lnTo>
                    <a:pt x="417" y="1313"/>
                  </a:lnTo>
                  <a:lnTo>
                    <a:pt x="514" y="1323"/>
                  </a:lnTo>
                  <a:lnTo>
                    <a:pt x="618" y="1330"/>
                  </a:lnTo>
                  <a:lnTo>
                    <a:pt x="728" y="1335"/>
                  </a:lnTo>
                  <a:lnTo>
                    <a:pt x="842" y="1336"/>
                  </a:lnTo>
                  <a:lnTo>
                    <a:pt x="4210" y="1336"/>
                  </a:lnTo>
                  <a:lnTo>
                    <a:pt x="4324" y="1335"/>
                  </a:lnTo>
                  <a:lnTo>
                    <a:pt x="4434" y="1330"/>
                  </a:lnTo>
                  <a:lnTo>
                    <a:pt x="4538" y="1323"/>
                  </a:lnTo>
                  <a:lnTo>
                    <a:pt x="4635" y="1313"/>
                  </a:lnTo>
                  <a:lnTo>
                    <a:pt x="4725" y="1301"/>
                  </a:lnTo>
                  <a:lnTo>
                    <a:pt x="4805" y="1286"/>
                  </a:lnTo>
                  <a:lnTo>
                    <a:pt x="4877" y="1270"/>
                  </a:lnTo>
                  <a:lnTo>
                    <a:pt x="4937" y="1252"/>
                  </a:lnTo>
                  <a:lnTo>
                    <a:pt x="5022" y="1211"/>
                  </a:lnTo>
                  <a:lnTo>
                    <a:pt x="5052" y="1166"/>
                  </a:lnTo>
                  <a:lnTo>
                    <a:pt x="5052" y="486"/>
                  </a:lnTo>
                  <a:lnTo>
                    <a:pt x="4986" y="420"/>
                  </a:lnTo>
                  <a:lnTo>
                    <a:pt x="4877" y="382"/>
                  </a:lnTo>
                  <a:lnTo>
                    <a:pt x="4805" y="366"/>
                  </a:lnTo>
                  <a:lnTo>
                    <a:pt x="4725" y="352"/>
                  </a:lnTo>
                  <a:lnTo>
                    <a:pt x="4635" y="339"/>
                  </a:lnTo>
                  <a:lnTo>
                    <a:pt x="4538" y="330"/>
                  </a:lnTo>
                  <a:lnTo>
                    <a:pt x="4434" y="322"/>
                  </a:lnTo>
                  <a:lnTo>
                    <a:pt x="4324" y="318"/>
                  </a:lnTo>
                  <a:lnTo>
                    <a:pt x="4210" y="316"/>
                  </a:lnTo>
                  <a:lnTo>
                    <a:pt x="280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935" y="3495"/>
              <a:ext cx="5052" cy="1336"/>
            </a:xfrm>
            <a:custGeom>
              <a:avLst/>
              <a:gdLst/>
              <a:ahLst/>
              <a:cxnLst>
                <a:cxn ang="0">
                  <a:pos x="4210" y="1336"/>
                </a:cxn>
                <a:cxn ang="0">
                  <a:pos x="4324" y="1335"/>
                </a:cxn>
                <a:cxn ang="0">
                  <a:pos x="4434" y="1330"/>
                </a:cxn>
                <a:cxn ang="0">
                  <a:pos x="4538" y="1323"/>
                </a:cxn>
                <a:cxn ang="0">
                  <a:pos x="4635" y="1313"/>
                </a:cxn>
                <a:cxn ang="0">
                  <a:pos x="4725" y="1301"/>
                </a:cxn>
                <a:cxn ang="0">
                  <a:pos x="4805" y="1286"/>
                </a:cxn>
                <a:cxn ang="0">
                  <a:pos x="4877" y="1270"/>
                </a:cxn>
                <a:cxn ang="0">
                  <a:pos x="4937" y="1252"/>
                </a:cxn>
                <a:cxn ang="0">
                  <a:pos x="5022" y="1211"/>
                </a:cxn>
                <a:cxn ang="0">
                  <a:pos x="5052" y="1166"/>
                </a:cxn>
                <a:cxn ang="0">
                  <a:pos x="5052" y="741"/>
                </a:cxn>
                <a:cxn ang="0">
                  <a:pos x="5052" y="486"/>
                </a:cxn>
                <a:cxn ang="0">
                  <a:pos x="4986" y="420"/>
                </a:cxn>
                <a:cxn ang="0">
                  <a:pos x="4877" y="382"/>
                </a:cxn>
                <a:cxn ang="0">
                  <a:pos x="4805" y="366"/>
                </a:cxn>
                <a:cxn ang="0">
                  <a:pos x="4725" y="352"/>
                </a:cxn>
                <a:cxn ang="0">
                  <a:pos x="4635" y="339"/>
                </a:cxn>
                <a:cxn ang="0">
                  <a:pos x="4538" y="330"/>
                </a:cxn>
                <a:cxn ang="0">
                  <a:pos x="4434" y="322"/>
                </a:cxn>
                <a:cxn ang="0">
                  <a:pos x="4324" y="318"/>
                </a:cxn>
                <a:cxn ang="0">
                  <a:pos x="4210" y="316"/>
                </a:cxn>
                <a:cxn ang="0">
                  <a:pos x="2803" y="0"/>
                </a:cxn>
                <a:cxn ang="0">
                  <a:pos x="2947" y="316"/>
                </a:cxn>
                <a:cxn ang="0">
                  <a:pos x="842" y="316"/>
                </a:cxn>
                <a:cxn ang="0">
                  <a:pos x="728" y="318"/>
                </a:cxn>
                <a:cxn ang="0">
                  <a:pos x="618" y="322"/>
                </a:cxn>
                <a:cxn ang="0">
                  <a:pos x="514" y="330"/>
                </a:cxn>
                <a:cxn ang="0">
                  <a:pos x="417" y="339"/>
                </a:cxn>
                <a:cxn ang="0">
                  <a:pos x="327" y="352"/>
                </a:cxn>
                <a:cxn ang="0">
                  <a:pos x="247" y="366"/>
                </a:cxn>
                <a:cxn ang="0">
                  <a:pos x="175" y="382"/>
                </a:cxn>
                <a:cxn ang="0">
                  <a:pos x="115" y="400"/>
                </a:cxn>
                <a:cxn ang="0">
                  <a:pos x="30" y="441"/>
                </a:cxn>
                <a:cxn ang="0">
                  <a:pos x="0" y="486"/>
                </a:cxn>
                <a:cxn ang="0">
                  <a:pos x="0" y="741"/>
                </a:cxn>
                <a:cxn ang="0">
                  <a:pos x="0" y="1166"/>
                </a:cxn>
                <a:cxn ang="0">
                  <a:pos x="66" y="1232"/>
                </a:cxn>
                <a:cxn ang="0">
                  <a:pos x="175" y="1270"/>
                </a:cxn>
                <a:cxn ang="0">
                  <a:pos x="247" y="1286"/>
                </a:cxn>
                <a:cxn ang="0">
                  <a:pos x="327" y="1301"/>
                </a:cxn>
                <a:cxn ang="0">
                  <a:pos x="417" y="1313"/>
                </a:cxn>
                <a:cxn ang="0">
                  <a:pos x="514" y="1323"/>
                </a:cxn>
                <a:cxn ang="0">
                  <a:pos x="618" y="1330"/>
                </a:cxn>
                <a:cxn ang="0">
                  <a:pos x="728" y="1335"/>
                </a:cxn>
                <a:cxn ang="0">
                  <a:pos x="842" y="1336"/>
                </a:cxn>
                <a:cxn ang="0">
                  <a:pos x="2947" y="1336"/>
                </a:cxn>
                <a:cxn ang="0">
                  <a:pos x="4210" y="1336"/>
                </a:cxn>
              </a:cxnLst>
              <a:rect l="0" t="0" r="r" b="b"/>
              <a:pathLst>
                <a:path w="5052" h="1336">
                  <a:moveTo>
                    <a:pt x="4210" y="1336"/>
                  </a:moveTo>
                  <a:lnTo>
                    <a:pt x="4324" y="1335"/>
                  </a:lnTo>
                  <a:lnTo>
                    <a:pt x="4434" y="1330"/>
                  </a:lnTo>
                  <a:lnTo>
                    <a:pt x="4538" y="1323"/>
                  </a:lnTo>
                  <a:lnTo>
                    <a:pt x="4635" y="1313"/>
                  </a:lnTo>
                  <a:lnTo>
                    <a:pt x="4725" y="1301"/>
                  </a:lnTo>
                  <a:lnTo>
                    <a:pt x="4805" y="1286"/>
                  </a:lnTo>
                  <a:lnTo>
                    <a:pt x="4877" y="1270"/>
                  </a:lnTo>
                  <a:lnTo>
                    <a:pt x="4937" y="1252"/>
                  </a:lnTo>
                  <a:lnTo>
                    <a:pt x="5022" y="1211"/>
                  </a:lnTo>
                  <a:lnTo>
                    <a:pt x="5052" y="1166"/>
                  </a:lnTo>
                  <a:lnTo>
                    <a:pt x="5052" y="741"/>
                  </a:lnTo>
                  <a:lnTo>
                    <a:pt x="5052" y="486"/>
                  </a:lnTo>
                  <a:lnTo>
                    <a:pt x="4986" y="420"/>
                  </a:lnTo>
                  <a:lnTo>
                    <a:pt x="4877" y="382"/>
                  </a:lnTo>
                  <a:lnTo>
                    <a:pt x="4805" y="366"/>
                  </a:lnTo>
                  <a:lnTo>
                    <a:pt x="4725" y="352"/>
                  </a:lnTo>
                  <a:lnTo>
                    <a:pt x="4635" y="339"/>
                  </a:lnTo>
                  <a:lnTo>
                    <a:pt x="4538" y="330"/>
                  </a:lnTo>
                  <a:lnTo>
                    <a:pt x="4434" y="322"/>
                  </a:lnTo>
                  <a:lnTo>
                    <a:pt x="4324" y="318"/>
                  </a:lnTo>
                  <a:lnTo>
                    <a:pt x="4210" y="316"/>
                  </a:lnTo>
                  <a:lnTo>
                    <a:pt x="2803" y="0"/>
                  </a:lnTo>
                  <a:lnTo>
                    <a:pt x="2947" y="316"/>
                  </a:lnTo>
                  <a:lnTo>
                    <a:pt x="842" y="316"/>
                  </a:lnTo>
                  <a:lnTo>
                    <a:pt x="728" y="318"/>
                  </a:lnTo>
                  <a:lnTo>
                    <a:pt x="618" y="322"/>
                  </a:lnTo>
                  <a:lnTo>
                    <a:pt x="514" y="330"/>
                  </a:lnTo>
                  <a:lnTo>
                    <a:pt x="417" y="339"/>
                  </a:lnTo>
                  <a:lnTo>
                    <a:pt x="327" y="352"/>
                  </a:lnTo>
                  <a:lnTo>
                    <a:pt x="247" y="366"/>
                  </a:lnTo>
                  <a:lnTo>
                    <a:pt x="175" y="382"/>
                  </a:lnTo>
                  <a:lnTo>
                    <a:pt x="115" y="400"/>
                  </a:lnTo>
                  <a:lnTo>
                    <a:pt x="30" y="441"/>
                  </a:lnTo>
                  <a:lnTo>
                    <a:pt x="0" y="486"/>
                  </a:lnTo>
                  <a:lnTo>
                    <a:pt x="0" y="741"/>
                  </a:lnTo>
                  <a:lnTo>
                    <a:pt x="0" y="1166"/>
                  </a:lnTo>
                  <a:lnTo>
                    <a:pt x="66" y="1232"/>
                  </a:lnTo>
                  <a:lnTo>
                    <a:pt x="175" y="1270"/>
                  </a:lnTo>
                  <a:lnTo>
                    <a:pt x="247" y="1286"/>
                  </a:lnTo>
                  <a:lnTo>
                    <a:pt x="327" y="1301"/>
                  </a:lnTo>
                  <a:lnTo>
                    <a:pt x="417" y="1313"/>
                  </a:lnTo>
                  <a:lnTo>
                    <a:pt x="514" y="1323"/>
                  </a:lnTo>
                  <a:lnTo>
                    <a:pt x="618" y="1330"/>
                  </a:lnTo>
                  <a:lnTo>
                    <a:pt x="728" y="1335"/>
                  </a:lnTo>
                  <a:lnTo>
                    <a:pt x="842" y="1336"/>
                  </a:lnTo>
                  <a:lnTo>
                    <a:pt x="2947" y="1336"/>
                  </a:lnTo>
                  <a:lnTo>
                    <a:pt x="4210" y="133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5554" y="3303"/>
              <a:ext cx="4839" cy="1528"/>
            </a:xfrm>
            <a:custGeom>
              <a:avLst/>
              <a:gdLst/>
              <a:ahLst/>
              <a:cxnLst>
                <a:cxn ang="0">
                  <a:pos x="4409" y="1528"/>
                </a:cxn>
                <a:cxn ang="0">
                  <a:pos x="4508" y="1523"/>
                </a:cxn>
                <a:cxn ang="0">
                  <a:pos x="4598" y="1508"/>
                </a:cxn>
                <a:cxn ang="0">
                  <a:pos x="4678" y="1485"/>
                </a:cxn>
                <a:cxn ang="0">
                  <a:pos x="4745" y="1455"/>
                </a:cxn>
                <a:cxn ang="0">
                  <a:pos x="4795" y="1419"/>
                </a:cxn>
                <a:cxn ang="0">
                  <a:pos x="4839" y="1333"/>
                </a:cxn>
                <a:cxn ang="0">
                  <a:pos x="4839" y="846"/>
                </a:cxn>
                <a:cxn ang="0">
                  <a:pos x="4839" y="553"/>
                </a:cxn>
                <a:cxn ang="0">
                  <a:pos x="4795" y="468"/>
                </a:cxn>
                <a:cxn ang="0">
                  <a:pos x="4745" y="431"/>
                </a:cxn>
                <a:cxn ang="0">
                  <a:pos x="4678" y="401"/>
                </a:cxn>
                <a:cxn ang="0">
                  <a:pos x="4598" y="378"/>
                </a:cxn>
                <a:cxn ang="0">
                  <a:pos x="4508" y="363"/>
                </a:cxn>
                <a:cxn ang="0">
                  <a:pos x="4409" y="358"/>
                </a:cxn>
                <a:cxn ang="0">
                  <a:pos x="3334" y="358"/>
                </a:cxn>
                <a:cxn ang="0">
                  <a:pos x="2689" y="358"/>
                </a:cxn>
                <a:cxn ang="0">
                  <a:pos x="2590" y="363"/>
                </a:cxn>
                <a:cxn ang="0">
                  <a:pos x="2500" y="378"/>
                </a:cxn>
                <a:cxn ang="0">
                  <a:pos x="2420" y="401"/>
                </a:cxn>
                <a:cxn ang="0">
                  <a:pos x="2353" y="431"/>
                </a:cxn>
                <a:cxn ang="0">
                  <a:pos x="2303" y="468"/>
                </a:cxn>
                <a:cxn ang="0">
                  <a:pos x="2259" y="553"/>
                </a:cxn>
                <a:cxn ang="0">
                  <a:pos x="0" y="0"/>
                </a:cxn>
                <a:cxn ang="0">
                  <a:pos x="2259" y="846"/>
                </a:cxn>
                <a:cxn ang="0">
                  <a:pos x="2259" y="1333"/>
                </a:cxn>
                <a:cxn ang="0">
                  <a:pos x="2270" y="1378"/>
                </a:cxn>
                <a:cxn ang="0">
                  <a:pos x="2353" y="1455"/>
                </a:cxn>
                <a:cxn ang="0">
                  <a:pos x="2420" y="1485"/>
                </a:cxn>
                <a:cxn ang="0">
                  <a:pos x="2500" y="1508"/>
                </a:cxn>
                <a:cxn ang="0">
                  <a:pos x="2590" y="1523"/>
                </a:cxn>
                <a:cxn ang="0">
                  <a:pos x="2689" y="1528"/>
                </a:cxn>
                <a:cxn ang="0">
                  <a:pos x="3334" y="1528"/>
                </a:cxn>
                <a:cxn ang="0">
                  <a:pos x="4409" y="1528"/>
                </a:cxn>
              </a:cxnLst>
              <a:rect l="0" t="0" r="r" b="b"/>
              <a:pathLst>
                <a:path w="4839" h="1528">
                  <a:moveTo>
                    <a:pt x="4409" y="1528"/>
                  </a:moveTo>
                  <a:lnTo>
                    <a:pt x="4508" y="1523"/>
                  </a:lnTo>
                  <a:lnTo>
                    <a:pt x="4598" y="1508"/>
                  </a:lnTo>
                  <a:lnTo>
                    <a:pt x="4678" y="1485"/>
                  </a:lnTo>
                  <a:lnTo>
                    <a:pt x="4745" y="1455"/>
                  </a:lnTo>
                  <a:lnTo>
                    <a:pt x="4795" y="1419"/>
                  </a:lnTo>
                  <a:lnTo>
                    <a:pt x="4839" y="1333"/>
                  </a:lnTo>
                  <a:lnTo>
                    <a:pt x="4839" y="846"/>
                  </a:lnTo>
                  <a:lnTo>
                    <a:pt x="4839" y="553"/>
                  </a:lnTo>
                  <a:lnTo>
                    <a:pt x="4795" y="468"/>
                  </a:lnTo>
                  <a:lnTo>
                    <a:pt x="4745" y="431"/>
                  </a:lnTo>
                  <a:lnTo>
                    <a:pt x="4678" y="401"/>
                  </a:lnTo>
                  <a:lnTo>
                    <a:pt x="4598" y="378"/>
                  </a:lnTo>
                  <a:lnTo>
                    <a:pt x="4508" y="363"/>
                  </a:lnTo>
                  <a:lnTo>
                    <a:pt x="4409" y="358"/>
                  </a:lnTo>
                  <a:lnTo>
                    <a:pt x="3334" y="358"/>
                  </a:lnTo>
                  <a:lnTo>
                    <a:pt x="2689" y="358"/>
                  </a:lnTo>
                  <a:lnTo>
                    <a:pt x="2590" y="363"/>
                  </a:lnTo>
                  <a:lnTo>
                    <a:pt x="2500" y="378"/>
                  </a:lnTo>
                  <a:lnTo>
                    <a:pt x="2420" y="401"/>
                  </a:lnTo>
                  <a:lnTo>
                    <a:pt x="2353" y="431"/>
                  </a:lnTo>
                  <a:lnTo>
                    <a:pt x="2303" y="468"/>
                  </a:lnTo>
                  <a:lnTo>
                    <a:pt x="2259" y="553"/>
                  </a:lnTo>
                  <a:lnTo>
                    <a:pt x="0" y="0"/>
                  </a:lnTo>
                  <a:lnTo>
                    <a:pt x="2259" y="846"/>
                  </a:lnTo>
                  <a:lnTo>
                    <a:pt x="2259" y="1333"/>
                  </a:lnTo>
                  <a:lnTo>
                    <a:pt x="2270" y="1378"/>
                  </a:lnTo>
                  <a:lnTo>
                    <a:pt x="2353" y="1455"/>
                  </a:lnTo>
                  <a:lnTo>
                    <a:pt x="2420" y="1485"/>
                  </a:lnTo>
                  <a:lnTo>
                    <a:pt x="2500" y="1508"/>
                  </a:lnTo>
                  <a:lnTo>
                    <a:pt x="2590" y="1523"/>
                  </a:lnTo>
                  <a:lnTo>
                    <a:pt x="2689" y="1528"/>
                  </a:lnTo>
                  <a:lnTo>
                    <a:pt x="3334" y="1528"/>
                  </a:lnTo>
                  <a:lnTo>
                    <a:pt x="4409" y="152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1905" y="278"/>
              <a:ext cx="3056" cy="1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відновлення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природного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забарвлення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втраченого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під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час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обробки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або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зберігання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5787" y="381"/>
              <a:ext cx="4384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фарбування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безбарвних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продуктів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наприклад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безалкогольних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напоїв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морозива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кондитерських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виробів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815" y="2304"/>
              <a:ext cx="2419" cy="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МЕТА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err="1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використання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baseline="0" dirty="0" err="1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харчових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1" i="0" u="none" strike="noStrike" cap="none" normalizeH="0" baseline="0" dirty="0" err="1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барвників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7256" y="2143"/>
              <a:ext cx="2909" cy="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4763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підвищення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4763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інтенсивності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4763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природного </a:t>
              </a:r>
            </a:p>
            <a:p>
              <a:pPr marL="0" marR="4763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забарвлення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2261" y="3926"/>
              <a:ext cx="419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1588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покращення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органолептичних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властивостей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харчового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продукту</a:t>
              </a:r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8048" y="3782"/>
              <a:ext cx="2081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3175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економічна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доцільність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929718" cy="6858000"/>
          </a:xfrm>
        </p:spPr>
        <p:txBody>
          <a:bodyPr>
            <a:normAutofit lnSpcReduction="10000"/>
          </a:bodyPr>
          <a:lstStyle/>
          <a:p>
            <a:pPr marL="0" indent="702000" algn="just">
              <a:spcBef>
                <a:spcPts val="0"/>
              </a:spcBef>
              <a:buNone/>
            </a:pPr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Європейською системою кодифікації харчових добавок харчовим барвникам відповідають Е100…Е199.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Усередині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класу барвники класифікують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забарвленням основного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пігменту: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100-109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жовтий;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110-119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оранжевий;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120-129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червоний;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130-139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синій;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140-149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зелений;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150-159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 чорний,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коричневий;</a:t>
            </a:r>
          </a:p>
          <a:p>
            <a:pPr marL="0" indent="702000" algn="just">
              <a:spcBef>
                <a:spcPts val="0"/>
              </a:spcBef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Е 160-199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– інші.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122" name="Picture 2" descr="ÐÐ°ÑÑÐ¸Ð½ÐºÐ¸ Ð¿Ð¾ Ð·Ð°Ð¿ÑÐ¾ÑÑ ÑÐ°ÑÑÐ¾Ð²Ñ Ð±Ð°ÑÐ²Ð½Ð¸ÐºÐ¸ Ð 1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071811"/>
            <a:ext cx="3428991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450000" algn="just">
              <a:spcBef>
                <a:spcPts val="0"/>
              </a:spcBef>
              <a:buNone/>
            </a:pPr>
            <a:r>
              <a:rPr lang="uk-UA" sz="3500" b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sz="3500" b="1" dirty="0" smtClean="0">
                <a:latin typeface="Arial" pitchFamily="34" charset="0"/>
                <a:cs typeface="Arial" pitchFamily="34" charset="0"/>
              </a:rPr>
              <a:t>товарною формою випуску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натуральні харчові барвники поділяють на рідинні, пастоподібні,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порошки.</a:t>
            </a:r>
            <a:endParaRPr lang="uk-UA" sz="3500" b="1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  <a:buNone/>
            </a:pPr>
            <a:r>
              <a:rPr lang="uk-UA" sz="3500" b="1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sz="3500" b="1" dirty="0" smtClean="0">
                <a:latin typeface="Arial" pitchFamily="34" charset="0"/>
                <a:cs typeface="Arial" pitchFamily="34" charset="0"/>
              </a:rPr>
              <a:t>походженням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розрізняють натуральні харчові барвники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lvl="0" indent="450000" algn="just">
              <a:spcBef>
                <a:spcPts val="0"/>
              </a:spcBef>
              <a:buNone/>
            </a:pPr>
            <a:r>
              <a:rPr lang="uk-UA" sz="3500" dirty="0" smtClean="0">
                <a:latin typeface="Arial" pitchFamily="34" charset="0"/>
                <a:cs typeface="Arial" pitchFamily="34" charset="0"/>
              </a:rPr>
              <a:t>− із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сировини тваринного походження;</a:t>
            </a: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lvl="0" indent="450000" algn="just">
              <a:spcBef>
                <a:spcPts val="0"/>
              </a:spcBef>
              <a:buNone/>
            </a:pPr>
            <a:r>
              <a:rPr lang="uk-UA" sz="3500" dirty="0" smtClean="0">
                <a:latin typeface="Arial" pitchFamily="34" charset="0"/>
                <a:cs typeface="Arial" pitchFamily="34" charset="0"/>
              </a:rPr>
              <a:t>−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із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сировини рослинного походження;</a:t>
            </a: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lvl="0" indent="450000" algn="just">
              <a:spcBef>
                <a:spcPts val="0"/>
              </a:spcBef>
              <a:buNone/>
            </a:pPr>
            <a:r>
              <a:rPr lang="uk-UA" sz="3500" dirty="0" smtClean="0">
                <a:latin typeface="Arial" pitchFamily="34" charset="0"/>
                <a:cs typeface="Arial" pitchFamily="34" charset="0"/>
              </a:rPr>
              <a:t>−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із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сировини мінерального походження;</a:t>
            </a: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lvl="0" indent="450000" algn="just">
              <a:spcBef>
                <a:spcPts val="0"/>
              </a:spcBef>
              <a:buNone/>
            </a:pPr>
            <a:r>
              <a:rPr lang="uk-UA" sz="3500" dirty="0" smtClean="0">
                <a:latin typeface="Arial" pitchFamily="34" charset="0"/>
                <a:cs typeface="Arial" pitchFamily="34" charset="0"/>
              </a:rPr>
              <a:t>−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синтезовані </a:t>
            </a:r>
            <a:r>
              <a:rPr lang="uk-UA" sz="3500" dirty="0" smtClean="0">
                <a:latin typeface="Arial" pitchFamily="34" charset="0"/>
                <a:cs typeface="Arial" pitchFamily="34" charset="0"/>
              </a:rPr>
              <a:t>з мікроорганізмів.</a:t>
            </a: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102" name="Picture 6" descr="http://images-on-off.com/images/141/kaksdelatpishevoykrasitel-f8757ab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5429264"/>
            <a:ext cx="1857356" cy="1236811"/>
          </a:xfrm>
          <a:prstGeom prst="rect">
            <a:avLst/>
          </a:prstGeom>
          <a:noFill/>
        </p:spPr>
      </p:pic>
      <p:pic>
        <p:nvPicPr>
          <p:cNvPr id="4108" name="Picture 12" descr="https://sites.google.com/site/harcovistabilizatori/_/rsrc/1468759796317/barvniki/AGNEX0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857760"/>
            <a:ext cx="1762116" cy="1321588"/>
          </a:xfrm>
          <a:prstGeom prst="rect">
            <a:avLst/>
          </a:prstGeom>
          <a:noFill/>
        </p:spPr>
      </p:pic>
      <p:pic>
        <p:nvPicPr>
          <p:cNvPr id="4110" name="Picture 14" descr="http://pics.livejournal.com/yevhenia_granat/pic/0002e1f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5518774"/>
            <a:ext cx="2000232" cy="1339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703366"/>
          </a:xfrm>
        </p:spPr>
        <p:txBody>
          <a:bodyPr>
            <a:noAutofit/>
          </a:bodyPr>
          <a:lstStyle/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uk-UA" dirty="0" smtClean="0"/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928670"/>
            <a:ext cx="857249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</a:pPr>
            <a:r>
              <a:rPr kumimoji="0" lang="uk-UA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розчинністю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натуральні харчові барвники поділяють на: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− жиророзчинні;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r>
              <a:rPr lang="uk-U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−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водорозчинні;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r>
              <a:rPr lang="uk-UA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−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пігменти (не розчинні ні у воді, ні у жирі).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endParaRPr lang="uk-UA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r>
              <a:rPr lang="uk-UA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УВАГА!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харчових барвників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не відносяться барвники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, які використовуються для забарвлення неїстівних зовнішніх частин харчових продуктів: оболонок сирів та ковбас, клеймування м’яса, маркування сирів, яєць тощо.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endParaRPr lang="uk-UA" sz="2800" dirty="0" smtClean="0"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</a:pP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901014" cy="571480"/>
          </a:xfrm>
        </p:spPr>
        <p:txBody>
          <a:bodyPr>
            <a:normAutofit/>
          </a:bodyPr>
          <a:lstStyle/>
          <a:p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Таблиця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1 −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Натуральн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і барвники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25780"/>
          <a:ext cx="8715440" cy="6205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20"/>
                <a:gridCol w="1928826"/>
                <a:gridCol w="2571768"/>
                <a:gridCol w="3429026"/>
              </a:tblGrid>
              <a:tr h="370840">
                <a:tc>
                  <a:txBody>
                    <a:bodyPr/>
                    <a:lstStyle/>
                    <a:p>
                      <a:pPr marL="56515" marR="44450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Код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Найменування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42290" marR="534670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Колір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7035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Знаходждення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природі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Е100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Куркумін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Турмерік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Жовтий (при 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рН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&lt;3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793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червонуватий)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Коріння рослини 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куркуми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довгої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турмерика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Е101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Рібофлавіни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Жовтий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М'ясо, печінка, нирки, молоко, яйця,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дріжджі, овочі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uk-UA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6515" marR="450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Е120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Карміни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Червоний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79375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86460" algn="l"/>
                        </a:tabLs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улужному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	</a:t>
                      </a:r>
                      <a:r>
                        <a:rPr lang="uk-UA" sz="1100" spc="-15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ередовищі</a:t>
                      </a:r>
                      <a:r>
                        <a:rPr lang="uk-UA" sz="1100" spc="-15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uk-UA" sz="1100" spc="-15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79375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86460" algn="l"/>
                        </a:tabLst>
                      </a:pPr>
                      <a:r>
                        <a:rPr lang="uk-UA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голубувато-червоний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тілах самок комах кошенілі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Е140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Хлорофіл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Зелений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всіх зелених рослинах, особливо в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травах, кропиві, люцерні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Е141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Мідні комплекси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хлорофілів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Зелений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формі магнієвих комплексів у всіх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зелених рослинах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4450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Е151а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Цукровий колір I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Коричневий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Утворюються при карамелізації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цукру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Е151b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Цукровий колір II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Коричневий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Утворюються при карамелізації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цукру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4450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E151c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Цукровий колір III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Коричневий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Утворюються при карамелізації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цукру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E151d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Цукровий колір IV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Коричневий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Утворюються при карамелізації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цукру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uk-UA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6515" marR="444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E160a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Каротини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422910" algn="ctr">
                        <a:lnSpc>
                          <a:spcPct val="100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Від жовтого до оранжевого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моркві, червоному пальмовому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marR="4184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маслі, в зелених рослинах – як супутник хлорофілу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955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E160b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95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Екстракти</a:t>
                      </a:r>
                      <a:r>
                        <a:rPr lang="uk-UA" sz="1100" spc="29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анато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422910" algn="ctr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Від жовтого до оранжевого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marR="535305" algn="ctr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зовнішньому шарі насіння </a:t>
                      </a:r>
                      <a:endParaRPr lang="uk-UA" sz="11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marR="535305" algn="ctr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олеандрового 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дерева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56515" marR="44450" algn="ctr">
                        <a:lnSpc>
                          <a:spcPct val="100000"/>
                        </a:lnSpc>
                        <a:spcBef>
                          <a:spcPts val="950"/>
                        </a:spcBef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E160c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marR="407670" algn="ctr">
                        <a:lnSpc>
                          <a:spcPct val="100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Маслосмоли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паприки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ct val="100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Від оранжевого до червоного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950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шкірці паприки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244492">
                <a:tc>
                  <a:txBody>
                    <a:bodyPr/>
                    <a:lstStyle/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965"/>
                        </a:spcBef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E161b</a:t>
                      </a: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965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Лютєїн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422910" algn="ctr">
                        <a:lnSpc>
                          <a:spcPct val="100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Від жовтого до оранжевого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Bef>
                          <a:spcPts val="96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фруктах, рослинах, траві, люцерні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uk-UA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6515" marR="45085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E162</a:t>
                      </a:r>
                      <a:endParaRPr lang="ru-RU" sz="11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Червоний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marR="5429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буряковий (бетанін)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79375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Червоний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корінні червоного буряка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6515" marR="450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E163</a:t>
                      </a:r>
                      <a:endParaRPr lang="ru-RU" sz="11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Антоціани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 marR="1098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Червоний при 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рН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&lt;4 </a:t>
                      </a:r>
                      <a:endParaRPr lang="uk-UA" sz="11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79375" marR="1098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при </a:t>
                      </a:r>
                      <a:r>
                        <a:rPr lang="uk-UA" sz="11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рН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&gt; </a:t>
                      </a:r>
                      <a:r>
                        <a:rPr lang="uk-UA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r>
                        <a:rPr lang="ru-RU" sz="11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uk-UA" sz="11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змінюється </a:t>
                      </a: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79375" marR="42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блакитного, потім на зеленувате)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uk-UA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80645" marR="615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 червоному винограді, чорній смородині, полуниці, вишні, малині і інших я роках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607223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5400" dirty="0" smtClean="0">
                <a:latin typeface="Arial" pitchFamily="34" charset="0"/>
                <a:cs typeface="Arial" pitchFamily="34" charset="0"/>
              </a:rPr>
              <a:t>ДЯКУЮ </a:t>
            </a:r>
            <a:r>
              <a:rPr lang="ru-RU" sz="5400" dirty="0" smtClean="0">
                <a:latin typeface="Arial" pitchFamily="34" charset="0"/>
                <a:cs typeface="Arial" pitchFamily="34" charset="0"/>
              </a:rPr>
              <a:t>ЗА УВАГУ!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37095"/>
            <a:ext cx="3357554" cy="2020905"/>
          </a:xfrm>
          <a:prstGeom prst="rect">
            <a:avLst/>
          </a:prstGeom>
          <a:noFill/>
        </p:spPr>
      </p:pic>
      <p:pic>
        <p:nvPicPr>
          <p:cNvPr id="2054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68596" y="0"/>
            <a:ext cx="3375404" cy="192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413</Words>
  <Application>Microsoft Office PowerPoint</Application>
  <PresentationFormat>Экран (4:3)</PresentationFormat>
  <Paragraphs>151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  Лекція 2 Харчові добавки, які покращують зовнішній вигляд харчових продуктів.  Натуральні барвники </vt:lpstr>
      <vt:lpstr>Слайд 2</vt:lpstr>
      <vt:lpstr>Слайд 3</vt:lpstr>
      <vt:lpstr>Слайд 4</vt:lpstr>
      <vt:lpstr>Слайд 5</vt:lpstr>
      <vt:lpstr> </vt:lpstr>
      <vt:lpstr>Таблиця 1 − Натуральні барвники </vt:lpstr>
      <vt:lpstr>Слайд 8</vt:lpstr>
    </vt:vector>
  </TitlesOfParts>
  <Company>*Питер-Company*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 Каленюк</dc:creator>
  <cp:lastModifiedBy>Дмитрий Каленюк</cp:lastModifiedBy>
  <cp:revision>16</cp:revision>
  <dcterms:created xsi:type="dcterms:W3CDTF">2019-02-05T12:05:34Z</dcterms:created>
  <dcterms:modified xsi:type="dcterms:W3CDTF">2019-02-05T14:13:10Z</dcterms:modified>
</cp:coreProperties>
</file>