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560" autoAdjust="0"/>
  </p:normalViewPr>
  <p:slideViewPr>
    <p:cSldViewPr snapToGrid="0">
      <p:cViewPr varScale="1">
        <p:scale>
          <a:sx n="64" d="100"/>
          <a:sy n="64" d="100"/>
        </p:scale>
        <p:origin x="-4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37FE06-6528-491E-865D-35A96BA4C0D8}" type="datetimeFigureOut">
              <a:rPr lang="ru-RU"/>
              <a:pPr>
                <a:defRPr/>
              </a:pPr>
              <a:t>пт 03.09.21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667D15-1678-445D-A2FA-792DFB010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22860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Инновационные педагогические технологии взаимосвязаны, взаимообусловлены и составляют определенную дидактическую систему, направленную на воспитание таких ценностей как открытость, честность, доброжелательность, сопереживание, взаимопомощь и обеспечивающую образовательные потребности каждого ученика в соответствии с его индивидуальными особенностями.</a:t>
            </a:r>
            <a:endParaRPr lang="ru-RU" sz="3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cs typeface="+mn-cs"/>
            </a:endParaRPr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86F11B2-6212-4C19-8585-4F7A93647745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mtClean="0"/>
              <a:t>Идея спортизации принадлежит выдающемуся ученому современности Вадиму Константиновичу Бальсевичу, который в 90-е гг. прошлого века предложил концепцию конверсии основных положений теории спортивной подготовки в процесс физического воспитания детей и студенческой молодежи. </a:t>
            </a:r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1DFB21-80E1-43B3-B302-B290E8486617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800" smtClean="0">
                <a:solidFill>
                  <a:srgbClr val="000000"/>
                </a:solidFill>
              </a:rPr>
              <a:t>разработанные В. К. Бальсевичем</a:t>
            </a: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1526A6-43E1-48E8-B4CA-DE909D99D141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000" smtClean="0">
                <a:solidFill>
                  <a:srgbClr val="000000"/>
                </a:solidFill>
                <a:latin typeface="Arial" charset="0"/>
              </a:rPr>
              <a:t>Технология проектов подходит для обучающихся начальной, основной и средней школы, интересующихся исследовательской и проектной деятельностью, а также для одаренных учащихся. Проектная технология на уроке физической культуры позволяет строить обучение на активной основе, через целенаправленную деятельность ученика, сообразуясь с его личным интересом. Составляя проект, он превращается из объекта в субъект обучения, самостоятельно учится и активно влияет на содержание собственного образования.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C0C7B5-2A99-4094-AF74-AE7F2CB496C0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Tx/>
              <a:buChar char="•"/>
            </a:pPr>
            <a:r>
              <a:rPr lang="ru-RU" sz="2800" smtClean="0">
                <a:solidFill>
                  <a:srgbClr val="000000"/>
                </a:solidFill>
              </a:rPr>
              <a:t>По характерным индивидуально-психологическим особенностям детей, составляющим основу формирования гомогенных групп, различают дифференциацию:</a:t>
            </a:r>
          </a:p>
          <a:p>
            <a:pPr marL="228600" indent="-228600">
              <a:spcBef>
                <a:spcPct val="0"/>
              </a:spcBef>
            </a:pPr>
            <a:endParaRPr lang="ru-RU" smtClean="0"/>
          </a:p>
        </p:txBody>
      </p:sp>
      <p:sp>
        <p:nvSpPr>
          <p:cNvPr id="3686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227E39-4B92-4D2F-826B-EC80F9736479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ru-RU" smtClean="0"/>
              <a:t>Здоровьесберегающая технология, применяемая в системе образования, выделяет несколько групп, отличающихся разными подходами к охране здоровья и, соответственно, разными методами и формами работы. Учителям физической культуры близки физкультурно-оздоровительные технологии. Они направлены на физическое развитие учащихся. К ним относятся: закаливание, тренировка силы, выносливости, быстроты, гибкости и других качеств, отличающих здорового, тренированного человека от физически слабого.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ru-RU" sz="2400" smtClean="0">
                <a:solidFill>
                  <a:srgbClr val="000000"/>
                </a:solidFill>
                <a:latin typeface="Arial" charset="0"/>
              </a:rPr>
              <a:t>стимулирующие позволяют активизировать собственные силы организма, использовать его ресурсы для выхода из нежелательного состояния. Примерами могут быть – температурное закаливание, физические нагрузки;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ru-RU" sz="2400" smtClean="0">
                <a:solidFill>
                  <a:srgbClr val="000000"/>
                </a:solidFill>
                <a:latin typeface="Arial" charset="0"/>
              </a:rPr>
              <a:t>защитно-профилактические заключаются в выполнении санитарно-гигиенических норм и требований. Ограничение предельной нагрузки, исключающей переутомление. Использование страховочных средств и защитных приспособлений в спортзалах, исключающих травматизм;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ru-RU" sz="2400" smtClean="0">
                <a:solidFill>
                  <a:srgbClr val="000000"/>
                </a:solidFill>
                <a:latin typeface="Arial" charset="0"/>
              </a:rPr>
              <a:t>компенсаторно-нейтрализующие - это физкультминутки, физкультпаузы, которые в какой-то мере нейтрализуют неблагоприятное воздействие статичности уроков;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Char char="•"/>
            </a:pPr>
            <a:r>
              <a:rPr lang="ru-RU" sz="2400" smtClean="0">
                <a:solidFill>
                  <a:srgbClr val="000000"/>
                </a:solidFill>
                <a:latin typeface="Arial" charset="0"/>
              </a:rPr>
              <a:t>информационно-обучающие технологии обеспечивают учащимся уровень грамотности, необходимый для эффективной заботы о здоровье.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8DEC0F-9C3E-4197-B923-D63F2FB6CD4F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A42C40-E23D-4E8D-8F80-3E84A133CB2A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50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C29657-8F92-4CEC-96B9-68C98DEDAB3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0" y="927100"/>
            <a:ext cx="11988800" cy="4495800"/>
            <a:chOff x="0" y="584"/>
            <a:chExt cx="5664" cy="2832"/>
          </a:xfrm>
        </p:grpSpPr>
        <p:sp>
          <p:nvSpPr>
            <p:cNvPr id="53251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3253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055" y="0"/>
                </a:cxn>
                <a:cxn ang="0">
                  <a:pos x="6556" y="500"/>
                </a:cxn>
                <a:cxn ang="0">
                  <a:pos x="6056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6055" y="0"/>
                  </a:lnTo>
                  <a:cubicBezTo>
                    <a:pt x="6332" y="0"/>
                    <a:pt x="6556" y="223"/>
                    <a:pt x="6556" y="500"/>
                  </a:cubicBezTo>
                  <a:cubicBezTo>
                    <a:pt x="6556" y="776"/>
                    <a:pt x="6332" y="999"/>
                    <a:pt x="6056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3254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04800" y="1427163"/>
            <a:ext cx="107696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22400" y="3441700"/>
            <a:ext cx="88392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fld id="{6B8CE823-93E2-4C8B-AAD2-9200CFF42690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53163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844800" cy="471488"/>
          </a:xfrm>
        </p:spPr>
        <p:txBody>
          <a:bodyPr/>
          <a:lstStyle>
            <a:lvl1pPr>
              <a:defRPr/>
            </a:lvl1pPr>
          </a:lstStyle>
          <a:p>
            <a:fld id="{5FFB689B-69BD-4E59-B9C4-91E515845D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43EF81-054B-499D-9BAE-E918214E6050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FDCBB-E39A-400B-8898-A2EB8BD0B9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599488" y="228600"/>
            <a:ext cx="2779712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0350" y="228600"/>
            <a:ext cx="8186738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DE55A7-270E-41D5-9235-87CC02E8D119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EDC84-C63F-4BEC-8667-63520A0D8A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AA154E-9C7E-4BB4-ABE1-BC154EA55CF6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2D189-EB6D-4313-B666-77BAC6DFF8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59A2C8-CB94-42A4-BE15-3A63E8AE8C8A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BCB5F-70A9-4A1C-B973-1ADD54D630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0"/>
            <a:ext cx="5207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207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90C167-F188-4147-9BAF-CBEF5004425D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DB549-589B-4B2D-9B4F-94A9B97C91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51AC8B-1C3C-487B-99C5-A7BD15015571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EB8AA-6C83-46E9-98FA-0F41747410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D4E6A2-AE48-461A-B209-BBBA823160A8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6919F-6DB4-4911-82F1-5AC93C42BC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40581C-5A04-4EE7-A8A7-3900527DB139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9FCB0-6D16-407D-A6C8-4636EC4790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F449D2-DCF7-4822-B07D-1CBC10126F02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6266B-F60B-4478-99CF-9FDF5246C5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72D99B-9BE2-494E-A369-C56E4D4E8DDC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0E5AD-D51F-449E-9E4A-1CC5CB3A16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152400"/>
            <a:ext cx="11582400" cy="6096000"/>
            <a:chOff x="0" y="96"/>
            <a:chExt cx="5472" cy="3840"/>
          </a:xfrm>
        </p:grpSpPr>
        <p:sp>
          <p:nvSpPr>
            <p:cNvPr id="52227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2228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8832" y="0"/>
                </a:cxn>
                <a:cxn ang="0">
                  <a:pos x="9333" y="500"/>
                </a:cxn>
                <a:cxn ang="0">
                  <a:pos x="8833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8832" y="0"/>
                  </a:lnTo>
                  <a:cubicBezTo>
                    <a:pt x="9109" y="0"/>
                    <a:pt x="9333" y="223"/>
                    <a:pt x="9333" y="500"/>
                  </a:cubicBezTo>
                  <a:cubicBezTo>
                    <a:pt x="9333" y="776"/>
                    <a:pt x="9109" y="999"/>
                    <a:pt x="8833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52229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60350" y="228600"/>
            <a:ext cx="10687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002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8D85897-E01E-4208-8C30-181624454C7D}" type="datetimeFigureOut">
              <a:rPr lang="ru-RU"/>
              <a:pPr/>
              <a:t>пт 03.09.21</a:t>
            </a:fld>
            <a:endParaRPr lang="ru-RU"/>
          </a:p>
        </p:txBody>
      </p:sp>
      <p:sp>
        <p:nvSpPr>
          <p:cNvPr id="522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A6A3129E-2D79-4DF7-9ED6-AADEC20E36F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oriya.ru/sites/default/files/article-files/lubysheva_l.i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ultiurok.ru/blog/sovriemiennyie-tiekhnologhii-v-priepodavanii-fizichieskoi-kul-tury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../&#1050;&#1072;&#1092;&#1077;&#1076;&#1088;&#1072;%20&#1058;&#1052;&#1060;&#1042;/&#1052;&#1072;&#1075;&#1080;&#1089;&#1090;&#1088;&#1072;&#1090;&#1091;&#1088;&#1072;/&#1058;&#1045;&#1061;&#1053;&#1054;&#1051;&#1054;&#1043;&#1048;&#1048;%20&#1060;&#1042;/!!!&#1057;&#1054;&#1042;&#1056;&#1045;&#1052;&#1045;&#1053;&#1053;&#1067;&#1045;%20&#1058;&#1045;&#1061;&#1053;&#1054;&#1051;&#1054;&#1043;&#1048;&#1048;%20&#1074;%20&#1060;&#1042;.pdf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sosh3ugansk.ru/storage/app/media/attestaciya/cherepanova/cherepanova8ssyilkatehnologii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gpgu.ru/upload/iblock/a4a/salivon_e_g_innovatsionnye_tekhnologii_v_protsesse_fizicheskogo_vospitaniya_shkolnikov.pd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81438" y="1106487"/>
            <a:ext cx="9730793" cy="4307767"/>
          </a:xfrm>
          <a:noFill/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 anchor="b"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4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Сучасні технології в спорті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ТЕХНОЛОГИИ СПОРТИЗАЦИИ В СИСТЕМЕ ФИЗКУЛЬТУРНОГО   ОБРАЗОВАНИЯ </a:t>
            </a:r>
            <a:r>
              <a:rPr lang="en-US" sz="13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http://www.teoriya.ru/sites/default/files/article-files/lubysheva_l.i.pdf</a:t>
            </a:r>
            <a:r>
              <a:rPr lang="ru-RU" sz="13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3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578" name="Объект 2"/>
          <p:cNvSpPr>
            <a:spLocks noGrp="1"/>
          </p:cNvSpPr>
          <p:nvPr>
            <p:ph idx="4294967295"/>
          </p:nvPr>
        </p:nvSpPr>
        <p:spPr>
          <a:xfrm>
            <a:off x="557213" y="1141413"/>
            <a:ext cx="11520487" cy="5357812"/>
          </a:xfrm>
        </p:spPr>
        <p:txBody>
          <a:bodyPr/>
          <a:lstStyle/>
          <a:p>
            <a:r>
              <a:rPr lang="ru-RU"/>
              <a:t> </a:t>
            </a:r>
            <a:r>
              <a:rPr lang="ru-RU" sz="4000"/>
              <a:t>Спортизация предполагает </a:t>
            </a:r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конверсию технологий спортивной тренировки</a:t>
            </a:r>
            <a:r>
              <a:rPr lang="ru-RU" sz="4000"/>
              <a:t> с целью управления процессом индивидуального психофизического развития человека на основе адекватной задачам физического воспитания модификации систем спортивных упражнений, принципов и методов их применения.</a:t>
            </a:r>
          </a:p>
          <a:p>
            <a:r>
              <a:rPr lang="ru-RU" sz="4000"/>
              <a:t>Одна из приоритетных целей спортизации физического воспитания подрастающего поколения - </a:t>
            </a:r>
            <a:r>
              <a:rPr lang="ru-RU" sz="4000">
                <a:effectLst>
                  <a:outerShdw blurRad="38100" dist="38100" dir="2700000" algn="tl">
                    <a:srgbClr val="C0C0C0"/>
                  </a:outerShdw>
                </a:effectLst>
              </a:rPr>
              <a:t>формирование спортивной культуры личности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ъект 2"/>
          <p:cNvSpPr>
            <a:spLocks noGrp="1"/>
          </p:cNvSpPr>
          <p:nvPr>
            <p:ph idx="4294967295"/>
          </p:nvPr>
        </p:nvSpPr>
        <p:spPr>
          <a:xfrm>
            <a:off x="328613" y="325438"/>
            <a:ext cx="11996737" cy="65325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/>
              <a:t>Под </a:t>
            </a:r>
            <a:r>
              <a:rPr lang="ru-RU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спортизацией </a:t>
            </a:r>
            <a:r>
              <a:rPr lang="ru-RU" sz="3600"/>
              <a:t>понимается активное использование спортивной деятельности, спортивных технологий, соревнований и элементов спорта в образовательном процессе с целью формирования спортивной культуры обучающихся.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Принципы</a:t>
            </a:r>
            <a:r>
              <a:rPr lang="ru-RU" sz="3600"/>
              <a:t> построения спортивно ориентированного физического воспитания: </a:t>
            </a:r>
          </a:p>
          <a:p>
            <a:pPr>
              <a:lnSpc>
                <a:spcPct val="80000"/>
              </a:lnSpc>
            </a:pPr>
            <a:r>
              <a:rPr lang="ru-RU" sz="3600"/>
              <a:t>Принцип конверсии</a:t>
            </a:r>
          </a:p>
          <a:p>
            <a:pPr>
              <a:lnSpc>
                <a:spcPct val="80000"/>
              </a:lnSpc>
            </a:pPr>
            <a:r>
              <a:rPr lang="ru-RU" sz="3600"/>
              <a:t>Принцип гармоничности развития личности обучающегося</a:t>
            </a:r>
          </a:p>
          <a:p>
            <a:pPr>
              <a:lnSpc>
                <a:spcPct val="80000"/>
              </a:lnSpc>
            </a:pPr>
            <a:r>
              <a:rPr lang="ru-RU" sz="3600"/>
              <a:t>Принцип активного здоровьеформирования</a:t>
            </a:r>
          </a:p>
          <a:p>
            <a:pPr>
              <a:lnSpc>
                <a:spcPct val="80000"/>
              </a:lnSpc>
            </a:pPr>
            <a:r>
              <a:rPr lang="ru-RU" sz="3600"/>
              <a:t>Принцип накопления потенциала социальной активности и толерантности</a:t>
            </a:r>
          </a:p>
          <a:p>
            <a:pPr>
              <a:lnSpc>
                <a:spcPct val="80000"/>
              </a:lnSpc>
            </a:pPr>
            <a:r>
              <a:rPr lang="ru-RU" sz="3600"/>
              <a:t>Принцип свободы выбора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ъект 2"/>
          <p:cNvSpPr>
            <a:spLocks noGrp="1"/>
          </p:cNvSpPr>
          <p:nvPr>
            <p:ph idx="4294967295"/>
          </p:nvPr>
        </p:nvSpPr>
        <p:spPr>
          <a:xfrm>
            <a:off x="292100" y="493713"/>
            <a:ext cx="11899900" cy="6145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>
                <a:solidFill>
                  <a:srgbClr val="000000"/>
                </a:solidFill>
              </a:rPr>
              <a:t>К наиболее оригинальным проектам, способным существенно улучшить систему физического и спортивного воспитания, относятся следующие инновационные технологии: </a:t>
            </a:r>
          </a:p>
          <a:p>
            <a:pPr>
              <a:lnSpc>
                <a:spcPct val="80000"/>
              </a:lnSpc>
            </a:pPr>
            <a:r>
              <a:rPr lang="ru-RU" sz="3600">
                <a:solidFill>
                  <a:srgbClr val="000000"/>
                </a:solidFill>
              </a:rPr>
              <a:t>спортивно ориентированное физическое воспитание; </a:t>
            </a:r>
          </a:p>
          <a:p>
            <a:pPr>
              <a:lnSpc>
                <a:spcPct val="80000"/>
              </a:lnSpc>
            </a:pPr>
            <a:r>
              <a:rPr lang="ru-RU" sz="3600">
                <a:solidFill>
                  <a:srgbClr val="000000"/>
                </a:solidFill>
              </a:rPr>
              <a:t>спортивная культура как учебный предмет общеобразовательной школы; </a:t>
            </a:r>
          </a:p>
          <a:p>
            <a:pPr>
              <a:lnSpc>
                <a:spcPct val="80000"/>
              </a:lnSpc>
            </a:pPr>
            <a:r>
              <a:rPr lang="ru-RU" sz="3600">
                <a:solidFill>
                  <a:srgbClr val="000000"/>
                </a:solidFill>
              </a:rPr>
              <a:t>школьный спортивный клуб; </a:t>
            </a:r>
          </a:p>
          <a:p>
            <a:pPr>
              <a:lnSpc>
                <a:spcPct val="80000"/>
              </a:lnSpc>
            </a:pPr>
            <a:r>
              <a:rPr lang="ru-RU" sz="3600">
                <a:solidFill>
                  <a:srgbClr val="000000"/>
                </a:solidFill>
              </a:rPr>
              <a:t>проект «Каждой школе – спортивную команду!»; </a:t>
            </a:r>
          </a:p>
          <a:p>
            <a:pPr>
              <a:lnSpc>
                <a:spcPct val="80000"/>
              </a:lnSpc>
            </a:pPr>
            <a:r>
              <a:rPr lang="ru-RU" sz="3600">
                <a:solidFill>
                  <a:srgbClr val="000000"/>
                </a:solidFill>
              </a:rPr>
              <a:t>спортивная ориентация школьников и студентов.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600">
                <a:solidFill>
                  <a:srgbClr val="000000"/>
                </a:solidFill>
              </a:rPr>
              <a:t>В представленных технологиях спортивная деятельность выступает мощным фактором социализации подрастающего поколения</a:t>
            </a:r>
            <a:endParaRPr lang="ru-RU"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36750" y="228600"/>
            <a:ext cx="9010650" cy="468313"/>
          </a:xfrm>
        </p:spPr>
        <p:txBody>
          <a:bodyPr/>
          <a:lstStyle/>
          <a:p>
            <a:pPr algn="r"/>
            <a:r>
              <a:rPr lang="ru-RU" sz="3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Игровые технологии</a:t>
            </a:r>
          </a:p>
        </p:txBody>
      </p:sp>
      <p:pic>
        <p:nvPicPr>
          <p:cNvPr id="29698" name="Объект 2"/>
          <p:cNvPicPr>
            <a:picLocks noGrp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96875" y="469900"/>
            <a:ext cx="11661775" cy="617537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16038" y="365125"/>
            <a:ext cx="10590212" cy="950913"/>
          </a:xfrm>
        </p:spPr>
        <p:txBody>
          <a:bodyPr/>
          <a:lstStyle/>
          <a:p>
            <a:pPr algn="ctr"/>
            <a:r>
              <a:rPr lang="ru-RU" sz="29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Технология проектов</a:t>
            </a:r>
            <a:br>
              <a:rPr lang="ru-RU" sz="29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5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https://multiurok.ru/blog/sovriemiennyie-tiekhnologhii-v-priepodavanii-fizichieskoi-kul-tury.html</a:t>
            </a:r>
            <a:r>
              <a:rPr lang="ru-RU" sz="15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5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9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2" name="Объект 2"/>
          <p:cNvSpPr>
            <a:spLocks noGrp="1"/>
          </p:cNvSpPr>
          <p:nvPr>
            <p:ph idx="4294967295"/>
          </p:nvPr>
        </p:nvSpPr>
        <p:spPr>
          <a:xfrm>
            <a:off x="285750" y="1155700"/>
            <a:ext cx="11425238" cy="5337175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3600"/>
              <a:t>Позволяет решать несколько задач:</a:t>
            </a:r>
          </a:p>
          <a:p>
            <a:pPr marL="0" indent="0">
              <a:spcBef>
                <a:spcPct val="0"/>
              </a:spcBef>
            </a:pPr>
            <a:r>
              <a:rPr lang="ru-RU" sz="3600"/>
              <a:t>развитие личностных компетентностей учащихся;</a:t>
            </a:r>
          </a:p>
          <a:p>
            <a:pPr marL="0" indent="0">
              <a:spcBef>
                <a:spcPct val="0"/>
              </a:spcBef>
            </a:pPr>
            <a:r>
              <a:rPr lang="ru-RU" sz="3600"/>
              <a:t>интегрированность процесса обучения;</a:t>
            </a:r>
          </a:p>
          <a:p>
            <a:pPr marL="0" indent="0">
              <a:spcBef>
                <a:spcPct val="0"/>
              </a:spcBef>
            </a:pPr>
            <a:r>
              <a:rPr lang="ru-RU" sz="3600"/>
              <a:t>экономия времени на самом уроке.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3600"/>
              <a:t>Подходит для обучающихся, интересующихся исследовательской и проектной деятельностью, а также для одаренных учащихся. 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r>
              <a:rPr lang="ru-RU" sz="3600"/>
              <a:t>Позволяет строить обучение на активной основе, через целенаправленную деятельность ученика, сообразуясь с его личным интересом. </a:t>
            </a: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ъект 2"/>
          <p:cNvSpPr>
            <a:spLocks noGrp="1"/>
          </p:cNvSpPr>
          <p:nvPr>
            <p:ph idx="4294967295"/>
          </p:nvPr>
        </p:nvSpPr>
        <p:spPr>
          <a:xfrm>
            <a:off x="311150" y="381000"/>
            <a:ext cx="11880850" cy="63484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Проектная деятельность – это создание проблемных ситуаций, активизация познавательной деятельности учащихся в поиске и решении сложных вопросов, требующих актуализации знаний, построения гипотез. </a:t>
            </a:r>
          </a:p>
          <a:p>
            <a:pPr>
              <a:spcBef>
                <a:spcPct val="0"/>
              </a:spcBef>
            </a:pPr>
            <a:r>
              <a:rPr lang="ru-RU"/>
              <a:t>Метод проектов ориентирован на самостоятельную деятельность учащихся (индивидуальную, парную, групповую), которую они выполняют в отведенное для этой работы время (от нескольких минут урока до нескольких недель, а иногда и месяцев).</a:t>
            </a:r>
          </a:p>
          <a:p>
            <a:pPr>
              <a:spcBef>
                <a:spcPct val="0"/>
              </a:spcBef>
            </a:pPr>
            <a:endParaRPr lang="ru-RU"/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/>
              <a:t>Виды проектов разнообразны. Выделяют четыре основные категории:</a:t>
            </a:r>
          </a:p>
          <a:p>
            <a:pPr>
              <a:spcBef>
                <a:spcPct val="0"/>
              </a:spcBef>
            </a:pPr>
            <a:r>
              <a:rPr lang="ru-RU"/>
              <a:t>информационный и исследовательский проект;</a:t>
            </a:r>
          </a:p>
          <a:p>
            <a:pPr>
              <a:spcBef>
                <a:spcPct val="0"/>
              </a:spcBef>
            </a:pPr>
            <a:r>
              <a:rPr lang="ru-RU"/>
              <a:t>обзорный проект;</a:t>
            </a:r>
          </a:p>
          <a:p>
            <a:pPr>
              <a:spcBef>
                <a:spcPct val="0"/>
              </a:spcBef>
            </a:pPr>
            <a:r>
              <a:rPr lang="ru-RU"/>
              <a:t>продукционный проект;</a:t>
            </a:r>
          </a:p>
          <a:p>
            <a:pPr>
              <a:spcBef>
                <a:spcPct val="0"/>
              </a:spcBef>
            </a:pPr>
            <a:r>
              <a:rPr lang="ru-RU"/>
              <a:t>проекты инсценировки.</a:t>
            </a:r>
            <a:endParaRPr lang="ru-RU" sz="2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ъект 2"/>
          <p:cNvSpPr>
            <a:spLocks noGrp="1"/>
          </p:cNvSpPr>
          <p:nvPr>
            <p:ph idx="4294967295"/>
          </p:nvPr>
        </p:nvSpPr>
        <p:spPr>
          <a:xfrm>
            <a:off x="128588" y="454025"/>
            <a:ext cx="11868150" cy="6403975"/>
          </a:xfrm>
        </p:spPr>
        <p:txBody>
          <a:bodyPr/>
          <a:lstStyle/>
          <a:p>
            <a:r>
              <a:rPr lang="ru-RU" sz="3600"/>
              <a:t>Проекты на уроках физкультуры - это проекты по исследованию влияний ФК на организм человека, по исследованию истории спорта, подготовке и проведению соревнований и спортивных праздников и т.д. </a:t>
            </a:r>
          </a:p>
          <a:p>
            <a:r>
              <a:rPr lang="ru-RU" sz="3600"/>
              <a:t>Применение технологии проектного обучения сделает учебный процесс более увлекательным для учащихся: самостоятельный сбор учащимися материала по теме, теоретическое обоснование необходимости выполнения того или иного комплекса физических упражнений или овладения теми или иными физическими умениями и навыками для собственного совершенствования, воспитания волевых качеств.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Технологии уровневой дифференциации </a:t>
            </a:r>
            <a:endParaRPr lang="ru-RU"/>
          </a:p>
        </p:txBody>
      </p:sp>
      <p:sp>
        <p:nvSpPr>
          <p:cNvPr id="34818" name="Объект 2"/>
          <p:cNvSpPr>
            <a:spLocks noGrp="1"/>
          </p:cNvSpPr>
          <p:nvPr>
            <p:ph idx="4294967295"/>
          </p:nvPr>
        </p:nvSpPr>
        <p:spPr>
          <a:xfrm>
            <a:off x="384175" y="1825625"/>
            <a:ext cx="11430000" cy="4667250"/>
          </a:xfrm>
        </p:spPr>
        <p:txBody>
          <a:bodyPr/>
          <a:lstStyle/>
          <a:p>
            <a:r>
              <a:rPr lang="ru-RU" sz="3600"/>
              <a:t>Это создание разнообразных условий обучения для различных школ, классов, групп с целью учета особенностей их контингента с помощью применения комплекса методических, психолого-педагогических и организационно-управленческих мероприятий, обеспечивающих обучение в гомогенных группах.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ъект 2"/>
          <p:cNvSpPr>
            <a:spLocks noGrp="1"/>
          </p:cNvSpPr>
          <p:nvPr>
            <p:ph idx="4294967295"/>
          </p:nvPr>
        </p:nvSpPr>
        <p:spPr>
          <a:xfrm>
            <a:off x="365125" y="255588"/>
            <a:ext cx="11668125" cy="66024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ru-RU" sz="36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Различают дифференциацию:</a:t>
            </a:r>
          </a:p>
          <a:p>
            <a:pPr marL="0" indent="0"/>
            <a:r>
              <a:rPr lang="ru-RU" sz="3600"/>
              <a:t>по возрастному составу (школьные классы, возрастные параллели, разновозрастные группы);</a:t>
            </a:r>
          </a:p>
          <a:p>
            <a:pPr marL="0" indent="0"/>
            <a:r>
              <a:rPr lang="ru-RU" sz="3600"/>
              <a:t>по полу (мужские, женские, смешанные классы, команды, школы).</a:t>
            </a:r>
          </a:p>
          <a:p>
            <a:pPr marL="0" indent="0"/>
            <a:r>
              <a:rPr lang="ru-RU" sz="3600"/>
              <a:t>по области интересов.</a:t>
            </a:r>
          </a:p>
          <a:p>
            <a:pPr marL="0" indent="0"/>
            <a:r>
              <a:rPr lang="ru-RU" sz="3600"/>
              <a:t>по уровню умственного развития (уровню достижений).</a:t>
            </a:r>
          </a:p>
          <a:p>
            <a:pPr marL="0" indent="0"/>
            <a:r>
              <a:rPr lang="ru-RU" sz="3600"/>
              <a:t>по личностно-психологическим типам (типу мышления, характера, темперамента и др.)</a:t>
            </a:r>
          </a:p>
          <a:p>
            <a:pPr marL="0" indent="0"/>
            <a:r>
              <a:rPr lang="ru-RU" sz="3600"/>
              <a:t>по уровню здоровья (физкультурные группы, группы ослабленного зрения, слуха, больничные классы)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Данный вид технологии может быть применен по следующим направлениям:</a:t>
            </a:r>
          </a:p>
        </p:txBody>
      </p:sp>
      <p:sp>
        <p:nvSpPr>
          <p:cNvPr id="37890" name="Объект 2"/>
          <p:cNvSpPr>
            <a:spLocks noGrp="1"/>
          </p:cNvSpPr>
          <p:nvPr>
            <p:ph idx="4294967295"/>
          </p:nvPr>
        </p:nvSpPr>
        <p:spPr>
          <a:xfrm>
            <a:off x="311150" y="1463675"/>
            <a:ext cx="11612563" cy="5265738"/>
          </a:xfrm>
        </p:spPr>
        <p:txBody>
          <a:bodyPr/>
          <a:lstStyle/>
          <a:p>
            <a:pPr>
              <a:lnSpc>
                <a:spcPct val="70000"/>
              </a:lnSpc>
            </a:pPr>
            <a:endParaRPr lang="ru-RU" sz="2600"/>
          </a:p>
          <a:p>
            <a:pPr>
              <a:spcBef>
                <a:spcPct val="0"/>
              </a:spcBef>
            </a:pPr>
            <a:r>
              <a:rPr lang="ru-RU" sz="3000"/>
              <a:t>задание с учетом уровня подготовки, развития, особенности мышления и познавательного интереса к предмету;</a:t>
            </a:r>
          </a:p>
          <a:p>
            <a:pPr>
              <a:spcBef>
                <a:spcPct val="0"/>
              </a:spcBef>
            </a:pPr>
            <a:r>
              <a:rPr lang="ru-RU" sz="3000"/>
              <a:t>учет не только достигнутого результата, но и динамики изменений физической подготовленности ученика;</a:t>
            </a:r>
          </a:p>
          <a:p>
            <a:pPr>
              <a:spcBef>
                <a:spcPct val="0"/>
              </a:spcBef>
            </a:pPr>
            <a:r>
              <a:rPr lang="ru-RU" sz="3000"/>
              <a:t>распределение учащихся на медицинские группы с учетом состояния здоровья;</a:t>
            </a:r>
          </a:p>
          <a:p>
            <a:pPr>
              <a:spcBef>
                <a:spcPct val="0"/>
              </a:spcBef>
            </a:pPr>
            <a:r>
              <a:rPr lang="ru-RU" sz="3000"/>
              <a:t>отдельные задания для учеников специальной медицинской группы;</a:t>
            </a:r>
          </a:p>
          <a:p>
            <a:pPr>
              <a:spcBef>
                <a:spcPct val="0"/>
              </a:spcBef>
            </a:pPr>
            <a:r>
              <a:rPr lang="ru-RU" sz="3000"/>
              <a:t>для учеников, освобожденных от занятий по состоянию здоровья, разработаны и утверждены темы рефератов;</a:t>
            </a:r>
          </a:p>
          <a:p>
            <a:pPr>
              <a:spcBef>
                <a:spcPct val="0"/>
              </a:spcBef>
            </a:pPr>
            <a:r>
              <a:rPr lang="ru-RU" sz="3000"/>
              <a:t>привлечение учащихся на дополнительные занятия различными видами спорта и внутришкольные соревнования;</a:t>
            </a:r>
          </a:p>
          <a:p>
            <a:pPr>
              <a:spcBef>
                <a:spcPct val="0"/>
              </a:spcBef>
            </a:pPr>
            <a:r>
              <a:rPr lang="ru-RU" sz="3000"/>
              <a:t>участие одаренных учащиеся в соревнованиях различных уровней.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ФИЗКУЛЬТУРНОЕ ОБРАЗОВАНИЕ С ПОЗИЦИИ ТРЕБОВАНИЙ ФГОС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b="1" u="sng"/>
              <a:t>Цель </a:t>
            </a:r>
            <a:r>
              <a:rPr lang="ru-RU"/>
              <a:t>– формирование устойчивых мотивов и потребностей школьников в бережном отношении к своему здоровью, целостном развитии физических и психических качеств, творческом использовании средств физической культуры в организации ЗОЖ</a:t>
            </a:r>
          </a:p>
          <a:p>
            <a:pPr>
              <a:lnSpc>
                <a:spcPct val="80000"/>
              </a:lnSpc>
            </a:pPr>
            <a:r>
              <a:rPr lang="ru-RU" b="1" u="sng"/>
              <a:t>Задачи:</a:t>
            </a:r>
          </a:p>
          <a:p>
            <a:pPr>
              <a:lnSpc>
                <a:spcPct val="80000"/>
              </a:lnSpc>
            </a:pPr>
            <a:r>
              <a:rPr lang="ru-RU"/>
              <a:t>- укрепление здоровья,  развитие основных физических качеств и повышение функциональных возможностей организма</a:t>
            </a:r>
          </a:p>
          <a:p>
            <a:pPr>
              <a:lnSpc>
                <a:spcPct val="80000"/>
              </a:lnSpc>
            </a:pPr>
            <a:r>
              <a:rPr lang="ru-RU"/>
              <a:t>- формирование культуры движений, обогащение двигательного опыта физическими упражнениями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Здоровьесберегающая технология</a:t>
            </a:r>
            <a:endParaRPr lang="ru-RU"/>
          </a:p>
        </p:txBody>
      </p:sp>
      <p:sp>
        <p:nvSpPr>
          <p:cNvPr id="38914" name="Объект 2"/>
          <p:cNvSpPr>
            <a:spLocks noGrp="1"/>
          </p:cNvSpPr>
          <p:nvPr>
            <p:ph idx="4294967295"/>
          </p:nvPr>
        </p:nvSpPr>
        <p:spPr>
          <a:xfrm>
            <a:off x="365125" y="1825625"/>
            <a:ext cx="11595100" cy="4667250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ru-RU" sz="3600"/>
              <a:t>По характеру действия различают следующие технологии: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3600"/>
              <a:t>Стимулирующие. Примеры: – температурное закаливание, физические нагрузки;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3600"/>
              <a:t>Защитно-профилактические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3600"/>
              <a:t>Компенсаторно-нейтрализующие нейтрализуют неблагоприятное воздействие статичности уроков;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</a:pPr>
            <a:r>
              <a:rPr lang="ru-RU" sz="3600"/>
              <a:t>Информационно-обучающие технологии.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8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Информационно-коммуникативные технологии </a:t>
            </a:r>
          </a:p>
        </p:txBody>
      </p:sp>
      <p:sp>
        <p:nvSpPr>
          <p:cNvPr id="40962" name="Объект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2192000" cy="4667250"/>
          </a:xfrm>
        </p:spPr>
        <p:txBody>
          <a:bodyPr/>
          <a:lstStyle/>
          <a:p>
            <a:r>
              <a:rPr lang="ru-RU" sz="4000"/>
              <a:t>Компьютерная грамотность ученика достаточна для того, чтобы свободно работать на персональном компьютере и получать необходимую дополнительную информацию из различных источников. в процессе обучения, как в урочной, так и внеурочной деятельности, широко применять цифровые образовательные и Интернет-ресурсы.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9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Технологии развивающего обучения</a:t>
            </a:r>
            <a:br>
              <a:rPr lang="ru-RU" sz="29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1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2" action="ppaction://hlinkfile"/>
              </a:rPr>
              <a:t>file:///C:/Users/User/Desktop/Кафедра%20ТМФВ/Магистратура/ТЕХНОЛОГИИ%20ФВ/!!!СОВРЕМЕННЫЕ%20ТЕХНОЛОГИИ%20в%20ФВ.pdf</a:t>
            </a:r>
            <a:r>
              <a:rPr lang="ru-RU" sz="11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1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9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010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400" b="1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http://sosh3ugansk.ru/storage/app/media/attestaciya/cherepanova/cherepanova8ssyilkatehnologii.pdf</a:t>
            </a:r>
            <a:r>
              <a:rPr lang="ru-RU" sz="3400" b="1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400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4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ru-RU"/>
              <a:t>СОВРЕМЕННЫЕ ОБРАЗОВАТЕЛЬНЫЕ ТЕХНОЛОГИИ ПО ФИЗИЧЕСКОЙ КУЛЬТУРЕ</a:t>
            </a:r>
          </a:p>
          <a:p>
            <a:r>
              <a:rPr lang="ru-RU"/>
              <a:t>Сводная таблица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ъект 2"/>
          <p:cNvSpPr>
            <a:spLocks noGrp="1"/>
          </p:cNvSpPr>
          <p:nvPr>
            <p:ph idx="4294967295"/>
          </p:nvPr>
        </p:nvSpPr>
        <p:spPr>
          <a:xfrm>
            <a:off x="255588" y="457200"/>
            <a:ext cx="11796712" cy="627221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Технологии ФВ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адаптивной физической культуры;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здоровьесбережения средствами физического воспитания; здоровьеформирования средствами физического воспитания;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спортизированного физического воспитания;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спортивно-валеологического воспитания;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формирования спортивной культуры личности;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комплексного развития физических качеств;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оздоровительной физической подготовки;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профилактики вредных привычек;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обучения основам здорового образа жизни;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ru-RU"/>
              <a:t>привлечения к активным занятиям физическими упражнениями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ъект 2"/>
          <p:cNvSpPr>
            <a:spLocks noGrp="1"/>
          </p:cNvSpPr>
          <p:nvPr>
            <p:ph idx="4294967295"/>
          </p:nvPr>
        </p:nvSpPr>
        <p:spPr>
          <a:xfrm>
            <a:off x="787400" y="549275"/>
            <a:ext cx="10566400" cy="5627688"/>
          </a:xfrm>
        </p:spPr>
        <p:txBody>
          <a:bodyPr/>
          <a:lstStyle/>
          <a:p>
            <a:r>
              <a:rPr lang="ru-RU" sz="3600"/>
              <a:t>- освоение знаний о физической культуре и спорте, их истории и современном развитии, роли в  формировании ЗОЖ</a:t>
            </a:r>
          </a:p>
          <a:p>
            <a:r>
              <a:rPr lang="ru-RU" sz="3600"/>
              <a:t>- обучение навыкам и умениям в физкультурно-оздоровительной и спортивно-оздоровительной деятельности, самостоятельной организации занятий физическими упражнениями</a:t>
            </a:r>
          </a:p>
          <a:p>
            <a:r>
              <a:rPr lang="ru-RU" sz="3600"/>
              <a:t>- воспитание положительных качеств личности, норм коллективного взаимодействия и сотрудничества в учебной и соревновательной деятельности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800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Предметная направленность содержания программ по ФВ школьников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4294967295"/>
          </p:nvPr>
        </p:nvSpPr>
        <p:spPr>
          <a:xfrm>
            <a:off x="304800" y="1825625"/>
            <a:ext cx="11887200" cy="5032375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ru-RU" sz="4000"/>
          </a:p>
          <a:p>
            <a:pPr>
              <a:spcBef>
                <a:spcPct val="0"/>
              </a:spcBef>
            </a:pPr>
            <a:r>
              <a:rPr lang="ru-RU" sz="4000"/>
              <a:t>Реализация принципа вариативности</a:t>
            </a:r>
          </a:p>
          <a:p>
            <a:pPr>
              <a:spcBef>
                <a:spcPct val="0"/>
              </a:spcBef>
            </a:pPr>
            <a:r>
              <a:rPr lang="ru-RU" sz="4000"/>
              <a:t>Реализация принципа достаточности и сообразности</a:t>
            </a:r>
          </a:p>
          <a:p>
            <a:pPr>
              <a:spcBef>
                <a:spcPct val="0"/>
              </a:spcBef>
            </a:pPr>
            <a:r>
              <a:rPr lang="ru-RU" sz="4000"/>
              <a:t>Соблюдение дидактических правил</a:t>
            </a:r>
          </a:p>
          <a:p>
            <a:pPr>
              <a:spcBef>
                <a:spcPct val="0"/>
              </a:spcBef>
            </a:pPr>
            <a:r>
              <a:rPr lang="ru-RU" sz="4000"/>
              <a:t>Расширение межпредметных связей</a:t>
            </a:r>
          </a:p>
          <a:p>
            <a:pPr>
              <a:spcBef>
                <a:spcPct val="0"/>
              </a:spcBef>
            </a:pPr>
            <a:r>
              <a:rPr lang="ru-RU" sz="4000"/>
              <a:t>Усиление оздоровительного эффекта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Формы организации образовательного процесса ФК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4294967295"/>
          </p:nvPr>
        </p:nvSpPr>
        <p:spPr>
          <a:xfrm>
            <a:off x="196850" y="1857375"/>
            <a:ext cx="11844338" cy="48672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3400"/>
              <a:t>Урок – основная форма организации учебного процесса!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3400" b="1">
                <a:effectLst>
                  <a:outerShdw blurRad="38100" dist="38100" dir="2700000" algn="tl">
                    <a:srgbClr val="C0C0C0"/>
                  </a:outerShdw>
                </a:effectLst>
              </a:rPr>
              <a:t>Типы современных уроков ФК</a:t>
            </a:r>
            <a:r>
              <a:rPr lang="ru-RU" sz="3400"/>
              <a:t>:</a:t>
            </a:r>
          </a:p>
          <a:p>
            <a:pPr>
              <a:spcBef>
                <a:spcPct val="0"/>
              </a:spcBef>
            </a:pPr>
            <a:r>
              <a:rPr lang="ru-RU" sz="3400"/>
              <a:t>Уроки с образовательно</a:t>
            </a:r>
            <a:r>
              <a:rPr lang="ru-RU" sz="3400">
                <a:effectLst>
                  <a:outerShdw blurRad="38100" dist="38100" dir="2700000" algn="tl">
                    <a:srgbClr val="C0C0C0"/>
                  </a:outerShdw>
                </a:effectLst>
              </a:rPr>
              <a:t>-познавательной</a:t>
            </a:r>
            <a:r>
              <a:rPr lang="ru-RU" sz="3400"/>
              <a:t> направленностью</a:t>
            </a:r>
          </a:p>
          <a:p>
            <a:pPr>
              <a:spcBef>
                <a:spcPct val="0"/>
              </a:spcBef>
            </a:pPr>
            <a:r>
              <a:rPr lang="ru-RU" sz="3400"/>
              <a:t>Уроки с образовательно-</a:t>
            </a:r>
            <a:r>
              <a:rPr lang="ru-RU" sz="3400">
                <a:effectLst>
                  <a:outerShdw blurRad="38100" dist="38100" dir="2700000" algn="tl">
                    <a:srgbClr val="C0C0C0"/>
                  </a:outerShdw>
                </a:effectLst>
              </a:rPr>
              <a:t>обучающей</a:t>
            </a:r>
            <a:r>
              <a:rPr lang="ru-RU" sz="3400"/>
              <a:t> направленностью</a:t>
            </a:r>
          </a:p>
          <a:p>
            <a:pPr>
              <a:spcBef>
                <a:spcPct val="0"/>
              </a:spcBef>
            </a:pPr>
            <a:r>
              <a:rPr lang="ru-RU" sz="3400"/>
              <a:t>Уроки с образовательно-</a:t>
            </a:r>
            <a:r>
              <a:rPr lang="ru-RU" sz="3400">
                <a:effectLst>
                  <a:outerShdw blurRad="38100" dist="38100" dir="2700000" algn="tl">
                    <a:srgbClr val="C0C0C0"/>
                  </a:outerShdw>
                </a:effectLst>
              </a:rPr>
              <a:t>тренировочной </a:t>
            </a:r>
            <a:r>
              <a:rPr lang="ru-RU" sz="3400"/>
              <a:t>направленностью.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ru-RU" sz="3400"/>
              <a:t>Исходя из задач и направленности учебного материала уроки подразделяются: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sz="3400"/>
              <a:t>комплексные (с решением нескольких педагогических задач)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ru-RU" sz="3400"/>
              <a:t>целевые (с преимущественным решением одной педагогической задачи)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4294967295"/>
          </p:nvPr>
        </p:nvSpPr>
        <p:spPr>
          <a:xfrm>
            <a:off x="549275" y="436563"/>
            <a:ext cx="11503025" cy="642143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Новшество</a:t>
            </a:r>
            <a:r>
              <a:rPr lang="ru-RU"/>
              <a:t> – это новое (новая идея) в практике какой-либо деятельности, в частности, в образовании.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ru-RU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Новация</a:t>
            </a:r>
            <a:r>
              <a:rPr lang="ru-RU"/>
              <a:t> – это первая реализация новшества, которое опробуется в рамках экспериментальной работы.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ru-RU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Инновация</a:t>
            </a:r>
            <a:r>
              <a:rPr lang="ru-RU"/>
              <a:t> – это внедренное, распространенное в практике образования новшество.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ru-RU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ru-RU"/>
              <a:t>Под инновациями в обучении предлагается понимать </a:t>
            </a:r>
            <a:r>
              <a:rPr lang="ru-RU" i="1">
                <a:effectLst>
                  <a:outerShdw blurRad="38100" dist="38100" dir="2700000" algn="tl">
                    <a:srgbClr val="C0C0C0"/>
                  </a:outerShdw>
                </a:effectLst>
              </a:rPr>
              <a:t>новые методики преподавания, новые способы организации занятий, новшества в организации содержания образования, методы оценивания образовательного результата</a:t>
            </a:r>
            <a:r>
              <a:rPr lang="ru-RU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4294967295"/>
          </p:nvPr>
        </p:nvSpPr>
        <p:spPr>
          <a:xfrm>
            <a:off x="0" y="274638"/>
            <a:ext cx="12192000" cy="6583362"/>
          </a:xfrm>
        </p:spPr>
        <p:txBody>
          <a:bodyPr/>
          <a:lstStyle/>
          <a:p>
            <a:r>
              <a:rPr lang="ru-RU" sz="3600"/>
              <a:t>Слово «технология» происходит от греческого слова: «techne» - искусство, мастерство, умение и «logos» - наука, закон. </a:t>
            </a:r>
          </a:p>
          <a:p>
            <a:r>
              <a:rPr lang="ru-RU" sz="3600"/>
              <a:t>Дословно </a:t>
            </a:r>
            <a:r>
              <a:rPr lang="ru-RU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«технология» - наука о мастерстве.</a:t>
            </a:r>
          </a:p>
          <a:p>
            <a:r>
              <a:rPr lang="ru-RU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Инновационные педагогические технологии </a:t>
            </a:r>
            <a:r>
              <a:rPr lang="ru-RU" sz="3600"/>
              <a:t>взаимосвязаны, взаимообусловлены и составляют определенную дидактическую систему, направленную на воспитание таких ценностей как открытость, честность, доброжелательность, сопереживание, взаимопомощь и обеспечивающую образовательные потребности каждого ученика в соответствии с его индивидуальными особенностями.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3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Личностно-ориентированный подход </a:t>
            </a:r>
            <a:r>
              <a:rPr lang="en-US" sz="11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http://www.amgpgu.ru/upload/iblock/a4a/salivon_e_g_innovatsionnye_tekhnologii_v_protsesse_fizicheskogo_vospitaniya_shkolnikov.pdf</a:t>
            </a:r>
            <a:r>
              <a:rPr lang="ru-RU" sz="11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11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11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Объект 2"/>
          <p:cNvSpPr>
            <a:spLocks noGrp="1"/>
          </p:cNvSpPr>
          <p:nvPr>
            <p:ph idx="4294967295"/>
          </p:nvPr>
        </p:nvSpPr>
        <p:spPr>
          <a:xfrm>
            <a:off x="492125" y="1825625"/>
            <a:ext cx="11409363" cy="4927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/>
              <a:t>направлен на удовлетворение потребностей и интересов в большей мере ребенка</a:t>
            </a:r>
          </a:p>
          <a:p>
            <a:pPr>
              <a:spcBef>
                <a:spcPct val="0"/>
              </a:spcBef>
            </a:pPr>
            <a:r>
              <a:rPr lang="ru-RU"/>
              <a:t>педагог прилагает основные усилия не к формированию у детей социально типичных свойств, а к развитию в каждом из них уникальных личностных качеств. </a:t>
            </a:r>
          </a:p>
          <a:p>
            <a:pPr>
              <a:spcBef>
                <a:spcPct val="0"/>
              </a:spcBef>
            </a:pPr>
            <a:r>
              <a:rPr lang="ru-RU"/>
              <a:t>предполагается перераспределение субъектных полномочий в учебно- воспитательном процессе, способствующее преобразованию субъект-субъектных отношений между педагогами и их воспитанниками. </a:t>
            </a:r>
          </a:p>
          <a:p>
            <a:pPr>
              <a:spcBef>
                <a:spcPct val="0"/>
              </a:spcBef>
            </a:pPr>
            <a:r>
              <a:rPr lang="ru-RU"/>
              <a:t>Реализация личностно-ориентированного подхода должна осуществляться за счет наиболее полного учета индивидуальных особенностей личности и возможностей растущего организма каждого школьника.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z="2500" b="1">
                <a:solidFill>
                  <a:srgbClr val="002060"/>
                </a:solidFill>
                <a:ea typeface="Times New Roman" pitchFamily="18" charset="0"/>
              </a:rPr>
              <a:t>Главным отличием личностно-ориентированного образования от индивидуализации являются следующие позиции:</a:t>
            </a:r>
            <a:r>
              <a:rPr lang="ru-RU" sz="2500">
                <a:solidFill>
                  <a:srgbClr val="002060"/>
                </a:solidFill>
                <a:ea typeface="Calibri" pitchFamily="34" charset="0"/>
              </a:rPr>
              <a:t/>
            </a:r>
            <a:br>
              <a:rPr lang="ru-RU" sz="2500">
                <a:solidFill>
                  <a:srgbClr val="002060"/>
                </a:solidFill>
                <a:ea typeface="Calibri" pitchFamily="34" charset="0"/>
              </a:rPr>
            </a:br>
            <a:endParaRPr lang="ru-RU" sz="2500">
              <a:solidFill>
                <a:srgbClr val="002060"/>
              </a:solidFill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4294967295"/>
          </p:nvPr>
        </p:nvSpPr>
        <p:spPr>
          <a:xfrm>
            <a:off x="590550" y="1308100"/>
            <a:ext cx="11298238" cy="5184775"/>
          </a:xfrm>
        </p:spPr>
        <p:txBody>
          <a:bodyPr/>
          <a:lstStyle/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целенаправленное развитие личности;</a:t>
            </a:r>
            <a:endParaRPr lang="ru-RU" sz="3000" i="1">
              <a:ea typeface="Calibri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индивидуализация учения и развития, а не только обучения;</a:t>
            </a:r>
            <a:endParaRPr lang="ru-RU" sz="3000" i="1">
              <a:ea typeface="Calibri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обеспечение широкого спектра позиций и ролей в ходе познания внутреннего и внешнего миров;</a:t>
            </a:r>
            <a:endParaRPr lang="ru-RU" sz="3000" i="1">
              <a:ea typeface="Calibri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передача управления учением «в руки ученика»;</a:t>
            </a:r>
            <a:endParaRPr lang="ru-RU" sz="3000" i="1">
              <a:ea typeface="Calibri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многоуровневая рефлексия (введено автором) учеником его опыта, в особенности познавательных стратегий, а не отдельных учебных действий и результатов;</a:t>
            </a:r>
            <a:endParaRPr lang="ru-RU" sz="3000" i="1">
              <a:ea typeface="Calibri" pitchFamily="34" charset="0"/>
            </a:endParaRPr>
          </a:p>
          <a:p>
            <a:pPr marL="450850" lvl="2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развитие и оптимизация познавательных стратегий ученика;</a:t>
            </a:r>
            <a:endParaRPr lang="ru-RU" sz="3000" i="1">
              <a:ea typeface="Calibri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самообучение, саморазвитие, самореализация;</a:t>
            </a:r>
            <a:endParaRPr lang="ru-RU" sz="3000" i="1">
              <a:ea typeface="Calibri" pitchFamily="34" charset="0"/>
            </a:endParaRPr>
          </a:p>
          <a:p>
            <a:pPr marL="450850" indent="-450850" algn="just">
              <a:lnSpc>
                <a:spcPct val="110000"/>
              </a:lnSpc>
              <a:spcBef>
                <a:spcPct val="0"/>
              </a:spcBef>
              <a:tabLst>
                <a:tab pos="450850" algn="l"/>
              </a:tabLst>
            </a:pPr>
            <a:r>
              <a:rPr lang="ru-RU" sz="3000" i="1">
                <a:solidFill>
                  <a:srgbClr val="000000"/>
                </a:solidFill>
                <a:ea typeface="Times New Roman" pitchFamily="18" charset="0"/>
              </a:rPr>
              <a:t>внутрисубъектность образовательных технологий.</a:t>
            </a:r>
            <a:endParaRPr lang="ru-RU" sz="3000" i="1">
              <a:ea typeface="Calibri" pitchFamily="34" charset="0"/>
            </a:endParaRPr>
          </a:p>
          <a:p>
            <a:pPr marL="450850" indent="-450850">
              <a:lnSpc>
                <a:spcPct val="80000"/>
              </a:lnSpc>
              <a:tabLst>
                <a:tab pos="450850" algn="l"/>
              </a:tabLst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кругленный">
  <a:themeElements>
    <a:clrScheme name="Скругленный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Скругленный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1308</Words>
  <Application>Microsoft Office PowerPoint</Application>
  <PresentationFormat>Произвольный</PresentationFormat>
  <Paragraphs>143</Paragraphs>
  <Slides>24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Calibri</vt:lpstr>
      <vt:lpstr>Arial</vt:lpstr>
      <vt:lpstr>Times New Roman</vt:lpstr>
      <vt:lpstr>Wingdings</vt:lpstr>
      <vt:lpstr>Arial Black</vt:lpstr>
      <vt:lpstr>Скругленный</vt:lpstr>
      <vt:lpstr>Слайд 1</vt:lpstr>
      <vt:lpstr>ФИЗКУЛЬТУРНОЕ ОБРАЗОВАНИЕ С ПОЗИЦИИ ТРЕБОВАНИЙ ФГОС</vt:lpstr>
      <vt:lpstr>Слайд 3</vt:lpstr>
      <vt:lpstr>Предметная направленность содержания программ по ФВ школьников</vt:lpstr>
      <vt:lpstr>Формы организации образовательного процесса ФК</vt:lpstr>
      <vt:lpstr>Слайд 6</vt:lpstr>
      <vt:lpstr>Слайд 7</vt:lpstr>
      <vt:lpstr>Личностно-ориентированный подход http://www.amgpgu.ru/upload/iblock/a4a/salivon_e_g_innovatsionnye_tekhnologii_v_protsesse_fizicheskogo_vospitaniya_shkolnikov.pdf </vt:lpstr>
      <vt:lpstr>Главным отличием личностно-ориентированного образования от индивидуализации являются следующие позиции: </vt:lpstr>
      <vt:lpstr>ТЕХНОЛОГИИ СПОРТИЗАЦИИ В СИСТЕМЕ ФИЗКУЛЬТУРНОГО   ОБРАЗОВАНИЯ http://www.teoriya.ru/sites/default/files/article-files/lubysheva_l.i.pdf </vt:lpstr>
      <vt:lpstr>Слайд 11</vt:lpstr>
      <vt:lpstr>Слайд 12</vt:lpstr>
      <vt:lpstr>Игровые технологии</vt:lpstr>
      <vt:lpstr>Технология проектов https://multiurok.ru/blog/sovriemiennyie-tiekhnologhii-v-priepodavanii-fizichieskoi-kul-tury.html </vt:lpstr>
      <vt:lpstr>Слайд 15</vt:lpstr>
      <vt:lpstr>Слайд 16</vt:lpstr>
      <vt:lpstr>Технологии уровневой дифференциации </vt:lpstr>
      <vt:lpstr>Слайд 18</vt:lpstr>
      <vt:lpstr>Данный вид технологии может быть применен по следующим направлениям:</vt:lpstr>
      <vt:lpstr>Здоровьесберегающая технология</vt:lpstr>
      <vt:lpstr>Информационно-коммуникативные технологии </vt:lpstr>
      <vt:lpstr>Технологии развивающего обучения file:///C:/Users/User/Desktop/Кафедра%20ТМФВ/Магистратура/ТЕХНОЛОГИИ%20ФВ/!!!СОВРЕМЕННЫЕ%20ТЕХНОЛОГИИ%20в%20ФВ.pdf </vt:lpstr>
      <vt:lpstr>http://sosh3ugansk.ru/storage/app/media/attestaciya/cherepanova/cherepanova8ssyilkatehnologii.pdf 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В ФИЗИЧЕСКОМ ВОСПИТАНИИ</dc:title>
  <dc:creator>КГУ им. К.Э.Циолковского Кафедра</dc:creator>
  <cp:lastModifiedBy>User</cp:lastModifiedBy>
  <cp:revision>9</cp:revision>
  <dcterms:created xsi:type="dcterms:W3CDTF">2017-11-04T06:19:56Z</dcterms:created>
  <dcterms:modified xsi:type="dcterms:W3CDTF">2021-09-03T16:51:45Z</dcterms:modified>
</cp:coreProperties>
</file>