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Основні елементи кредитування підприємств.</a:t>
            </a:r>
            <a:br>
              <a:rPr lang="uk-UA" sz="3200" dirty="0" smtClean="0"/>
            </a:br>
            <a:r>
              <a:rPr lang="uk-UA" sz="3200" dirty="0" smtClean="0"/>
              <a:t>2. Управління залученням банківського кредиту.</a:t>
            </a:r>
            <a:br>
              <a:rPr lang="uk-UA" sz="3200" dirty="0" smtClean="0"/>
            </a:br>
            <a:r>
              <a:rPr lang="uk-UA" sz="3200" dirty="0" smtClean="0"/>
              <a:t>3. Управління комерційним кредитом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8. </a:t>
            </a:r>
            <a:r>
              <a:rPr lang="uk-UA" b="1" dirty="0"/>
              <a:t>Управління кредитуванням підприємств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400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Кредит - це позикові кошти, які надаються банком підприємству з дотриманням принципів строковості, платності, забезпеченості, цільового характеру використання, диференціації та повернення.</a:t>
            </a:r>
          </a:p>
          <a:p>
            <a:endParaRPr lang="uk-UA" sz="4500" b="1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Кредити </a:t>
            </a:r>
            <a:r>
              <a:rPr lang="uk-UA" sz="4500" b="1" dirty="0">
                <a:solidFill>
                  <a:schemeClr val="tx1"/>
                </a:solidFill>
              </a:rPr>
              <a:t>дозволяють:</a:t>
            </a: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- компенсувати брак оборотних коштів, викликану уповільненням їх оборотності на окремих стадіях кругообігу;</a:t>
            </a: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- оплатити товарно-матеріальні цінності та створення їх запасів;</a:t>
            </a: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- виплатити заробітну плату і погасити кредиторську заборгованість;</a:t>
            </a: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- тимчасово відшкодувати оборотні кошти, що заморожені у розрахунках;</a:t>
            </a: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- відкрити рахунок «Акредитив»;</a:t>
            </a: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- провести передоплату, погасити сальдо зустрічних вимог при взаємозаліку;</a:t>
            </a: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- покрити іншу тимчасову потребу у грошових ресурсах.</a:t>
            </a:r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Форми забезпечення - </a:t>
            </a:r>
            <a:r>
              <a:rPr lang="uk-UA" dirty="0" smtClean="0"/>
              <a:t>застава, гарантія, поручительство, страховка, </a:t>
            </a:r>
            <a:r>
              <a:rPr lang="uk-UA" dirty="0" err="1" smtClean="0"/>
              <a:t>цесія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Позичковий відсоток визначає споживчу вартість кредиту. Він регулюється в основному співвідношенням попиту і пропозиції на ринку позикових капіталів. Однак на банківський відсоток впливають і інші фактори:</a:t>
            </a:r>
          </a:p>
          <a:p>
            <a:pPr marL="0" indent="0" algn="just">
              <a:buNone/>
            </a:pPr>
            <a:r>
              <a:rPr lang="uk-UA" dirty="0" smtClean="0"/>
              <a:t>1. Облікова ставка НБУ (ставка рефінансування).</a:t>
            </a:r>
          </a:p>
          <a:p>
            <a:pPr marL="0" indent="0" algn="just">
              <a:buNone/>
            </a:pPr>
            <a:r>
              <a:rPr lang="uk-UA" dirty="0" smtClean="0"/>
              <a:t>2.Інфляція.</a:t>
            </a:r>
          </a:p>
          <a:p>
            <a:pPr marL="0" indent="0" algn="just">
              <a:buNone/>
            </a:pPr>
            <a:r>
              <a:rPr lang="uk-UA" dirty="0" smtClean="0"/>
              <a:t>3. Термін кредиту.</a:t>
            </a:r>
          </a:p>
          <a:p>
            <a:pPr marL="0" indent="0" algn="just">
              <a:buNone/>
            </a:pPr>
            <a:r>
              <a:rPr lang="uk-UA" dirty="0" smtClean="0"/>
              <a:t>4. Розмір кредиту.</a:t>
            </a:r>
          </a:p>
          <a:p>
            <a:pPr marL="0" indent="0" algn="just">
              <a:buNone/>
            </a:pPr>
            <a:r>
              <a:rPr lang="uk-UA" dirty="0" smtClean="0"/>
              <a:t>5. Попит на кредити.</a:t>
            </a:r>
          </a:p>
          <a:p>
            <a:pPr marL="0" indent="0" algn="just">
              <a:buNone/>
            </a:pPr>
            <a:r>
              <a:rPr lang="uk-UA" dirty="0" smtClean="0"/>
              <a:t>6. Характер забезпечення кредиту.</a:t>
            </a:r>
          </a:p>
          <a:p>
            <a:pPr marL="0" indent="0" algn="just">
              <a:buNone/>
            </a:pPr>
            <a:r>
              <a:rPr lang="uk-UA" dirty="0" smtClean="0"/>
              <a:t>7. Норма прибутку банку від інших активних операцій.</a:t>
            </a:r>
          </a:p>
          <a:p>
            <a:pPr marL="0" indent="0" algn="just">
              <a:buNone/>
            </a:pPr>
            <a:r>
              <a:rPr lang="uk-UA" dirty="0" smtClean="0"/>
              <a:t>8. Необхідність отримання прибутку від позичкових операцій.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/>
              <a:t>Етапи оформлення і отримання підприємством кредиту в банку: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just">
              <a:buNone/>
            </a:pPr>
            <a:r>
              <a:rPr lang="uk-UA" sz="2400" dirty="0" smtClean="0"/>
              <a:t>1. Розрахунок розміру кредиту та строків його повернення.</a:t>
            </a:r>
          </a:p>
          <a:p>
            <a:pPr marL="0" indent="0" algn="just">
              <a:buNone/>
            </a:pPr>
            <a:r>
              <a:rPr lang="uk-UA" sz="2400" dirty="0" smtClean="0"/>
              <a:t>2. Визначення банку і подача заяви про надання кредиту.</a:t>
            </a:r>
          </a:p>
          <a:p>
            <a:pPr marL="0" indent="0" algn="just">
              <a:buNone/>
            </a:pPr>
            <a:r>
              <a:rPr lang="uk-UA" sz="2400" dirty="0" smtClean="0"/>
              <a:t>3 . Передача в банк разом з заявою:</a:t>
            </a:r>
          </a:p>
          <a:p>
            <a:pPr marL="0" indent="0" algn="just">
              <a:buNone/>
            </a:pPr>
            <a:r>
              <a:rPr lang="uk-UA" sz="2400" dirty="0" smtClean="0"/>
              <a:t>- довідки про забезпеченість кредиту;</a:t>
            </a:r>
          </a:p>
          <a:p>
            <a:pPr marL="0" indent="0" algn="just">
              <a:buNone/>
            </a:pPr>
            <a:r>
              <a:rPr lang="uk-UA" sz="2400" dirty="0" smtClean="0"/>
              <a:t>- бухгалтерської звітності за певний період часу про результати фінансово-господарської діяльності підприємства;</a:t>
            </a:r>
          </a:p>
          <a:p>
            <a:pPr marL="0" indent="0" algn="just">
              <a:buNone/>
            </a:pPr>
            <a:r>
              <a:rPr lang="uk-UA" sz="2400" dirty="0" smtClean="0"/>
              <a:t>- довідки про цільове використання кредиту;</a:t>
            </a:r>
          </a:p>
          <a:p>
            <a:pPr marL="0" indent="0" algn="just">
              <a:buNone/>
            </a:pPr>
            <a:r>
              <a:rPr lang="uk-UA" sz="2400" dirty="0" smtClean="0"/>
              <a:t>- розрахунку суми кредиту і порядку її повернення.</a:t>
            </a:r>
          </a:p>
          <a:p>
            <a:pPr marL="0" indent="0" algn="just">
              <a:buNone/>
            </a:pPr>
            <a:r>
              <a:rPr lang="uk-UA" sz="2400" dirty="0" smtClean="0"/>
              <a:t>4. Перевірка банком кредитоспроможності позичальника.</a:t>
            </a:r>
          </a:p>
          <a:p>
            <a:pPr marL="0" indent="0" algn="just">
              <a:buNone/>
            </a:pPr>
            <a:r>
              <a:rPr lang="uk-UA" sz="2400" dirty="0" smtClean="0"/>
              <a:t>5. За згодою банку на надання кредиту оформляється договір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 algn="ctr">
              <a:buNone/>
            </a:pPr>
            <a:endParaRPr lang="uk-UA" sz="2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b="1" dirty="0"/>
              <a:t>Кредити за своїм призначенням можуть бути розділені на платіжні і розрахункові.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Платіжні </a:t>
            </a:r>
            <a:r>
              <a:rPr lang="uk-UA" b="1" dirty="0"/>
              <a:t>кредити </a:t>
            </a:r>
            <a:r>
              <a:rPr lang="uk-UA" dirty="0"/>
              <a:t>використовуються при тимчасових фінансових труднощах підприємства і нестачі власних коштів. З їх допомогою оплачуються товарно-матеріальні цінності та створюються запаси, виплачується заробітна плата, компенсується брак обігових коштів і т. ін.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Розрахункові </a:t>
            </a:r>
            <a:r>
              <a:rPr lang="uk-UA" b="1" dirty="0"/>
              <a:t>кредити </a:t>
            </a:r>
            <a:r>
              <a:rPr lang="uk-UA" dirty="0"/>
              <a:t>видаються для відшкодування коштів, заморожених в розрахунках, а також для відкриття окремих рахунків. Це кредити під розрахункові документи, для відкриття рахунків «Акредитив», погашення сальдо при взаємозаліках і </a:t>
            </a:r>
            <a:r>
              <a:rPr lang="uk-UA" dirty="0" err="1"/>
              <a:t>т.ін</a:t>
            </a:r>
            <a:r>
              <a:rPr lang="uk-UA" dirty="0"/>
              <a:t>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100" b="1" dirty="0" smtClean="0"/>
              <a:t>Підходи до запозичення коштів з урахуванням особливостей банківського кредитування: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just">
              <a:buNone/>
            </a:pPr>
            <a:r>
              <a:rPr lang="uk-UA" sz="2100" dirty="0" smtClean="0"/>
              <a:t>1. Визначення мети використання кредиту, від якої залежить оборотність позикових коштів, терміни їх повернення і відсоткова ставка.</a:t>
            </a:r>
          </a:p>
          <a:p>
            <a:pPr marL="0" indent="0" algn="just">
              <a:buNone/>
            </a:pPr>
            <a:r>
              <a:rPr lang="uk-UA" sz="2100" dirty="0" smtClean="0"/>
              <a:t>2. Встановлення співвідношення банківських кредитів по їх терміновості.</a:t>
            </a:r>
          </a:p>
          <a:p>
            <a:pPr marL="0" indent="0" algn="just">
              <a:buNone/>
            </a:pPr>
            <a:r>
              <a:rPr lang="uk-UA" sz="2100" dirty="0" smtClean="0"/>
              <a:t>3. Вивчення та оцінка комерційних банків з точки зору привабливості їх кредитної політики.</a:t>
            </a:r>
          </a:p>
          <a:p>
            <a:pPr marL="0" indent="0" algn="just">
              <a:buNone/>
            </a:pPr>
            <a:r>
              <a:rPr lang="uk-UA" sz="2100" dirty="0" smtClean="0"/>
              <a:t>4. Зіставлення умов можливого залучення кредиту. До числа найважливіших з них відносяться:</a:t>
            </a:r>
          </a:p>
          <a:p>
            <a:pPr marL="0" indent="0" algn="just">
              <a:buNone/>
            </a:pPr>
            <a:r>
              <a:rPr lang="uk-UA" sz="2100" dirty="0" smtClean="0"/>
              <a:t>- ставка відсотка за кредит, яка може бути фіксованою і плаваючою, в залежності від зміни облікової ставки НБУ;</a:t>
            </a:r>
          </a:p>
          <a:p>
            <a:pPr marL="0" indent="0" algn="just">
              <a:buNone/>
            </a:pPr>
            <a:r>
              <a:rPr lang="uk-UA" sz="2100" dirty="0" smtClean="0"/>
              <a:t>- умови виплати відсотків і основного боргу .</a:t>
            </a:r>
          </a:p>
          <a:p>
            <a:pPr marL="0" indent="0" algn="just">
              <a:buNone/>
            </a:pPr>
            <a:r>
              <a:rPr lang="uk-UA" sz="2100" dirty="0" smtClean="0"/>
              <a:t>5. Забезпечення умов ефективного використання банківського кредиту, коли швидкість обороту позикового капіталу повинна бути не нижче швидкості обороту власного капіталу, розміщеного в оборотних активах. Рентабельність залученого кредиту не повинна бути нижче його вартості.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Комерційний кредит - </a:t>
            </a:r>
            <a:r>
              <a:rPr lang="uk-UA" sz="2100" dirty="0" smtClean="0"/>
              <a:t>це товарна форма кредиту. При комерційному кредиті об'єктом угоди є продукція (товар), при банківському - позичковий фонд.</a:t>
            </a:r>
          </a:p>
          <a:p>
            <a:pPr marL="0" indent="0" algn="ctr">
              <a:buNone/>
            </a:pPr>
            <a:r>
              <a:rPr lang="uk-UA" sz="2100" b="1" dirty="0" smtClean="0"/>
              <a:t>Для постачальника комерційний кредит є вигідним тому, що </a:t>
            </a:r>
            <a:r>
              <a:rPr lang="uk-UA" sz="2100" dirty="0" smtClean="0"/>
              <a:t>при низькій платоспроможності платника не тільки прискорюється розрахунок, але приноситься додатковий дохід у формі відсотка, що включається в суму векселя. Отримавши вексель в оплату за відвантажений товар, постачальник має можливість або зберігати його до закінчення терміну, або розрахуватися цим векселем зі своїми постачальниками, або продати вексель банку і отримати по ньому суму достроково за винятком певної знижки (дисконту).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Покупцеві продукції при його низькій ліквідності вигідно </a:t>
            </a:r>
            <a:r>
              <a:rPr lang="uk-UA" sz="2100" dirty="0" smtClean="0"/>
              <a:t>скористатися комерційним кредитом, ніж отримати банківський кредит для негайної оплати товарно-матеріальних цінностей. При цьому він має можливість прискорити залучення в оборот матеріальних ресурсів, тоді як платіж за векселем відбувається пізніше.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2765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Переваги комерційного кредиту полягають  </a:t>
            </a:r>
            <a:r>
              <a:rPr lang="uk-UA" sz="2100" dirty="0" smtClean="0"/>
              <a:t>в оперативності надання коштів у товарній формі, в розширенні можливостей маневрування суб'єктом господарювання оборотними засобами, фінансової підтримки контрагентів один одного, в технічній простоті оформлення.</a:t>
            </a:r>
          </a:p>
          <a:p>
            <a:pPr marL="0" indent="0" algn="ctr">
              <a:buNone/>
            </a:pPr>
            <a:r>
              <a:rPr lang="uk-UA" sz="2100" b="1" dirty="0" smtClean="0"/>
              <a:t>До недоліків комерційного кредиту можна віднести </a:t>
            </a:r>
            <a:r>
              <a:rPr lang="uk-UA" sz="2100" dirty="0" smtClean="0"/>
              <a:t>ризик для постачальника в разі зміни цін на продукцію, недотримання отримувачем кредиту термінів оплати, банкрутства платника.</a:t>
            </a:r>
          </a:p>
          <a:p>
            <a:pPr marL="0" indent="0" algn="ctr">
              <a:buNone/>
            </a:pPr>
            <a:r>
              <a:rPr lang="uk-UA" sz="2100" b="1" dirty="0" smtClean="0"/>
              <a:t>З точки зору постачальника управління наданням комерційного кредиту передбачає:</a:t>
            </a:r>
          </a:p>
          <a:p>
            <a:pPr marL="0" indent="0">
              <a:buNone/>
            </a:pPr>
            <a:r>
              <a:rPr lang="uk-UA" sz="2100" dirty="0" smtClean="0"/>
              <a:t>1. Глибокий кредитний аналіз позичальника.</a:t>
            </a:r>
          </a:p>
          <a:p>
            <a:pPr marL="0" indent="0" algn="just">
              <a:buNone/>
            </a:pPr>
            <a:r>
              <a:rPr lang="uk-UA" sz="2100" dirty="0" smtClean="0"/>
              <a:t>2. Вирішення питання про граничний (максимальний) розмір кредиту.</a:t>
            </a:r>
          </a:p>
          <a:p>
            <a:pPr marL="0" indent="0" algn="just">
              <a:buNone/>
            </a:pPr>
            <a:r>
              <a:rPr lang="uk-UA" sz="2100" dirty="0" smtClean="0"/>
              <a:t>3. Встановлення терміновості комерційного кредиту. </a:t>
            </a:r>
          </a:p>
          <a:p>
            <a:pPr marL="0" indent="0" algn="just">
              <a:buNone/>
            </a:pPr>
            <a:r>
              <a:rPr lang="uk-UA" sz="2100" dirty="0" smtClean="0"/>
              <a:t>4. Визначення облікової знижки за комерційним кредитом. </a:t>
            </a:r>
          </a:p>
          <a:p>
            <a:pPr marL="0" indent="0" algn="just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b="1" dirty="0" smtClean="0"/>
              <a:t>Залученням комерційного кредиту управляє і платник. Основні моменти цього процесу включають:</a:t>
            </a:r>
          </a:p>
          <a:p>
            <a:pPr marL="0" indent="0" algn="just">
              <a:buNone/>
            </a:pPr>
            <a:r>
              <a:rPr lang="uk-UA" sz="2100" dirty="0" smtClean="0"/>
              <a:t>1. Оцінку доцільності використання комерційного кредиту. При цьому позичальник виходить з наступних мотивів:</a:t>
            </a:r>
          </a:p>
          <a:p>
            <a:pPr marL="0" indent="0" algn="just">
              <a:buNone/>
            </a:pPr>
            <a:r>
              <a:rPr lang="uk-UA" sz="2100" dirty="0" smtClean="0"/>
              <a:t>- стан платоспроможності і наявність невідкладних зобов'язань по податках, зборах, кредиту, зарплати, перед постачальниками і т. ін.;</a:t>
            </a:r>
          </a:p>
          <a:p>
            <a:pPr marL="0" indent="0" algn="just">
              <a:buNone/>
            </a:pPr>
            <a:r>
              <a:rPr lang="uk-UA" sz="2100" dirty="0" smtClean="0"/>
              <a:t>- можливість швидкого залучення товарно-матеріальних цінностей в оборот;</a:t>
            </a:r>
          </a:p>
          <a:p>
            <a:pPr marL="0" indent="0" algn="just">
              <a:buNone/>
            </a:pPr>
            <a:r>
              <a:rPr lang="uk-UA" sz="2100" dirty="0" smtClean="0"/>
              <a:t>- умови постачальника за комерційним кредитом;</a:t>
            </a:r>
          </a:p>
          <a:p>
            <a:pPr marL="0" indent="0" algn="just">
              <a:buNone/>
            </a:pPr>
            <a:r>
              <a:rPr lang="uk-UA" sz="2100" dirty="0" smtClean="0"/>
              <a:t>- наявність ліквідної забезпеченості для залучення позикових джерел;</a:t>
            </a:r>
          </a:p>
          <a:p>
            <a:pPr marL="0" indent="0" algn="just">
              <a:buNone/>
            </a:pPr>
            <a:r>
              <a:rPr lang="uk-UA" sz="2100" dirty="0" smtClean="0"/>
              <a:t>- вартість банківського векселя, умови його одержання і оплати у порівнянні з іншими інструментами грошового ринку;</a:t>
            </a:r>
          </a:p>
          <a:p>
            <a:pPr marL="0" indent="0" algn="just">
              <a:buNone/>
            </a:pPr>
            <a:r>
              <a:rPr lang="uk-UA" sz="2100" dirty="0" smtClean="0"/>
              <a:t>- зниження витрат при прискорених платежах за комерційним кредитом або їх збільшення при більш високих термінах відстрочки розрахунків, що узгоджуються особливо і включаються в суму векселя.</a:t>
            </a:r>
          </a:p>
          <a:p>
            <a:pPr marL="0" indent="0" algn="just">
              <a:buNone/>
            </a:pPr>
            <a:r>
              <a:rPr lang="uk-UA" sz="2100" dirty="0" smtClean="0"/>
              <a:t>2. Забезпечення ефективного використання комерційного кредиту.</a:t>
            </a:r>
          </a:p>
          <a:p>
            <a:pPr marL="0" indent="0" algn="just">
              <a:buNone/>
            </a:pPr>
            <a:r>
              <a:rPr lang="uk-UA" sz="2100" dirty="0" smtClean="0"/>
              <a:t>3. Своєчасний розрахунок за комерційним кредитом.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6104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903</Words>
  <Application>Microsoft Office PowerPoint</Application>
  <PresentationFormat>Экран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Основні елементи кредитування підприємств. 2. Управління залученням банківського кредиту. 3. Управління комерційним кредитом.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17</cp:revision>
  <dcterms:created xsi:type="dcterms:W3CDTF">2020-08-26T06:53:27Z</dcterms:created>
  <dcterms:modified xsi:type="dcterms:W3CDTF">2022-03-03T15:27:50Z</dcterms:modified>
</cp:coreProperties>
</file>