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Roboto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8251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85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daf95274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daf95274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64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daf95274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daf95274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93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126975" y="795449"/>
            <a:ext cx="7656300" cy="35840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 fontAlgn="base"/>
            <a:r>
              <a:rPr lang="ru-RU" sz="2400" b="1" dirty="0" err="1"/>
              <a:t>Основні</a:t>
            </a:r>
            <a:r>
              <a:rPr lang="ru-RU" sz="2400" b="1" dirty="0"/>
              <a:t> </a:t>
            </a:r>
            <a:r>
              <a:rPr lang="ru-RU" sz="2400" b="1" dirty="0" err="1"/>
              <a:t>методи</a:t>
            </a:r>
            <a:r>
              <a:rPr lang="ru-RU" sz="2400" b="1" dirty="0"/>
              <a:t>, </a:t>
            </a:r>
            <a:r>
              <a:rPr lang="ru-RU" sz="2400" b="1" dirty="0" err="1"/>
              <a:t>прийоми</a:t>
            </a:r>
            <a:r>
              <a:rPr lang="ru-RU" sz="2400" b="1" dirty="0"/>
              <a:t> та </a:t>
            </a:r>
            <a:r>
              <a:rPr lang="ru-RU" sz="2400" b="1" dirty="0" err="1"/>
              <a:t>засоби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вивчення</a:t>
            </a:r>
            <a:r>
              <a:rPr lang="ru-RU" sz="2400" b="1" dirty="0"/>
              <a:t> </a:t>
            </a:r>
            <a:r>
              <a:rPr lang="ru-RU" sz="2400" b="1" dirty="0" err="1" smtClean="0"/>
              <a:t>педагогічних</a:t>
            </a:r>
            <a:r>
              <a:rPr lang="ru-RU" sz="2400" b="1" dirty="0" smtClean="0"/>
              <a:t> </a:t>
            </a:r>
            <a:r>
              <a:rPr lang="ru-RU" sz="2400" b="1" dirty="0" err="1"/>
              <a:t>дисциплін</a:t>
            </a:r>
            <a:r>
              <a:rPr lang="ru-RU" sz="2400" b="1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000" dirty="0" smtClean="0"/>
              <a:t>1</a:t>
            </a:r>
            <a:r>
              <a:rPr lang="ru-RU" sz="2000" dirty="0" smtClean="0"/>
              <a:t>.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/>
              <a:t>класифікації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 err="1" smtClean="0"/>
              <a:t>Методи</a:t>
            </a:r>
            <a:r>
              <a:rPr lang="ru-RU" sz="2000" dirty="0" smtClean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у </a:t>
            </a:r>
            <a:r>
              <a:rPr lang="ru-RU" sz="2000" dirty="0" err="1"/>
              <a:t>вивченні</a:t>
            </a:r>
            <a:r>
              <a:rPr lang="ru-RU" sz="2000" dirty="0"/>
              <a:t> </a:t>
            </a:r>
            <a:r>
              <a:rPr lang="ru-RU" sz="2000" dirty="0" err="1" smtClean="0"/>
              <a:t>педагогічних</a:t>
            </a:r>
            <a:r>
              <a:rPr lang="ru-RU" sz="2000" dirty="0" smtClean="0"/>
              <a:t> </a:t>
            </a:r>
            <a:r>
              <a:rPr lang="ru-RU" sz="2000" dirty="0" err="1"/>
              <a:t>дисциплін</a:t>
            </a:r>
            <a:r>
              <a:rPr lang="ru-RU" sz="2000" dirty="0"/>
              <a:t>.  </a:t>
            </a:r>
            <a:br>
              <a:rPr lang="ru-RU" sz="2000" dirty="0"/>
            </a:br>
            <a:r>
              <a:rPr lang="ru-RU" sz="2000" dirty="0" smtClean="0"/>
              <a:t>3. </a:t>
            </a:r>
            <a:r>
              <a:rPr lang="ru-RU" sz="2000" dirty="0" err="1" smtClean="0"/>
              <a:t>Прийоми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навчанні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семінарських</a:t>
            </a:r>
            <a:r>
              <a:rPr lang="ru-RU" sz="2000" dirty="0"/>
              <a:t> і </a:t>
            </a:r>
            <a:r>
              <a:rPr lang="ru-RU" sz="2000" dirty="0" err="1"/>
              <a:t>практичних</a:t>
            </a:r>
            <a:r>
              <a:rPr lang="ru-RU" sz="2000" dirty="0"/>
              <a:t> занять. 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2000" dirty="0" smtClean="0"/>
              <a:t>4.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та </a:t>
            </a:r>
            <a:r>
              <a:rPr lang="ru-RU" sz="2000" dirty="0" err="1"/>
              <a:t>різновиди</a:t>
            </a:r>
            <a:r>
              <a:rPr lang="ru-RU" sz="2000" dirty="0"/>
              <a:t>. </a:t>
            </a:r>
            <a:endParaRPr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422054" y="170650"/>
            <a:ext cx="7410246" cy="751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000" i="1" dirty="0"/>
              <a:t>Метод</a:t>
            </a:r>
            <a:r>
              <a:rPr lang="ru-RU" sz="2000" dirty="0"/>
              <a:t> (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грец</a:t>
            </a:r>
            <a:r>
              <a:rPr lang="ru-RU" sz="2000" dirty="0"/>
              <a:t>. –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пізнання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шлях </a:t>
            </a:r>
            <a:r>
              <a:rPr lang="ru-RU" sz="2000" dirty="0" err="1"/>
              <a:t>дослідження</a:t>
            </a:r>
            <a:r>
              <a:rPr lang="ru-RU" sz="2000" dirty="0"/>
              <a:t>) − </a:t>
            </a:r>
            <a:r>
              <a:rPr lang="ru-RU" sz="2000" dirty="0" err="1"/>
              <a:t>ключове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в </a:t>
            </a:r>
            <a:r>
              <a:rPr lang="ru-RU" sz="2000" dirty="0" err="1"/>
              <a:t>організації</a:t>
            </a:r>
            <a:r>
              <a:rPr lang="ru-RU" sz="2000" dirty="0"/>
              <a:t> та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dirty="0"/>
              <a:t>.   </a:t>
            </a:r>
            <a:br>
              <a:rPr lang="ru-RU" dirty="0"/>
            </a:br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314850"/>
            <a:ext cx="5212022" cy="3828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b="1" i="1" dirty="0"/>
              <a:t>Метод </a:t>
            </a:r>
            <a:r>
              <a:rPr lang="ru-RU" sz="1400" b="1" i="1" dirty="0" err="1"/>
              <a:t>навчання</a:t>
            </a:r>
            <a:r>
              <a:rPr lang="ru-RU" sz="1400" dirty="0"/>
              <a:t> 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впорядкований</a:t>
            </a:r>
            <a:r>
              <a:rPr lang="ru-RU" sz="1400" dirty="0"/>
              <a:t> </a:t>
            </a:r>
            <a:r>
              <a:rPr lang="ru-RU" sz="1400" dirty="0" err="1"/>
              <a:t>спосіб</a:t>
            </a:r>
            <a:r>
              <a:rPr lang="ru-RU" sz="1400" dirty="0"/>
              <a:t> </a:t>
            </a:r>
            <a:r>
              <a:rPr lang="ru-RU" sz="1400" dirty="0" err="1"/>
              <a:t>взаємопов’язаної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викладачів</a:t>
            </a:r>
            <a:r>
              <a:rPr lang="ru-RU" sz="1400" dirty="0"/>
              <a:t> і </a:t>
            </a:r>
            <a:r>
              <a:rPr lang="ru-RU" sz="1400" dirty="0" err="1"/>
              <a:t>студентів</a:t>
            </a:r>
            <a:r>
              <a:rPr lang="ru-RU" sz="1400" dirty="0"/>
              <a:t>, </a:t>
            </a:r>
            <a:r>
              <a:rPr lang="ru-RU" sz="1400" dirty="0" err="1"/>
              <a:t>спрямований</a:t>
            </a:r>
            <a:r>
              <a:rPr lang="ru-RU" sz="1400" dirty="0"/>
              <a:t> на </a:t>
            </a:r>
            <a:r>
              <a:rPr lang="ru-RU" sz="1400" dirty="0" err="1"/>
              <a:t>розв’язання</a:t>
            </a:r>
            <a:r>
              <a:rPr lang="ru-RU" sz="1400" dirty="0"/>
              <a:t> </a:t>
            </a:r>
            <a:r>
              <a:rPr lang="ru-RU" sz="1400" dirty="0" err="1"/>
              <a:t>навчальних</a:t>
            </a:r>
            <a:r>
              <a:rPr lang="ru-RU" sz="1400" dirty="0"/>
              <a:t> </a:t>
            </a:r>
            <a:r>
              <a:rPr lang="ru-RU" sz="1400" dirty="0" err="1"/>
              <a:t>завдань</a:t>
            </a:r>
            <a:r>
              <a:rPr lang="ru-RU" sz="1400" dirty="0"/>
              <a:t> </a:t>
            </a:r>
            <a:r>
              <a:rPr lang="ru-RU" sz="1400" dirty="0" err="1"/>
              <a:t>вищої</a:t>
            </a:r>
            <a:r>
              <a:rPr lang="ru-RU" sz="1400" dirty="0"/>
              <a:t> </a:t>
            </a:r>
            <a:r>
              <a:rPr lang="ru-RU" sz="1400" dirty="0" err="1"/>
              <a:t>школи</a:t>
            </a:r>
            <a:r>
              <a:rPr lang="ru-RU" sz="1400" dirty="0"/>
              <a:t>. 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400" b="1" i="1" dirty="0" err="1"/>
              <a:t>Прийом</a:t>
            </a:r>
            <a:r>
              <a:rPr lang="ru-RU" sz="1400" b="1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окрема</a:t>
            </a:r>
            <a:r>
              <a:rPr lang="ru-RU" sz="1400" dirty="0"/>
              <a:t> </a:t>
            </a:r>
            <a:r>
              <a:rPr lang="ru-RU" sz="1400" dirty="0" err="1"/>
              <a:t>операція</a:t>
            </a:r>
            <a:r>
              <a:rPr lang="ru-RU" sz="1400" dirty="0"/>
              <a:t>, </a:t>
            </a:r>
            <a:r>
              <a:rPr lang="ru-RU" sz="1400" dirty="0" err="1"/>
              <a:t>розумова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практична </a:t>
            </a:r>
            <a:r>
              <a:rPr lang="ru-RU" sz="1400" dirty="0" err="1"/>
              <a:t>дія</a:t>
            </a:r>
            <a:r>
              <a:rPr lang="ru-RU" sz="1400" dirty="0"/>
              <a:t>, яка </a:t>
            </a:r>
            <a:r>
              <a:rPr lang="ru-RU" sz="1400" dirty="0" err="1"/>
              <a:t>відбувається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керівництвом</a:t>
            </a:r>
            <a:r>
              <a:rPr lang="ru-RU" sz="1400" dirty="0"/>
              <a:t> </a:t>
            </a:r>
            <a:r>
              <a:rPr lang="ru-RU" sz="1400" dirty="0" err="1"/>
              <a:t>викладача</a:t>
            </a:r>
            <a:r>
              <a:rPr lang="ru-RU" sz="1400" dirty="0"/>
              <a:t> для </a:t>
            </a:r>
            <a:r>
              <a:rPr lang="ru-RU" sz="1400" dirty="0" err="1"/>
              <a:t>успішної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</a:t>
            </a:r>
            <a:r>
              <a:rPr lang="ru-RU" sz="1400" dirty="0" err="1"/>
              <a:t>завдань</a:t>
            </a:r>
            <a:r>
              <a:rPr lang="ru-RU" sz="1400" dirty="0"/>
              <a:t> методу </a:t>
            </a:r>
            <a:r>
              <a:rPr lang="ru-RU" sz="1400" dirty="0" err="1"/>
              <a:t>навчання</a:t>
            </a:r>
            <a:r>
              <a:rPr lang="ru-RU" sz="1400" dirty="0"/>
              <a:t>, ФОПД, ФОН, контролю</a:t>
            </a:r>
            <a:r>
              <a:rPr lang="ru-RU" sz="1400" dirty="0" smtClean="0"/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400" b="1" i="1" dirty="0" err="1"/>
              <a:t>Засоби</a:t>
            </a:r>
            <a:r>
              <a:rPr lang="ru-RU" sz="1400" b="1" i="1" dirty="0"/>
              <a:t> </a:t>
            </a:r>
            <a:r>
              <a:rPr lang="ru-RU" sz="1400" b="1" i="1" dirty="0" err="1"/>
              <a:t>навчання</a:t>
            </a:r>
            <a:r>
              <a:rPr lang="ru-RU" sz="1400" b="1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матеріальні</a:t>
            </a:r>
            <a:r>
              <a:rPr lang="ru-RU" sz="1400" dirty="0"/>
              <a:t> </a:t>
            </a:r>
            <a:r>
              <a:rPr lang="ru-RU" sz="1400" dirty="0" err="1"/>
              <a:t>об’єкти</a:t>
            </a:r>
            <a:r>
              <a:rPr lang="ru-RU" sz="1400" dirty="0"/>
              <a:t>, </a:t>
            </a:r>
            <a:r>
              <a:rPr lang="ru-RU" sz="1400" dirty="0" err="1"/>
              <a:t>предмети</a:t>
            </a:r>
            <a:r>
              <a:rPr lang="ru-RU" sz="1400" dirty="0"/>
              <a:t> </a:t>
            </a:r>
            <a:r>
              <a:rPr lang="ru-RU" sz="1400" dirty="0" err="1"/>
              <a:t>духовної</a:t>
            </a:r>
            <a:r>
              <a:rPr lang="ru-RU" sz="1400" dirty="0"/>
              <a:t> </a:t>
            </a:r>
            <a:r>
              <a:rPr lang="ru-RU" sz="1400" dirty="0" err="1"/>
              <a:t>культури</a:t>
            </a:r>
            <a:r>
              <a:rPr lang="ru-RU" sz="1400" dirty="0"/>
              <a:t> та </a:t>
            </a:r>
            <a:r>
              <a:rPr lang="ru-RU" sz="1400" dirty="0" err="1"/>
              <a:t>природи</a:t>
            </a:r>
            <a:r>
              <a:rPr lang="ru-RU" sz="1400" dirty="0"/>
              <a:t>, </a:t>
            </a:r>
            <a:r>
              <a:rPr lang="ru-RU" sz="1400" dirty="0" err="1"/>
              <a:t>різноманітні</a:t>
            </a:r>
            <a:r>
              <a:rPr lang="ru-RU" sz="1400" dirty="0"/>
              <a:t> </a:t>
            </a:r>
            <a:r>
              <a:rPr lang="ru-RU" sz="1400" dirty="0" err="1"/>
              <a:t>види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використовуються</a:t>
            </a:r>
            <a:r>
              <a:rPr lang="ru-RU" sz="1400" dirty="0"/>
              <a:t> в </a:t>
            </a:r>
            <a:r>
              <a:rPr lang="ru-RU" sz="1400" dirty="0" err="1"/>
              <a:t>навчальному</a:t>
            </a:r>
            <a:r>
              <a:rPr lang="ru-RU" sz="1400" dirty="0"/>
              <a:t> </a:t>
            </a:r>
            <a:r>
              <a:rPr lang="ru-RU" sz="1400" dirty="0" err="1"/>
              <a:t>процесі</a:t>
            </a:r>
            <a:r>
              <a:rPr lang="ru-RU" sz="1400" dirty="0"/>
              <a:t> як </a:t>
            </a:r>
            <a:r>
              <a:rPr lang="ru-RU" sz="1400" dirty="0" err="1"/>
              <a:t>носії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й </a:t>
            </a:r>
            <a:r>
              <a:rPr lang="ru-RU" sz="1400" dirty="0" err="1"/>
              <a:t>інструменти</a:t>
            </a:r>
            <a:r>
              <a:rPr lang="ru-RU" sz="1400" dirty="0"/>
              <a:t> </a:t>
            </a:r>
            <a:r>
              <a:rPr lang="ru-RU" sz="1400" dirty="0" err="1"/>
              <a:t>досягнення</a:t>
            </a:r>
            <a:r>
              <a:rPr lang="ru-RU" sz="1400" dirty="0"/>
              <a:t> мети </a:t>
            </a:r>
            <a:r>
              <a:rPr lang="ru-RU" sz="1400" dirty="0" err="1"/>
              <a:t>навчання</a:t>
            </a:r>
            <a:r>
              <a:rPr lang="ru-RU" sz="1400" dirty="0"/>
              <a:t> для </a:t>
            </a:r>
            <a:r>
              <a:rPr lang="ru-RU" sz="1400" dirty="0" err="1"/>
              <a:t>викладача</a:t>
            </a:r>
            <a:r>
              <a:rPr lang="ru-RU" sz="1400" dirty="0"/>
              <a:t> та </a:t>
            </a:r>
            <a:r>
              <a:rPr lang="ru-RU" sz="1400" dirty="0" err="1"/>
              <a:t>студентів</a:t>
            </a:r>
            <a:r>
              <a:rPr lang="ru-RU" sz="1400" dirty="0"/>
              <a:t>. 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722" y="1857208"/>
            <a:ext cx="3620278" cy="183771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170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778450"/>
            <a:ext cx="43722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14152"/>
          <p:cNvPicPr/>
          <p:nvPr/>
        </p:nvPicPr>
        <p:blipFill>
          <a:blip r:embed="rId3"/>
          <a:stretch>
            <a:fillRect/>
          </a:stretch>
        </p:blipFill>
        <p:spPr>
          <a:xfrm>
            <a:off x="1744980" y="-25082"/>
            <a:ext cx="565404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Экран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Roboto</vt:lpstr>
      <vt:lpstr>Times New Roman</vt:lpstr>
      <vt:lpstr>Arial</vt:lpstr>
      <vt:lpstr>Geometric</vt:lpstr>
      <vt:lpstr>Основні методи, прийоми та засоби навчання під час вивчення педагогічних дисциплін   1. Особливості класифікації методів навчання.  2. Методи навчання у вивченні педагогічних дисциплін.   3. Прийоми у навчанні під час семінарських і практичних занять.   4. Засоби навчання, їх функції та різновиди. </vt:lpstr>
      <vt:lpstr>Метод (із грец. – спосіб пізнання або шлях дослідження) − ключове поняття в організації та реалізації процесу навчання.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методи, прийоми та засоби навчання під час вивчення педагогічних дисциплін   1. Особливості класифікації методів навчання.  2. Методи навчання у вивченні педагогічних дисциплін.   3. Прийоми у навчанні під час семінарських і практичних занять.   4. Засоби навчання, їх функції та різновиди. </dc:title>
  <cp:lastModifiedBy>Misha</cp:lastModifiedBy>
  <cp:revision>2</cp:revision>
  <dcterms:modified xsi:type="dcterms:W3CDTF">2020-10-19T16:01:17Z</dcterms:modified>
</cp:coreProperties>
</file>