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4" d="100"/>
          <a:sy n="84" d="100"/>
        </p:scale>
        <p:origin x="-666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728" y="1785926"/>
            <a:ext cx="6033896" cy="28623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6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Біологія </a:t>
            </a:r>
            <a:endParaRPr lang="uk-UA" sz="6000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6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індивідуального </a:t>
            </a:r>
          </a:p>
          <a:p>
            <a:pPr algn="ctr"/>
            <a:r>
              <a:rPr lang="uk-UA" sz="6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розвитку</a:t>
            </a:r>
            <a:endParaRPr lang="ru-RU" sz="6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14290"/>
            <a:ext cx="821537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Метою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викладання навчальної дисципліни «Біологія індивідуального розвитку» є надання майбутнім фахівцям-біологам є надання комплексу знань про закономірності, механізми та рушійні сили онтогенетичного розвитку багатоклітинних організмів, починаючи від гаметогенезу та закінчуючи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післязародковим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розвитком; особливості морфо-фізіологічної будови зародків на послідовних стадіях розвитку. Ця дисципліна спрямована на опанування студентами необхідних знань щодо особливостей розвитку представників різних таксономічних груп та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молекулярно-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генетичних механізмів індивідуального розвитку організмів, а також формування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вінь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та навичок організації та проведення досліджень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макро-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міркроморфологічних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на різних етапах онтогенезу. </a:t>
            </a: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Основними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завданнями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вивчення дисципліни «Біологія індивідуального розвитку» є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дослідження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макро-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міркроморфологічних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 фізіолого-біохімічних, молекулярних та генетичних процесів під час розвитку та визначення факторів та механізмів, що контролюють і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регулюютьпроцеси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розвитку організмів різних таксономічних груп.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0"/>
            <a:ext cx="871543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У результаті вивчення дисципліни студенти повинні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знати: </a:t>
            </a:r>
            <a:endParaRPr lang="uk-UA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засновників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та історію розвитку ембріології; особливості гамет представників різних таксономічних груп; особливості морфогенезу представників різних таксономічних груп; особливості розвитку та росту представників різних таксономічних груп; особливості метаморфозу; безстатеве розмноження; соматичний ембріогенез типи регенерації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вміти: </a:t>
            </a:r>
            <a:endParaRPr lang="uk-UA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працювати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з мікропрепаратами та вологими препаратами гамет, яєчників, сім’яників, зародків різноманітних тварин,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преімагінальними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стадіями розвитку безхребетних тварин.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-428660" y="-642966"/>
            <a:ext cx="9910240" cy="7419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584016" tIns="647496" rIns="139656" bIns="177744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58775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7350" algn="l"/>
              </a:tabLst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Згідно з вимогами освітньої програми студенти повинні досягти </a:t>
            </a:r>
          </a:p>
          <a:p>
            <a:pPr marL="0" marR="0" lvl="0" indent="358775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7350" algn="l"/>
              </a:tabLst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таких результатів навчання (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компетентностей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):</a:t>
            </a:r>
          </a:p>
          <a:p>
            <a:pPr marL="0" marR="0" lvl="0" indent="3587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7350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87350" algn="l"/>
              </a:tabLst>
            </a:pPr>
            <a:r>
              <a:rPr kumimoji="0" lang="uk-UA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інформаційної: 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набуття та узагальнення нових знань, законів розвитку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87350" algn="l"/>
              </a:tabLst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тваринного світу, застосування у роботі вчителя комп’ютерної техніки та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87350" algn="l"/>
              </a:tabLst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різноманітних програмних продуктів, мікроскопів, бінокулярів, організації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87350" algn="l"/>
              </a:tabLst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навичок спостереження за живими об’єктами в умовах живої природи та в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87350" algn="l"/>
              </a:tabLst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лабораторії, освоєння методик розтину та препарування, організація утримання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87350" algn="l"/>
              </a:tabLst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 культивування об’єктів тваринного світу в лабораторних умовах з різною метою;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87350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87350" algn="l"/>
              </a:tabLst>
            </a:pPr>
            <a:r>
              <a:rPr kumimoji="0" lang="uk-UA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комунікативної: 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формування вміння працювати й співробітничати в колективі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87350" algn="l"/>
              </a:tabLst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(команді, ланці, малій групі), культури міжособистісних взаємин, здатності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87350" algn="l"/>
              </a:tabLst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приймати спільні рішення, а також моральних орієнтирів студентів-майбутніх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87350" algn="l"/>
              </a:tabLst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педагогів;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87350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87350" algn="l"/>
              </a:tabLst>
            </a:pPr>
            <a:r>
              <a:rPr kumimoji="0" lang="uk-UA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соціальної: 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підтримувати соціальну єдність з суспільством, уміння визначати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87350" algn="l"/>
              </a:tabLst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власну роль у соціумі, мати ціннісні орієнтири та саморегуляцію, розвивати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87350" algn="l"/>
              </a:tabLst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культуру міжособистісних взаємин;здатність саморозвитку і формування стійкості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87350" algn="l"/>
              </a:tabLst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навчальної мотивації, самоосвітньої діяльності, потребу в нових знаннях,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87350" algn="l"/>
              </a:tabLst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саморозвитку, критичного мислення, що передбачає готовність і потребу навчатися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87350" algn="l"/>
              </a:tabLst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протягом всього життя.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-214346" y="0"/>
            <a:ext cx="9679829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587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Міждисциплінарні зв’язки: </a:t>
            </a:r>
          </a:p>
          <a:p>
            <a:pPr marL="0" marR="0" lvl="0" indent="3587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 системі підготовки висококваліфікованих фахівців спеціальності </a:t>
            </a:r>
          </a:p>
          <a:p>
            <a:pPr marL="0" marR="0" lvl="0" indent="3587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«Біологія» навчальна дисципліна «Біологія індивідуального </a:t>
            </a:r>
          </a:p>
          <a:p>
            <a:pPr marL="0" marR="0" lvl="0" indent="3587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розвитку» є складовою варіативної частини навчального плану. </a:t>
            </a:r>
          </a:p>
          <a:p>
            <a:pPr marL="0" marR="0" lvl="0" indent="3587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Ця дисципліна спрямована на опанування студентами необхідних </a:t>
            </a:r>
          </a:p>
          <a:p>
            <a:pPr marL="0" marR="0" lvl="0" indent="3587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знань щодо особливостей розвитку представників різних </a:t>
            </a:r>
          </a:p>
          <a:p>
            <a:pPr marL="0" marR="0" lvl="0" indent="3587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таксономічних груп та молекулярно-генетичних механізмів </a:t>
            </a:r>
          </a:p>
          <a:p>
            <a:pPr marL="0" marR="0" lvl="0" indent="3587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індивідуального розвитку організмів. Вона розроблена з </a:t>
            </a:r>
          </a:p>
          <a:p>
            <a:pPr marL="0" marR="0" lvl="0" indent="3587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урахуванням того, що студенти вивчають загальні питання щодо </a:t>
            </a:r>
          </a:p>
          <a:p>
            <a:pPr marL="0" marR="0" lvl="0" indent="3587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особливостей анатомії, фізіології гістології та цитології в курсах </a:t>
            </a:r>
          </a:p>
          <a:p>
            <a:pPr marL="0" marR="0" lvl="0" indent="3587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нормативних та професійно-спрямованих дисциплін, зокрема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587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«Анатомія», «Фізіологія людини та тварин», «Цитологія» </a:t>
            </a:r>
          </a:p>
          <a:p>
            <a:pPr marL="0" marR="0" lvl="0" indent="3587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«Гістологія» тощо. У подальшому дана дисципліна є підґрунтям </a:t>
            </a:r>
          </a:p>
          <a:p>
            <a:pPr marL="0" marR="0" lvl="0" indent="3587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вивчення професійно-спрямованих дисциплін, а компетентності, </a:t>
            </a:r>
          </a:p>
          <a:p>
            <a:pPr marL="0" marR="0" lvl="0" indent="3587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сформовані у студентів під час її вивчення, – у професійній </a:t>
            </a:r>
          </a:p>
          <a:p>
            <a:pPr marL="0" marR="0" lvl="0" indent="3587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діяльності.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587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011954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095500" algn="l"/>
              </a:tabLst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Програма навчальної дисципліни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095500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95500" algn="l"/>
              </a:tabLst>
            </a:pPr>
            <a:r>
              <a:rPr kumimoji="0" lang="uk-UA" sz="20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Розділ 1. Предмет та історія біології індивідуального розвитку</a:t>
            </a:r>
            <a:endParaRPr kumimoji="0" lang="ru-RU" sz="20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95500" algn="l"/>
              </a:tabLst>
            </a:pPr>
            <a:r>
              <a:rPr kumimoji="0" lang="uk-UA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Тема 1. Предмет та завдання біології індивідуального розвитку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95500" algn="l"/>
              </a:tabLst>
            </a:pPr>
            <a:r>
              <a:rPr kumimoji="0" lang="uk-UA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Тема 2. Порівняльно-еволюційні аспекти онтогенезу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95500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95500" algn="l"/>
              </a:tabLst>
            </a:pPr>
            <a:r>
              <a:rPr kumimoji="0" lang="uk-UA" sz="20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Розділ 2. Основи онтогенезу</a:t>
            </a:r>
            <a:endParaRPr kumimoji="0" lang="ru-RU" sz="20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95500" algn="l"/>
              </a:tabLst>
            </a:pPr>
            <a:r>
              <a:rPr kumimoji="0" lang="uk-UA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Тема 3. Типи розмноження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95500" algn="l"/>
              </a:tabLst>
            </a:pPr>
            <a:r>
              <a:rPr kumimoji="0" lang="uk-UA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Тема 4. Гаметогенез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95500" algn="l"/>
              </a:tabLst>
            </a:pPr>
            <a:r>
              <a:rPr kumimoji="0" lang="uk-UA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Тема 5. Запліднення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95500" algn="l"/>
              </a:tabLst>
            </a:pPr>
            <a:r>
              <a:rPr kumimoji="0" lang="uk-UA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Тема 11. Постембріональний розвиток. Проблеми цілісності розвитку. Ріст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95500" algn="l"/>
              </a:tabLst>
            </a:pPr>
            <a:r>
              <a:rPr kumimoji="0" lang="uk-UA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Тема 6. Ранні етапи ембріогенезу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95500" algn="l"/>
              </a:tabLst>
            </a:pPr>
            <a:r>
              <a:rPr kumimoji="0" lang="uk-UA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Тема 7. Формування осьових структур, морфогенез, гістогенез, органогенез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95500" algn="l"/>
              </a:tabLst>
            </a:pPr>
            <a:r>
              <a:rPr kumimoji="0" lang="uk-UA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Тема 8. Огляд раннього ембріонального розвитку різних класів безхребетних та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95500" algn="l"/>
              </a:tabLst>
            </a:pPr>
            <a:r>
              <a:rPr kumimoji="0" lang="uk-UA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хребетних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95500" algn="l"/>
              </a:tabLst>
            </a:pPr>
            <a:r>
              <a:rPr kumimoji="0" lang="uk-UA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Тема 9. Молекулярно-генетичні механізми онтогенезу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95500" algn="l"/>
              </a:tabLst>
            </a:pPr>
            <a:r>
              <a:rPr kumimoji="0" lang="uk-UA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Тема 10. Онтогенез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16</TotalTime>
  <Words>582</Words>
  <PresentationFormat>Экран (4:3)</PresentationFormat>
  <Paragraphs>68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Бумажная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3</cp:revision>
  <dcterms:modified xsi:type="dcterms:W3CDTF">2024-01-22T12:22:52Z</dcterms:modified>
</cp:coreProperties>
</file>