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7" r:id="rId2"/>
    <p:sldId id="395" r:id="rId3"/>
    <p:sldId id="443" r:id="rId4"/>
    <p:sldId id="444" r:id="rId5"/>
    <p:sldId id="445" r:id="rId6"/>
    <p:sldId id="446" r:id="rId7"/>
    <p:sldId id="447" r:id="rId8"/>
    <p:sldId id="448" r:id="rId9"/>
    <p:sldId id="442" r:id="rId10"/>
    <p:sldId id="449" r:id="rId11"/>
    <p:sldId id="452" r:id="rId12"/>
    <p:sldId id="451" r:id="rId13"/>
    <p:sldId id="450" r:id="rId14"/>
    <p:sldId id="427" r:id="rId15"/>
    <p:sldId id="453" r:id="rId16"/>
    <p:sldId id="455" r:id="rId17"/>
    <p:sldId id="456" r:id="rId18"/>
    <p:sldId id="457" r:id="rId19"/>
    <p:sldId id="454" r:id="rId20"/>
    <p:sldId id="428" r:id="rId21"/>
    <p:sldId id="458" r:id="rId22"/>
    <p:sldId id="459" r:id="rId23"/>
    <p:sldId id="441" r:id="rId24"/>
    <p:sldId id="440" r:id="rId25"/>
    <p:sldId id="460" r:id="rId26"/>
    <p:sldId id="461" r:id="rId27"/>
    <p:sldId id="485" r:id="rId28"/>
    <p:sldId id="486" r:id="rId29"/>
    <p:sldId id="487" r:id="rId30"/>
    <p:sldId id="488" r:id="rId31"/>
    <p:sldId id="489" r:id="rId32"/>
    <p:sldId id="490" r:id="rId33"/>
    <p:sldId id="497" r:id="rId34"/>
    <p:sldId id="491" r:id="rId35"/>
    <p:sldId id="429" r:id="rId36"/>
    <p:sldId id="492" r:id="rId37"/>
    <p:sldId id="493" r:id="rId38"/>
    <p:sldId id="494" r:id="rId39"/>
    <p:sldId id="495" r:id="rId40"/>
    <p:sldId id="463" r:id="rId41"/>
    <p:sldId id="496" r:id="rId42"/>
    <p:sldId id="462" r:id="rId43"/>
    <p:sldId id="464" r:id="rId44"/>
    <p:sldId id="439" r:id="rId45"/>
    <p:sldId id="438" r:id="rId46"/>
    <p:sldId id="431" r:id="rId47"/>
    <p:sldId id="465" r:id="rId48"/>
    <p:sldId id="466" r:id="rId49"/>
    <p:sldId id="467" r:id="rId50"/>
    <p:sldId id="468" r:id="rId51"/>
    <p:sldId id="469" r:id="rId52"/>
    <p:sldId id="437" r:id="rId53"/>
    <p:sldId id="470" r:id="rId54"/>
    <p:sldId id="471" r:id="rId55"/>
    <p:sldId id="472" r:id="rId56"/>
    <p:sldId id="473" r:id="rId57"/>
    <p:sldId id="474" r:id="rId58"/>
    <p:sldId id="436" r:id="rId5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848"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D86597B-3280-442C-ADCC-ED31D503F5A8}" type="datetimeFigureOut">
              <a:rPr lang="ru-RU"/>
              <a:pPr>
                <a:defRPr/>
              </a:pPr>
              <a:t>22.11.2021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98705FC-664E-4169-9D83-3CBB87F95D2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39DA172-7D5A-4D8B-90EF-2EAAFDF3D2C1}" type="datetimeFigureOut">
              <a:rPr lang="ru-RU"/>
              <a:pPr>
                <a:defRPr/>
              </a:pPr>
              <a:t>22.11.2021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2D57295-F0E2-49F4-95DA-4859BA5C278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F1B8A6A-B607-4320-9AE6-6C89497FFA2A}" type="datetimeFigureOut">
              <a:rPr lang="ru-RU"/>
              <a:pPr>
                <a:defRPr/>
              </a:pPr>
              <a:t>22.11.2021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9EB145-0BB4-4245-9F72-8F77A89A3E4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E185ABE-F039-4488-BC39-F5E6E6FD00A9}" type="datetimeFigureOut">
              <a:rPr lang="ru-RU"/>
              <a:pPr>
                <a:defRPr/>
              </a:pPr>
              <a:t>22.11.2021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34E95BD-5F02-4284-965D-903A4DDBBA6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67EACBD-6F38-4D00-AE32-00C6B617AD0C}" type="datetimeFigureOut">
              <a:rPr lang="ru-RU"/>
              <a:pPr>
                <a:defRPr/>
              </a:pPr>
              <a:t>22.11.2021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E4495CB-05E4-49E6-B814-93A987C21C2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3415563-0587-48E5-AA84-875B50111613}" type="datetimeFigureOut">
              <a:rPr lang="ru-RU"/>
              <a:pPr>
                <a:defRPr/>
              </a:pPr>
              <a:t>22.11.2021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FF8173-A9AA-471D-B8A8-D9FA013D5D3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5182DD0-49B8-4E90-8E13-5A8AEA34EC39}" type="datetimeFigureOut">
              <a:rPr lang="ru-RU"/>
              <a:pPr>
                <a:defRPr/>
              </a:pPr>
              <a:t>22.11.2021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FFC58E6-63A2-4ABD-9FFD-05621E3F17E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76A0F77-E74E-4F6B-84E7-F23949C778FB}" type="datetimeFigureOut">
              <a:rPr lang="ru-RU"/>
              <a:pPr>
                <a:defRPr/>
              </a:pPr>
              <a:t>22.11.2021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3478590-FD90-450D-9A4F-55FE5F74244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82FF950-99B5-4827-A5D4-BC25BE59A045}" type="datetimeFigureOut">
              <a:rPr lang="ru-RU"/>
              <a:pPr>
                <a:defRPr/>
              </a:pPr>
              <a:t>22.11.2021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F071C2F-8AA8-41D1-A07C-0A2F3F886B0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0BE1BB2-61C6-45D8-92D4-954B543BF001}" type="datetimeFigureOut">
              <a:rPr lang="ru-RU"/>
              <a:pPr>
                <a:defRPr/>
              </a:pPr>
              <a:t>22.11.2021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5AFFEAC-13ED-48EA-83CD-B87BF147DDA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7638459-B2A2-439C-BC29-6BBB808956BB}" type="datetimeFigureOut">
              <a:rPr lang="ru-RU"/>
              <a:pPr>
                <a:defRPr/>
              </a:pPr>
              <a:t>22.11.2021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EB4B4B3-DBE1-48D1-A514-24C04639464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4F740C1-AA40-45C2-988F-E9E981030C0D}" type="datetimeFigureOut">
              <a:rPr lang="ru-RU"/>
              <a:pPr>
                <a:defRPr/>
              </a:pPr>
              <a:t>22.11.2021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80288D6-FB62-4CCD-AD56-C64D7066408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F96CF45-6ACD-4393-A83B-D74A86BF4EB6}" type="datetimeFigureOut">
              <a:rPr lang="ru-RU"/>
              <a:pPr>
                <a:defRPr/>
              </a:pPr>
              <a:t>22.11.2021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7108092-C91A-49E7-AD54-51BC892309C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1228398"/>
            <a:ext cx="9144000" cy="4401205"/>
          </a:xfrm>
          <a:prstGeom prst="rect">
            <a:avLst/>
          </a:prstGeom>
          <a:noFill/>
          <a:ln w="9525">
            <a:noFill/>
            <a:miter lim="800000"/>
            <a:headEnd/>
            <a:tailEnd/>
          </a:ln>
        </p:spPr>
        <p:txBody>
          <a:bodyPr anchor="ctr">
            <a:spAutoFit/>
          </a:bodyPr>
          <a:lstStyle/>
          <a:p>
            <a:pPr algn="ctr" eaLnBrk="0" hangingPunct="0"/>
            <a:r>
              <a:rPr lang="uk-UA" sz="4000" b="1" dirty="0">
                <a:latin typeface="Cambria" pitchFamily="18" charset="0"/>
                <a:cs typeface="Times New Roman" pitchFamily="18" charset="0"/>
              </a:rPr>
              <a:t>ЦІНОУТВОРЕННЯ ТА ЦІНОВА ПОЛІТИКА В УПРАВЛІНСЬКОМУ ОБЛІКУ</a:t>
            </a:r>
          </a:p>
          <a:p>
            <a:pPr algn="ctr" eaLnBrk="0" hangingPunct="0"/>
            <a:endParaRPr lang="uk-UA" sz="4000" b="1" dirty="0">
              <a:latin typeface="Cambria" pitchFamily="18" charset="0"/>
              <a:cs typeface="Times New Roman" pitchFamily="18" charset="0"/>
            </a:endParaRPr>
          </a:p>
          <a:p>
            <a:pPr algn="ctr"/>
            <a:r>
              <a:rPr lang="uk-UA" sz="4000" b="1" dirty="0">
                <a:latin typeface="Cambria" pitchFamily="18" charset="0"/>
                <a:cs typeface="Times New Roman" pitchFamily="18" charset="0"/>
              </a:rPr>
              <a:t>Тема </a:t>
            </a:r>
            <a:r>
              <a:rPr lang="uk-UA" sz="4000" b="1" dirty="0" smtClean="0">
                <a:latin typeface="Cambria" pitchFamily="18" charset="0"/>
                <a:cs typeface="Times New Roman" pitchFamily="18" charset="0"/>
              </a:rPr>
              <a:t>8. </a:t>
            </a:r>
            <a:r>
              <a:rPr lang="uk-UA" sz="4000" b="1" dirty="0" smtClean="0">
                <a:latin typeface="Cambria" pitchFamily="18" charset="0"/>
              </a:rPr>
              <a:t>Стратегія знижок, дискримінаційні ціни. </a:t>
            </a:r>
            <a:endParaRPr lang="ru-RU" sz="4000" dirty="0" smtClean="0">
              <a:latin typeface="Cambria" pitchFamily="18" charset="0"/>
            </a:endParaRPr>
          </a:p>
          <a:p>
            <a:pPr algn="ctr"/>
            <a:r>
              <a:rPr lang="uk-UA" sz="4000" b="1" dirty="0" smtClean="0">
                <a:latin typeface="Cambria" pitchFamily="18" charset="0"/>
              </a:rPr>
              <a:t>Змішані маркетингові стратегії</a:t>
            </a:r>
            <a:endParaRPr lang="uk-UA" sz="4000" b="1" dirty="0">
              <a:latin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Упакування за пільговою ціною (чи угоди з невеликою знижкою з ціни). </a:t>
            </a:r>
            <a:r>
              <a:rPr lang="uk-UA" sz="4000" dirty="0" smtClean="0">
                <a:latin typeface="Cambria" pitchFamily="18" charset="0"/>
              </a:rPr>
              <a:t>За зниженою ціною продають один варіант розфасовки товару (наприклад, дві пари </a:t>
            </a:r>
            <a:r>
              <a:rPr lang="uk-UA" sz="4000" dirty="0" err="1" smtClean="0">
                <a:latin typeface="Cambria" pitchFamily="18" charset="0"/>
              </a:rPr>
              <a:t>панчох</a:t>
            </a:r>
            <a:r>
              <a:rPr lang="uk-UA" sz="4000" dirty="0" smtClean="0">
                <a:latin typeface="Cambria" pitchFamily="18" charset="0"/>
              </a:rPr>
              <a:t> за ціною однієї) чи набір із двох супутніх товарів (наприклад, зубна щітка і паста). Упакування за пільговою ціною по здатності стимулювати короткочасне зростання збуту перевершують навіть купони.</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920621"/>
            <a:ext cx="9144000" cy="5016758"/>
          </a:xfrm>
          <a:prstGeom prst="rect">
            <a:avLst/>
          </a:prstGeom>
          <a:noFill/>
          <a:ln w="9525">
            <a:noFill/>
            <a:miter lim="800000"/>
            <a:headEnd/>
            <a:tailEnd/>
          </a:ln>
        </p:spPr>
        <p:txBody>
          <a:bodyPr>
            <a:spAutoFit/>
          </a:bodyPr>
          <a:lstStyle/>
          <a:p>
            <a:pPr algn="ctr"/>
            <a:r>
              <a:rPr lang="uk-UA" sz="4000" b="1" dirty="0" smtClean="0">
                <a:latin typeface="Cambria" pitchFamily="18" charset="0"/>
              </a:rPr>
              <a:t>Знижки з цін на визначений період часу</a:t>
            </a:r>
            <a:r>
              <a:rPr lang="uk-UA" sz="4000" i="1" dirty="0" smtClean="0">
                <a:latin typeface="Cambria" pitchFamily="18" charset="0"/>
              </a:rPr>
              <a:t> </a:t>
            </a:r>
            <a:r>
              <a:rPr lang="uk-UA" sz="4000" dirty="0" smtClean="0">
                <a:latin typeface="Cambria" pitchFamily="18" charset="0"/>
              </a:rPr>
              <a:t>– деякі фірми використовують такі знижки з ціни на ходовий товар. Наприклад, фірма «</a:t>
            </a:r>
            <a:r>
              <a:rPr lang="uk-UA" sz="4000" dirty="0" err="1" smtClean="0">
                <a:latin typeface="Cambria" pitchFamily="18" charset="0"/>
              </a:rPr>
              <a:t>МакДоналдс</a:t>
            </a:r>
            <a:r>
              <a:rPr lang="uk-UA" sz="4000" dirty="0" smtClean="0">
                <a:latin typeface="Cambria" pitchFamily="18" charset="0"/>
              </a:rPr>
              <a:t>» оголосила про зниження ціни на гамбургери з 5 грн. до 2,7 грн. на один місяць. Мета таких знижок – активізувати споживчий попит.</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920621"/>
            <a:ext cx="9144000" cy="5016758"/>
          </a:xfrm>
          <a:prstGeom prst="rect">
            <a:avLst/>
          </a:prstGeom>
          <a:noFill/>
          <a:ln w="9525">
            <a:noFill/>
            <a:miter lim="800000"/>
            <a:headEnd/>
            <a:tailEnd/>
          </a:ln>
        </p:spPr>
        <p:txBody>
          <a:bodyPr>
            <a:spAutoFit/>
          </a:bodyPr>
          <a:lstStyle/>
          <a:p>
            <a:pPr algn="ctr"/>
            <a:r>
              <a:rPr lang="uk-UA" sz="4000" b="1" dirty="0" smtClean="0">
                <a:latin typeface="Cambria" pitchFamily="18" charset="0"/>
              </a:rPr>
              <a:t>Знижка з ціни з приводу національного свята, ювілею</a:t>
            </a:r>
            <a:r>
              <a:rPr lang="uk-UA" sz="4000" i="1" dirty="0" smtClean="0">
                <a:latin typeface="Cambria" pitchFamily="18" charset="0"/>
              </a:rPr>
              <a:t> </a:t>
            </a:r>
            <a:r>
              <a:rPr lang="uk-UA" sz="4000" dirty="0" smtClean="0">
                <a:latin typeface="Cambria" pitchFamily="18" charset="0"/>
              </a:rPr>
              <a:t>– такі знижки виступають як добродійність. Їх не можна розглядати як засіб підвищення попиту на товар, попит на який нібито упав. Такі знижки, як правило, сприяють зміцненню іміджу і становища фірми на ринку.</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94195"/>
          </a:xfrm>
          <a:prstGeom prst="rect">
            <a:avLst/>
          </a:prstGeom>
          <a:noFill/>
          <a:ln w="9525">
            <a:noFill/>
            <a:miter lim="800000"/>
            <a:headEnd/>
            <a:tailEnd/>
          </a:ln>
        </p:spPr>
        <p:txBody>
          <a:bodyPr>
            <a:spAutoFit/>
          </a:bodyPr>
          <a:lstStyle/>
          <a:p>
            <a:pPr algn="ctr"/>
            <a:r>
              <a:rPr lang="uk-UA" sz="3400" b="1" dirty="0" smtClean="0">
                <a:latin typeface="Cambria" pitchFamily="18" charset="0"/>
              </a:rPr>
              <a:t>Розпродаж</a:t>
            </a:r>
            <a:r>
              <a:rPr lang="uk-UA" sz="3400" i="1" dirty="0" smtClean="0">
                <a:latin typeface="Cambria" pitchFamily="18" charset="0"/>
              </a:rPr>
              <a:t> </a:t>
            </a:r>
            <a:r>
              <a:rPr lang="uk-UA" sz="3400" dirty="0" smtClean="0">
                <a:latin typeface="Cambria" pitchFamily="18" charset="0"/>
              </a:rPr>
              <a:t>влаштовують з метою позбутися товару. Деякі фірми проводять розпродаж </a:t>
            </a:r>
          </a:p>
          <a:p>
            <a:pPr algn="ctr"/>
            <a:r>
              <a:rPr lang="uk-UA" sz="3400" dirty="0" smtClean="0">
                <a:latin typeface="Cambria" pitchFamily="18" charset="0"/>
              </a:rPr>
              <a:t>3–4 рази на рік. Іноді на ярликах до одягу вказують, наприклад, для тих, хто купить товар до 8 серпня, знижка з ціни становитиме 10%, з 9 серпня – 30%, а після 22 серпня – 50%. Споживач, одержавши таку інформацію, думає, що якщо він зачекає, то знижка буде більшою, але, з іншого боку, завітавши до магазину пізніше, він може не знайти товар. Як показує практика, товар за ціною зі знижкою покупці придбають у перші періоди зниження ціни.</a:t>
            </a:r>
            <a:endParaRPr lang="ru-RU" sz="3400" dirty="0" smtClean="0">
              <a:latin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8.2 Безкоштовні заохочення</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920621"/>
            <a:ext cx="9144000" cy="5016758"/>
          </a:xfrm>
          <a:prstGeom prst="rect">
            <a:avLst/>
          </a:prstGeom>
          <a:noFill/>
          <a:ln w="9525">
            <a:noFill/>
            <a:miter lim="800000"/>
            <a:headEnd/>
            <a:tailEnd/>
          </a:ln>
        </p:spPr>
        <p:txBody>
          <a:bodyPr>
            <a:spAutoFit/>
          </a:bodyPr>
          <a:lstStyle/>
          <a:p>
            <a:pPr algn="ctr"/>
            <a:r>
              <a:rPr lang="uk-UA" sz="4000" dirty="0" smtClean="0">
                <a:latin typeface="Cambria" pitchFamily="18" charset="0"/>
              </a:rPr>
              <a:t>Для досягнення цілей стимулювання попиту можуть використовуватися різні заходи. Основні заходи містять у собі: поширення купонів, знижок, що було розглянуто вище, крім цього застосовують безкоштовні заохочення до яких відносяться: зразки, премії, сувеніри, подарунки.</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920621"/>
            <a:ext cx="9144000" cy="5016758"/>
          </a:xfrm>
          <a:prstGeom prst="rect">
            <a:avLst/>
          </a:prstGeom>
          <a:noFill/>
          <a:ln w="9525">
            <a:noFill/>
            <a:miter lim="800000"/>
            <a:headEnd/>
            <a:tailEnd/>
          </a:ln>
        </p:spPr>
        <p:txBody>
          <a:bodyPr>
            <a:spAutoFit/>
          </a:bodyPr>
          <a:lstStyle/>
          <a:p>
            <a:pPr algn="ctr"/>
            <a:r>
              <a:rPr lang="uk-UA" sz="4000" b="1" dirty="0" smtClean="0">
                <a:latin typeface="Cambria" pitchFamily="18" charset="0"/>
              </a:rPr>
              <a:t>Зразки (пробники)</a:t>
            </a:r>
            <a:r>
              <a:rPr lang="uk-UA" sz="4000" i="1" dirty="0" smtClean="0">
                <a:latin typeface="Cambria" pitchFamily="18" charset="0"/>
              </a:rPr>
              <a:t> </a:t>
            </a:r>
            <a:r>
              <a:rPr lang="uk-UA" sz="4000" dirty="0" smtClean="0">
                <a:latin typeface="Cambria" pitchFamily="18" charset="0"/>
              </a:rPr>
              <a:t>– це пропозиція товару покупцям безкоштовно або на пробу. Зразки розносять по будинках, розсилають поштою, роздають у магазині, додають до будь-якого іншого товару. Поширення зразків – найефективніший, але і найдорожчий спосіб представлення нового товару.</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66569"/>
            <a:ext cx="9144000" cy="6524863"/>
          </a:xfrm>
          <a:prstGeom prst="rect">
            <a:avLst/>
          </a:prstGeom>
          <a:noFill/>
          <a:ln w="9525">
            <a:noFill/>
            <a:miter lim="800000"/>
            <a:headEnd/>
            <a:tailEnd/>
          </a:ln>
        </p:spPr>
        <p:txBody>
          <a:bodyPr>
            <a:spAutoFit/>
          </a:bodyPr>
          <a:lstStyle/>
          <a:p>
            <a:pPr algn="ctr"/>
            <a:r>
              <a:rPr lang="uk-UA" sz="3800" b="1" dirty="0" smtClean="0">
                <a:latin typeface="Cambria" pitchFamily="18" charset="0"/>
              </a:rPr>
              <a:t>Премія</a:t>
            </a:r>
            <a:r>
              <a:rPr lang="uk-UA" sz="3800" i="1" dirty="0" smtClean="0">
                <a:latin typeface="Cambria" pitchFamily="18" charset="0"/>
              </a:rPr>
              <a:t> </a:t>
            </a:r>
            <a:r>
              <a:rPr lang="uk-UA" sz="3800" dirty="0" smtClean="0">
                <a:latin typeface="Cambria" pitchFamily="18" charset="0"/>
              </a:rPr>
              <a:t>– це коли товар пропонується безкоштовно, як заохочення за покупку іншого товару. Премія «при упакуванні» супроводжує товар, знаходячись всередині чи зовні упакування. Премією може бути і сама упаковка, якщо вона являє собою предмет багаторазового використання. </a:t>
            </a:r>
            <a:r>
              <a:rPr lang="uk-UA" sz="3800" b="1" dirty="0" smtClean="0">
                <a:latin typeface="Cambria" pitchFamily="18" charset="0"/>
              </a:rPr>
              <a:t>Безкоштовна поштова премія</a:t>
            </a:r>
            <a:r>
              <a:rPr lang="uk-UA" sz="3800" dirty="0" smtClean="0">
                <a:latin typeface="Cambria" pitchFamily="18" charset="0"/>
              </a:rPr>
              <a:t> – це товар, що надсилається споживачам, які надали докази купівлі товару, наприклад, кришку від пляшки.</a:t>
            </a:r>
            <a:endParaRPr lang="ru-RU" sz="3800" dirty="0" smtClean="0">
              <a:latin typeface="Cambr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Сувеніри</a:t>
            </a:r>
            <a:r>
              <a:rPr lang="uk-UA" sz="4000" i="1" dirty="0" smtClean="0">
                <a:latin typeface="Cambria" pitchFamily="18" charset="0"/>
              </a:rPr>
              <a:t> </a:t>
            </a:r>
            <a:r>
              <a:rPr lang="uk-UA" sz="4000" dirty="0" smtClean="0">
                <a:latin typeface="Cambria" pitchFamily="18" charset="0"/>
              </a:rPr>
              <a:t>– корисні дріб’язки, з нанесеними на них назвою рекламодавця, які безкоштовно вручають споживачам. До них належать ручки, брелоки, календарі, футболки, сумки для покупок.</a:t>
            </a:r>
            <a:endParaRPr lang="ru-RU" sz="4000" dirty="0" smtClean="0">
              <a:latin typeface="Cambria" pitchFamily="18" charset="0"/>
            </a:endParaRPr>
          </a:p>
          <a:p>
            <a:pPr algn="ctr"/>
            <a:r>
              <a:rPr lang="uk-UA" sz="4000" dirty="0" smtClean="0">
                <a:latin typeface="Cambria" pitchFamily="18" charset="0"/>
              </a:rPr>
              <a:t>При проведені конкурсів, лотерей, ігор споживачам надається шанс випадково або, приклавши певні зусилля (відповісти на питання за телефоном) отримати </a:t>
            </a:r>
            <a:r>
              <a:rPr lang="uk-UA" sz="4000" b="1" dirty="0" smtClean="0">
                <a:latin typeface="Cambria" pitchFamily="18" charset="0"/>
              </a:rPr>
              <a:t>подарунок</a:t>
            </a:r>
            <a:r>
              <a:rPr lang="uk-UA" sz="4000" dirty="0" smtClean="0">
                <a:latin typeface="Cambria" pitchFamily="18" charset="0"/>
              </a:rPr>
              <a:t>.</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Безкоштовно</a:t>
            </a:r>
            <a:r>
              <a:rPr lang="uk-UA" sz="4000" dirty="0" smtClean="0">
                <a:latin typeface="Cambria" pitchFamily="18" charset="0"/>
              </a:rPr>
              <a:t> – це спосіб продажу при якому наступна одиниця товару, яка пропонується безкоштовно, вже включена в попередню одиницю вартості товару. </a:t>
            </a:r>
          </a:p>
          <a:p>
            <a:pPr algn="ctr"/>
            <a:endParaRPr lang="uk-UA" sz="4000" dirty="0" smtClean="0">
              <a:latin typeface="Cambria" pitchFamily="18" charset="0"/>
            </a:endParaRPr>
          </a:p>
          <a:p>
            <a:pPr algn="ctr"/>
            <a:r>
              <a:rPr lang="uk-UA" sz="4000" dirty="0" smtClean="0">
                <a:latin typeface="Cambria" pitchFamily="18" charset="0"/>
              </a:rPr>
              <a:t>Подібне має місце і у випадку, коли безкоштовно поставляється товар споживачу на дім, а вартість доставки вже включена в загальну вартість товару.</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8.1 Основні знижки з цін</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459504"/>
            <a:ext cx="9144000" cy="1938992"/>
          </a:xfrm>
          <a:prstGeom prst="rect">
            <a:avLst/>
          </a:prstGeom>
        </p:spPr>
        <p:txBody>
          <a:bodyPr wrap="square">
            <a:spAutoFit/>
          </a:bodyPr>
          <a:lstStyle/>
          <a:p>
            <a:pPr algn="ctr"/>
            <a:r>
              <a:rPr lang="uk-UA" sz="6000" b="1" dirty="0" smtClean="0">
                <a:latin typeface="Cambria" pitchFamily="18" charset="0"/>
              </a:rPr>
              <a:t>8.3 Цінові лінії, діапазон цін</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Цінові лінії</a:t>
            </a:r>
            <a:r>
              <a:rPr lang="uk-UA" sz="4000" i="1" dirty="0" smtClean="0">
                <a:latin typeface="Cambria" pitchFamily="18" charset="0"/>
              </a:rPr>
              <a:t> </a:t>
            </a:r>
            <a:r>
              <a:rPr lang="uk-UA" sz="4000" dirty="0" smtClean="0">
                <a:latin typeface="Cambria" pitchFamily="18" charset="0"/>
              </a:rPr>
              <a:t>– відбивають діапазон цін, де кожна ціна відповідає визначеному рівню якості однорідного товару. При підході до ціноутворення в межах визначеної групи продукції (наприклад, група недорогих радіоприймачів) спочатку визначаються верхня і нижня межі цін, а потім встановлюються конкретні значення цін у межах цього діапазону.</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58847"/>
            <a:ext cx="9144000" cy="6740307"/>
          </a:xfrm>
          <a:prstGeom prst="rect">
            <a:avLst/>
          </a:prstGeom>
          <a:noFill/>
          <a:ln w="9525">
            <a:noFill/>
            <a:miter lim="800000"/>
            <a:headEnd/>
            <a:tailEnd/>
          </a:ln>
        </p:spPr>
        <p:txBody>
          <a:bodyPr>
            <a:spAutoFit/>
          </a:bodyPr>
          <a:lstStyle/>
          <a:p>
            <a:pPr algn="ctr"/>
            <a:r>
              <a:rPr lang="uk-UA" sz="3600" dirty="0" smtClean="0">
                <a:latin typeface="Cambria" pitchFamily="18" charset="0"/>
              </a:rPr>
              <a:t>Діапазон цін може бути низьким, середнім і високим. Наприклад, недорогі прилади можуть мати ціну від 28 до 45 грн., </a:t>
            </a:r>
          </a:p>
          <a:p>
            <a:pPr algn="ctr"/>
            <a:r>
              <a:rPr lang="uk-UA" sz="3600" dirty="0" smtClean="0">
                <a:latin typeface="Cambria" pitchFamily="18" charset="0"/>
              </a:rPr>
              <a:t>середні – від 45 до 64 грн. і дорогі – від 64 до 150 грн. Після визначення діапазону встановлюється </a:t>
            </a:r>
            <a:r>
              <a:rPr lang="uk-UA" sz="3600" b="1" dirty="0" smtClean="0">
                <a:latin typeface="Cambria" pitchFamily="18" charset="0"/>
              </a:rPr>
              <a:t>обмежена кількість конкретних цін</a:t>
            </a:r>
            <a:r>
              <a:rPr lang="uk-UA" sz="3600" dirty="0" smtClean="0">
                <a:latin typeface="Cambria" pitchFamily="18" charset="0"/>
              </a:rPr>
              <a:t>. Ці ціни повинні бути чіткими і не занадто близькими. Недорогі прилади можуть коштувати 28, 35, 40 грн. Їх ціни не повинні дорівнювати 28, 29, </a:t>
            </a:r>
          </a:p>
          <a:p>
            <a:pPr algn="ctr"/>
            <a:r>
              <a:rPr lang="uk-UA" sz="3600" dirty="0" smtClean="0">
                <a:latin typeface="Cambria" pitchFamily="18" charset="0"/>
              </a:rPr>
              <a:t>30, ..., 40 грн. Це заплутує споживачів і є неефективним для фірми.</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За ціною 28 грн. може бути продано 1000 приладів. Ціна 29 грн. є істотно вищою. При ціні від 29 до 35 грн. попит знаходиться на рівні 400 од., оскільки споживачі сприймають ціни в цьому діапазоні як однакові. </a:t>
            </a:r>
          </a:p>
          <a:p>
            <a:pPr algn="ctr"/>
            <a:r>
              <a:rPr lang="uk-UA" sz="4000" dirty="0" smtClean="0">
                <a:latin typeface="Cambria" pitchFamily="18" charset="0"/>
              </a:rPr>
              <a:t>Тому точка ціни повинна дорівнювати 35 грн., оскільки вона забезпечує той самий обсяг попиту, що при ціні 29, 30, 31 грн. при найбільшій сумі загального доходу.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Ціна 35 грн. є істотно більш високою. При ціні 35–40 грн. попит знаходиться на рівні 100 приладів, оскільки споживачі сприймають ціни в цьому діапазоні як однакові. Тому ціна повинна дорівнювати 40 грн., оскільки вона забезпечує той самий обсяг збуту і найбільшу величину загального доходу порівняно з будь-якою іншою ціною вищою від 31 грн. Ціна 45 грн. є істотно більш високою.</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dirty="0" smtClean="0">
                <a:latin typeface="Cambria" pitchFamily="18" charset="0"/>
              </a:rPr>
              <a:t>Якщо фірма використовує цінову лінію 28, 35, 42 грн., то це максимізує загальні доходи. Вона продасть 100 шт. по 42 грн., 300 шт. по 35 грн. та 600 шт. по 28 грн. Загальний доход становитиме 31500 грн. </a:t>
            </a:r>
          </a:p>
          <a:p>
            <a:pPr algn="ctr"/>
            <a:r>
              <a:rPr lang="uk-UA" sz="4000" dirty="0" smtClean="0">
                <a:latin typeface="Cambria" pitchFamily="18" charset="0"/>
              </a:rPr>
              <a:t>(якби була встановлена одна ціна 28 грн., то 1000 приладів були б продані, але за 28 тис. грн.)</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dirty="0" smtClean="0">
                <a:latin typeface="Cambria" pitchFamily="18" charset="0"/>
              </a:rPr>
              <a:t>При розробленні цінової лінії варто мати на увазі таке. </a:t>
            </a:r>
            <a:r>
              <a:rPr lang="uk-UA" sz="4000" b="1" dirty="0" smtClean="0">
                <a:latin typeface="Cambria" pitchFamily="18" charset="0"/>
              </a:rPr>
              <a:t>Ціни повинні бути </a:t>
            </a:r>
            <a:r>
              <a:rPr lang="uk-UA" sz="4000" dirty="0" smtClean="0">
                <a:latin typeface="Cambria" pitchFamily="18" charset="0"/>
              </a:rPr>
              <a:t>досить </a:t>
            </a:r>
            <a:r>
              <a:rPr lang="uk-UA" sz="4000" b="1" dirty="0" smtClean="0">
                <a:latin typeface="Cambria" pitchFamily="18" charset="0"/>
              </a:rPr>
              <a:t>відокремленими</a:t>
            </a:r>
            <a:r>
              <a:rPr lang="uk-UA" sz="4000" dirty="0" smtClean="0">
                <a:latin typeface="Cambria" pitchFamily="18" charset="0"/>
              </a:rPr>
              <a:t> одна від одної, щоб споживачі бачили якісні розходження між моделями, інакше вони будуть розглядати нижнє значення ціни як найбільш придатну для себе ціну і виходити з того, що між моделями немає розходжень.</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228398"/>
            <a:ext cx="9144000" cy="4401205"/>
          </a:xfrm>
          <a:prstGeom prst="rect">
            <a:avLst/>
          </a:prstGeom>
          <a:noFill/>
          <a:ln w="9525">
            <a:noFill/>
            <a:miter lim="800000"/>
            <a:headEnd/>
            <a:tailEnd/>
          </a:ln>
        </p:spPr>
        <p:txBody>
          <a:bodyPr>
            <a:spAutoFit/>
          </a:bodyPr>
          <a:lstStyle/>
          <a:p>
            <a:pPr algn="ctr"/>
            <a:r>
              <a:rPr lang="uk-UA" sz="4000" dirty="0" smtClean="0">
                <a:latin typeface="Cambria" pitchFamily="18" charset="0"/>
              </a:rPr>
              <a:t>Ціни повинні бути більш розділеними у </a:t>
            </a:r>
            <a:r>
              <a:rPr lang="uk-UA" sz="4000" b="1" dirty="0" smtClean="0">
                <a:latin typeface="Cambria" pitchFamily="18" charset="0"/>
              </a:rPr>
              <a:t>верхньому діапазоні</a:t>
            </a:r>
            <a:r>
              <a:rPr lang="uk-UA" sz="4000" dirty="0" smtClean="0">
                <a:latin typeface="Cambria" pitchFamily="18" charset="0"/>
              </a:rPr>
              <a:t>, оскільки споживчий попит стає менш еластичним. При підвищенні витрат співвідношення цін повинно підтримуватися, щоб зберігалися розходження за якістю.</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66569"/>
            <a:ext cx="9144000" cy="6524863"/>
          </a:xfrm>
          <a:prstGeom prst="rect">
            <a:avLst/>
          </a:prstGeom>
          <a:noFill/>
          <a:ln w="9525">
            <a:noFill/>
            <a:miter lim="800000"/>
            <a:headEnd/>
            <a:tailEnd/>
          </a:ln>
        </p:spPr>
        <p:txBody>
          <a:bodyPr>
            <a:spAutoFit/>
          </a:bodyPr>
          <a:lstStyle/>
          <a:p>
            <a:pPr algn="ctr"/>
            <a:r>
              <a:rPr lang="uk-UA" sz="3800" dirty="0" smtClean="0">
                <a:latin typeface="Cambria" pitchFamily="18" charset="0"/>
              </a:rPr>
              <a:t>Цінові лінії вигідні для учасників каналів розподілу товарів і для споживачів. </a:t>
            </a:r>
            <a:r>
              <a:rPr lang="uk-UA" sz="3800" b="1" dirty="0" smtClean="0">
                <a:latin typeface="Cambria" pitchFamily="18" charset="0"/>
              </a:rPr>
              <a:t>Учасники каналів розподілу </a:t>
            </a:r>
            <a:r>
              <a:rPr lang="uk-UA" sz="3800" dirty="0" smtClean="0">
                <a:latin typeface="Cambria" pitchFamily="18" charset="0"/>
              </a:rPr>
              <a:t>можуть пропонувати набір товарів, залучати різні сегменти ринку, пропонувати споживачам більш дорогі моделі в межах діапазону цін, контролювати запаси за допомогою цін, виключати конкурентів, пропонуючи моделі за всіма діапазонами цін, збільшувати загальний обсяг реалізації.</a:t>
            </a:r>
            <a:endParaRPr lang="ru-RU" sz="3800" dirty="0" smtClean="0">
              <a:latin typeface="Cambri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536174"/>
            <a:ext cx="9144000" cy="3785652"/>
          </a:xfrm>
          <a:prstGeom prst="rect">
            <a:avLst/>
          </a:prstGeom>
          <a:noFill/>
          <a:ln w="9525">
            <a:noFill/>
            <a:miter lim="800000"/>
            <a:headEnd/>
            <a:tailEnd/>
          </a:ln>
        </p:spPr>
        <p:txBody>
          <a:bodyPr>
            <a:spAutoFit/>
          </a:bodyPr>
          <a:lstStyle/>
          <a:p>
            <a:pPr algn="ctr"/>
            <a:r>
              <a:rPr lang="uk-UA" sz="4000" b="1" dirty="0" smtClean="0">
                <a:latin typeface="Cambria" pitchFamily="18" charset="0"/>
              </a:rPr>
              <a:t>Споживачі</a:t>
            </a:r>
            <a:r>
              <a:rPr lang="uk-UA" sz="4000" dirty="0" smtClean="0">
                <a:latin typeface="Cambria" pitchFamily="18" charset="0"/>
              </a:rPr>
              <a:t> одержують асортимент, з якого вони можуть вибирати, мінімізується плутанина, можна робити порівняння, у межах бажаного діапазону цін існують різні альтернативи за якістю.</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b="1" dirty="0" smtClean="0">
                <a:latin typeface="Cambria" pitchFamily="18" charset="0"/>
              </a:rPr>
              <a:t>Стратегія знижок з цін. </a:t>
            </a:r>
            <a:r>
              <a:rPr lang="uk-UA" sz="4000" dirty="0" smtClean="0">
                <a:latin typeface="Cambria" pitchFamily="18" charset="0"/>
              </a:rPr>
              <a:t>Фірма при визначених ринкових ситуаціях для зміцнення положення на ринку використовує різні знижки з цін. </a:t>
            </a:r>
          </a:p>
          <a:p>
            <a:pPr algn="ctr"/>
            <a:r>
              <a:rPr lang="uk-UA" sz="4000" dirty="0" smtClean="0">
                <a:latin typeface="Cambria" pitchFamily="18" charset="0"/>
              </a:rPr>
              <a:t>Назвемо основні знижки:</a:t>
            </a:r>
          </a:p>
          <a:p>
            <a:pPr algn="ctr"/>
            <a:r>
              <a:rPr lang="uk-UA" sz="4000" dirty="0" smtClean="0">
                <a:latin typeface="Cambria" pitchFamily="18" charset="0"/>
              </a:rPr>
              <a:t> </a:t>
            </a:r>
            <a:endParaRPr lang="ru-RU" sz="4000" dirty="0" smtClean="0">
              <a:latin typeface="Cambria" pitchFamily="18" charset="0"/>
            </a:endParaRPr>
          </a:p>
          <a:p>
            <a:pPr algn="ctr"/>
            <a:r>
              <a:rPr lang="uk-UA" sz="4000" b="1" dirty="0" smtClean="0">
                <a:latin typeface="Cambria" pitchFamily="18" charset="0"/>
              </a:rPr>
              <a:t>Знижки з ціни за купівлю більшої кількості товару</a:t>
            </a:r>
            <a:r>
              <a:rPr lang="uk-UA" sz="4000" i="1" dirty="0" smtClean="0">
                <a:latin typeface="Cambria" pitchFamily="18" charset="0"/>
              </a:rPr>
              <a:t> </a:t>
            </a:r>
            <a:r>
              <a:rPr lang="uk-UA" sz="4000" dirty="0" smtClean="0">
                <a:latin typeface="Cambria" pitchFamily="18" charset="0"/>
              </a:rPr>
              <a:t>– встановлюються з метою збереження максимально можливого обсягу продажів.</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20402"/>
            <a:ext cx="9144000" cy="6617196"/>
          </a:xfrm>
          <a:prstGeom prst="rect">
            <a:avLst/>
          </a:prstGeom>
          <a:noFill/>
          <a:ln w="9525">
            <a:noFill/>
            <a:miter lim="800000"/>
            <a:headEnd/>
            <a:tailEnd/>
          </a:ln>
        </p:spPr>
        <p:txBody>
          <a:bodyPr>
            <a:spAutoFit/>
          </a:bodyPr>
          <a:lstStyle/>
          <a:p>
            <a:pPr algn="ctr"/>
            <a:r>
              <a:rPr lang="uk-UA" sz="4000" dirty="0" smtClean="0">
                <a:latin typeface="Cambria" pitchFamily="18" charset="0"/>
              </a:rPr>
              <a:t>Цінові лінії мають і </a:t>
            </a:r>
            <a:r>
              <a:rPr lang="uk-UA" sz="4000" b="1" dirty="0" smtClean="0">
                <a:latin typeface="Cambria" pitchFamily="18" charset="0"/>
              </a:rPr>
              <a:t>ряд обмежень</a:t>
            </a:r>
            <a:r>
              <a:rPr lang="uk-UA" sz="4000" dirty="0" smtClean="0">
                <a:latin typeface="Cambria" pitchFamily="18" charset="0"/>
              </a:rPr>
              <a:t>. </a:t>
            </a:r>
          </a:p>
          <a:p>
            <a:pPr algn="ctr"/>
            <a:r>
              <a:rPr lang="uk-UA" sz="3200" b="1" dirty="0" smtClean="0">
                <a:latin typeface="Cambria" pitchFamily="18" charset="0"/>
              </a:rPr>
              <a:t>По-перше</a:t>
            </a:r>
            <a:r>
              <a:rPr lang="uk-UA" sz="3200" dirty="0" smtClean="0">
                <a:latin typeface="Cambria" pitchFamily="18" charset="0"/>
              </a:rPr>
              <a:t>, споживачі можуть вважати різницю між цінами занадто великою. </a:t>
            </a:r>
            <a:endParaRPr lang="ru-RU" sz="3200" dirty="0" smtClean="0">
              <a:latin typeface="Cambria" pitchFamily="18" charset="0"/>
            </a:endParaRPr>
          </a:p>
          <a:p>
            <a:pPr algn="ctr"/>
            <a:r>
              <a:rPr lang="uk-UA" sz="3200" dirty="0" smtClean="0">
                <a:latin typeface="Cambria" pitchFamily="18" charset="0"/>
              </a:rPr>
              <a:t>Наприклад, сумка за 250 грн. може бути занадто дешевою, а за 1000 грн. – занадто дорогою</a:t>
            </a:r>
            <a:r>
              <a:rPr lang="uk-UA" sz="3200" b="1" dirty="0" smtClean="0">
                <a:latin typeface="Cambria" pitchFamily="18" charset="0"/>
              </a:rPr>
              <a:t>. </a:t>
            </a:r>
          </a:p>
          <a:p>
            <a:pPr algn="ctr"/>
            <a:r>
              <a:rPr lang="uk-UA" sz="3200" b="1" dirty="0" smtClean="0">
                <a:latin typeface="Cambria" pitchFamily="18" charset="0"/>
              </a:rPr>
              <a:t>По-друге</a:t>
            </a:r>
            <a:r>
              <a:rPr lang="uk-UA" sz="3200" dirty="0" smtClean="0">
                <a:latin typeface="Cambria" pitchFamily="18" charset="0"/>
              </a:rPr>
              <a:t>, зростання витрат може сприяти виникненню тиску на ціни окремих товарів, так що фірмі буде важко підтримувати належне співвідношення цін. </a:t>
            </a:r>
          </a:p>
          <a:p>
            <a:pPr algn="ctr"/>
            <a:r>
              <a:rPr lang="uk-UA" sz="3200" b="1" dirty="0" smtClean="0">
                <a:latin typeface="Cambria" pitchFamily="18" charset="0"/>
              </a:rPr>
              <a:t>По-третє</a:t>
            </a:r>
            <a:r>
              <a:rPr lang="uk-UA" sz="3200" dirty="0" smtClean="0">
                <a:latin typeface="Cambria" pitchFamily="18" charset="0"/>
              </a:rPr>
              <a:t>, знижки або особливі розпродажі можуть порушити баланс цінової лінії, якщо лише ціни всіх товарів цієї лінії не будуть відповідним чином знижені.</a:t>
            </a:r>
            <a:endParaRPr lang="ru-RU" sz="3200" dirty="0" smtClean="0">
              <a:latin typeface="Cambr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228398"/>
            <a:ext cx="9144000" cy="4401205"/>
          </a:xfrm>
          <a:prstGeom prst="rect">
            <a:avLst/>
          </a:prstGeom>
          <a:noFill/>
          <a:ln w="9525">
            <a:noFill/>
            <a:miter lim="800000"/>
            <a:headEnd/>
            <a:tailEnd/>
          </a:ln>
        </p:spPr>
        <p:txBody>
          <a:bodyPr wrap="square">
            <a:spAutoFit/>
          </a:bodyPr>
          <a:lstStyle/>
          <a:p>
            <a:pPr algn="ctr"/>
            <a:r>
              <a:rPr lang="uk-UA" sz="4000" b="1" dirty="0" smtClean="0">
                <a:latin typeface="Cambria" pitchFamily="18" charset="0"/>
              </a:rPr>
              <a:t>Стратегії дискримінаційних цін. </a:t>
            </a:r>
            <a:r>
              <a:rPr lang="uk-UA" sz="4000" dirty="0" smtClean="0">
                <a:latin typeface="Cambria" pitchFamily="18" charset="0"/>
              </a:rPr>
              <a:t>Суть цих стратегій полягає в тому, що фірма при даному підході до визначення цін не враховує розходжень у витратах виробництва, а враховує розходження у споживачах, товарах, місці, часі і т. ін.</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Встановлення дискримінаційних цін здійснюється </a:t>
            </a:r>
            <a:r>
              <a:rPr lang="uk-UA" sz="4000" b="1" dirty="0" smtClean="0">
                <a:latin typeface="Cambria" pitchFamily="18" charset="0"/>
              </a:rPr>
              <a:t>в таких формах</a:t>
            </a:r>
            <a:r>
              <a:rPr lang="uk-UA" sz="4000" dirty="0" smtClean="0">
                <a:latin typeface="Cambria" pitchFamily="18" charset="0"/>
              </a:rPr>
              <a:t>:</a:t>
            </a:r>
            <a:endParaRPr lang="ru-RU" sz="4000" dirty="0" smtClean="0">
              <a:latin typeface="Cambria" pitchFamily="18" charset="0"/>
            </a:endParaRPr>
          </a:p>
          <a:p>
            <a:pPr marL="542925" indent="-361950"/>
            <a:r>
              <a:rPr lang="uk-UA" sz="4000" dirty="0" smtClean="0">
                <a:latin typeface="Cambria" pitchFamily="18" charset="0"/>
              </a:rPr>
              <a:t>1. Встановлення цін на товар чи послугу з урахуванням різновидів покупців.</a:t>
            </a:r>
            <a:r>
              <a:rPr lang="uk-UA" sz="4000" i="1" dirty="0" smtClean="0">
                <a:latin typeface="Cambria" pitchFamily="18" charset="0"/>
              </a:rPr>
              <a:t> </a:t>
            </a:r>
            <a:endParaRPr lang="ru-RU" sz="4000" dirty="0" smtClean="0">
              <a:latin typeface="Cambria" pitchFamily="18" charset="0"/>
            </a:endParaRPr>
          </a:p>
          <a:p>
            <a:pPr marL="542925" indent="-361950"/>
            <a:r>
              <a:rPr lang="uk-UA" sz="4000" dirty="0" smtClean="0">
                <a:latin typeface="Cambria" pitchFamily="18" charset="0"/>
              </a:rPr>
              <a:t>2. Встановлення цін з урахуванням варіантів товарів.</a:t>
            </a:r>
            <a:r>
              <a:rPr lang="uk-UA" sz="4000" i="1" dirty="0" smtClean="0">
                <a:latin typeface="Cambria" pitchFamily="18" charset="0"/>
              </a:rPr>
              <a:t> </a:t>
            </a:r>
            <a:endParaRPr lang="ru-RU" sz="4000" dirty="0" smtClean="0">
              <a:latin typeface="Cambria" pitchFamily="18" charset="0"/>
            </a:endParaRPr>
          </a:p>
          <a:p>
            <a:pPr marL="542925" indent="-361950"/>
            <a:r>
              <a:rPr lang="uk-UA" sz="4000" dirty="0" smtClean="0">
                <a:latin typeface="Cambria" pitchFamily="18" charset="0"/>
              </a:rPr>
              <a:t>3. Встановлення цін з урахуванням місцезнаходження.</a:t>
            </a:r>
            <a:r>
              <a:rPr lang="uk-UA" sz="4000" i="1" dirty="0" smtClean="0">
                <a:latin typeface="Cambria" pitchFamily="18" charset="0"/>
              </a:rPr>
              <a:t> </a:t>
            </a:r>
            <a:endParaRPr lang="ru-RU" sz="4000" dirty="0" smtClean="0">
              <a:latin typeface="Cambria" pitchFamily="18" charset="0"/>
            </a:endParaRPr>
          </a:p>
          <a:p>
            <a:pPr marL="542925" indent="-361950"/>
            <a:r>
              <a:rPr lang="uk-UA" sz="4000" dirty="0" smtClean="0">
                <a:latin typeface="Cambria" pitchFamily="18" charset="0"/>
              </a:rPr>
              <a:t>4. Встановлення цін з урахуванням часового фактору.</a:t>
            </a:r>
            <a:r>
              <a:rPr lang="uk-UA" sz="4000" i="1" dirty="0" smtClean="0">
                <a:latin typeface="Cambria" pitchFamily="18" charset="0"/>
              </a:rPr>
              <a:t>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740307"/>
          </a:xfrm>
          <a:prstGeom prst="rect">
            <a:avLst/>
          </a:prstGeom>
          <a:noFill/>
          <a:ln w="9525">
            <a:noFill/>
            <a:miter lim="800000"/>
            <a:headEnd/>
            <a:tailEnd/>
          </a:ln>
        </p:spPr>
        <p:txBody>
          <a:bodyPr wrap="square">
            <a:spAutoFit/>
          </a:bodyPr>
          <a:lstStyle/>
          <a:p>
            <a:pPr algn="ctr"/>
            <a:r>
              <a:rPr lang="uk-UA" sz="3600" b="1" dirty="0" smtClean="0">
                <a:latin typeface="Cambria" pitchFamily="18" charset="0"/>
              </a:rPr>
              <a:t>1.</a:t>
            </a:r>
            <a:r>
              <a:rPr lang="uk-UA" sz="3600" dirty="0" smtClean="0">
                <a:latin typeface="Cambria" pitchFamily="18" charset="0"/>
              </a:rPr>
              <a:t> </a:t>
            </a:r>
            <a:r>
              <a:rPr lang="uk-UA" sz="3600" b="1" dirty="0" smtClean="0">
                <a:latin typeface="Cambria" pitchFamily="18" charset="0"/>
              </a:rPr>
              <a:t>Встановлення цін на товар чи послугу з урахуванням різновидів покупців.</a:t>
            </a:r>
            <a:r>
              <a:rPr lang="uk-UA" sz="3600" i="1" dirty="0" smtClean="0">
                <a:latin typeface="Cambria" pitchFamily="18" charset="0"/>
              </a:rPr>
              <a:t> </a:t>
            </a:r>
            <a:r>
              <a:rPr lang="uk-UA" sz="3600" dirty="0" smtClean="0">
                <a:latin typeface="Cambria" pitchFamily="18" charset="0"/>
              </a:rPr>
              <a:t>Наприклад, у музеях зі студентів і дітей беруть за вхід меншу плату.</a:t>
            </a:r>
            <a:endParaRPr lang="ru-RU" sz="3600" dirty="0" smtClean="0">
              <a:latin typeface="Cambria" pitchFamily="18" charset="0"/>
            </a:endParaRPr>
          </a:p>
          <a:p>
            <a:pPr algn="ctr"/>
            <a:endParaRPr lang="uk-UA" sz="3600" b="1" dirty="0" smtClean="0">
              <a:latin typeface="Cambria" pitchFamily="18" charset="0"/>
            </a:endParaRPr>
          </a:p>
          <a:p>
            <a:pPr algn="ctr"/>
            <a:r>
              <a:rPr lang="uk-UA" sz="3600" b="1" dirty="0" smtClean="0">
                <a:latin typeface="Cambria" pitchFamily="18" charset="0"/>
              </a:rPr>
              <a:t>2.</a:t>
            </a:r>
            <a:r>
              <a:rPr lang="uk-UA" sz="3600" dirty="0" smtClean="0">
                <a:latin typeface="Cambria" pitchFamily="18" charset="0"/>
              </a:rPr>
              <a:t> </a:t>
            </a:r>
            <a:r>
              <a:rPr lang="uk-UA" sz="3600" b="1" dirty="0" smtClean="0">
                <a:latin typeface="Cambria" pitchFamily="18" charset="0"/>
              </a:rPr>
              <a:t>Встановлення цін з урахуванням варіантів товарів.</a:t>
            </a:r>
            <a:r>
              <a:rPr lang="uk-UA" sz="3600" i="1" dirty="0" smtClean="0">
                <a:latin typeface="Cambria" pitchFamily="18" charset="0"/>
              </a:rPr>
              <a:t> </a:t>
            </a:r>
            <a:r>
              <a:rPr lang="uk-UA" sz="3600" dirty="0" smtClean="0">
                <a:latin typeface="Cambria" pitchFamily="18" charset="0"/>
              </a:rPr>
              <a:t>Наприклад, праска із сигнальною лампочкою порівняно з такою самою праскою, але без лампочки, може коштувати на 2 грн. дорожче, хоча ця лампочка з урахуванням її установлення може коштувати всього 0,4 грн.</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3.</a:t>
            </a:r>
            <a:r>
              <a:rPr lang="uk-UA" sz="4000" dirty="0" smtClean="0">
                <a:latin typeface="Cambria" pitchFamily="18" charset="0"/>
              </a:rPr>
              <a:t> </a:t>
            </a:r>
            <a:r>
              <a:rPr lang="uk-UA" sz="4000" b="1" dirty="0" smtClean="0">
                <a:latin typeface="Cambria" pitchFamily="18" charset="0"/>
              </a:rPr>
              <a:t>Встановлення цін з урахуванням місцезнаходження.</a:t>
            </a:r>
            <a:r>
              <a:rPr lang="uk-UA" sz="4000" i="1" dirty="0" smtClean="0">
                <a:latin typeface="Cambria" pitchFamily="18" charset="0"/>
              </a:rPr>
              <a:t> </a:t>
            </a:r>
            <a:r>
              <a:rPr lang="uk-UA" sz="4000" dirty="0" smtClean="0">
                <a:latin typeface="Cambria" pitchFamily="18" charset="0"/>
              </a:rPr>
              <a:t>При даному підході товар продається за різною ціною в різних місцях, хоча витрати в цих місцях однакові (наприклад, квитки в кіно, театр).</a:t>
            </a:r>
            <a:endParaRPr lang="ru-RU" sz="4000" dirty="0" smtClean="0">
              <a:latin typeface="Cambria" pitchFamily="18" charset="0"/>
            </a:endParaRPr>
          </a:p>
          <a:p>
            <a:pPr algn="ctr"/>
            <a:endParaRPr lang="uk-UA" sz="4000" b="1" dirty="0" smtClean="0">
              <a:latin typeface="Cambria" pitchFamily="18" charset="0"/>
            </a:endParaRPr>
          </a:p>
          <a:p>
            <a:pPr algn="ctr"/>
            <a:r>
              <a:rPr lang="uk-UA" sz="4000" b="1" dirty="0" smtClean="0">
                <a:latin typeface="Cambria" pitchFamily="18" charset="0"/>
              </a:rPr>
              <a:t>4.</a:t>
            </a:r>
            <a:r>
              <a:rPr lang="uk-UA" sz="4000" dirty="0" smtClean="0">
                <a:latin typeface="Cambria" pitchFamily="18" charset="0"/>
              </a:rPr>
              <a:t> </a:t>
            </a:r>
            <a:r>
              <a:rPr lang="uk-UA" sz="4000" b="1" dirty="0" smtClean="0">
                <a:latin typeface="Cambria" pitchFamily="18" charset="0"/>
              </a:rPr>
              <a:t>Встановлення цін з урахуванням часового фактора.</a:t>
            </a:r>
            <a:r>
              <a:rPr lang="uk-UA" sz="4000" i="1" dirty="0" smtClean="0">
                <a:latin typeface="Cambria" pitchFamily="18" charset="0"/>
              </a:rPr>
              <a:t> </a:t>
            </a:r>
            <a:r>
              <a:rPr lang="uk-UA" sz="4000" dirty="0" smtClean="0">
                <a:latin typeface="Cambria" pitchFamily="18" charset="0"/>
              </a:rPr>
              <a:t>У цьому випадку ціна змінюється залежно від часу доби, сезону, дня тижня.</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997839"/>
            <a:ext cx="9144000" cy="2862322"/>
          </a:xfrm>
          <a:prstGeom prst="rect">
            <a:avLst/>
          </a:prstGeom>
        </p:spPr>
        <p:txBody>
          <a:bodyPr wrap="square">
            <a:spAutoFit/>
          </a:bodyPr>
          <a:lstStyle/>
          <a:p>
            <a:pPr algn="ctr"/>
            <a:r>
              <a:rPr lang="uk-UA" sz="6000" b="1" dirty="0" smtClean="0">
                <a:latin typeface="Cambria" pitchFamily="18" charset="0"/>
              </a:rPr>
              <a:t>8.4 Фактори, які зумовлюють ціну на новий товар</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b="1" dirty="0" smtClean="0">
                <a:latin typeface="Cambria" pitchFamily="18" charset="0"/>
              </a:rPr>
              <a:t>Змішані маркетингові стратегії. </a:t>
            </a:r>
            <a:r>
              <a:rPr lang="uk-UA" sz="4000" dirty="0" smtClean="0">
                <a:latin typeface="Cambria" pitchFamily="18" charset="0"/>
              </a:rPr>
              <a:t>Цінові стратегії найчастіше використовуються в поєднанні з іншими маркетинговими стратегіями. Так, по новому товару у фазі введення його на ринок фірма </a:t>
            </a:r>
            <a:r>
              <a:rPr lang="uk-UA" sz="4000" b="1" dirty="0" smtClean="0">
                <a:latin typeface="Cambria" pitchFamily="18" charset="0"/>
              </a:rPr>
              <a:t>враховує чотири змінних фактори</a:t>
            </a:r>
            <a:r>
              <a:rPr lang="uk-UA" sz="4000" dirty="0" smtClean="0">
                <a:latin typeface="Cambria" pitchFamily="18" charset="0"/>
              </a:rPr>
              <a:t>: ціну, просування товару на ринок, розподіл товару, якість товару.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612845"/>
            <a:ext cx="9144000" cy="5632311"/>
          </a:xfrm>
          <a:prstGeom prst="rect">
            <a:avLst/>
          </a:prstGeom>
          <a:noFill/>
          <a:ln w="9525">
            <a:noFill/>
            <a:miter lim="800000"/>
            <a:headEnd/>
            <a:tailEnd/>
          </a:ln>
        </p:spPr>
        <p:txBody>
          <a:bodyPr>
            <a:spAutoFit/>
          </a:bodyPr>
          <a:lstStyle/>
          <a:p>
            <a:pPr algn="ctr"/>
            <a:r>
              <a:rPr lang="uk-UA" sz="4000" dirty="0" smtClean="0">
                <a:latin typeface="Cambria" pitchFamily="18" charset="0"/>
              </a:rPr>
              <a:t>Якщо з цих факторів фірма буде враховувати лише два – </a:t>
            </a:r>
            <a:r>
              <a:rPr lang="uk-UA" sz="4000" b="1" dirty="0" smtClean="0">
                <a:latin typeface="Cambria" pitchFamily="18" charset="0"/>
              </a:rPr>
              <a:t>ціну</a:t>
            </a:r>
            <a:r>
              <a:rPr lang="uk-UA" sz="4000" dirty="0" smtClean="0">
                <a:latin typeface="Cambria" pitchFamily="18" charset="0"/>
              </a:rPr>
              <a:t> (вона може бути встановлена на різному рівні) і </a:t>
            </a:r>
            <a:r>
              <a:rPr lang="uk-UA" sz="4000" b="1" dirty="0" smtClean="0">
                <a:latin typeface="Cambria" pitchFamily="18" charset="0"/>
              </a:rPr>
              <a:t>просування товару на ринок </a:t>
            </a:r>
            <a:r>
              <a:rPr lang="uk-UA" sz="4000" dirty="0" smtClean="0">
                <a:latin typeface="Cambria" pitchFamily="18" charset="0"/>
              </a:rPr>
              <a:t>(на нього можуть витрачатися різні засоби), то фірма може використовувати кілька різних стратегій, з яких чотири основні представлені в таблиці.</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42844" y="2280452"/>
          <a:ext cx="8858312" cy="4363258"/>
        </p:xfrm>
        <a:graphic>
          <a:graphicData uri="http://schemas.openxmlformats.org/drawingml/2006/table">
            <a:tbl>
              <a:tblPr/>
              <a:tblGrid>
                <a:gridCol w="2071702"/>
                <a:gridCol w="2857520"/>
                <a:gridCol w="3929090"/>
              </a:tblGrid>
              <a:tr h="184727">
                <a:tc rowSpan="2">
                  <a:txBody>
                    <a:bodyPr/>
                    <a:lstStyle/>
                    <a:p>
                      <a:pPr indent="0" algn="ctr">
                        <a:lnSpc>
                          <a:spcPct val="100000"/>
                        </a:lnSpc>
                        <a:spcAft>
                          <a:spcPts val="0"/>
                        </a:spcAft>
                      </a:pPr>
                      <a:r>
                        <a:rPr lang="uk-UA" sz="2800" b="1" dirty="0">
                          <a:solidFill>
                            <a:srgbClr val="161616"/>
                          </a:solidFill>
                          <a:latin typeface="Cambria" pitchFamily="18" charset="0"/>
                          <a:ea typeface="Calibri"/>
                          <a:cs typeface="Times New Roman"/>
                        </a:rPr>
                        <a:t>Ціна </a:t>
                      </a:r>
                      <a:endParaRPr lang="ru-RU" sz="2800" b="1" dirty="0">
                        <a:latin typeface="Cambria" pitchFamily="18" charset="0"/>
                        <a:ea typeface="Times New Roman"/>
                        <a:cs typeface="Times New Roman"/>
                      </a:endParaRPr>
                    </a:p>
                  </a:txBody>
                  <a:tcPr marL="39584" marR="39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lnSpc>
                          <a:spcPct val="100000"/>
                        </a:lnSpc>
                        <a:spcAft>
                          <a:spcPts val="0"/>
                        </a:spcAft>
                      </a:pPr>
                      <a:r>
                        <a:rPr lang="uk-UA" sz="2800" b="1" dirty="0">
                          <a:solidFill>
                            <a:srgbClr val="161616"/>
                          </a:solidFill>
                          <a:latin typeface="Cambria" pitchFamily="18" charset="0"/>
                          <a:ea typeface="Calibri"/>
                          <a:cs typeface="Times New Roman"/>
                        </a:rPr>
                        <a:t>Витрати просування на ринок</a:t>
                      </a:r>
                      <a:endParaRPr lang="ru-RU" sz="2800" b="1" dirty="0">
                        <a:latin typeface="Cambria" pitchFamily="18" charset="0"/>
                        <a:ea typeface="Times New Roman"/>
                        <a:cs typeface="Times New Roman"/>
                      </a:endParaRPr>
                    </a:p>
                  </a:txBody>
                  <a:tcPr marL="39584" marR="39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69455">
                <a:tc vMerge="1">
                  <a:txBody>
                    <a:bodyPr/>
                    <a:lstStyle/>
                    <a:p>
                      <a:endParaRPr lang="ru-RU"/>
                    </a:p>
                  </a:txBody>
                  <a:tcPr/>
                </a:tc>
                <a:tc>
                  <a:txBody>
                    <a:bodyPr/>
                    <a:lstStyle/>
                    <a:p>
                      <a:pPr indent="0" algn="ctr">
                        <a:lnSpc>
                          <a:spcPct val="100000"/>
                        </a:lnSpc>
                        <a:spcAft>
                          <a:spcPts val="0"/>
                        </a:spcAft>
                      </a:pPr>
                      <a:r>
                        <a:rPr lang="uk-UA" sz="2800" b="1" i="1" dirty="0">
                          <a:solidFill>
                            <a:srgbClr val="161616"/>
                          </a:solidFill>
                          <a:latin typeface="Cambria" pitchFamily="18" charset="0"/>
                          <a:ea typeface="Calibri"/>
                          <a:cs typeface="Times New Roman"/>
                        </a:rPr>
                        <a:t>Високі</a:t>
                      </a:r>
                      <a:endParaRPr lang="ru-RU" sz="2800" b="1" i="1" dirty="0">
                        <a:latin typeface="Cambria" pitchFamily="18" charset="0"/>
                        <a:ea typeface="Times New Roman"/>
                        <a:cs typeface="Times New Roman"/>
                      </a:endParaRPr>
                    </a:p>
                  </a:txBody>
                  <a:tcPr marL="39584" marR="39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800" b="1" i="1" dirty="0">
                          <a:solidFill>
                            <a:srgbClr val="161616"/>
                          </a:solidFill>
                          <a:latin typeface="Cambria" pitchFamily="18" charset="0"/>
                          <a:ea typeface="Calibri"/>
                          <a:cs typeface="Times New Roman"/>
                        </a:rPr>
                        <a:t>Низькі</a:t>
                      </a:r>
                      <a:endParaRPr lang="ru-RU" sz="2800" b="1" i="1" dirty="0">
                        <a:latin typeface="Cambria" pitchFamily="18" charset="0"/>
                        <a:ea typeface="Times New Roman"/>
                        <a:cs typeface="Times New Roman"/>
                      </a:endParaRPr>
                    </a:p>
                  </a:txBody>
                  <a:tcPr marL="39584" marR="39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3">
                <a:tc>
                  <a:txBody>
                    <a:bodyPr/>
                    <a:lstStyle/>
                    <a:p>
                      <a:pPr indent="0" algn="ctr">
                        <a:lnSpc>
                          <a:spcPct val="100000"/>
                        </a:lnSpc>
                        <a:spcAft>
                          <a:spcPts val="0"/>
                        </a:spcAft>
                      </a:pPr>
                      <a:r>
                        <a:rPr lang="uk-UA" sz="2800" b="1" i="1" dirty="0">
                          <a:solidFill>
                            <a:srgbClr val="161616"/>
                          </a:solidFill>
                          <a:latin typeface="Cambria" pitchFamily="18" charset="0"/>
                          <a:ea typeface="Calibri"/>
                          <a:cs typeface="Times New Roman"/>
                        </a:rPr>
                        <a:t>Висока</a:t>
                      </a:r>
                      <a:endParaRPr lang="ru-RU" sz="2800" b="1" i="1" dirty="0">
                        <a:latin typeface="Cambria" pitchFamily="18" charset="0"/>
                        <a:ea typeface="Times New Roman"/>
                        <a:cs typeface="Times New Roman"/>
                      </a:endParaRPr>
                    </a:p>
                  </a:txBody>
                  <a:tcPr marL="39584" marR="39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800" dirty="0">
                          <a:solidFill>
                            <a:srgbClr val="161616"/>
                          </a:solidFill>
                          <a:latin typeface="Cambria" pitchFamily="18" charset="0"/>
                          <a:ea typeface="Calibri"/>
                          <a:cs typeface="Times New Roman"/>
                        </a:rPr>
                        <a:t>1. Чітко націлена стратегія</a:t>
                      </a:r>
                      <a:endParaRPr lang="ru-RU" sz="2800" dirty="0">
                        <a:latin typeface="Cambria" pitchFamily="18" charset="0"/>
                        <a:ea typeface="Times New Roman"/>
                        <a:cs typeface="Times New Roman"/>
                      </a:endParaRPr>
                    </a:p>
                  </a:txBody>
                  <a:tcPr marL="39584" marR="39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800" dirty="0" smtClean="0">
                          <a:solidFill>
                            <a:srgbClr val="161616"/>
                          </a:solidFill>
                          <a:latin typeface="Cambria" pitchFamily="18" charset="0"/>
                          <a:ea typeface="Calibri"/>
                          <a:cs typeface="Times New Roman"/>
                        </a:rPr>
                        <a:t>2. </a:t>
                      </a:r>
                      <a:r>
                        <a:rPr lang="uk-UA" sz="2800" dirty="0">
                          <a:solidFill>
                            <a:srgbClr val="161616"/>
                          </a:solidFill>
                          <a:latin typeface="Cambria" pitchFamily="18" charset="0"/>
                          <a:ea typeface="Calibri"/>
                          <a:cs typeface="Times New Roman"/>
                        </a:rPr>
                        <a:t>Стратегія вибіркового вивчення результатів ринку</a:t>
                      </a:r>
                      <a:endParaRPr lang="ru-RU" sz="2800" dirty="0">
                        <a:latin typeface="Cambria" pitchFamily="18" charset="0"/>
                        <a:ea typeface="Times New Roman"/>
                        <a:cs typeface="Times New Roman"/>
                      </a:endParaRPr>
                    </a:p>
                  </a:txBody>
                  <a:tcPr marL="39584" marR="39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2545">
                <a:tc>
                  <a:txBody>
                    <a:bodyPr/>
                    <a:lstStyle/>
                    <a:p>
                      <a:pPr indent="0" algn="ctr">
                        <a:lnSpc>
                          <a:spcPct val="100000"/>
                        </a:lnSpc>
                        <a:spcAft>
                          <a:spcPts val="0"/>
                        </a:spcAft>
                      </a:pPr>
                      <a:r>
                        <a:rPr lang="uk-UA" sz="2800" b="1" i="1" dirty="0">
                          <a:solidFill>
                            <a:srgbClr val="161616"/>
                          </a:solidFill>
                          <a:latin typeface="Cambria" pitchFamily="18" charset="0"/>
                          <a:ea typeface="Calibri"/>
                          <a:cs typeface="Times New Roman"/>
                        </a:rPr>
                        <a:t>Відносно низька</a:t>
                      </a:r>
                      <a:endParaRPr lang="ru-RU" sz="2800" b="1" i="1" dirty="0">
                        <a:latin typeface="Cambria" pitchFamily="18" charset="0"/>
                        <a:ea typeface="Times New Roman"/>
                        <a:cs typeface="Times New Roman"/>
                      </a:endParaRPr>
                    </a:p>
                  </a:txBody>
                  <a:tcPr marL="39584" marR="39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800" dirty="0" smtClean="0">
                          <a:solidFill>
                            <a:srgbClr val="161616"/>
                          </a:solidFill>
                          <a:latin typeface="Cambria" pitchFamily="18" charset="0"/>
                          <a:ea typeface="Calibri"/>
                          <a:cs typeface="Times New Roman"/>
                        </a:rPr>
                        <a:t>3. </a:t>
                      </a:r>
                      <a:r>
                        <a:rPr lang="uk-UA" sz="2800" dirty="0">
                          <a:solidFill>
                            <a:srgbClr val="161616"/>
                          </a:solidFill>
                          <a:latin typeface="Cambria" pitchFamily="18" charset="0"/>
                          <a:ea typeface="Calibri"/>
                          <a:cs typeface="Times New Roman"/>
                        </a:rPr>
                        <a:t>Типова стратегія вивчення ринку</a:t>
                      </a:r>
                      <a:endParaRPr lang="ru-RU" sz="2800" dirty="0">
                        <a:latin typeface="Cambria" pitchFamily="18" charset="0"/>
                        <a:ea typeface="Times New Roman"/>
                        <a:cs typeface="Times New Roman"/>
                      </a:endParaRPr>
                    </a:p>
                  </a:txBody>
                  <a:tcPr marL="39584" marR="39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800" dirty="0">
                          <a:solidFill>
                            <a:srgbClr val="161616"/>
                          </a:solidFill>
                          <a:latin typeface="Cambria" pitchFamily="18" charset="0"/>
                          <a:ea typeface="Calibri"/>
                          <a:cs typeface="Times New Roman"/>
                        </a:rPr>
                        <a:t>4. Стратегія, яка мало враховує розвиток товару</a:t>
                      </a:r>
                      <a:endParaRPr lang="ru-RU" sz="2800" dirty="0">
                        <a:latin typeface="Cambria" pitchFamily="18" charset="0"/>
                        <a:ea typeface="Times New Roman"/>
                        <a:cs typeface="Times New Roman"/>
                      </a:endParaRPr>
                    </a:p>
                  </a:txBody>
                  <a:tcPr marL="39584" marR="39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Прямоугольник 3"/>
          <p:cNvSpPr/>
          <p:nvPr/>
        </p:nvSpPr>
        <p:spPr>
          <a:xfrm>
            <a:off x="0" y="0"/>
            <a:ext cx="9144000" cy="2062103"/>
          </a:xfrm>
          <a:prstGeom prst="rect">
            <a:avLst/>
          </a:prstGeom>
        </p:spPr>
        <p:txBody>
          <a:bodyPr wrap="square">
            <a:spAutoFit/>
          </a:bodyPr>
          <a:lstStyle/>
          <a:p>
            <a:pPr algn="ctr"/>
            <a:r>
              <a:rPr lang="uk-UA" sz="3200" dirty="0" smtClean="0">
                <a:latin typeface="Cambria" pitchFamily="18" charset="0"/>
              </a:rPr>
              <a:t>Типові змішані маркетингові стратегії, пов’язані з введенням нового товару на ринок у співвідношенні «</a:t>
            </a:r>
            <a:r>
              <a:rPr lang="uk-UA" sz="3200" b="1" dirty="0" smtClean="0">
                <a:latin typeface="Cambria" pitchFamily="18" charset="0"/>
              </a:rPr>
              <a:t>ціна – просування товару на ринок</a:t>
            </a:r>
            <a:r>
              <a:rPr lang="uk-UA" sz="3200" dirty="0" smtClean="0">
                <a:latin typeface="Cambria" pitchFamily="18" charset="0"/>
              </a:rPr>
              <a:t>»</a:t>
            </a:r>
            <a:endParaRPr lang="ru-RU" sz="3200" dirty="0">
              <a:latin typeface="Cambria"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843951"/>
            <a:ext cx="9144000" cy="3170099"/>
          </a:xfrm>
          <a:prstGeom prst="rect">
            <a:avLst/>
          </a:prstGeom>
          <a:noFill/>
          <a:ln w="9525">
            <a:noFill/>
            <a:miter lim="800000"/>
            <a:headEnd/>
            <a:tailEnd/>
          </a:ln>
        </p:spPr>
        <p:txBody>
          <a:bodyPr>
            <a:spAutoFit/>
          </a:bodyPr>
          <a:lstStyle/>
          <a:p>
            <a:pPr algn="ctr"/>
            <a:r>
              <a:rPr lang="uk-UA" sz="4000" dirty="0" smtClean="0">
                <a:latin typeface="Cambria" pitchFamily="18" charset="0"/>
              </a:rPr>
              <a:t>Застосовуючи </a:t>
            </a:r>
            <a:r>
              <a:rPr lang="uk-UA" sz="4000" b="1" dirty="0" smtClean="0">
                <a:latin typeface="Cambria" pitchFamily="18" charset="0"/>
              </a:rPr>
              <a:t>першу стратегію</a:t>
            </a:r>
            <a:r>
              <a:rPr lang="uk-UA" sz="4000" dirty="0" smtClean="0">
                <a:latin typeface="Cambria" pitchFamily="18" charset="0"/>
              </a:rPr>
              <a:t>, фірма хоче одержати якомога більший прибуток на одиницю товару і найбільшу масу прибутку від усього обсягу продаж.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428179"/>
            <a:ext cx="9144000" cy="6001643"/>
          </a:xfrm>
          <a:prstGeom prst="rect">
            <a:avLst/>
          </a:prstGeom>
          <a:noFill/>
          <a:ln w="9525">
            <a:noFill/>
            <a:miter lim="800000"/>
            <a:headEnd/>
            <a:tailEnd/>
          </a:ln>
        </p:spPr>
        <p:txBody>
          <a:bodyPr>
            <a:spAutoFit/>
          </a:bodyPr>
          <a:lstStyle/>
          <a:p>
            <a:pPr algn="ctr"/>
            <a:r>
              <a:rPr lang="uk-UA" sz="3200" b="1" dirty="0" smtClean="0">
                <a:latin typeface="Cambria" pitchFamily="18" charset="0"/>
              </a:rPr>
              <a:t>Знижки «за розрахунок готівкою»</a:t>
            </a:r>
            <a:r>
              <a:rPr lang="uk-UA" sz="3200" dirty="0" smtClean="0">
                <a:latin typeface="Cambria" pitchFamily="18" charset="0"/>
              </a:rPr>
              <a:t> </a:t>
            </a:r>
            <a:r>
              <a:rPr lang="uk-UA" sz="3200" b="1" dirty="0" smtClean="0">
                <a:latin typeface="Cambria" pitchFamily="18" charset="0"/>
              </a:rPr>
              <a:t>(знижки сконто)</a:t>
            </a:r>
            <a:r>
              <a:rPr lang="uk-UA" sz="3200" dirty="0" smtClean="0">
                <a:latin typeface="Cambria" pitchFamily="18" charset="0"/>
              </a:rPr>
              <a:t> – являють собою зниження ціни для тих покупців, що оперативно і швидше від встановленого терміну оплачують рахунки. Наприклад, формулювання «3/15 нетто 30» означає, що платіж повинен бути зроблений протягом 30 днів, але покупець заплатить на 3% менше, якщо оплатить вартість товару протягом 15 днів. Застосовуються такі знижки з метою поліпшення ліквідності продавця, скорочення витрат у зв’язку зі стягненням кредитів, безнадійних боргів та інших причин.</a:t>
            </a:r>
            <a:endParaRPr lang="ru-RU" sz="3200" dirty="0" smtClean="0">
              <a:latin typeface="Cambria"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Це типова </a:t>
            </a:r>
            <a:r>
              <a:rPr lang="uk-UA" sz="4000" b="1" dirty="0" smtClean="0">
                <a:latin typeface="Cambria" pitchFamily="18" charset="0"/>
              </a:rPr>
              <a:t>стратегія «зняття вершків»</a:t>
            </a:r>
            <a:r>
              <a:rPr lang="uk-UA" sz="4000" dirty="0" smtClean="0">
                <a:latin typeface="Cambria" pitchFamily="18" charset="0"/>
              </a:rPr>
              <a:t>, що може бути реалізована за таких обставин: </a:t>
            </a:r>
          </a:p>
          <a:p>
            <a:pPr marL="542925" indent="-361950"/>
            <a:r>
              <a:rPr lang="uk-UA" sz="4000" dirty="0" smtClean="0">
                <a:latin typeface="Cambria" pitchFamily="18" charset="0"/>
              </a:rPr>
              <a:t>а) на ринку взагалі немає інформації про новий товар, що просувається на ринок, а покупці («цінителі нового») все одно бажають його придбати за високою ціною;</a:t>
            </a:r>
            <a:endParaRPr lang="ru-RU" sz="4000" dirty="0" smtClean="0">
              <a:latin typeface="Cambria" pitchFamily="18" charset="0"/>
            </a:endParaRPr>
          </a:p>
          <a:p>
            <a:pPr marL="542925" indent="-361950"/>
            <a:r>
              <a:rPr lang="uk-UA" sz="4000" dirty="0" smtClean="0">
                <a:latin typeface="Cambria" pitchFamily="18" charset="0"/>
              </a:rPr>
              <a:t>б) немає конкурентів, які в даний момент здатні поставити на ринок схожий (за новизною) товар.</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b="1" dirty="0" smtClean="0">
                <a:latin typeface="Cambria" pitchFamily="18" charset="0"/>
              </a:rPr>
              <a:t>Друга стратегія </a:t>
            </a:r>
            <a:r>
              <a:rPr lang="uk-UA" sz="4000" dirty="0" smtClean="0">
                <a:latin typeface="Cambria" pitchFamily="18" charset="0"/>
              </a:rPr>
              <a:t>припускає встановлення високої ціни на новий товар при відносно низьких витратах на його просування на ринок. </a:t>
            </a:r>
            <a:endParaRPr lang="uk-UA" sz="4000" dirty="0" smtClean="0">
              <a:latin typeface="Cambria" pitchFamily="18" charset="0"/>
            </a:endParaRPr>
          </a:p>
          <a:p>
            <a:pPr algn="ctr"/>
            <a:endParaRPr lang="uk-UA" sz="4000" dirty="0" smtClean="0">
              <a:latin typeface="Cambria" pitchFamily="18" charset="0"/>
            </a:endParaRPr>
          </a:p>
          <a:p>
            <a:pPr algn="ctr"/>
            <a:r>
              <a:rPr lang="uk-UA" sz="4000" dirty="0" smtClean="0">
                <a:latin typeface="Cambria" pitchFamily="18" charset="0"/>
              </a:rPr>
              <a:t>Її основою є припущення, що спочатку висока ціна (при низьких витратах на просування товару) забезпечить фірмі високі прибутки від продажу нового товару.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dirty="0" smtClean="0">
                <a:latin typeface="Cambria" pitchFamily="18" charset="0"/>
              </a:rPr>
              <a:t>Ця стратегія є </a:t>
            </a:r>
            <a:r>
              <a:rPr lang="uk-UA" sz="4000" b="1" dirty="0" smtClean="0">
                <a:latin typeface="Cambria" pitchFamily="18" charset="0"/>
              </a:rPr>
              <a:t>різновидом стратегії «зняття вершків»</a:t>
            </a:r>
            <a:r>
              <a:rPr lang="uk-UA" sz="4000" dirty="0" smtClean="0">
                <a:latin typeface="Cambria" pitchFamily="18" charset="0"/>
              </a:rPr>
              <a:t>, але вона може бути використана при наявності таких трьох обставин:</a:t>
            </a:r>
            <a:endParaRPr lang="ru-RU" sz="4000" dirty="0" smtClean="0">
              <a:latin typeface="Cambria" pitchFamily="18" charset="0"/>
            </a:endParaRPr>
          </a:p>
          <a:p>
            <a:pPr marL="542925" indent="-361950"/>
            <a:r>
              <a:rPr lang="uk-UA" sz="4000" dirty="0" smtClean="0">
                <a:latin typeface="Cambria" pitchFamily="18" charset="0"/>
              </a:rPr>
              <a:t>а) ринок порівняно обмежений за розмірами;</a:t>
            </a:r>
            <a:endParaRPr lang="ru-RU" sz="4000" dirty="0" smtClean="0">
              <a:latin typeface="Cambria" pitchFamily="18" charset="0"/>
            </a:endParaRPr>
          </a:p>
          <a:p>
            <a:pPr marL="542925" indent="-361950"/>
            <a:r>
              <a:rPr lang="uk-UA" sz="4000" dirty="0" smtClean="0">
                <a:latin typeface="Cambria" pitchFamily="18" charset="0"/>
              </a:rPr>
              <a:t>б) споживачі готові заплатити за товар необхідну ціну;</a:t>
            </a:r>
            <a:endParaRPr lang="ru-RU" sz="4000" dirty="0" smtClean="0">
              <a:latin typeface="Cambria" pitchFamily="18" charset="0"/>
            </a:endParaRPr>
          </a:p>
          <a:p>
            <a:pPr marL="542925" indent="-361950"/>
            <a:r>
              <a:rPr lang="uk-UA" sz="4000" dirty="0" smtClean="0">
                <a:latin typeface="Cambria" pitchFamily="18" charset="0"/>
              </a:rPr>
              <a:t>в) є погроза з боку потенційного конкурента, що він просуне на ринок схожий товар.</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843951"/>
            <a:ext cx="9144000" cy="3170099"/>
          </a:xfrm>
          <a:prstGeom prst="rect">
            <a:avLst/>
          </a:prstGeom>
          <a:noFill/>
          <a:ln w="9525">
            <a:noFill/>
            <a:miter lim="800000"/>
            <a:headEnd/>
            <a:tailEnd/>
          </a:ln>
        </p:spPr>
        <p:txBody>
          <a:bodyPr>
            <a:spAutoFit/>
          </a:bodyPr>
          <a:lstStyle/>
          <a:p>
            <a:pPr algn="ctr"/>
            <a:r>
              <a:rPr lang="uk-UA" sz="4000" b="1" dirty="0" smtClean="0">
                <a:latin typeface="Cambria" pitchFamily="18" charset="0"/>
              </a:rPr>
              <a:t>Третя стратегія </a:t>
            </a:r>
            <a:r>
              <a:rPr lang="uk-UA" sz="4000" dirty="0" smtClean="0">
                <a:latin typeface="Cambria" pitchFamily="18" charset="0"/>
              </a:rPr>
              <a:t>ґрунтується на використанні низьких або дуже низьких цін при одночасно великих витратах на просування товару на ринок.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78806"/>
          </a:xfrm>
          <a:prstGeom prst="rect">
            <a:avLst/>
          </a:prstGeom>
          <a:noFill/>
          <a:ln w="9525">
            <a:noFill/>
            <a:miter lim="800000"/>
            <a:headEnd/>
            <a:tailEnd/>
          </a:ln>
        </p:spPr>
        <p:txBody>
          <a:bodyPr wrap="square">
            <a:spAutoFit/>
          </a:bodyPr>
          <a:lstStyle/>
          <a:p>
            <a:pPr algn="ctr"/>
            <a:r>
              <a:rPr lang="uk-UA" sz="3600" dirty="0" smtClean="0">
                <a:latin typeface="Cambria" pitchFamily="18" charset="0"/>
              </a:rPr>
              <a:t>Мета такої стратегії – завоювати </a:t>
            </a:r>
            <a:r>
              <a:rPr lang="uk-UA" sz="3600" b="1" dirty="0" smtClean="0">
                <a:latin typeface="Cambria" pitchFamily="18" charset="0"/>
              </a:rPr>
              <a:t>як можна більшу частку ринку </a:t>
            </a:r>
            <a:r>
              <a:rPr lang="uk-UA" sz="3600" dirty="0" smtClean="0">
                <a:latin typeface="Cambria" pitchFamily="18" charset="0"/>
              </a:rPr>
              <a:t>для свого нового товару, що можливо лише за таких обставин:</a:t>
            </a:r>
            <a:endParaRPr lang="ru-RU" sz="3600" dirty="0" smtClean="0">
              <a:latin typeface="Cambria" pitchFamily="18" charset="0"/>
            </a:endParaRPr>
          </a:p>
          <a:p>
            <a:pPr marL="542925" indent="-361950"/>
            <a:r>
              <a:rPr lang="uk-UA" sz="3300" dirty="0" smtClean="0">
                <a:latin typeface="Cambria" pitchFamily="18" charset="0"/>
              </a:rPr>
              <a:t>а) ринок досить великий і одночасно відносно слабко інформований про новий товар;</a:t>
            </a:r>
            <a:endParaRPr lang="ru-RU" sz="3300" dirty="0" smtClean="0">
              <a:latin typeface="Cambria" pitchFamily="18" charset="0"/>
            </a:endParaRPr>
          </a:p>
          <a:p>
            <a:pPr marL="542925" indent="-361950"/>
            <a:r>
              <a:rPr lang="uk-UA" sz="3300" dirty="0" smtClean="0">
                <a:latin typeface="Cambria" pitchFamily="18" charset="0"/>
              </a:rPr>
              <a:t>б) більшість покупців чутливі до ціни нового товару;</a:t>
            </a:r>
            <a:endParaRPr lang="ru-RU" sz="3300" dirty="0" smtClean="0">
              <a:latin typeface="Cambria" pitchFamily="18" charset="0"/>
            </a:endParaRPr>
          </a:p>
          <a:p>
            <a:pPr marL="542925" indent="-361950"/>
            <a:r>
              <a:rPr lang="uk-UA" sz="3300" dirty="0" smtClean="0">
                <a:latin typeface="Cambria" pitchFamily="18" charset="0"/>
              </a:rPr>
              <a:t>в) витрати виробництва на одиницю нового товару характеризуються тенденцією до зниження залежно від обсягів виробництва.</a:t>
            </a:r>
            <a:endParaRPr lang="ru-RU" sz="3300" dirty="0" smtClean="0">
              <a:latin typeface="Cambria"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Четверта стратегія</a:t>
            </a:r>
            <a:r>
              <a:rPr lang="uk-UA" sz="4000" dirty="0" smtClean="0">
                <a:latin typeface="Cambria" pitchFamily="18" charset="0"/>
              </a:rPr>
              <a:t>, що передбачає низькі ціни товару і невеликі витрати на просування, проводиться тоді, коли фірма припускає, що попит на даний товар характеризується високою ціновою еластичністю і низькою еластичністю щодо витрат, пов’язаних із просуванням товару на ринок; </a:t>
            </a:r>
            <a:endParaRPr lang="uk-UA" sz="4000" dirty="0" smtClean="0">
              <a:latin typeface="Cambria" pitchFamily="18" charset="0"/>
            </a:endParaRPr>
          </a:p>
          <a:p>
            <a:pPr algn="ctr"/>
            <a:r>
              <a:rPr lang="uk-UA" sz="4000" dirty="0" smtClean="0">
                <a:latin typeface="Cambria" pitchFamily="18" charset="0"/>
              </a:rPr>
              <a:t>існує </a:t>
            </a:r>
            <a:r>
              <a:rPr lang="uk-UA" sz="4000" dirty="0" smtClean="0">
                <a:latin typeface="Cambria" pitchFamily="18" charset="0"/>
              </a:rPr>
              <a:t>визначена конкуренція стосовно нового товару, що просувається на ринок, з боку інших фірм.</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536174"/>
            <a:ext cx="9144000" cy="3785652"/>
          </a:xfrm>
          <a:prstGeom prst="rect">
            <a:avLst/>
          </a:prstGeom>
        </p:spPr>
        <p:txBody>
          <a:bodyPr wrap="square">
            <a:spAutoFit/>
          </a:bodyPr>
          <a:lstStyle/>
          <a:p>
            <a:pPr algn="ctr"/>
            <a:r>
              <a:rPr lang="uk-UA" sz="6000" b="1" dirty="0" smtClean="0">
                <a:latin typeface="Cambria" pitchFamily="18" charset="0"/>
              </a:rPr>
              <a:t>8.5 Змішані маркетингові стратегії і фази життєвого циклу товару</a:t>
            </a:r>
            <a:endParaRPr lang="ru-RU" sz="6000" b="1" dirty="0" smtClean="0">
              <a:latin typeface="Cambria"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843951"/>
            <a:ext cx="9144000" cy="3170099"/>
          </a:xfrm>
          <a:prstGeom prst="rect">
            <a:avLst/>
          </a:prstGeom>
          <a:noFill/>
          <a:ln w="9525">
            <a:noFill/>
            <a:miter lim="800000"/>
            <a:headEnd/>
            <a:tailEnd/>
          </a:ln>
        </p:spPr>
        <p:txBody>
          <a:bodyPr>
            <a:spAutoFit/>
          </a:bodyPr>
          <a:lstStyle/>
          <a:p>
            <a:pPr algn="ctr"/>
            <a:r>
              <a:rPr lang="uk-UA" sz="4000" dirty="0" smtClean="0">
                <a:latin typeface="Cambria" pitchFamily="18" charset="0"/>
              </a:rPr>
              <a:t>Якщо фірма буде враховувати у фазі введення нового товару на ринок такі фактори, як </a:t>
            </a:r>
            <a:r>
              <a:rPr lang="uk-UA" sz="4000" b="1" dirty="0" smtClean="0">
                <a:latin typeface="Cambria" pitchFamily="18" charset="0"/>
              </a:rPr>
              <a:t>ціна</a:t>
            </a:r>
            <a:r>
              <a:rPr lang="uk-UA" sz="4000" dirty="0" smtClean="0">
                <a:latin typeface="Cambria" pitchFamily="18" charset="0"/>
              </a:rPr>
              <a:t> і </a:t>
            </a:r>
            <a:r>
              <a:rPr lang="uk-UA" sz="4000" b="1" dirty="0" smtClean="0">
                <a:latin typeface="Cambria" pitchFamily="18" charset="0"/>
              </a:rPr>
              <a:t>якість</a:t>
            </a:r>
            <a:r>
              <a:rPr lang="uk-UA" sz="4000" dirty="0" smtClean="0">
                <a:latin typeface="Cambria" pitchFamily="18" charset="0"/>
              </a:rPr>
              <a:t> товару, то вона може використовувати наступні дев’ять стратегій.</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1569660"/>
          </a:xfrm>
          <a:prstGeom prst="rect">
            <a:avLst/>
          </a:prstGeom>
          <a:noFill/>
          <a:ln w="9525">
            <a:noFill/>
            <a:miter lim="800000"/>
            <a:headEnd/>
            <a:tailEnd/>
          </a:ln>
        </p:spPr>
        <p:txBody>
          <a:bodyPr>
            <a:spAutoFit/>
          </a:bodyPr>
          <a:lstStyle/>
          <a:p>
            <a:pPr algn="ctr"/>
            <a:r>
              <a:rPr lang="uk-UA" sz="3200" dirty="0" smtClean="0">
                <a:latin typeface="Cambria" pitchFamily="18" charset="0"/>
              </a:rPr>
              <a:t>Змішані маркетингові стратегії, пов’язані з введенням нового товару на ринок у співвідношенні «ціна – якість продукції» </a:t>
            </a:r>
            <a:endParaRPr lang="ru-RU" sz="3200" dirty="0" smtClean="0">
              <a:latin typeface="Cambria" pitchFamily="18" charset="0"/>
            </a:endParaRPr>
          </a:p>
        </p:txBody>
      </p:sp>
      <p:graphicFrame>
        <p:nvGraphicFramePr>
          <p:cNvPr id="3" name="Таблица 2"/>
          <p:cNvGraphicFramePr>
            <a:graphicFrameLocks noGrp="1"/>
          </p:cNvGraphicFramePr>
          <p:nvPr/>
        </p:nvGraphicFramePr>
        <p:xfrm>
          <a:off x="107125" y="1714488"/>
          <a:ext cx="8929750" cy="4876800"/>
        </p:xfrm>
        <a:graphic>
          <a:graphicData uri="http://schemas.openxmlformats.org/drawingml/2006/table">
            <a:tbl>
              <a:tblPr/>
              <a:tblGrid>
                <a:gridCol w="1643074"/>
                <a:gridCol w="2785633"/>
                <a:gridCol w="2214803"/>
                <a:gridCol w="2286240"/>
              </a:tblGrid>
              <a:tr h="311759">
                <a:tc rowSpan="2">
                  <a:txBody>
                    <a:bodyPr/>
                    <a:lstStyle/>
                    <a:p>
                      <a:pPr indent="0" algn="ctr">
                        <a:lnSpc>
                          <a:spcPct val="100000"/>
                        </a:lnSpc>
                        <a:spcAft>
                          <a:spcPts val="0"/>
                        </a:spcAft>
                      </a:pPr>
                      <a:r>
                        <a:rPr lang="uk-UA" sz="2800" b="1" dirty="0">
                          <a:solidFill>
                            <a:srgbClr val="161616"/>
                          </a:solidFill>
                          <a:latin typeface="Cambria" pitchFamily="18" charset="0"/>
                          <a:ea typeface="Calibri"/>
                          <a:cs typeface="Times New Roman"/>
                        </a:rPr>
                        <a:t>Якість</a:t>
                      </a:r>
                      <a:endParaRPr lang="ru-RU" sz="2800" b="1"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0" algn="ctr">
                        <a:lnSpc>
                          <a:spcPct val="100000"/>
                        </a:lnSpc>
                        <a:spcAft>
                          <a:spcPts val="0"/>
                        </a:spcAft>
                      </a:pPr>
                      <a:r>
                        <a:rPr lang="uk-UA" sz="2800" b="1" dirty="0">
                          <a:solidFill>
                            <a:srgbClr val="161616"/>
                          </a:solidFill>
                          <a:latin typeface="Cambria" pitchFamily="18" charset="0"/>
                          <a:ea typeface="Calibri"/>
                          <a:cs typeface="Times New Roman"/>
                        </a:rPr>
                        <a:t>Ціна</a:t>
                      </a:r>
                      <a:endParaRPr lang="ru-RU" sz="2800" b="1"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311759">
                <a:tc vMerge="1">
                  <a:txBody>
                    <a:bodyPr/>
                    <a:lstStyle/>
                    <a:p>
                      <a:endParaRPr lang="ru-RU"/>
                    </a:p>
                  </a:txBody>
                  <a:tcPr/>
                </a:tc>
                <a:tc>
                  <a:txBody>
                    <a:bodyPr/>
                    <a:lstStyle/>
                    <a:p>
                      <a:pPr indent="0" algn="ctr">
                        <a:lnSpc>
                          <a:spcPct val="100000"/>
                        </a:lnSpc>
                        <a:spcAft>
                          <a:spcPts val="0"/>
                        </a:spcAft>
                      </a:pPr>
                      <a:r>
                        <a:rPr lang="uk-UA" sz="2800" b="1" i="1" dirty="0">
                          <a:solidFill>
                            <a:srgbClr val="161616"/>
                          </a:solidFill>
                          <a:latin typeface="Cambria" pitchFamily="18" charset="0"/>
                          <a:ea typeface="Calibri"/>
                          <a:cs typeface="Times New Roman"/>
                        </a:rPr>
                        <a:t>Висока</a:t>
                      </a:r>
                      <a:endParaRPr lang="ru-RU" sz="2800" b="1" i="1"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800" b="1" i="1" dirty="0">
                          <a:solidFill>
                            <a:srgbClr val="161616"/>
                          </a:solidFill>
                          <a:latin typeface="Cambria" pitchFamily="18" charset="0"/>
                          <a:ea typeface="Calibri"/>
                          <a:cs typeface="Times New Roman"/>
                        </a:rPr>
                        <a:t>Середня</a:t>
                      </a:r>
                      <a:endParaRPr lang="ru-RU" sz="2800" b="1" i="1"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800" b="1" i="1" dirty="0">
                          <a:solidFill>
                            <a:srgbClr val="161616"/>
                          </a:solidFill>
                          <a:latin typeface="Cambria" pitchFamily="18" charset="0"/>
                          <a:ea typeface="Calibri"/>
                          <a:cs typeface="Times New Roman"/>
                        </a:rPr>
                        <a:t>Низька</a:t>
                      </a:r>
                      <a:endParaRPr lang="ru-RU" sz="2800" b="1" i="1"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7036">
                <a:tc>
                  <a:txBody>
                    <a:bodyPr/>
                    <a:lstStyle/>
                    <a:p>
                      <a:pPr indent="0" algn="ctr">
                        <a:lnSpc>
                          <a:spcPct val="100000"/>
                        </a:lnSpc>
                        <a:spcAft>
                          <a:spcPts val="0"/>
                        </a:spcAft>
                      </a:pPr>
                      <a:r>
                        <a:rPr lang="uk-UA" sz="2800" b="1" i="1" dirty="0">
                          <a:solidFill>
                            <a:srgbClr val="161616"/>
                          </a:solidFill>
                          <a:latin typeface="Cambria" pitchFamily="18" charset="0"/>
                          <a:ea typeface="Calibri"/>
                          <a:cs typeface="Times New Roman"/>
                        </a:rPr>
                        <a:t>Висока</a:t>
                      </a:r>
                      <a:endParaRPr lang="ru-RU" sz="2800" b="1" i="1"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400" dirty="0">
                          <a:solidFill>
                            <a:srgbClr val="161616"/>
                          </a:solidFill>
                          <a:latin typeface="Cambria" pitchFamily="18" charset="0"/>
                          <a:ea typeface="Calibri"/>
                          <a:cs typeface="Times New Roman"/>
                        </a:rPr>
                        <a:t>1. Стратегія преміальних націнок</a:t>
                      </a:r>
                      <a:endParaRPr lang="ru-RU" sz="2400"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400" dirty="0">
                          <a:solidFill>
                            <a:srgbClr val="161616"/>
                          </a:solidFill>
                          <a:latin typeface="Cambria" pitchFamily="18" charset="0"/>
                          <a:ea typeface="Calibri"/>
                          <a:cs typeface="Times New Roman"/>
                        </a:rPr>
                        <a:t>2. Стратегія глибокого проникнення на ринок</a:t>
                      </a:r>
                      <a:endParaRPr lang="ru-RU" sz="2400"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400" dirty="0">
                          <a:solidFill>
                            <a:srgbClr val="161616"/>
                          </a:solidFill>
                          <a:latin typeface="Cambria" pitchFamily="18" charset="0"/>
                          <a:ea typeface="Calibri"/>
                          <a:cs typeface="Times New Roman"/>
                        </a:rPr>
                        <a:t>3. Стратегія </a:t>
                      </a:r>
                      <a:r>
                        <a:rPr lang="uk-UA" sz="2400" dirty="0" err="1">
                          <a:solidFill>
                            <a:srgbClr val="161616"/>
                          </a:solidFill>
                          <a:latin typeface="Cambria" pitchFamily="18" charset="0"/>
                          <a:ea typeface="Calibri"/>
                          <a:cs typeface="Times New Roman"/>
                        </a:rPr>
                        <a:t>підвищенної</a:t>
                      </a:r>
                      <a:r>
                        <a:rPr lang="uk-UA" sz="2400" dirty="0">
                          <a:solidFill>
                            <a:srgbClr val="161616"/>
                          </a:solidFill>
                          <a:latin typeface="Cambria" pitchFamily="18" charset="0"/>
                          <a:ea typeface="Calibri"/>
                          <a:cs typeface="Times New Roman"/>
                        </a:rPr>
                        <a:t> значущості</a:t>
                      </a:r>
                      <a:endParaRPr lang="ru-RU" sz="2400"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518">
                <a:tc>
                  <a:txBody>
                    <a:bodyPr/>
                    <a:lstStyle/>
                    <a:p>
                      <a:pPr indent="0" algn="ctr">
                        <a:lnSpc>
                          <a:spcPct val="100000"/>
                        </a:lnSpc>
                        <a:spcAft>
                          <a:spcPts val="0"/>
                        </a:spcAft>
                      </a:pPr>
                      <a:r>
                        <a:rPr lang="uk-UA" sz="2800" b="1" i="1" dirty="0">
                          <a:solidFill>
                            <a:srgbClr val="161616"/>
                          </a:solidFill>
                          <a:latin typeface="Cambria" pitchFamily="18" charset="0"/>
                          <a:ea typeface="Calibri"/>
                          <a:cs typeface="Times New Roman"/>
                        </a:rPr>
                        <a:t>Середня</a:t>
                      </a:r>
                      <a:endParaRPr lang="ru-RU" sz="2800" b="1" i="1"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400" dirty="0">
                          <a:solidFill>
                            <a:srgbClr val="161616"/>
                          </a:solidFill>
                          <a:latin typeface="Cambria" pitchFamily="18" charset="0"/>
                          <a:ea typeface="Calibri"/>
                          <a:cs typeface="Times New Roman"/>
                        </a:rPr>
                        <a:t>4. Стратегія показного блиску</a:t>
                      </a:r>
                      <a:endParaRPr lang="ru-RU" sz="2400"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400" dirty="0">
                          <a:solidFill>
                            <a:srgbClr val="161616"/>
                          </a:solidFill>
                          <a:latin typeface="Cambria" pitchFamily="18" charset="0"/>
                          <a:ea typeface="Calibri"/>
                          <a:cs typeface="Times New Roman"/>
                        </a:rPr>
                        <a:t>5. Стратегія середнього рівня</a:t>
                      </a:r>
                      <a:endParaRPr lang="ru-RU" sz="2400"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400" dirty="0">
                          <a:solidFill>
                            <a:srgbClr val="161616"/>
                          </a:solidFill>
                          <a:latin typeface="Cambria" pitchFamily="18" charset="0"/>
                          <a:ea typeface="Calibri"/>
                          <a:cs typeface="Times New Roman"/>
                        </a:rPr>
                        <a:t>6. Стратегія доброякісності</a:t>
                      </a:r>
                      <a:endParaRPr lang="ru-RU" sz="2400"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277">
                <a:tc>
                  <a:txBody>
                    <a:bodyPr/>
                    <a:lstStyle/>
                    <a:p>
                      <a:pPr indent="0" algn="ctr">
                        <a:lnSpc>
                          <a:spcPct val="100000"/>
                        </a:lnSpc>
                        <a:spcAft>
                          <a:spcPts val="0"/>
                        </a:spcAft>
                      </a:pPr>
                      <a:r>
                        <a:rPr lang="uk-UA" sz="2800" b="1" i="1" dirty="0">
                          <a:solidFill>
                            <a:srgbClr val="161616"/>
                          </a:solidFill>
                          <a:latin typeface="Cambria" pitchFamily="18" charset="0"/>
                          <a:ea typeface="Calibri"/>
                          <a:cs typeface="Times New Roman"/>
                        </a:rPr>
                        <a:t>Низька</a:t>
                      </a:r>
                      <a:endParaRPr lang="ru-RU" sz="2800" b="1" i="1"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400" dirty="0">
                          <a:solidFill>
                            <a:srgbClr val="161616"/>
                          </a:solidFill>
                          <a:latin typeface="Cambria" pitchFamily="18" charset="0"/>
                          <a:ea typeface="Calibri"/>
                          <a:cs typeface="Times New Roman"/>
                        </a:rPr>
                        <a:t>7. Стратегія пограбування</a:t>
                      </a:r>
                      <a:endParaRPr lang="ru-RU" sz="2400"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400" dirty="0">
                          <a:solidFill>
                            <a:srgbClr val="161616"/>
                          </a:solidFill>
                          <a:latin typeface="Cambria" pitchFamily="18" charset="0"/>
                          <a:ea typeface="Calibri"/>
                          <a:cs typeface="Times New Roman"/>
                        </a:rPr>
                        <a:t>8. Стратегія </a:t>
                      </a:r>
                      <a:r>
                        <a:rPr lang="uk-UA" sz="2400" dirty="0" err="1">
                          <a:solidFill>
                            <a:srgbClr val="161616"/>
                          </a:solidFill>
                          <a:latin typeface="Cambria" pitchFamily="18" charset="0"/>
                          <a:ea typeface="Calibri"/>
                          <a:cs typeface="Times New Roman"/>
                        </a:rPr>
                        <a:t>завищенної</a:t>
                      </a:r>
                      <a:r>
                        <a:rPr lang="uk-UA" sz="2400" dirty="0">
                          <a:solidFill>
                            <a:srgbClr val="161616"/>
                          </a:solidFill>
                          <a:latin typeface="Cambria" pitchFamily="18" charset="0"/>
                          <a:ea typeface="Calibri"/>
                          <a:cs typeface="Times New Roman"/>
                        </a:rPr>
                        <a:t> ціни</a:t>
                      </a:r>
                      <a:endParaRPr lang="ru-RU" sz="2400"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uk-UA" sz="2400" dirty="0">
                          <a:solidFill>
                            <a:srgbClr val="161616"/>
                          </a:solidFill>
                          <a:latin typeface="Cambria" pitchFamily="18" charset="0"/>
                          <a:ea typeface="Calibri"/>
                          <a:cs typeface="Times New Roman"/>
                        </a:rPr>
                        <a:t>9. Стратегія дешевих товарів (</a:t>
                      </a:r>
                      <a:r>
                        <a:rPr lang="uk-UA" sz="2400" dirty="0" err="1">
                          <a:solidFill>
                            <a:srgbClr val="161616"/>
                          </a:solidFill>
                          <a:latin typeface="Cambria" pitchFamily="18" charset="0"/>
                          <a:ea typeface="Calibri"/>
                          <a:cs typeface="Times New Roman"/>
                        </a:rPr>
                        <a:t>дискаунт</a:t>
                      </a:r>
                      <a:r>
                        <a:rPr lang="uk-UA" sz="2400" dirty="0">
                          <a:solidFill>
                            <a:srgbClr val="161616"/>
                          </a:solidFill>
                          <a:latin typeface="Cambria" pitchFamily="18" charset="0"/>
                          <a:ea typeface="Calibri"/>
                          <a:cs typeface="Times New Roman"/>
                        </a:rPr>
                        <a:t>)</a:t>
                      </a:r>
                      <a:endParaRPr lang="ru-RU" sz="2400" dirty="0">
                        <a:latin typeface="Cambria" pitchFamily="18" charset="0"/>
                        <a:ea typeface="Times New Roman"/>
                        <a:cs typeface="Times New Roman"/>
                      </a:endParaRPr>
                    </a:p>
                  </a:txBody>
                  <a:tcPr marL="66805" marR="66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251207"/>
            <a:ext cx="9144000" cy="6355586"/>
          </a:xfrm>
          <a:prstGeom prst="rect">
            <a:avLst/>
          </a:prstGeom>
          <a:noFill/>
          <a:ln w="9525">
            <a:noFill/>
            <a:miter lim="800000"/>
            <a:headEnd/>
            <a:tailEnd/>
          </a:ln>
        </p:spPr>
        <p:txBody>
          <a:bodyPr>
            <a:spAutoFit/>
          </a:bodyPr>
          <a:lstStyle/>
          <a:p>
            <a:pPr algn="ctr"/>
            <a:r>
              <a:rPr lang="uk-UA" sz="3700" dirty="0" smtClean="0">
                <a:latin typeface="Cambria" pitchFamily="18" charset="0"/>
              </a:rPr>
              <a:t>З усіх зазначених у таблиці стратегій найменше значення мають 7, 8, 9 стратегії. </a:t>
            </a:r>
            <a:r>
              <a:rPr lang="uk-UA" sz="3700" b="1" dirty="0" smtClean="0">
                <a:latin typeface="Cambria" pitchFamily="18" charset="0"/>
              </a:rPr>
              <a:t>Дев'ята стратегія</a:t>
            </a:r>
            <a:r>
              <a:rPr lang="uk-UA" sz="3700" dirty="0" smtClean="0">
                <a:latin typeface="Cambria" pitchFamily="18" charset="0"/>
              </a:rPr>
              <a:t> не може бути типовою для фази введення нового товару на ринок. Вона скоріше типова для фази спаду. </a:t>
            </a:r>
            <a:r>
              <a:rPr lang="uk-UA" sz="3700" b="1" dirty="0" smtClean="0">
                <a:latin typeface="Cambria" pitchFamily="18" charset="0"/>
              </a:rPr>
              <a:t>Сьома і восьма</a:t>
            </a:r>
            <a:r>
              <a:rPr lang="uk-UA" sz="3700" dirty="0" smtClean="0">
                <a:latin typeface="Cambria" pitchFamily="18" charset="0"/>
              </a:rPr>
              <a:t> </a:t>
            </a:r>
            <a:r>
              <a:rPr lang="uk-UA" sz="3700" b="1" dirty="0" smtClean="0">
                <a:latin typeface="Cambria" pitchFamily="18" charset="0"/>
              </a:rPr>
              <a:t>стратегії</a:t>
            </a:r>
            <a:r>
              <a:rPr lang="uk-UA" sz="3700" dirty="0" smtClean="0">
                <a:latin typeface="Cambria" pitchFamily="18" charset="0"/>
              </a:rPr>
              <a:t>, з ринкової точки зору, дуже сумнівні. Вони ґрунтуються на досить несолідному ставленні продавця до покупця, який, якщо переконається, що його обдурили, втратить довіру до фірми.</a:t>
            </a:r>
            <a:endParaRPr lang="ru-RU" sz="3700" dirty="0" smtClean="0">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81958"/>
            <a:ext cx="9144000" cy="6494085"/>
          </a:xfrm>
          <a:prstGeom prst="rect">
            <a:avLst/>
          </a:prstGeom>
          <a:noFill/>
          <a:ln w="9525">
            <a:noFill/>
            <a:miter lim="800000"/>
            <a:headEnd/>
            <a:tailEnd/>
          </a:ln>
        </p:spPr>
        <p:txBody>
          <a:bodyPr>
            <a:spAutoFit/>
          </a:bodyPr>
          <a:lstStyle/>
          <a:p>
            <a:pPr algn="ctr"/>
            <a:r>
              <a:rPr lang="uk-UA" sz="3200" b="1" dirty="0" smtClean="0">
                <a:latin typeface="Cambria" pitchFamily="18" charset="0"/>
              </a:rPr>
              <a:t>Знижки з ціни за умови здачі покупцем як старого зразка товару фірми, так і виробу фірм-конкурентів.</a:t>
            </a:r>
            <a:r>
              <a:rPr lang="uk-UA" sz="3200" i="1" dirty="0" smtClean="0">
                <a:latin typeface="Cambria" pitchFamily="18" charset="0"/>
              </a:rPr>
              <a:t> </a:t>
            </a:r>
            <a:r>
              <a:rPr lang="uk-UA" sz="3200" dirty="0" smtClean="0">
                <a:latin typeface="Cambria" pitchFamily="18" charset="0"/>
              </a:rPr>
              <a:t>Мета таких знижок – підтримка обсягу продажів і прибутку на максимально можливому рівні. </a:t>
            </a:r>
          </a:p>
          <a:p>
            <a:pPr algn="ctr"/>
            <a:r>
              <a:rPr lang="uk-UA" sz="3200" dirty="0" smtClean="0">
                <a:latin typeface="Cambria" pitchFamily="18" charset="0"/>
              </a:rPr>
              <a:t>За цією стратегією ціни нижчі, а прибуток може бути вищим. Розглянута знижка – це не загальне зниження цін. Кожна повернута одиниця товару даної фірми має залишкову вартість (є частини виробу, які можна відновити та використати знов), товар конкурентів, який повернули, можна здати в металобрухт і одержати визначену суму.</a:t>
            </a:r>
            <a:endParaRPr lang="ru-RU" sz="3200" dirty="0" smtClean="0">
              <a:latin typeface="Cambria"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920621"/>
            <a:ext cx="9144000" cy="5016758"/>
          </a:xfrm>
          <a:prstGeom prst="rect">
            <a:avLst/>
          </a:prstGeom>
          <a:noFill/>
          <a:ln w="9525">
            <a:noFill/>
            <a:miter lim="800000"/>
            <a:headEnd/>
            <a:tailEnd/>
          </a:ln>
        </p:spPr>
        <p:txBody>
          <a:bodyPr>
            <a:spAutoFit/>
          </a:bodyPr>
          <a:lstStyle/>
          <a:p>
            <a:pPr algn="ctr"/>
            <a:r>
              <a:rPr lang="uk-UA" sz="4000" b="1" dirty="0" smtClean="0">
                <a:latin typeface="Cambria" pitchFamily="18" charset="0"/>
              </a:rPr>
              <a:t>Перша стратегія преміює </a:t>
            </a:r>
            <a:r>
              <a:rPr lang="uk-UA" sz="4000" dirty="0" smtClean="0">
                <a:latin typeface="Cambria" pitchFamily="18" charset="0"/>
              </a:rPr>
              <a:t>як </a:t>
            </a:r>
            <a:r>
              <a:rPr lang="uk-UA" sz="4000" b="1" dirty="0" smtClean="0">
                <a:latin typeface="Cambria" pitchFamily="18" charset="0"/>
              </a:rPr>
              <a:t>продавця</a:t>
            </a:r>
            <a:r>
              <a:rPr lang="uk-UA" sz="4000" dirty="0" smtClean="0">
                <a:latin typeface="Cambria" pitchFamily="18" charset="0"/>
              </a:rPr>
              <a:t> (високою ціною), так і </a:t>
            </a:r>
            <a:r>
              <a:rPr lang="uk-UA" sz="4000" b="1" dirty="0" smtClean="0">
                <a:latin typeface="Cambria" pitchFamily="18" charset="0"/>
              </a:rPr>
              <a:t>покупця</a:t>
            </a:r>
            <a:r>
              <a:rPr lang="uk-UA" sz="4000" dirty="0" smtClean="0">
                <a:latin typeface="Cambria" pitchFamily="18" charset="0"/>
              </a:rPr>
              <a:t> (високою якістю товару). </a:t>
            </a:r>
          </a:p>
          <a:p>
            <a:pPr algn="ctr"/>
            <a:r>
              <a:rPr lang="uk-UA" sz="4000" dirty="0" smtClean="0">
                <a:latin typeface="Cambria" pitchFamily="18" charset="0"/>
              </a:rPr>
              <a:t>Ця стратегія типова для фази впровадження, з тим застереженням, що сфера її застосування буде обмеженою, тому що спрямована на високоприбуткові групи покупців.</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740307"/>
          </a:xfrm>
          <a:prstGeom prst="rect">
            <a:avLst/>
          </a:prstGeom>
          <a:noFill/>
          <a:ln w="9525">
            <a:noFill/>
            <a:miter lim="800000"/>
            <a:headEnd/>
            <a:tailEnd/>
          </a:ln>
        </p:spPr>
        <p:txBody>
          <a:bodyPr>
            <a:spAutoFit/>
          </a:bodyPr>
          <a:lstStyle/>
          <a:p>
            <a:pPr algn="ctr"/>
            <a:r>
              <a:rPr lang="uk-UA" sz="3600" b="1" dirty="0" smtClean="0">
                <a:latin typeface="Cambria" pitchFamily="18" charset="0"/>
              </a:rPr>
              <a:t>Найбільш типовими </a:t>
            </a:r>
            <a:r>
              <a:rPr lang="uk-UA" sz="3600" dirty="0" smtClean="0">
                <a:latin typeface="Cambria" pitchFamily="18" charset="0"/>
              </a:rPr>
              <a:t>на фазі введення товару на ринок є 2, 3 і 6 стратегії. </a:t>
            </a:r>
          </a:p>
          <a:p>
            <a:pPr algn="ctr"/>
            <a:r>
              <a:rPr lang="uk-UA" sz="3600" b="1" dirty="0" smtClean="0">
                <a:latin typeface="Cambria" pitchFamily="18" charset="0"/>
              </a:rPr>
              <a:t>Друга стратегія забезпечує швидке залучення споживачів</a:t>
            </a:r>
            <a:r>
              <a:rPr lang="uk-UA" sz="3600" dirty="0" smtClean="0">
                <a:latin typeface="Cambria" pitchFamily="18" charset="0"/>
              </a:rPr>
              <a:t>. </a:t>
            </a:r>
          </a:p>
          <a:p>
            <a:pPr algn="ctr"/>
            <a:r>
              <a:rPr lang="uk-UA" sz="3600" dirty="0" smtClean="0">
                <a:latin typeface="Cambria" pitchFamily="18" charset="0"/>
              </a:rPr>
              <a:t>Висока якість товару за його середньої ціні дозволяє відносно швидко перейти до фази зростання, </a:t>
            </a:r>
            <a:r>
              <a:rPr lang="uk-UA" sz="3600" b="1" dirty="0" smtClean="0">
                <a:latin typeface="Cambria" pitchFamily="18" charset="0"/>
              </a:rPr>
              <a:t>третя</a:t>
            </a:r>
            <a:r>
              <a:rPr lang="uk-UA" sz="3600" dirty="0" smtClean="0">
                <a:latin typeface="Cambria" pitchFamily="18" charset="0"/>
              </a:rPr>
              <a:t> і </a:t>
            </a:r>
            <a:r>
              <a:rPr lang="uk-UA" sz="3600" b="1" dirty="0" smtClean="0">
                <a:latin typeface="Cambria" pitchFamily="18" charset="0"/>
              </a:rPr>
              <a:t>шоста стратегії</a:t>
            </a:r>
            <a:r>
              <a:rPr lang="uk-UA" sz="3600" dirty="0" smtClean="0">
                <a:latin typeface="Cambria" pitchFamily="18" charset="0"/>
              </a:rPr>
              <a:t>, що є </a:t>
            </a:r>
            <a:r>
              <a:rPr lang="uk-UA" sz="3600" b="1" dirty="0" smtClean="0">
                <a:latin typeface="Cambria" pitchFamily="18" charset="0"/>
              </a:rPr>
              <a:t>більш вигідні для покупців</a:t>
            </a:r>
            <a:r>
              <a:rPr lang="uk-UA" sz="3600" dirty="0" smtClean="0">
                <a:latin typeface="Cambria" pitchFamily="18" charset="0"/>
              </a:rPr>
              <a:t>, використовуються для захоплення ринку найбільшими і сильними фірмами, а також для значного збільшення частки ринку фірми. </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920621"/>
            <a:ext cx="9144000" cy="5016758"/>
          </a:xfrm>
          <a:prstGeom prst="rect">
            <a:avLst/>
          </a:prstGeom>
          <a:noFill/>
          <a:ln w="9525">
            <a:noFill/>
            <a:miter lim="800000"/>
            <a:headEnd/>
            <a:tailEnd/>
          </a:ln>
        </p:spPr>
        <p:txBody>
          <a:bodyPr>
            <a:spAutoFit/>
          </a:bodyPr>
          <a:lstStyle/>
          <a:p>
            <a:pPr algn="ctr"/>
            <a:r>
              <a:rPr lang="uk-UA" sz="4000" b="1" dirty="0" smtClean="0">
                <a:latin typeface="Cambria" pitchFamily="18" charset="0"/>
              </a:rPr>
              <a:t>Четверта стратегія </a:t>
            </a:r>
            <a:r>
              <a:rPr lang="uk-UA" sz="4000" dirty="0" smtClean="0">
                <a:latin typeface="Cambria" pitchFamily="18" charset="0"/>
              </a:rPr>
              <a:t>дозволяє фірмі мінімізувати втрати, яких вона зазнала у фазі введення товару на ринок. Однак у цій стратегії присутній значний елемент ризику, тому що висока ціна нового товару при його середній якості може стати істотним бар’єром для попиту.</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dirty="0" smtClean="0">
                <a:latin typeface="Cambria" pitchFamily="18" charset="0"/>
              </a:rPr>
              <a:t>Безпечною є </a:t>
            </a:r>
            <a:r>
              <a:rPr lang="uk-UA" sz="4000" b="1" dirty="0" smtClean="0">
                <a:latin typeface="Cambria" pitchFamily="18" charset="0"/>
              </a:rPr>
              <a:t>п'ята стратегія</a:t>
            </a:r>
            <a:r>
              <a:rPr lang="uk-UA" sz="4000" dirty="0" smtClean="0">
                <a:latin typeface="Cambria" pitchFamily="18" charset="0"/>
              </a:rPr>
              <a:t>, що пропонує на ринку товар середньої якості за середньою ціною. Вона гарантує повільне, але одночасно надійне введення товару на ринок, хоча це залежить від характеристики товару. (Втім, ця залежність властива будь-якій стратегії, що подана у таблиці, і про це варто пам’ятати завжди.) </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1228398"/>
            <a:ext cx="9144000" cy="4401205"/>
          </a:xfrm>
          <a:prstGeom prst="rect">
            <a:avLst/>
          </a:prstGeom>
          <a:noFill/>
          <a:ln w="9525">
            <a:noFill/>
            <a:miter lim="800000"/>
            <a:headEnd/>
            <a:tailEnd/>
          </a:ln>
        </p:spPr>
        <p:txBody>
          <a:bodyPr wrap="square">
            <a:spAutoFit/>
          </a:bodyPr>
          <a:lstStyle/>
          <a:p>
            <a:pPr algn="ctr"/>
            <a:r>
              <a:rPr lang="uk-UA" sz="4000" dirty="0" smtClean="0">
                <a:latin typeface="Cambria" pitchFamily="18" charset="0"/>
              </a:rPr>
              <a:t>Тепер звернемося до інших фаз життєвого циклу товару. </a:t>
            </a:r>
          </a:p>
          <a:p>
            <a:pPr algn="ctr"/>
            <a:endParaRPr lang="uk-UA" sz="4000" dirty="0" smtClean="0">
              <a:latin typeface="Cambria" pitchFamily="18" charset="0"/>
            </a:endParaRPr>
          </a:p>
          <a:p>
            <a:pPr algn="ctr"/>
            <a:r>
              <a:rPr lang="uk-UA" sz="4000" dirty="0" smtClean="0">
                <a:latin typeface="Cambria" pitchFamily="18" charset="0"/>
              </a:rPr>
              <a:t>У </a:t>
            </a:r>
            <a:r>
              <a:rPr lang="uk-UA" sz="4000" b="1" dirty="0" smtClean="0">
                <a:latin typeface="Cambria" pitchFamily="18" charset="0"/>
              </a:rPr>
              <a:t>фазі зростання </a:t>
            </a:r>
            <a:r>
              <a:rPr lang="uk-UA" sz="4000" dirty="0" smtClean="0">
                <a:latin typeface="Cambria" pitchFamily="18" charset="0"/>
              </a:rPr>
              <a:t>більше використовуються стратегії, які застосовувалися на попередній фазі – </a:t>
            </a:r>
            <a:r>
              <a:rPr lang="uk-UA" sz="4000" dirty="0" err="1" smtClean="0">
                <a:latin typeface="Cambria" pitchFamily="18" charset="0"/>
              </a:rPr>
              <a:t>фазі</a:t>
            </a:r>
            <a:r>
              <a:rPr lang="uk-UA" sz="4000" dirty="0" smtClean="0">
                <a:latin typeface="Cambria" pitchFamily="18" charset="0"/>
              </a:rPr>
              <a:t> введення товару на ринок.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305068"/>
            <a:ext cx="9144000" cy="6247864"/>
          </a:xfrm>
          <a:prstGeom prst="rect">
            <a:avLst/>
          </a:prstGeom>
          <a:noFill/>
          <a:ln w="9525">
            <a:noFill/>
            <a:miter lim="800000"/>
            <a:headEnd/>
            <a:tailEnd/>
          </a:ln>
        </p:spPr>
        <p:txBody>
          <a:bodyPr>
            <a:spAutoFit/>
          </a:bodyPr>
          <a:lstStyle/>
          <a:p>
            <a:pPr algn="ctr"/>
            <a:r>
              <a:rPr lang="uk-UA" sz="4000" dirty="0" smtClean="0">
                <a:latin typeface="Cambria" pitchFamily="18" charset="0"/>
              </a:rPr>
              <a:t>У </a:t>
            </a:r>
            <a:r>
              <a:rPr lang="uk-UA" sz="4000" b="1" dirty="0" smtClean="0">
                <a:latin typeface="Cambria" pitchFamily="18" charset="0"/>
              </a:rPr>
              <a:t>фазі зрілості </a:t>
            </a:r>
            <a:r>
              <a:rPr lang="uk-UA" sz="4000" dirty="0" smtClean="0">
                <a:latin typeface="Cambria" pitchFamily="18" charset="0"/>
              </a:rPr>
              <a:t>цінові стратегії не є найважливішими в підтримці обсягу продаж на високому рівні. </a:t>
            </a:r>
            <a:endParaRPr lang="ru-RU" sz="4000" dirty="0" smtClean="0">
              <a:latin typeface="Cambria" pitchFamily="18" charset="0"/>
            </a:endParaRPr>
          </a:p>
          <a:p>
            <a:pPr algn="ctr"/>
            <a:endParaRPr lang="uk-UA" sz="4000" dirty="0" smtClean="0">
              <a:latin typeface="Cambria" pitchFamily="18" charset="0"/>
            </a:endParaRPr>
          </a:p>
          <a:p>
            <a:pPr algn="ctr"/>
            <a:r>
              <a:rPr lang="uk-UA" sz="4000" dirty="0" smtClean="0">
                <a:latin typeface="Cambria" pitchFamily="18" charset="0"/>
              </a:rPr>
              <a:t>Тут зростає роль нецінових стратегій, пов’язаних з </a:t>
            </a:r>
            <a:r>
              <a:rPr lang="uk-UA" sz="4000" b="1" dirty="0" smtClean="0">
                <a:latin typeface="Cambria" pitchFamily="18" charset="0"/>
              </a:rPr>
              <a:t>модифікацією ринку </a:t>
            </a:r>
            <a:r>
              <a:rPr lang="uk-UA" sz="4000" dirty="0" smtClean="0">
                <a:latin typeface="Cambria" pitchFamily="18" charset="0"/>
              </a:rPr>
              <a:t>(ведеться пошук нових споживачів, нових сегментів ринку), з модифікацією товару (випуск товару з поліпшеними властивостями).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740307"/>
          </a:xfrm>
          <a:prstGeom prst="rect">
            <a:avLst/>
          </a:prstGeom>
          <a:noFill/>
          <a:ln w="9525">
            <a:noFill/>
            <a:miter lim="800000"/>
            <a:headEnd/>
            <a:tailEnd/>
          </a:ln>
        </p:spPr>
        <p:txBody>
          <a:bodyPr>
            <a:spAutoFit/>
          </a:bodyPr>
          <a:lstStyle/>
          <a:p>
            <a:pPr algn="ctr"/>
            <a:r>
              <a:rPr lang="uk-UA" sz="3600" b="1" dirty="0" smtClean="0">
                <a:latin typeface="Cambria" pitchFamily="18" charset="0"/>
              </a:rPr>
              <a:t>У фазі спаду </a:t>
            </a:r>
            <a:r>
              <a:rPr lang="uk-UA" sz="3600" dirty="0" smtClean="0">
                <a:latin typeface="Cambria" pitchFamily="18" charset="0"/>
              </a:rPr>
              <a:t>застосовуються </a:t>
            </a:r>
            <a:r>
              <a:rPr lang="uk-UA" sz="3600" b="1" dirty="0" smtClean="0">
                <a:latin typeface="Cambria" pitchFamily="18" charset="0"/>
              </a:rPr>
              <a:t>три специфічні стратегії</a:t>
            </a:r>
            <a:r>
              <a:rPr lang="uk-UA" sz="3600" dirty="0" smtClean="0">
                <a:latin typeface="Cambria" pitchFamily="18" charset="0"/>
              </a:rPr>
              <a:t>. </a:t>
            </a:r>
          </a:p>
          <a:p>
            <a:pPr algn="ctr"/>
            <a:r>
              <a:rPr lang="uk-UA" sz="3600" b="1" dirty="0" smtClean="0">
                <a:latin typeface="Cambria" pitchFamily="18" charset="0"/>
              </a:rPr>
              <a:t>Перша</a:t>
            </a:r>
            <a:r>
              <a:rPr lang="uk-UA" sz="3600" dirty="0" smtClean="0">
                <a:latin typeface="Cambria" pitchFamily="18" charset="0"/>
              </a:rPr>
              <a:t> заснована на зниженні ціни товару до дуже низького рівня. </a:t>
            </a:r>
          </a:p>
          <a:p>
            <a:pPr algn="ctr"/>
            <a:r>
              <a:rPr lang="uk-UA" sz="3600" b="1" dirty="0" smtClean="0">
                <a:latin typeface="Cambria" pitchFamily="18" charset="0"/>
              </a:rPr>
              <a:t>Друга</a:t>
            </a:r>
            <a:r>
              <a:rPr lang="uk-UA" sz="3600" dirty="0" smtClean="0">
                <a:latin typeface="Cambria" pitchFamily="18" charset="0"/>
              </a:rPr>
              <a:t> схожа на першу, переслідує ті самі цілі, лише протікає трохи повільніше, залежно від ступеня і тривалості періоду витиснення товару новітнім товаром. </a:t>
            </a:r>
          </a:p>
          <a:p>
            <a:pPr algn="ctr"/>
            <a:r>
              <a:rPr lang="uk-UA" sz="3600" b="1" dirty="0" smtClean="0">
                <a:latin typeface="Cambria" pitchFamily="18" charset="0"/>
              </a:rPr>
              <a:t>Третя</a:t>
            </a:r>
            <a:r>
              <a:rPr lang="uk-UA" sz="3600" dirty="0" smtClean="0">
                <a:latin typeface="Cambria" pitchFamily="18" charset="0"/>
              </a:rPr>
              <a:t> стратегія спрямована на подовження життєвого циклу товару шляхом збільшення витрат на його просування.</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Ознаки поганого функціонування цінових стратегій: </a:t>
            </a:r>
          </a:p>
          <a:p>
            <a:pPr marL="542925" indent="-361950"/>
            <a:r>
              <a:rPr lang="uk-UA" sz="4000" dirty="0" smtClean="0">
                <a:latin typeface="Cambria" pitchFamily="18" charset="0"/>
              </a:rPr>
              <a:t>– ціни на товар змінюються занадто часто; </a:t>
            </a:r>
          </a:p>
          <a:p>
            <a:pPr marL="542925" indent="-361950"/>
            <a:r>
              <a:rPr lang="uk-UA" sz="4000" dirty="0" smtClean="0">
                <a:latin typeface="Cambria" pitchFamily="18" charset="0"/>
              </a:rPr>
              <a:t>– цінову політику важко пояснити покупцям; </a:t>
            </a:r>
          </a:p>
          <a:p>
            <a:pPr marL="542925" indent="-361950"/>
            <a:r>
              <a:rPr lang="uk-UA" sz="4000" dirty="0" smtClean="0">
                <a:latin typeface="Cambria" pitchFamily="18" charset="0"/>
              </a:rPr>
              <a:t>– учасники каналів збуту скаржаться на малу частку прибутку; </a:t>
            </a:r>
          </a:p>
          <a:p>
            <a:pPr marL="542925" indent="-361950"/>
            <a:r>
              <a:rPr lang="uk-UA" sz="4000" dirty="0" smtClean="0">
                <a:latin typeface="Cambria" pitchFamily="18" charset="0"/>
              </a:rPr>
              <a:t>– рішення за цінами приймаються без достатньої інформації про ринок; </a:t>
            </a:r>
          </a:p>
          <a:p>
            <a:pPr marL="542925" indent="-361950"/>
            <a:r>
              <a:rPr lang="uk-UA" sz="4000" dirty="0" smtClean="0">
                <a:latin typeface="Cambria" pitchFamily="18" charset="0"/>
              </a:rPr>
              <a:t>– ціна не відповідає цільовому ринку;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marL="542925" indent="-361950"/>
            <a:r>
              <a:rPr lang="uk-UA" sz="4000" dirty="0" smtClean="0">
                <a:latin typeface="Cambria" pitchFamily="18" charset="0"/>
              </a:rPr>
              <a:t>– на велику частку товарів дається знижка з ціни або ціни знижуються наприкінці торгового сезону для ліквідації зайвих запасів; </a:t>
            </a:r>
          </a:p>
          <a:p>
            <a:pPr marL="542925" indent="-361950"/>
            <a:r>
              <a:rPr lang="uk-UA" sz="4000" dirty="0" smtClean="0">
                <a:latin typeface="Cambria" pitchFamily="18" charset="0"/>
              </a:rPr>
              <a:t>– дуже велика частина покупців чутлива до ціни, і конкурент залучає їх до себе знижками з цін на свої товари, фірма зіштовхується з серйозними проблемами, пов’язаними із законодавством за цінами.</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920621"/>
            <a:ext cx="9144000" cy="5016758"/>
          </a:xfrm>
          <a:prstGeom prst="rect">
            <a:avLst/>
          </a:prstGeom>
          <a:noFill/>
          <a:ln w="9525">
            <a:noFill/>
            <a:miter lim="800000"/>
            <a:headEnd/>
            <a:tailEnd/>
          </a:ln>
        </p:spPr>
        <p:txBody>
          <a:bodyPr>
            <a:spAutoFit/>
          </a:bodyPr>
          <a:lstStyle/>
          <a:p>
            <a:pPr algn="ctr"/>
            <a:r>
              <a:rPr lang="uk-UA" sz="4000" b="1" dirty="0" smtClean="0">
                <a:latin typeface="Cambria" pitchFamily="18" charset="0"/>
              </a:rPr>
              <a:t>Сезонні знижки</a:t>
            </a:r>
            <a:r>
              <a:rPr lang="uk-UA" sz="4000" i="1" dirty="0" smtClean="0">
                <a:latin typeface="Cambria" pitchFamily="18" charset="0"/>
              </a:rPr>
              <a:t> </a:t>
            </a:r>
            <a:r>
              <a:rPr lang="uk-UA" sz="4000" dirty="0" smtClean="0">
                <a:latin typeface="Cambria" pitchFamily="18" charset="0"/>
              </a:rPr>
              <a:t>– встановлюються для покупців, що здійснюють </a:t>
            </a:r>
            <a:r>
              <a:rPr lang="uk-UA" sz="4000" dirty="0" err="1" smtClean="0">
                <a:latin typeface="Cambria" pitchFamily="18" charset="0"/>
              </a:rPr>
              <a:t>позасезонні</a:t>
            </a:r>
            <a:r>
              <a:rPr lang="uk-UA" sz="4000" dirty="0" smtClean="0">
                <a:latin typeface="Cambria" pitchFamily="18" charset="0"/>
              </a:rPr>
              <a:t> покупки товарів і послуг.</a:t>
            </a:r>
          </a:p>
          <a:p>
            <a:pPr algn="ctr"/>
            <a:endParaRPr lang="uk-UA" sz="4000" b="1" dirty="0" smtClean="0">
              <a:latin typeface="Cambria" pitchFamily="18" charset="0"/>
            </a:endParaRPr>
          </a:p>
          <a:p>
            <a:pPr algn="ctr"/>
            <a:r>
              <a:rPr lang="uk-UA" sz="4000" b="1" dirty="0" err="1" smtClean="0">
                <a:latin typeface="Cambria" pitchFamily="18" charset="0"/>
              </a:rPr>
              <a:t>Бонусні</a:t>
            </a:r>
            <a:r>
              <a:rPr lang="uk-UA" sz="4000" b="1" dirty="0" smtClean="0">
                <a:latin typeface="Cambria" pitchFamily="18" charset="0"/>
              </a:rPr>
              <a:t> знижки</a:t>
            </a:r>
            <a:r>
              <a:rPr lang="uk-UA" sz="4000" i="1" dirty="0" smtClean="0">
                <a:latin typeface="Cambria" pitchFamily="18" charset="0"/>
              </a:rPr>
              <a:t> </a:t>
            </a:r>
            <a:r>
              <a:rPr lang="uk-UA" sz="4000" dirty="0" smtClean="0">
                <a:latin typeface="Cambria" pitchFamily="18" charset="0"/>
              </a:rPr>
              <a:t>– надаються постійним покупцям, якщо вони за визначений період придбають обумовлену кількість товару.</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Спеціальні знижки</a:t>
            </a:r>
            <a:r>
              <a:rPr lang="uk-UA" sz="4000" i="1" dirty="0" smtClean="0">
                <a:latin typeface="Cambria" pitchFamily="18" charset="0"/>
              </a:rPr>
              <a:t> </a:t>
            </a:r>
            <a:r>
              <a:rPr lang="uk-UA" sz="4000" dirty="0" smtClean="0">
                <a:latin typeface="Cambria" pitchFamily="18" charset="0"/>
              </a:rPr>
              <a:t>– використовуються для тих покупців, </a:t>
            </a:r>
          </a:p>
          <a:p>
            <a:pPr algn="ctr"/>
            <a:r>
              <a:rPr lang="uk-UA" sz="4000" dirty="0" smtClean="0">
                <a:latin typeface="Cambria" pitchFamily="18" charset="0"/>
              </a:rPr>
              <a:t>у яких фірма особливо зацікавлена (великі оптовики або фірми, у яких з продавцем існують особливі довірчі відносини; постійні покупці). </a:t>
            </a:r>
          </a:p>
          <a:p>
            <a:pPr algn="ctr"/>
            <a:r>
              <a:rPr lang="uk-UA" sz="4000" dirty="0" smtClean="0">
                <a:latin typeface="Cambria" pitchFamily="18" charset="0"/>
              </a:rPr>
              <a:t>Такі знижки, як правило, є комерційною таємницею.</a:t>
            </a:r>
            <a:endParaRPr lang="ru-RU" sz="4000" dirty="0" smtClean="0">
              <a:latin typeface="Cambria" pitchFamily="18" charset="0"/>
            </a:endParaRPr>
          </a:p>
          <a:p>
            <a:pPr algn="ctr"/>
            <a:r>
              <a:rPr lang="uk-UA" sz="4000" b="1" dirty="0" smtClean="0">
                <a:latin typeface="Cambria" pitchFamily="18" charset="0"/>
              </a:rPr>
              <a:t>Дилерські знижки</a:t>
            </a:r>
            <a:r>
              <a:rPr lang="uk-UA" sz="4000" i="1" dirty="0" smtClean="0">
                <a:latin typeface="Cambria" pitchFamily="18" charset="0"/>
              </a:rPr>
              <a:t> </a:t>
            </a:r>
            <a:r>
              <a:rPr lang="uk-UA" sz="4000" dirty="0" smtClean="0">
                <a:latin typeface="Cambria" pitchFamily="18" charset="0"/>
              </a:rPr>
              <a:t>– покривають видатки дилера і забезпечують йому обумовлений прибуток.</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3417"/>
          </a:xfrm>
          <a:prstGeom prst="rect">
            <a:avLst/>
          </a:prstGeom>
          <a:noFill/>
          <a:ln w="9525">
            <a:noFill/>
            <a:miter lim="800000"/>
            <a:headEnd/>
            <a:tailEnd/>
          </a:ln>
        </p:spPr>
        <p:txBody>
          <a:bodyPr>
            <a:spAutoFit/>
          </a:bodyPr>
          <a:lstStyle/>
          <a:p>
            <a:pPr algn="ctr"/>
            <a:r>
              <a:rPr lang="uk-UA" sz="4000" b="1" dirty="0" smtClean="0">
                <a:latin typeface="Cambria" pitchFamily="18" charset="0"/>
              </a:rPr>
              <a:t>Експортні знижки</a:t>
            </a:r>
            <a:r>
              <a:rPr lang="uk-UA" sz="4000" i="1" dirty="0" smtClean="0">
                <a:latin typeface="Cambria" pitchFamily="18" charset="0"/>
              </a:rPr>
              <a:t> </a:t>
            </a:r>
            <a:r>
              <a:rPr lang="uk-UA" sz="4000" dirty="0" smtClean="0">
                <a:latin typeface="Cambria" pitchFamily="18" charset="0"/>
              </a:rPr>
              <a:t>– надаються продавцями іноземним покупцям понад ті знижки, що діють для покупців на внутрішньому ринку.</a:t>
            </a:r>
            <a:endParaRPr lang="ru-RU" sz="4000" dirty="0" smtClean="0">
              <a:latin typeface="Cambria" pitchFamily="18" charset="0"/>
            </a:endParaRPr>
          </a:p>
          <a:p>
            <a:pPr algn="ctr"/>
            <a:r>
              <a:rPr lang="uk-UA" sz="4000" b="1" dirty="0" smtClean="0">
                <a:latin typeface="Cambria" pitchFamily="18" charset="0"/>
              </a:rPr>
              <a:t>Прогресивна знижка</a:t>
            </a:r>
            <a:r>
              <a:rPr lang="uk-UA" sz="4000" i="1" dirty="0" smtClean="0">
                <a:latin typeface="Cambria" pitchFamily="18" charset="0"/>
              </a:rPr>
              <a:t> </a:t>
            </a:r>
            <a:r>
              <a:rPr lang="uk-UA" sz="4000" dirty="0" smtClean="0">
                <a:latin typeface="Cambria" pitchFamily="18" charset="0"/>
              </a:rPr>
              <a:t>– надається покупцю за умови купівлі ним великої кількості уже відомого йому товару.</a:t>
            </a:r>
            <a:endParaRPr lang="ru-RU" sz="4000" dirty="0" smtClean="0">
              <a:latin typeface="Cambria" pitchFamily="18" charset="0"/>
            </a:endParaRPr>
          </a:p>
          <a:p>
            <a:pPr algn="ctr"/>
            <a:r>
              <a:rPr lang="uk-UA" sz="4000" b="1" dirty="0" smtClean="0">
                <a:latin typeface="Cambria" pitchFamily="18" charset="0"/>
              </a:rPr>
              <a:t>Клубні знижки</a:t>
            </a:r>
            <a:r>
              <a:rPr lang="uk-UA" sz="4000" i="1" dirty="0" smtClean="0">
                <a:latin typeface="Cambria" pitchFamily="18" charset="0"/>
              </a:rPr>
              <a:t> </a:t>
            </a:r>
            <a:r>
              <a:rPr lang="uk-UA" sz="4000" dirty="0" smtClean="0">
                <a:latin typeface="Cambria" pitchFamily="18" charset="0"/>
              </a:rPr>
              <a:t>– надаються членам національних і міжнародних дисконтних клубів на послуги і товари.</a:t>
            </a:r>
            <a:endParaRPr lang="ru-RU" sz="4000" dirty="0" smtClean="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58847"/>
            <a:ext cx="9144000" cy="6740307"/>
          </a:xfrm>
          <a:prstGeom prst="rect">
            <a:avLst/>
          </a:prstGeom>
          <a:noFill/>
          <a:ln w="9525">
            <a:noFill/>
            <a:miter lim="800000"/>
            <a:headEnd/>
            <a:tailEnd/>
          </a:ln>
        </p:spPr>
        <p:txBody>
          <a:bodyPr>
            <a:spAutoFit/>
          </a:bodyPr>
          <a:lstStyle/>
          <a:p>
            <a:pPr algn="ctr"/>
            <a:r>
              <a:rPr lang="uk-UA" sz="3600" b="1" dirty="0" smtClean="0">
                <a:latin typeface="Cambria" pitchFamily="18" charset="0"/>
              </a:rPr>
              <a:t>Пільгові знижки</a:t>
            </a:r>
            <a:r>
              <a:rPr lang="uk-UA" sz="3600" i="1" dirty="0" smtClean="0">
                <a:latin typeface="Cambria" pitchFamily="18" charset="0"/>
              </a:rPr>
              <a:t> </a:t>
            </a:r>
            <a:r>
              <a:rPr lang="uk-UA" sz="3600" dirty="0" smtClean="0">
                <a:latin typeface="Cambria" pitchFamily="18" charset="0"/>
              </a:rPr>
              <a:t>– встановлюються з метою стимулювання збуту визначених видів товарів.</a:t>
            </a:r>
          </a:p>
          <a:p>
            <a:pPr algn="ctr"/>
            <a:r>
              <a:rPr lang="uk-UA" sz="3600" b="1" dirty="0" smtClean="0">
                <a:latin typeface="Cambria" pitchFamily="18" charset="0"/>
              </a:rPr>
              <a:t>Купони</a:t>
            </a:r>
            <a:r>
              <a:rPr lang="uk-UA" sz="3600" i="1" dirty="0" smtClean="0">
                <a:latin typeface="Cambria" pitchFamily="18" charset="0"/>
              </a:rPr>
              <a:t> </a:t>
            </a:r>
            <a:r>
              <a:rPr lang="uk-UA" sz="3600" dirty="0" smtClean="0">
                <a:latin typeface="Cambria" pitchFamily="18" charset="0"/>
              </a:rPr>
              <a:t>– це сертифікати, що надають право споживачеві купувати конкретний товар за зниженою ціною. </a:t>
            </a:r>
          </a:p>
          <a:p>
            <a:pPr algn="ctr"/>
            <a:r>
              <a:rPr lang="uk-UA" sz="3600" dirty="0" smtClean="0">
                <a:latin typeface="Cambria" pitchFamily="18" charset="0"/>
              </a:rPr>
              <a:t>Купони розсилають поштою, додають до інших товарів. Вони можуть виявитися ефективним засобом стимулювання збуту давно відомого товару і заохочення споживачів, що хочуть випробувати новинку.</a:t>
            </a:r>
            <a:endParaRPr lang="ru-RU" sz="3600" dirty="0" smtClean="0">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982</TotalTime>
  <Words>2930</Words>
  <Application>Microsoft Office PowerPoint</Application>
  <PresentationFormat>Экран (4:3)</PresentationFormat>
  <Paragraphs>148</Paragraphs>
  <Slides>58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58</vt:i4>
      </vt:variant>
    </vt:vector>
  </HeadingPairs>
  <TitlesOfParts>
    <vt:vector size="59"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Феофанов Л.К.</dc:creator>
  <cp:lastModifiedBy>Феофанов Л. К.</cp:lastModifiedBy>
  <cp:revision>101</cp:revision>
  <dcterms:created xsi:type="dcterms:W3CDTF">2020-02-14T08:16:41Z</dcterms:created>
  <dcterms:modified xsi:type="dcterms:W3CDTF">2021-11-22T07:20:07Z</dcterms:modified>
</cp:coreProperties>
</file>