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8" r:id="rId5"/>
    <p:sldId id="259" r:id="rId6"/>
    <p:sldId id="300" r:id="rId7"/>
    <p:sldId id="301" r:id="rId8"/>
    <p:sldId id="271" r:id="rId9"/>
    <p:sldId id="314" r:id="rId10"/>
    <p:sldId id="299" r:id="rId11"/>
    <p:sldId id="278" r:id="rId12"/>
    <p:sldId id="260" r:id="rId13"/>
    <p:sldId id="307" r:id="rId14"/>
    <p:sldId id="315" r:id="rId15"/>
    <p:sldId id="316" r:id="rId16"/>
    <p:sldId id="308" r:id="rId17"/>
    <p:sldId id="261" r:id="rId18"/>
    <p:sldId id="302" r:id="rId19"/>
    <p:sldId id="309" r:id="rId20"/>
    <p:sldId id="310" r:id="rId21"/>
    <p:sldId id="303" r:id="rId22"/>
    <p:sldId id="262" r:id="rId23"/>
    <p:sldId id="263" r:id="rId24"/>
    <p:sldId id="304" r:id="rId25"/>
    <p:sldId id="305" r:id="rId26"/>
    <p:sldId id="306" r:id="rId27"/>
    <p:sldId id="311" r:id="rId28"/>
    <p:sldId id="312" r:id="rId29"/>
    <p:sldId id="264" r:id="rId30"/>
    <p:sldId id="318" r:id="rId31"/>
    <p:sldId id="317" r:id="rId32"/>
    <p:sldId id="266" r:id="rId33"/>
    <p:sldId id="265" r:id="rId34"/>
    <p:sldId id="267" r:id="rId35"/>
    <p:sldId id="313" r:id="rId36"/>
    <p:sldId id="268" r:id="rId37"/>
    <p:sldId id="269" r:id="rId38"/>
    <p:sldId id="270" r:id="rId39"/>
    <p:sldId id="272" r:id="rId40"/>
    <p:sldId id="273" r:id="rId41"/>
    <p:sldId id="274" r:id="rId42"/>
    <p:sldId id="284" r:id="rId43"/>
    <p:sldId id="275" r:id="rId44"/>
    <p:sldId id="283" r:id="rId45"/>
    <p:sldId id="276" r:id="rId46"/>
    <p:sldId id="277" r:id="rId47"/>
    <p:sldId id="279" r:id="rId48"/>
    <p:sldId id="280" r:id="rId49"/>
    <p:sldId id="281" r:id="rId50"/>
    <p:sldId id="282" r:id="rId51"/>
    <p:sldId id="285" r:id="rId52"/>
    <p:sldId id="292" r:id="rId53"/>
    <p:sldId id="286" r:id="rId54"/>
    <p:sldId id="287" r:id="rId55"/>
    <p:sldId id="297" r:id="rId56"/>
    <p:sldId id="288" r:id="rId57"/>
    <p:sldId id="295" r:id="rId58"/>
    <p:sldId id="296" r:id="rId59"/>
    <p:sldId id="293" r:id="rId60"/>
    <p:sldId id="294" r:id="rId61"/>
    <p:sldId id="289" r:id="rId62"/>
    <p:sldId id="290" r:id="rId63"/>
    <p:sldId id="291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795" y="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bg1"/>
                </a:solidFill>
              </a:rPr>
              <a:t/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АНАЛІТИЧНИЙ ЕТАП</a:t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РОЗРОБКИ ЗАХОДУ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400800" cy="175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err="1">
                <a:solidFill>
                  <a:srgbClr val="0070C0"/>
                </a:solidFill>
              </a:rPr>
              <a:t>Сутність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завдання</a:t>
            </a:r>
            <a:r>
              <a:rPr lang="ru-RU" b="1" dirty="0">
                <a:solidFill>
                  <a:srgbClr val="0070C0"/>
                </a:solidFill>
              </a:rPr>
              <a:t> та </a:t>
            </a:r>
            <a:r>
              <a:rPr lang="ru-RU" b="1" dirty="0" err="1">
                <a:solidFill>
                  <a:srgbClr val="0070C0"/>
                </a:solidFill>
              </a:rPr>
              <a:t>особливості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аналітичного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етапу</a:t>
            </a:r>
            <a:endParaRPr lang="ru-RU" dirty="0">
              <a:solidFill>
                <a:srgbClr val="0070C0"/>
              </a:solidFill>
            </a:endParaRPr>
          </a:p>
          <a:p>
            <a:endParaRPr lang="uk-UA" sz="4000" b="1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dirty="0" smtClean="0"/>
              <a:t>Аналітичний етап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Отже, аналітичний </a:t>
            </a:r>
            <a:r>
              <a:rPr lang="uk-UA" dirty="0"/>
              <a:t>етап починається з визначення та попередньої формулювання проблеми або можливості і завершується складанням своєрідною «аналітичної записки», що відображає «внутрішнє бачення» необхідності проведення PR-кампанії.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314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Фаза </a:t>
            </a:r>
            <a:r>
              <a:rPr lang="ru-RU" sz="4000" b="1" dirty="0" err="1"/>
              <a:t>визначення</a:t>
            </a:r>
            <a:r>
              <a:rPr lang="ru-RU" sz="4000" b="1" dirty="0"/>
              <a:t> </a:t>
            </a:r>
            <a:r>
              <a:rPr lang="ru-RU" sz="4000" b="1" dirty="0" err="1"/>
              <a:t>проблеми</a:t>
            </a:r>
            <a:r>
              <a:rPr lang="ru-RU" sz="4000" b="1" dirty="0"/>
              <a:t> </a:t>
            </a:r>
            <a:r>
              <a:rPr lang="ru-RU" sz="4000" b="1" dirty="0" err="1"/>
              <a:t>або</a:t>
            </a:r>
            <a:r>
              <a:rPr lang="ru-RU" sz="4000" b="1" dirty="0"/>
              <a:t> </a:t>
            </a:r>
            <a:r>
              <a:rPr lang="ru-RU" sz="4000" b="1" dirty="0" err="1"/>
              <a:t>можливості</a:t>
            </a:r>
            <a:r>
              <a:rPr lang="ru-RU" dirty="0"/>
              <a:t/>
            </a:r>
            <a:br>
              <a:rPr lang="ru-RU" dirty="0"/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З чого починається будь-яка PR-кампанія? </a:t>
            </a: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На </a:t>
            </a:r>
            <a:r>
              <a:rPr lang="uk-UA" dirty="0"/>
              <a:t>думку </a:t>
            </a:r>
            <a:r>
              <a:rPr lang="uk-UA" b="1" dirty="0"/>
              <a:t>В. </a:t>
            </a:r>
            <a:r>
              <a:rPr lang="uk-UA" b="1" dirty="0" err="1"/>
              <a:t>Моісеєва</a:t>
            </a:r>
            <a:r>
              <a:rPr lang="uk-UA" dirty="0"/>
              <a:t>, з отримання «замовлення» або «завдання». З цим твердженням у принципі можна погодитися, якщо додати до нього поняття «</a:t>
            </a:r>
            <a:r>
              <a:rPr lang="uk-UA" dirty="0" err="1"/>
              <a:t>самозамовлення</a:t>
            </a:r>
            <a:r>
              <a:rPr lang="uk-UA" dirty="0"/>
              <a:t>» і «</a:t>
            </a:r>
            <a:r>
              <a:rPr lang="uk-UA" dirty="0" err="1"/>
              <a:t>самозавдання</a:t>
            </a:r>
            <a:r>
              <a:rPr lang="uk-UA" dirty="0"/>
              <a:t>», виділяючи ситуацію, коли ініціатива проведення заходу виходить від PR-структури  (при цьому очевидно, що в будь-якому випадку формальний замовлення або завдання затверджується керівництвом всієї організації). </a:t>
            </a:r>
            <a:endParaRPr lang="uk-UA" sz="6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/>
              <a:t>Які фактори спонукають ті чи інші структури сформулювати замовлення на PR-кампанію? 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стоять перед </a:t>
            </a:r>
            <a:r>
              <a:rPr lang="ru-RU" dirty="0" err="1"/>
              <a:t>організацією</a:t>
            </a:r>
            <a:r>
              <a:rPr lang="ru-RU" dirty="0"/>
              <a:t> й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PR-</a:t>
            </a:r>
            <a:r>
              <a:rPr lang="ru-RU" dirty="0" err="1"/>
              <a:t>активності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34481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8195" y="683366"/>
            <a:ext cx="7704856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Л. Азарова, К. Іванова, І. Яковлєв </a:t>
            </a:r>
            <a:r>
              <a:rPr lang="uk-UA" sz="2800" dirty="0"/>
              <a:t>пишуть: «Для того щоб зрозуміти, потрібна чи ні PR-кампанія і якщо потрібна, то які її головні цілі, необхідно визначити, які проблеми стоять перед організацією, провести аналіз існуючої на даний момент ситуації перед </a:t>
            </a:r>
            <a:r>
              <a:rPr lang="uk-UA" sz="2800" dirty="0" smtClean="0"/>
              <a:t>організацією. </a:t>
            </a:r>
            <a:r>
              <a:rPr lang="uk-UA" sz="2800" dirty="0"/>
              <a:t>Розглядаючи ту чи іншу ситуацію, необхідно звертати увагу як на </a:t>
            </a:r>
            <a:r>
              <a:rPr lang="uk-UA" sz="2800" dirty="0">
                <a:solidFill>
                  <a:srgbClr val="FF0000"/>
                </a:solidFill>
              </a:rPr>
              <a:t>несприятливі обставини </a:t>
            </a:r>
            <a:r>
              <a:rPr lang="uk-UA" sz="2800" dirty="0"/>
              <a:t>(</a:t>
            </a:r>
            <a:r>
              <a:rPr lang="uk-UA" sz="2800" b="1" dirty="0"/>
              <a:t>проблеми</a:t>
            </a:r>
            <a:r>
              <a:rPr lang="uk-UA" sz="2800" dirty="0"/>
              <a:t>), так і на </a:t>
            </a:r>
            <a:r>
              <a:rPr lang="uk-UA" sz="2800" dirty="0">
                <a:solidFill>
                  <a:srgbClr val="FF0000"/>
                </a:solidFill>
              </a:rPr>
              <a:t>сприятливі обставини </a:t>
            </a:r>
            <a:r>
              <a:rPr lang="uk-UA" sz="2800" dirty="0"/>
              <a:t>(</a:t>
            </a:r>
            <a:r>
              <a:rPr lang="uk-UA" sz="2800" b="1" dirty="0"/>
              <a:t>можливості</a:t>
            </a:r>
            <a:r>
              <a:rPr lang="uk-UA" sz="2800" dirty="0"/>
              <a:t>), з яких можна отримати користь».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1330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307974" y="7937"/>
            <a:ext cx="7936433" cy="793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2709497" y="2168810"/>
            <a:ext cx="403157" cy="40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2" name="Picture 1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4" t="4753" r="9494" b="11235"/>
          <a:stretch/>
        </p:blipFill>
        <p:spPr bwMode="auto">
          <a:xfrm>
            <a:off x="-684584" y="-3915816"/>
            <a:ext cx="9505056" cy="969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17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«Вторинний</a:t>
            </a:r>
            <a:r>
              <a:rPr lang="uk-UA" dirty="0"/>
              <a:t>» 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Тобто акцент робиться на нерозривний зв'язок операцій, «аналіз ситуації» - «виявлення проблем або </a:t>
            </a:r>
            <a:r>
              <a:rPr lang="uk-UA" dirty="0" smtClean="0"/>
              <a:t>можливостей». </a:t>
            </a:r>
          </a:p>
          <a:p>
            <a:pPr marL="0" indent="0">
              <a:buNone/>
            </a:pPr>
            <a:r>
              <a:rPr lang="uk-UA" dirty="0" smtClean="0"/>
              <a:t>З </a:t>
            </a:r>
            <a:r>
              <a:rPr lang="uk-UA" dirty="0"/>
              <a:t>цим важко не погодитися, однак важливо ще раз </a:t>
            </a:r>
            <a:r>
              <a:rPr lang="uk-UA" dirty="0" smtClean="0"/>
              <a:t>підкреслити, </a:t>
            </a:r>
            <a:r>
              <a:rPr lang="uk-UA" dirty="0"/>
              <a:t>що </a:t>
            </a:r>
            <a:r>
              <a:rPr lang="uk-UA" dirty="0">
                <a:solidFill>
                  <a:srgbClr val="0070C0"/>
                </a:solidFill>
              </a:rPr>
              <a:t>проблема чи можливість визначається в ході загального аналізу ситуації в організації</a:t>
            </a:r>
            <a:r>
              <a:rPr lang="uk-UA" dirty="0"/>
              <a:t>, а потім потрібно ще «</a:t>
            </a:r>
            <a:r>
              <a:rPr lang="uk-UA" b="1" dirty="0"/>
              <a:t>вторинний» аналіз </a:t>
            </a:r>
            <a:r>
              <a:rPr lang="uk-UA" dirty="0"/>
              <a:t>– </a:t>
            </a:r>
            <a:r>
              <a:rPr lang="uk-UA" dirty="0">
                <a:solidFill>
                  <a:srgbClr val="0070C0"/>
                </a:solidFill>
              </a:rPr>
              <a:t>аналіз умов, чинників, які відносяться безпосередньо до підготовлюваної PR-кампанії</a:t>
            </a:r>
            <a:r>
              <a:rPr lang="uk-UA" dirty="0">
                <a:solidFill>
                  <a:srgbClr val="FF0000"/>
                </a:solidFill>
              </a:rPr>
              <a:t>.</a:t>
            </a:r>
            <a:r>
              <a:rPr lang="uk-UA" dirty="0"/>
              <a:t> </a:t>
            </a:r>
            <a:r>
              <a:rPr lang="uk-UA" b="1" dirty="0"/>
              <a:t>Метою цього вторинного аналізу </a:t>
            </a:r>
            <a:r>
              <a:rPr lang="uk-UA" dirty="0"/>
              <a:t>ситуації стосовно конкретної PR-кампанії буде визначення того, </a:t>
            </a:r>
            <a:r>
              <a:rPr lang="uk-UA" dirty="0" smtClean="0">
                <a:solidFill>
                  <a:srgbClr val="FF0000"/>
                </a:solidFill>
              </a:rPr>
              <a:t>чи буде </a:t>
            </a:r>
            <a:r>
              <a:rPr lang="uk-UA" dirty="0">
                <a:solidFill>
                  <a:srgbClr val="FF0000"/>
                </a:solidFill>
              </a:rPr>
              <a:t>вирішено дану проблему завдяки використанню саме </a:t>
            </a:r>
            <a:r>
              <a:rPr lang="uk-UA" dirty="0" smtClean="0">
                <a:solidFill>
                  <a:srgbClr val="FF0000"/>
                </a:solidFill>
              </a:rPr>
              <a:t>PR-засобів, </a:t>
            </a:r>
            <a:r>
              <a:rPr lang="uk-UA" dirty="0">
                <a:solidFill>
                  <a:srgbClr val="FF0000"/>
                </a:solidFill>
              </a:rPr>
              <a:t>чи достатньо у організації ресурсів для цього, які сприятливі і несприятливі фактори можуть вплинути на хід кампанії </a:t>
            </a:r>
            <a:r>
              <a:rPr lang="uk-UA" dirty="0"/>
              <a:t>і </a:t>
            </a:r>
            <a:r>
              <a:rPr lang="uk-UA" dirty="0" err="1"/>
              <a:t>т.д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49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51" y="589742"/>
            <a:ext cx="8425105" cy="499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100" dirty="0"/>
              <a:t>Протиставлення понять «проблема» і «можливість» є певною мірою умовним. </a:t>
            </a: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err="1"/>
              <a:t>По-перше</a:t>
            </a:r>
            <a:r>
              <a:rPr lang="ru-RU" i="1" dirty="0"/>
              <a:t>, </a:t>
            </a:r>
            <a:r>
              <a:rPr lang="ru-RU" dirty="0"/>
              <a:t>як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так і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пов'язані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формулюванням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цілі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і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них </a:t>
            </a:r>
            <a:r>
              <a:rPr lang="ru-RU" dirty="0" err="1"/>
              <a:t>ідентичні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 smtClean="0"/>
              <a:t>По-друге</a:t>
            </a:r>
            <a:r>
              <a:rPr lang="ru-RU" i="1" dirty="0"/>
              <a:t>,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проблемою і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можливість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(особливо </a:t>
            </a:r>
            <a:r>
              <a:rPr lang="ru-RU" dirty="0" err="1"/>
              <a:t>нереалізована</a:t>
            </a:r>
            <a:r>
              <a:rPr lang="ru-RU" dirty="0"/>
              <a:t>) </a:t>
            </a:r>
            <a:r>
              <a:rPr lang="ru-RU" dirty="0" err="1">
                <a:solidFill>
                  <a:srgbClr val="0070C0"/>
                </a:solidFill>
              </a:rPr>
              <a:t>може</a:t>
            </a:r>
            <a:r>
              <a:rPr lang="ru-RU" dirty="0">
                <a:solidFill>
                  <a:srgbClr val="0070C0"/>
                </a:solidFill>
              </a:rPr>
              <a:t> стати проблемою, і </a:t>
            </a:r>
            <a:r>
              <a:rPr lang="ru-RU" dirty="0" err="1">
                <a:solidFill>
                  <a:srgbClr val="0070C0"/>
                </a:solidFill>
              </a:rPr>
              <a:t>навпаки</a:t>
            </a:r>
            <a:r>
              <a:rPr lang="ru-RU" dirty="0"/>
              <a:t>, </a:t>
            </a:r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кризової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</a:t>
            </a:r>
            <a:r>
              <a:rPr lang="ru-RU" dirty="0" err="1"/>
              <a:t>проблеми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відкрити</a:t>
            </a:r>
            <a:r>
              <a:rPr lang="ru-RU" dirty="0"/>
              <a:t> ряд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i="1" dirty="0"/>
              <a:t>Класифікацію проблем, які є потенційним приводом для PR-</a:t>
            </a:r>
            <a:r>
              <a:rPr lang="uk-UA" sz="2800" i="1" dirty="0" err="1"/>
              <a:t>кампании</a:t>
            </a:r>
            <a:r>
              <a:rPr lang="uk-UA" sz="2800" i="1" dirty="0"/>
              <a:t>,</a:t>
            </a:r>
            <a:r>
              <a:rPr lang="uk-UA" sz="2800" dirty="0"/>
              <a:t> можна проводити за різними підставами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зовнішні</a:t>
            </a:r>
            <a:r>
              <a:rPr lang="ru-RU" dirty="0"/>
              <a:t> і </a:t>
            </a:r>
            <a:r>
              <a:rPr lang="ru-RU" dirty="0" err="1"/>
              <a:t>внутрішні</a:t>
            </a:r>
            <a:r>
              <a:rPr lang="ru-RU" dirty="0"/>
              <a:t>,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виділені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«</a:t>
            </a:r>
            <a:r>
              <a:rPr lang="ru-RU" dirty="0" err="1"/>
              <a:t>зовнішні</a:t>
            </a:r>
            <a:r>
              <a:rPr lang="ru-RU" dirty="0"/>
              <a:t> » і «</a:t>
            </a:r>
            <a:r>
              <a:rPr lang="ru-RU" dirty="0" err="1"/>
              <a:t>внутрішні</a:t>
            </a:r>
            <a:r>
              <a:rPr lang="ru-RU" dirty="0"/>
              <a:t>» PR-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визначеності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постановки.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виділяти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постановку </a:t>
            </a:r>
            <a:r>
              <a:rPr lang="ru-RU" dirty="0" err="1"/>
              <a:t>проблеми</a:t>
            </a:r>
            <a:r>
              <a:rPr lang="ru-RU" dirty="0"/>
              <a:t> і </a:t>
            </a:r>
            <a:r>
              <a:rPr lang="ru-RU" dirty="0" err="1"/>
              <a:t>невизначену</a:t>
            </a:r>
            <a:r>
              <a:rPr lang="ru-RU" dirty="0"/>
              <a:t> постановку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Е</a:t>
            </a:r>
            <a:r>
              <a:rPr lang="uk-UA" dirty="0" smtClean="0"/>
              <a:t>лементи маркетингу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Останніми</a:t>
            </a:r>
            <a:r>
              <a:rPr lang="ru-RU" dirty="0"/>
              <a:t> роками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 smtClean="0"/>
              <a:t>суміші</a:t>
            </a:r>
            <a:r>
              <a:rPr lang="ru-RU" dirty="0"/>
              <a:t> </a:t>
            </a:r>
            <a:r>
              <a:rPr lang="ru-RU" dirty="0" err="1" smtClean="0"/>
              <a:t>поповнився</a:t>
            </a:r>
            <a:r>
              <a:rPr lang="ru-RU" dirty="0" smtClean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«Р», </a:t>
            </a:r>
            <a:r>
              <a:rPr lang="ru-RU" dirty="0" err="1"/>
              <a:t>це</a:t>
            </a:r>
            <a:r>
              <a:rPr lang="ru-RU" dirty="0"/>
              <a:t>:</a:t>
            </a:r>
          </a:p>
          <a:p>
            <a:r>
              <a:rPr lang="ru-RU" dirty="0"/>
              <a:t>• люди (</a:t>
            </a:r>
            <a:r>
              <a:rPr lang="ru-RU" dirty="0" err="1"/>
              <a:t>Реор</a:t>
            </a:r>
            <a:r>
              <a:rPr lang="en-US" dirty="0"/>
              <a:t>l</a:t>
            </a:r>
            <a:r>
              <a:rPr lang="ru-RU" dirty="0"/>
              <a:t>е);</a:t>
            </a:r>
          </a:p>
          <a:p>
            <a:r>
              <a:rPr lang="ru-RU" dirty="0"/>
              <a:t>• </a:t>
            </a:r>
            <a:r>
              <a:rPr lang="ru-RU" dirty="0" err="1"/>
              <a:t>персональний</a:t>
            </a:r>
            <a:r>
              <a:rPr lang="ru-RU" dirty="0"/>
              <a:t> продаж (Р</a:t>
            </a:r>
            <a:r>
              <a:rPr lang="en-US" dirty="0" err="1"/>
              <a:t>ersonal</a:t>
            </a:r>
            <a:r>
              <a:rPr lang="en-US" dirty="0"/>
              <a:t> selling);</a:t>
            </a:r>
          </a:p>
          <a:p>
            <a:r>
              <a:rPr lang="ru-RU" dirty="0"/>
              <a:t>• упаковка (Р</a:t>
            </a:r>
            <a:r>
              <a:rPr lang="en-US" dirty="0" err="1"/>
              <a:t>ackage</a:t>
            </a:r>
            <a:r>
              <a:rPr lang="en-US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94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ПЛАНУВАННЯ </a:t>
            </a:r>
            <a:r>
              <a:rPr lang="uk-UA" b="1" i="1" dirty="0" smtClean="0">
                <a:solidFill>
                  <a:srgbClr val="0070C0"/>
                </a:solidFill>
              </a:rPr>
              <a:t>ПОДІЙ В </a:t>
            </a:r>
            <a:r>
              <a:rPr lang="en-US" b="1" i="1" dirty="0" smtClean="0">
                <a:solidFill>
                  <a:srgbClr val="0070C0"/>
                </a:solidFill>
              </a:rPr>
              <a:t>PR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Ключові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слова</a:t>
            </a:r>
            <a:r>
              <a:rPr lang="ru-RU" dirty="0">
                <a:solidFill>
                  <a:srgbClr val="0070C0"/>
                </a:solidFill>
              </a:rPr>
              <a:t>:  </a:t>
            </a:r>
            <a:r>
              <a:rPr lang="ru-RU" i="1" dirty="0">
                <a:solidFill>
                  <a:srgbClr val="0070C0"/>
                </a:solidFill>
              </a:rPr>
              <a:t>PR-</a:t>
            </a:r>
            <a:r>
              <a:rPr lang="ru-RU" i="1" dirty="0" err="1">
                <a:solidFill>
                  <a:srgbClr val="0070C0"/>
                </a:solidFill>
              </a:rPr>
              <a:t>діяльність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планування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етапи</a:t>
            </a:r>
            <a:r>
              <a:rPr lang="ru-RU" i="1" dirty="0">
                <a:solidFill>
                  <a:srgbClr val="0070C0"/>
                </a:solidFill>
              </a:rPr>
              <a:t> , </a:t>
            </a:r>
            <a:r>
              <a:rPr lang="ru-RU" i="1" dirty="0" err="1">
                <a:solidFill>
                  <a:srgbClr val="0070C0"/>
                </a:solidFill>
              </a:rPr>
              <a:t>аналітичний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етап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дослідження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типи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досліджень</a:t>
            </a:r>
            <a:r>
              <a:rPr lang="ru-RU" i="1" dirty="0">
                <a:solidFill>
                  <a:srgbClr val="0070C0"/>
                </a:solidFill>
              </a:rPr>
              <a:t>, фокус-</a:t>
            </a:r>
            <a:r>
              <a:rPr lang="ru-RU" i="1" dirty="0" err="1">
                <a:solidFill>
                  <a:srgbClr val="0070C0"/>
                </a:solidFill>
              </a:rPr>
              <a:t>група</a:t>
            </a:r>
            <a:r>
              <a:rPr lang="ru-RU" i="1" dirty="0">
                <a:solidFill>
                  <a:srgbClr val="0070C0"/>
                </a:solidFill>
              </a:rPr>
              <a:t>, , </a:t>
            </a:r>
            <a:r>
              <a:rPr lang="ru-RU" i="1" dirty="0" err="1">
                <a:solidFill>
                  <a:srgbClr val="0070C0"/>
                </a:solidFill>
              </a:rPr>
              <a:t>дослідницькі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методи</a:t>
            </a:r>
            <a:r>
              <a:rPr lang="ru-RU" i="1" dirty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17218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Постановка проблеми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Певна</a:t>
            </a:r>
            <a:r>
              <a:rPr lang="ru-RU" dirty="0"/>
              <a:t> постановка </a:t>
            </a:r>
            <a:r>
              <a:rPr lang="ru-RU" dirty="0" err="1"/>
              <a:t>проблеми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і </a:t>
            </a:r>
            <a:r>
              <a:rPr lang="ru-RU" dirty="0" err="1"/>
              <a:t>фокусованого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короткий </a:t>
            </a:r>
            <a:r>
              <a:rPr lang="ru-RU" dirty="0" err="1"/>
              <a:t>аналітичний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невизначеної</a:t>
            </a:r>
            <a:r>
              <a:rPr lang="ru-RU" dirty="0"/>
              <a:t> постановки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триваліші</a:t>
            </a:r>
            <a:r>
              <a:rPr lang="ru-RU" dirty="0"/>
              <a:t>,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схема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: </a:t>
            </a:r>
            <a:r>
              <a:rPr lang="ru-RU" b="1" dirty="0" err="1">
                <a:solidFill>
                  <a:srgbClr val="0070C0"/>
                </a:solidFill>
              </a:rPr>
              <a:t>невизначена</a:t>
            </a:r>
            <a:r>
              <a:rPr lang="ru-RU" b="1" dirty="0">
                <a:solidFill>
                  <a:srgbClr val="0070C0"/>
                </a:solidFill>
              </a:rPr>
              <a:t> постановка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→ </a:t>
            </a:r>
            <a:r>
              <a:rPr lang="ru-RU" b="1" dirty="0" err="1">
                <a:solidFill>
                  <a:srgbClr val="0070C0"/>
                </a:solidFill>
              </a:rPr>
              <a:t>попередній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аналіз</a:t>
            </a:r>
            <a:r>
              <a:rPr lang="ru-RU" b="1" dirty="0">
                <a:solidFill>
                  <a:srgbClr val="0070C0"/>
                </a:solidFill>
              </a:rPr>
              <a:t> і </a:t>
            </a:r>
            <a:r>
              <a:rPr lang="ru-RU" b="1" dirty="0" err="1">
                <a:solidFill>
                  <a:srgbClr val="0070C0"/>
                </a:solidFill>
              </a:rPr>
              <a:t>дослідження</a:t>
            </a:r>
            <a:r>
              <a:rPr lang="ru-RU" b="1" dirty="0">
                <a:solidFill>
                  <a:srgbClr val="0070C0"/>
                </a:solidFill>
              </a:rPr>
              <a:t> → </a:t>
            </a:r>
            <a:r>
              <a:rPr lang="ru-RU" b="1" dirty="0" err="1">
                <a:solidFill>
                  <a:srgbClr val="0070C0"/>
                </a:solidFill>
              </a:rPr>
              <a:t>певна</a:t>
            </a:r>
            <a:r>
              <a:rPr lang="ru-RU" b="1" dirty="0">
                <a:solidFill>
                  <a:srgbClr val="0070C0"/>
                </a:solidFill>
              </a:rPr>
              <a:t> постановка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конкретизація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) → </a:t>
            </a:r>
            <a:r>
              <a:rPr lang="ru-RU" b="1" dirty="0" err="1">
                <a:solidFill>
                  <a:srgbClr val="0070C0"/>
                </a:solidFill>
              </a:rPr>
              <a:t>планування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рішення</a:t>
            </a:r>
            <a:r>
              <a:rPr lang="ru-RU" b="1" dirty="0">
                <a:solidFill>
                  <a:srgbClr val="0070C0"/>
                </a:solidFill>
              </a:rPr>
              <a:t> і </a:t>
            </a:r>
            <a:r>
              <a:rPr lang="ru-RU" b="1" dirty="0" err="1">
                <a:solidFill>
                  <a:srgbClr val="0070C0"/>
                </a:solidFill>
              </a:rPr>
              <a:t>реалізація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87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err="1">
                <a:solidFill>
                  <a:srgbClr val="FF0000"/>
                </a:solidFill>
              </a:rPr>
              <a:t>Основні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поняття</a:t>
            </a:r>
            <a:r>
              <a:rPr lang="ru-RU" sz="3600" b="1" dirty="0">
                <a:solidFill>
                  <a:srgbClr val="FF0000"/>
                </a:solidFill>
              </a:rPr>
              <a:t> маркетингу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/>
              <a:t> Товар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задовольняти</a:t>
            </a:r>
            <a:r>
              <a:rPr lang="ru-RU" dirty="0"/>
              <a:t> потребу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бажання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ринкові</a:t>
            </a:r>
            <a:r>
              <a:rPr lang="ru-RU" dirty="0"/>
              <a:t> для </a:t>
            </a:r>
            <a:r>
              <a:rPr lang="ru-RU" dirty="0" err="1"/>
              <a:t>привернення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 smtClean="0"/>
              <a:t>придбання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ринковому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визнають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потенційним</a:t>
            </a:r>
            <a:r>
              <a:rPr lang="ru-RU" dirty="0"/>
              <a:t> товаром, і на них </a:t>
            </a:r>
            <a:r>
              <a:rPr lang="ru-RU" dirty="0" err="1"/>
              <a:t>розповсюджуються</a:t>
            </a:r>
            <a:r>
              <a:rPr lang="ru-RU" dirty="0"/>
              <a:t> </a:t>
            </a:r>
            <a:r>
              <a:rPr lang="ru-RU" dirty="0" smtClean="0"/>
              <a:t>товарно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/>
              <a:t>відносини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Номенклатура </a:t>
            </a:r>
            <a:r>
              <a:rPr lang="ru-RU" dirty="0" err="1"/>
              <a:t>товарів</a:t>
            </a:r>
            <a:r>
              <a:rPr lang="ru-RU" dirty="0"/>
              <a:t> на ринку </a:t>
            </a:r>
            <a:r>
              <a:rPr lang="ru-RU" dirty="0" err="1" smtClean="0"/>
              <a:t>охоплює</a:t>
            </a:r>
            <a:r>
              <a:rPr lang="ru-RU" dirty="0"/>
              <a:t> </a:t>
            </a:r>
            <a:r>
              <a:rPr lang="ru-RU" dirty="0" err="1" smtClean="0"/>
              <a:t>мільйони</a:t>
            </a:r>
            <a:r>
              <a:rPr lang="ru-RU" dirty="0" smtClean="0"/>
              <a:t> </a:t>
            </a:r>
            <a:r>
              <a:rPr lang="ru-RU" dirty="0" err="1"/>
              <a:t>видів</a:t>
            </a:r>
            <a:r>
              <a:rPr lang="ru-RU" dirty="0"/>
              <a:t> і </a:t>
            </a:r>
            <a:r>
              <a:rPr lang="ru-RU" dirty="0" err="1"/>
              <a:t>різновидів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вона з </a:t>
            </a:r>
            <a:r>
              <a:rPr lang="ru-RU" dirty="0" err="1"/>
              <a:t>кожним</a:t>
            </a:r>
            <a:r>
              <a:rPr lang="ru-RU" dirty="0"/>
              <a:t> роком</a:t>
            </a:r>
          </a:p>
          <a:p>
            <a:pPr marL="0" indent="0">
              <a:buNone/>
            </a:pPr>
            <a:r>
              <a:rPr lang="ru-RU" dirty="0" err="1"/>
              <a:t>розширюється</a:t>
            </a:r>
            <a:r>
              <a:rPr lang="ru-RU" dirty="0"/>
              <a:t>, тому </a:t>
            </a:r>
            <a:r>
              <a:rPr lang="ru-RU" dirty="0" err="1"/>
              <a:t>виникає</a:t>
            </a:r>
            <a:r>
              <a:rPr lang="ru-RU" dirty="0"/>
              <a:t> потреба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 smtClean="0"/>
              <a:t>величезну</a:t>
            </a:r>
            <a:r>
              <a:rPr lang="ru-RU" dirty="0"/>
              <a:t> </a:t>
            </a:r>
            <a:r>
              <a:rPr lang="ru-RU" dirty="0" err="1" smtClean="0"/>
              <a:t>масу</a:t>
            </a:r>
            <a:r>
              <a:rPr lang="ru-RU" dirty="0" smtClean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err="1">
                <a:solidFill>
                  <a:srgbClr val="FF0000"/>
                </a:solidFill>
              </a:rPr>
              <a:t>Існує</a:t>
            </a:r>
            <a:r>
              <a:rPr lang="ru-RU" sz="3600" dirty="0">
                <a:solidFill>
                  <a:srgbClr val="FF0000"/>
                </a:solidFill>
              </a:rPr>
              <a:t> ряд </a:t>
            </a:r>
            <a:r>
              <a:rPr lang="ru-RU" sz="3600" dirty="0" err="1">
                <a:solidFill>
                  <a:srgbClr val="FF0000"/>
                </a:solidFill>
              </a:rPr>
              <a:t>вимог</a:t>
            </a:r>
            <a:r>
              <a:rPr lang="ru-RU" sz="3600" dirty="0">
                <a:solidFill>
                  <a:srgbClr val="FF0000"/>
                </a:solidFill>
              </a:rPr>
              <a:t> до </a:t>
            </a:r>
            <a:r>
              <a:rPr lang="ru-RU" sz="3600" dirty="0" err="1">
                <a:solidFill>
                  <a:srgbClr val="FF0000"/>
                </a:solidFill>
              </a:rPr>
              <a:t>формулювання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проблеми</a:t>
            </a:r>
            <a:r>
              <a:rPr lang="ru-RU" sz="3600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2400" dirty="0"/>
              <a:t>в </a:t>
            </a:r>
            <a:r>
              <a:rPr lang="ru-RU" sz="2400" dirty="0" err="1"/>
              <a:t>ній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міститися</a:t>
            </a:r>
            <a:r>
              <a:rPr lang="ru-RU" sz="2400" dirty="0"/>
              <a:t> </a:t>
            </a:r>
            <a:r>
              <a:rPr lang="ru-RU" sz="2400" dirty="0" err="1"/>
              <a:t>питання</a:t>
            </a:r>
            <a:r>
              <a:rPr lang="ru-RU" sz="2400" dirty="0"/>
              <a:t> «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відбувається</a:t>
            </a:r>
            <a:r>
              <a:rPr lang="ru-RU" sz="2400" dirty="0"/>
              <a:t> зараз?», і вона повинна бути </a:t>
            </a:r>
            <a:r>
              <a:rPr lang="ru-RU" sz="2400" dirty="0" err="1"/>
              <a:t>побудована</a:t>
            </a:r>
            <a:r>
              <a:rPr lang="ru-RU" sz="2400" dirty="0"/>
              <a:t> в </a:t>
            </a:r>
            <a:r>
              <a:rPr lang="ru-RU" sz="2400" dirty="0" err="1"/>
              <a:t>теперішньому</a:t>
            </a:r>
            <a:r>
              <a:rPr lang="ru-RU" sz="2400" dirty="0"/>
              <a:t> </a:t>
            </a:r>
            <a:r>
              <a:rPr lang="ru-RU" sz="2400" dirty="0" err="1"/>
              <a:t>часі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в </a:t>
            </a:r>
            <a:r>
              <a:rPr lang="ru-RU" sz="2400" dirty="0" err="1"/>
              <a:t>ній</a:t>
            </a:r>
            <a:r>
              <a:rPr lang="ru-RU" sz="2400" dirty="0"/>
              <a:t> не повинно </a:t>
            </a:r>
            <a:r>
              <a:rPr lang="ru-RU" sz="2400" dirty="0" err="1"/>
              <a:t>згадуватися</a:t>
            </a:r>
            <a:r>
              <a:rPr lang="ru-RU" sz="2400" dirty="0"/>
              <a:t> про </a:t>
            </a:r>
            <a:r>
              <a:rPr lang="ru-RU" sz="2400" dirty="0" err="1"/>
              <a:t>винуватців</a:t>
            </a:r>
            <a:r>
              <a:rPr lang="ru-RU" sz="2400" dirty="0"/>
              <a:t> (людях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обставинах</a:t>
            </a:r>
            <a:r>
              <a:rPr lang="ru-RU" sz="2400" dirty="0"/>
              <a:t>) </a:t>
            </a:r>
            <a:r>
              <a:rPr lang="ru-RU" sz="2400" dirty="0" err="1"/>
              <a:t>проблеми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err="1"/>
              <a:t>її</a:t>
            </a:r>
            <a:r>
              <a:rPr lang="ru-RU" sz="2400" dirty="0"/>
              <a:t> постановка не повинна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вирішення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 на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пізньому</a:t>
            </a:r>
            <a:r>
              <a:rPr lang="ru-RU" sz="2400" dirty="0"/>
              <a:t> </a:t>
            </a:r>
            <a:r>
              <a:rPr lang="ru-RU" sz="2400" dirty="0" err="1"/>
              <a:t>етапі</a:t>
            </a:r>
            <a:r>
              <a:rPr lang="ru-RU" sz="2400" dirty="0"/>
              <a:t> </a:t>
            </a:r>
            <a:r>
              <a:rPr lang="ru-RU" sz="2400" dirty="0" err="1"/>
              <a:t>формулювання</a:t>
            </a:r>
            <a:r>
              <a:rPr lang="ru-RU" sz="2400" dirty="0"/>
              <a:t> мети і </a:t>
            </a:r>
            <a:r>
              <a:rPr lang="ru-RU" sz="2400" dirty="0" err="1"/>
              <a:t>завдань</a:t>
            </a:r>
            <a:r>
              <a:rPr lang="ru-RU" sz="2400" dirty="0"/>
              <a:t> PR-</a:t>
            </a:r>
            <a:r>
              <a:rPr lang="ru-RU" sz="2400" dirty="0" err="1"/>
              <a:t>кампанії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вона повинна бути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пов'язана</a:t>
            </a:r>
            <a:r>
              <a:rPr lang="ru-RU" sz="2400" dirty="0"/>
              <a:t> з </a:t>
            </a:r>
            <a:r>
              <a:rPr lang="ru-RU" sz="2400" dirty="0" err="1"/>
              <a:t>постановкою</a:t>
            </a:r>
            <a:r>
              <a:rPr lang="ru-RU" sz="2400" dirty="0"/>
              <a:t> мети і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більше</a:t>
            </a:r>
            <a:r>
              <a:rPr lang="ru-RU" sz="2400" dirty="0"/>
              <a:t> того,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сказати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формулювання</a:t>
            </a:r>
            <a:r>
              <a:rPr lang="ru-RU" sz="2400" dirty="0"/>
              <a:t> мети </a:t>
            </a:r>
            <a:r>
              <a:rPr lang="ru-RU" sz="2400" dirty="0" err="1"/>
              <a:t>являє</a:t>
            </a:r>
            <a:r>
              <a:rPr lang="ru-RU" sz="2400" dirty="0"/>
              <a:t> собою «</a:t>
            </a:r>
            <a:r>
              <a:rPr lang="ru-RU" sz="2400" dirty="0" err="1"/>
              <a:t>перевернуту</a:t>
            </a:r>
            <a:r>
              <a:rPr lang="ru-RU" sz="2400" dirty="0"/>
              <a:t>» </a:t>
            </a:r>
            <a:r>
              <a:rPr lang="ru-RU" sz="2400" dirty="0" err="1"/>
              <a:t>формулювання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8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4183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З</a:t>
            </a:r>
            <a:r>
              <a:rPr lang="uk-UA" sz="2800" dirty="0" smtClean="0">
                <a:solidFill>
                  <a:srgbClr val="FF0000"/>
                </a:solidFill>
              </a:rPr>
              <a:t>а </a:t>
            </a:r>
            <a:r>
              <a:rPr lang="uk-UA" sz="2800" dirty="0">
                <a:solidFill>
                  <a:srgbClr val="FF0000"/>
                </a:solidFill>
              </a:rPr>
              <a:t>своїм характером можливості, як і проблеми, вельми різноманітні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зовнішніми</a:t>
            </a:r>
            <a:r>
              <a:rPr lang="ru-RU" dirty="0"/>
              <a:t> і </a:t>
            </a:r>
            <a:r>
              <a:rPr lang="ru-RU" dirty="0" err="1"/>
              <a:t>внутрішніми</a:t>
            </a:r>
            <a:r>
              <a:rPr lang="ru-RU" dirty="0"/>
              <a:t>, </a:t>
            </a:r>
            <a:r>
              <a:rPr lang="ru-RU" dirty="0" err="1"/>
              <a:t>фінансовими</a:t>
            </a:r>
            <a:r>
              <a:rPr lang="ru-RU" dirty="0"/>
              <a:t> та </a:t>
            </a:r>
            <a:r>
              <a:rPr lang="ru-RU" dirty="0" err="1"/>
              <a:t>організаційними</a:t>
            </a:r>
            <a:r>
              <a:rPr lang="ru-RU" dirty="0"/>
              <a:t>, «</a:t>
            </a:r>
            <a:r>
              <a:rPr lang="ru-RU" dirty="0" err="1"/>
              <a:t>подієвими</a:t>
            </a:r>
            <a:r>
              <a:rPr lang="ru-RU" dirty="0"/>
              <a:t>» і «</a:t>
            </a:r>
            <a:r>
              <a:rPr lang="ru-RU" dirty="0" err="1"/>
              <a:t>неподієвими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Ю</a:t>
            </a:r>
            <a:r>
              <a:rPr lang="ru-RU" b="1" dirty="0"/>
              <a:t>. Мурашко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можливостями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ємкість</a:t>
            </a:r>
            <a:r>
              <a:rPr lang="ru-RU" dirty="0"/>
              <a:t> </a:t>
            </a:r>
            <a:r>
              <a:rPr lang="ru-RU" dirty="0" err="1"/>
              <a:t>споживчого</a:t>
            </a:r>
            <a:r>
              <a:rPr lang="ru-RU" dirty="0"/>
              <a:t> ринку;</a:t>
            </a:r>
          </a:p>
          <a:p>
            <a:pPr lvl="0"/>
            <a:r>
              <a:rPr lang="ru-RU" dirty="0" err="1"/>
              <a:t>конкуренція</a:t>
            </a:r>
            <a:r>
              <a:rPr lang="ru-RU" dirty="0"/>
              <a:t> та </a:t>
            </a:r>
            <a:r>
              <a:rPr lang="ru-RU" dirty="0" err="1"/>
              <a:t>інвестиційний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.</a:t>
            </a:r>
          </a:p>
          <a:p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потенціалом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 </a:t>
            </a:r>
          </a:p>
          <a:p>
            <a:pPr lvl="0"/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кадрові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692696"/>
            <a:ext cx="7848872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400" dirty="0" err="1"/>
              <a:t>Комерційний</a:t>
            </a:r>
            <a:r>
              <a:rPr lang="ru-RU" sz="4400" dirty="0"/>
              <a:t> </a:t>
            </a:r>
            <a:r>
              <a:rPr lang="ru-RU" sz="4400" dirty="0" err="1"/>
              <a:t>обмін</a:t>
            </a:r>
            <a:r>
              <a:rPr lang="ru-RU" sz="4400" dirty="0"/>
              <a:t> </a:t>
            </a:r>
            <a:r>
              <a:rPr lang="ru-RU" sz="4400" dirty="0" err="1"/>
              <a:t>цінностями</a:t>
            </a:r>
            <a:r>
              <a:rPr lang="ru-RU" sz="4400" dirty="0"/>
              <a:t> </a:t>
            </a:r>
            <a:r>
              <a:rPr lang="ru-RU" sz="4400" dirty="0" err="1"/>
              <a:t>між</a:t>
            </a:r>
            <a:r>
              <a:rPr lang="ru-RU" sz="4400" dirty="0"/>
              <a:t> </a:t>
            </a:r>
            <a:r>
              <a:rPr lang="ru-RU" sz="4400" dirty="0" err="1"/>
              <a:t>двома</a:t>
            </a:r>
            <a:r>
              <a:rPr lang="ru-RU" sz="4400" dirty="0"/>
              <a:t> сторонами</a:t>
            </a:r>
          </a:p>
          <a:p>
            <a:r>
              <a:rPr lang="ru-RU" sz="4400" dirty="0" err="1"/>
              <a:t>називається</a:t>
            </a:r>
            <a:r>
              <a:rPr lang="ru-RU" sz="4400" dirty="0"/>
              <a:t> </a:t>
            </a:r>
            <a:r>
              <a:rPr lang="ru-RU" sz="4400" b="1" dirty="0" err="1"/>
              <a:t>угодою</a:t>
            </a:r>
            <a:r>
              <a:rPr lang="ru-RU" sz="4400" b="1" dirty="0"/>
              <a:t>. </a:t>
            </a:r>
            <a:r>
              <a:rPr lang="ru-RU" sz="4400" dirty="0"/>
              <a:t>Угода </a:t>
            </a:r>
            <a:r>
              <a:rPr lang="ru-RU" sz="4400" dirty="0" err="1"/>
              <a:t>виникає</a:t>
            </a:r>
            <a:r>
              <a:rPr lang="ru-RU" sz="4400" dirty="0"/>
              <a:t> </a:t>
            </a:r>
            <a:r>
              <a:rPr lang="ru-RU" sz="4400" dirty="0" err="1"/>
              <a:t>тоді</a:t>
            </a:r>
            <a:r>
              <a:rPr lang="ru-RU" sz="4400" dirty="0"/>
              <a:t>, коли </a:t>
            </a:r>
            <a:r>
              <a:rPr lang="ru-RU" sz="4400" dirty="0" err="1"/>
              <a:t>кожен</a:t>
            </a:r>
            <a:r>
              <a:rPr lang="ru-RU" sz="4400" dirty="0"/>
              <a:t> з </a:t>
            </a:r>
            <a:r>
              <a:rPr lang="ru-RU" sz="4400" dirty="0" err="1" smtClean="0"/>
              <a:t>її</a:t>
            </a:r>
            <a:r>
              <a:rPr lang="ru-RU" sz="4400" dirty="0"/>
              <a:t> </a:t>
            </a:r>
            <a:r>
              <a:rPr lang="ru-RU" sz="4400" dirty="0" err="1" smtClean="0"/>
              <a:t>учасників</a:t>
            </a:r>
            <a:r>
              <a:rPr lang="ru-RU" sz="4400" dirty="0" smtClean="0"/>
              <a:t> </a:t>
            </a:r>
            <a:r>
              <a:rPr lang="ru-RU" sz="4400" dirty="0" err="1"/>
              <a:t>визначає</a:t>
            </a:r>
            <a:r>
              <a:rPr lang="ru-RU" sz="4400" dirty="0"/>
              <a:t>, </a:t>
            </a:r>
            <a:r>
              <a:rPr lang="ru-RU" sz="4400" dirty="0" err="1"/>
              <a:t>що</a:t>
            </a:r>
            <a:r>
              <a:rPr lang="ru-RU" sz="4400" dirty="0"/>
              <a:t> вона є </a:t>
            </a:r>
            <a:r>
              <a:rPr lang="ru-RU" sz="4400" dirty="0" err="1"/>
              <a:t>вигідною</a:t>
            </a:r>
            <a:r>
              <a:rPr lang="ru-RU" sz="4400" dirty="0"/>
              <a:t> для </a:t>
            </a:r>
            <a:r>
              <a:rPr lang="ru-RU" sz="4400" dirty="0" err="1"/>
              <a:t>нього</a:t>
            </a:r>
            <a:r>
              <a:rPr lang="ru-RU" sz="4400" dirty="0"/>
              <a:t>, </a:t>
            </a:r>
            <a:r>
              <a:rPr lang="ru-RU" sz="4400" dirty="0" err="1"/>
              <a:t>тобто</a:t>
            </a:r>
            <a:r>
              <a:rPr lang="ru-RU" sz="4400" dirty="0"/>
              <a:t> </a:t>
            </a:r>
            <a:r>
              <a:rPr lang="ru-RU" sz="4400" dirty="0" err="1"/>
              <a:t>дає</a:t>
            </a:r>
            <a:endParaRPr lang="ru-RU" sz="4400" dirty="0"/>
          </a:p>
          <a:p>
            <a:r>
              <a:rPr lang="ru-RU" sz="4400" dirty="0" err="1"/>
              <a:t>позитивний</a:t>
            </a:r>
            <a:r>
              <a:rPr lang="ru-RU" sz="4400" dirty="0"/>
              <a:t>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2789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548680"/>
            <a:ext cx="7776864" cy="66787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</a:rPr>
              <a:t>Серед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факторів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що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формують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можливості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пов’язані</a:t>
            </a:r>
            <a:r>
              <a:rPr lang="ru-RU" sz="2400" b="1" dirty="0">
                <a:solidFill>
                  <a:srgbClr val="FF0000"/>
                </a:solidFill>
              </a:rPr>
              <a:t> з </a:t>
            </a:r>
            <a:r>
              <a:rPr lang="ru-RU" sz="2400" b="1" dirty="0" err="1">
                <a:solidFill>
                  <a:srgbClr val="FF0000"/>
                </a:solidFill>
              </a:rPr>
              <a:t>ємкістю</a:t>
            </a:r>
            <a:r>
              <a:rPr lang="ru-RU" sz="2400" b="1" dirty="0">
                <a:solidFill>
                  <a:srgbClr val="FF0000"/>
                </a:solidFill>
              </a:rPr>
              <a:t> ринку, для PR </a:t>
            </a:r>
            <a:r>
              <a:rPr lang="ru-RU" sz="2400" b="1" dirty="0" err="1">
                <a:solidFill>
                  <a:srgbClr val="FF0000"/>
                </a:solidFill>
              </a:rPr>
              <a:t>найбільш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значущі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доходів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об’єм</a:t>
            </a:r>
            <a:r>
              <a:rPr lang="ru-RU" sz="2400" dirty="0"/>
              <a:t> й </a:t>
            </a:r>
            <a:r>
              <a:rPr lang="ru-RU" sz="2400" dirty="0" err="1"/>
              <a:t>умови</a:t>
            </a:r>
            <a:r>
              <a:rPr lang="ru-RU" sz="2400" dirty="0"/>
              <a:t> 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споживчого</a:t>
            </a:r>
            <a:r>
              <a:rPr lang="ru-RU" sz="2400" dirty="0"/>
              <a:t> кредиту;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сума </a:t>
            </a:r>
            <a:r>
              <a:rPr lang="ru-RU" sz="2400" dirty="0" err="1"/>
              <a:t>збереження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</a:t>
            </a:r>
            <a:r>
              <a:rPr lang="ru-RU" sz="2400" dirty="0" err="1"/>
              <a:t>професійний</a:t>
            </a:r>
            <a:r>
              <a:rPr lang="ru-RU" sz="2400" dirty="0"/>
              <a:t> склад </a:t>
            </a:r>
            <a:r>
              <a:rPr lang="ru-RU" sz="2400" dirty="0" err="1"/>
              <a:t>реципієнтів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загальні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</a:t>
            </a:r>
            <a:r>
              <a:rPr lang="ru-RU" sz="2400" dirty="0" err="1"/>
              <a:t>споживача</a:t>
            </a:r>
            <a:r>
              <a:rPr lang="ru-RU" sz="2400" dirty="0"/>
              <a:t> до товару (новизна и </a:t>
            </a:r>
            <a:r>
              <a:rPr lang="ru-RU" sz="2400" dirty="0" err="1"/>
              <a:t>технічний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виробів</a:t>
            </a:r>
            <a:r>
              <a:rPr lang="ru-RU" sz="2400" dirty="0"/>
              <a:t>,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виготовлення</a:t>
            </a:r>
            <a:r>
              <a:rPr lang="ru-RU" sz="2400" dirty="0"/>
              <a:t>,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післяпродажного</a:t>
            </a:r>
            <a:r>
              <a:rPr lang="ru-RU" sz="2400" dirty="0"/>
              <a:t> </a:t>
            </a:r>
            <a:r>
              <a:rPr lang="ru-RU" sz="2400" dirty="0" err="1"/>
              <a:t>технічного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 й характер </a:t>
            </a:r>
            <a:r>
              <a:rPr lang="ru-RU" sz="2400" dirty="0" err="1"/>
              <a:t>наданих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співвідношення</a:t>
            </a:r>
            <a:r>
              <a:rPr lang="ru-RU" sz="2400" dirty="0"/>
              <a:t> </a:t>
            </a:r>
            <a:r>
              <a:rPr lang="ru-RU" sz="2400" dirty="0" err="1"/>
              <a:t>ціни</a:t>
            </a:r>
            <a:r>
              <a:rPr lang="ru-RU" sz="2400" dirty="0"/>
              <a:t> </a:t>
            </a:r>
            <a:r>
              <a:rPr lang="ru-RU" sz="2400" dirty="0" err="1"/>
              <a:t>виробу</a:t>
            </a:r>
            <a:r>
              <a:rPr lang="ru-RU" sz="2400" dirty="0"/>
              <a:t> і </a:t>
            </a:r>
            <a:r>
              <a:rPr lang="ru-RU" sz="2400" dirty="0" err="1"/>
              <a:t>ефекту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специфічні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</a:t>
            </a:r>
            <a:r>
              <a:rPr lang="ru-RU" sz="2400" dirty="0" err="1"/>
              <a:t>споживача</a:t>
            </a:r>
            <a:r>
              <a:rPr lang="ru-RU" sz="2400" dirty="0"/>
              <a:t> до товару (</a:t>
            </a:r>
            <a:r>
              <a:rPr lang="ru-RU" sz="2400" dirty="0" err="1"/>
              <a:t>асортимент</a:t>
            </a:r>
            <a:r>
              <a:rPr lang="ru-RU" sz="2400" dirty="0"/>
              <a:t>,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виробу</a:t>
            </a:r>
            <a:r>
              <a:rPr lang="ru-RU" sz="2400" dirty="0"/>
              <a:t>,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зовнішній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sz="2400" dirty="0"/>
              <a:t>, </a:t>
            </a:r>
            <a:r>
              <a:rPr lang="ru-RU" sz="2400" dirty="0" err="1"/>
              <a:t>спосіб</a:t>
            </a:r>
            <a:r>
              <a:rPr lang="ru-RU" sz="2400" dirty="0"/>
              <a:t> упаковки і </a:t>
            </a:r>
            <a:r>
              <a:rPr lang="ru-RU" sz="2400" dirty="0" err="1"/>
              <a:t>маркування</a:t>
            </a:r>
            <a:r>
              <a:rPr lang="ru-RU" sz="2400" dirty="0"/>
              <a:t>, </a:t>
            </a:r>
            <a:r>
              <a:rPr lang="ru-RU" sz="2400" dirty="0" err="1"/>
              <a:t>товарний</a:t>
            </a:r>
            <a:r>
              <a:rPr lang="ru-RU" sz="2400" dirty="0"/>
              <a:t> знак, </a:t>
            </a:r>
            <a:r>
              <a:rPr lang="ru-RU" sz="2400" dirty="0" err="1"/>
              <a:t>географічні</a:t>
            </a:r>
            <a:r>
              <a:rPr lang="ru-RU" sz="2400" dirty="0"/>
              <a:t> і </a:t>
            </a:r>
            <a:r>
              <a:rPr lang="ru-RU" sz="2400" dirty="0" err="1"/>
              <a:t>кліматичні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діючі</a:t>
            </a:r>
            <a:r>
              <a:rPr lang="ru-RU" sz="2400" dirty="0"/>
              <a:t> </a:t>
            </a:r>
            <a:r>
              <a:rPr lang="ru-RU" sz="2400" dirty="0" err="1"/>
              <a:t>технічні</a:t>
            </a:r>
            <a:r>
              <a:rPr lang="ru-RU" sz="2400" dirty="0"/>
              <a:t> </a:t>
            </a:r>
            <a:r>
              <a:rPr lang="ru-RU" sz="2400" dirty="0" err="1"/>
              <a:t>стандарти</a:t>
            </a:r>
            <a:r>
              <a:rPr lang="ru-RU" sz="2400" dirty="0"/>
              <a:t>, </a:t>
            </a:r>
            <a:r>
              <a:rPr lang="ru-RU" sz="2400" dirty="0" err="1"/>
              <a:t>звички</a:t>
            </a:r>
            <a:r>
              <a:rPr lang="ru-RU" sz="2400" dirty="0"/>
              <a:t> і </a:t>
            </a:r>
            <a:r>
              <a:rPr lang="ru-RU" sz="2400" dirty="0" err="1"/>
              <a:t>смаки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, </a:t>
            </a:r>
            <a:r>
              <a:rPr lang="ru-RU" sz="2400" dirty="0" err="1"/>
              <a:t>нарешті</a:t>
            </a:r>
            <a:r>
              <a:rPr lang="ru-RU" sz="2400" dirty="0"/>
              <a:t>, «</a:t>
            </a:r>
            <a:r>
              <a:rPr lang="ru-RU" sz="2400" dirty="0" err="1"/>
              <a:t>іміджеві</a:t>
            </a:r>
            <a:r>
              <a:rPr lang="ru-RU" sz="2400" dirty="0"/>
              <a:t>» </a:t>
            </a:r>
            <a:r>
              <a:rPr lang="ru-RU" sz="2400" dirty="0" err="1"/>
              <a:t>вимоги</a:t>
            </a:r>
            <a:r>
              <a:rPr lang="ru-RU" sz="2400" dirty="0"/>
              <a:t> до товару в </a:t>
            </a:r>
            <a:r>
              <a:rPr lang="ru-RU" sz="2400" dirty="0" err="1"/>
              <a:t>цілому</a:t>
            </a:r>
            <a:r>
              <a:rPr lang="ru-RU" sz="2400" dirty="0"/>
              <a:t>).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91299"/>
            <a:ext cx="78843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Можливості, пов'язані з конкуренцією та інвестиційним кліматом, безпосередньо пов'язані з вирішенням суто PR-завдань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 err="1"/>
              <a:t>Аналіз</a:t>
            </a:r>
            <a:r>
              <a:rPr lang="ru-RU" sz="6200" dirty="0"/>
              <a:t> </a:t>
            </a:r>
            <a:r>
              <a:rPr lang="ru-RU" sz="6200" dirty="0" err="1"/>
              <a:t>можливостей</a:t>
            </a:r>
            <a:r>
              <a:rPr lang="ru-RU" sz="6200" dirty="0"/>
              <a:t>, </a:t>
            </a:r>
            <a:r>
              <a:rPr lang="ru-RU" sz="6200" dirty="0" err="1"/>
              <a:t>пов’язаних</a:t>
            </a:r>
            <a:r>
              <a:rPr lang="ru-RU" sz="6200" dirty="0"/>
              <a:t> з </a:t>
            </a:r>
            <a:r>
              <a:rPr lang="ru-RU" sz="6200" dirty="0" err="1"/>
              <a:t>конкуренцією</a:t>
            </a:r>
            <a:r>
              <a:rPr lang="ru-RU" sz="6200" dirty="0"/>
              <a:t>, </a:t>
            </a:r>
            <a:r>
              <a:rPr lang="uk-UA" sz="6200" dirty="0"/>
              <a:t>слід </a:t>
            </a:r>
            <a:r>
              <a:rPr lang="ru-RU" sz="6200" dirty="0" err="1"/>
              <a:t>проводити</a:t>
            </a:r>
            <a:r>
              <a:rPr lang="ru-RU" sz="6200" dirty="0"/>
              <a:t> за </a:t>
            </a:r>
            <a:r>
              <a:rPr lang="ru-RU" sz="6200" dirty="0" err="1"/>
              <a:t>наступною</a:t>
            </a:r>
            <a:r>
              <a:rPr lang="ru-RU" sz="6200" dirty="0"/>
              <a:t> схемою</a:t>
            </a:r>
            <a:r>
              <a:rPr lang="ru-RU" sz="6200" dirty="0" smtClean="0"/>
              <a:t>.</a:t>
            </a:r>
          </a:p>
          <a:p>
            <a:pPr marL="0" indent="0">
              <a:buNone/>
            </a:pPr>
            <a:endParaRPr lang="ru-RU" sz="4500" dirty="0"/>
          </a:p>
          <a:p>
            <a:pPr marL="0" indent="0">
              <a:buNone/>
            </a:pPr>
            <a:r>
              <a:rPr lang="ru-RU" sz="4500" dirty="0"/>
              <a:t>1</a:t>
            </a:r>
            <a:r>
              <a:rPr lang="ru-RU" sz="4500" dirty="0">
                <a:solidFill>
                  <a:srgbClr val="FF0000"/>
                </a:solidFill>
              </a:rPr>
              <a:t>. </a:t>
            </a:r>
            <a:r>
              <a:rPr lang="ru-RU" sz="4500" dirty="0" err="1">
                <a:solidFill>
                  <a:srgbClr val="FF0000"/>
                </a:solidFill>
              </a:rPr>
              <a:t>Виділення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основних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груп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конкурентів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/>
              <a:t>(</a:t>
            </a:r>
            <a:r>
              <a:rPr lang="ru-RU" sz="4500" dirty="0" err="1"/>
              <a:t>наприклад</a:t>
            </a:r>
            <a:r>
              <a:rPr lang="ru-RU" sz="4500" dirty="0"/>
              <a:t>,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пропонують</a:t>
            </a:r>
            <a:r>
              <a:rPr lang="ru-RU" sz="4500" dirty="0"/>
              <a:t> </a:t>
            </a:r>
            <a:r>
              <a:rPr lang="ru-RU" sz="4500" dirty="0" err="1"/>
              <a:t>аналогічний</a:t>
            </a:r>
            <a:r>
              <a:rPr lang="ru-RU" sz="4500" dirty="0"/>
              <a:t> вид </a:t>
            </a:r>
            <a:r>
              <a:rPr lang="ru-RU" sz="4500" dirty="0" err="1"/>
              <a:t>продукції</a:t>
            </a:r>
            <a:r>
              <a:rPr lang="ru-RU" sz="4500" dirty="0"/>
              <a:t> на тих же ринках;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обслуговують</a:t>
            </a:r>
            <a:r>
              <a:rPr lang="ru-RU" sz="4500" dirty="0"/>
              <a:t> </a:t>
            </a:r>
            <a:r>
              <a:rPr lang="ru-RU" sz="4500" dirty="0" err="1"/>
              <a:t>інші</a:t>
            </a:r>
            <a:r>
              <a:rPr lang="ru-RU" sz="4500" dirty="0"/>
              <a:t> ринки </a:t>
            </a:r>
            <a:r>
              <a:rPr lang="ru-RU" sz="4500" dirty="0" err="1"/>
              <a:t>аналогічною</a:t>
            </a:r>
            <a:r>
              <a:rPr lang="ru-RU" sz="4500" dirty="0"/>
              <a:t> </a:t>
            </a:r>
            <a:r>
              <a:rPr lang="ru-RU" sz="4500" dirty="0" err="1"/>
              <a:t>продукцією</a:t>
            </a:r>
            <a:r>
              <a:rPr lang="ru-RU" sz="4500" dirty="0"/>
              <a:t>, </a:t>
            </a:r>
            <a:r>
              <a:rPr lang="ru-RU" sz="4500" dirty="0" err="1"/>
              <a:t>вихід</a:t>
            </a:r>
            <a:r>
              <a:rPr lang="ru-RU" sz="4500" dirty="0"/>
              <a:t> на </a:t>
            </a:r>
            <a:r>
              <a:rPr lang="ru-RU" sz="4500" dirty="0" err="1"/>
              <a:t>які</a:t>
            </a:r>
            <a:r>
              <a:rPr lang="ru-RU" sz="4500" dirty="0"/>
              <a:t> в </a:t>
            </a:r>
            <a:r>
              <a:rPr lang="ru-RU" sz="4500" dirty="0" err="1"/>
              <a:t>даний</a:t>
            </a:r>
            <a:r>
              <a:rPr lang="ru-RU" sz="4500" dirty="0"/>
              <a:t> момент є </a:t>
            </a:r>
            <a:r>
              <a:rPr lang="ru-RU" sz="4500" dirty="0" err="1"/>
              <a:t>ймовірним</a:t>
            </a:r>
            <a:r>
              <a:rPr lang="ru-RU" sz="4500" dirty="0"/>
              <a:t>;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виробляють</a:t>
            </a:r>
            <a:r>
              <a:rPr lang="ru-RU" sz="4500" dirty="0"/>
              <a:t> </a:t>
            </a:r>
            <a:r>
              <a:rPr lang="ru-RU" sz="4500" dirty="0" err="1"/>
              <a:t>товари-замінники</a:t>
            </a:r>
            <a:r>
              <a:rPr lang="ru-RU" sz="4500" dirty="0"/>
              <a:t>, </a:t>
            </a:r>
            <a:r>
              <a:rPr lang="ru-RU" sz="4500" dirty="0" err="1"/>
              <a:t>здатні</a:t>
            </a:r>
            <a:r>
              <a:rPr lang="ru-RU" sz="4500" dirty="0"/>
              <a:t> </a:t>
            </a:r>
            <a:r>
              <a:rPr lang="ru-RU" sz="4500" dirty="0" err="1"/>
              <a:t>витіснити</a:t>
            </a:r>
            <a:r>
              <a:rPr lang="ru-RU" sz="4500" dirty="0"/>
              <a:t> </a:t>
            </a:r>
            <a:r>
              <a:rPr lang="ru-RU" sz="4500" dirty="0" err="1"/>
              <a:t>даний</a:t>
            </a:r>
            <a:r>
              <a:rPr lang="ru-RU" sz="4500" dirty="0"/>
              <a:t> продукт з ринку).</a:t>
            </a:r>
          </a:p>
          <a:p>
            <a:pPr marL="0" indent="0">
              <a:buNone/>
            </a:pPr>
            <a:r>
              <a:rPr lang="ru-RU" sz="4500" dirty="0"/>
              <a:t>2</a:t>
            </a:r>
            <a:r>
              <a:rPr lang="ru-RU" sz="4500" dirty="0">
                <a:solidFill>
                  <a:srgbClr val="FF0000"/>
                </a:solidFill>
              </a:rPr>
              <a:t>. </a:t>
            </a:r>
            <a:r>
              <a:rPr lang="ru-RU" sz="4500" dirty="0" err="1">
                <a:solidFill>
                  <a:srgbClr val="FF0000"/>
                </a:solidFill>
              </a:rPr>
              <a:t>Аналіз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наступних</a:t>
            </a:r>
            <a:r>
              <a:rPr lang="ru-RU" sz="4500" dirty="0">
                <a:solidFill>
                  <a:srgbClr val="FF0000"/>
                </a:solidFill>
              </a:rPr>
              <a:t>  </a:t>
            </a:r>
            <a:r>
              <a:rPr lang="ru-RU" sz="4500" dirty="0" err="1">
                <a:solidFill>
                  <a:srgbClr val="FF0000"/>
                </a:solidFill>
              </a:rPr>
              <a:t>моментів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їх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діяльності</a:t>
            </a:r>
            <a:r>
              <a:rPr lang="ru-RU" sz="4500" dirty="0"/>
              <a:t>:</a:t>
            </a:r>
          </a:p>
          <a:p>
            <a:pPr marL="0" indent="0">
              <a:buNone/>
            </a:pPr>
            <a:r>
              <a:rPr lang="ru-RU" sz="4500" dirty="0"/>
              <a:t>а) </a:t>
            </a:r>
            <a:r>
              <a:rPr lang="ru-RU" sz="4500" dirty="0" err="1"/>
              <a:t>реальні</a:t>
            </a:r>
            <a:r>
              <a:rPr lang="ru-RU" sz="4500" dirty="0"/>
              <a:t> </a:t>
            </a:r>
            <a:r>
              <a:rPr lang="ru-RU" sz="4500" dirty="0" err="1"/>
              <a:t>цілі</a:t>
            </a:r>
            <a:r>
              <a:rPr lang="ru-RU" sz="4500" dirty="0"/>
              <a:t> ринку, </a:t>
            </a:r>
            <a:r>
              <a:rPr lang="ru-RU" sz="4500" dirty="0" err="1"/>
              <a:t>зайнятого</a:t>
            </a:r>
            <a:r>
              <a:rPr lang="ru-RU" sz="4500" dirty="0"/>
              <a:t> конкурентами;</a:t>
            </a:r>
          </a:p>
          <a:p>
            <a:pPr marL="0" indent="0">
              <a:buNone/>
            </a:pPr>
            <a:r>
              <a:rPr lang="ru-RU" sz="4500" dirty="0"/>
              <a:t>б) </a:t>
            </a:r>
            <a:r>
              <a:rPr lang="ru-RU" sz="4500" dirty="0" err="1"/>
              <a:t>життєвий</a:t>
            </a:r>
            <a:r>
              <a:rPr lang="ru-RU" sz="4500" dirty="0"/>
              <a:t> цикл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</a:t>
            </a:r>
            <a:r>
              <a:rPr lang="ru-RU" sz="4500" dirty="0" err="1"/>
              <a:t>послуг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в) </a:t>
            </a:r>
            <a:r>
              <a:rPr lang="ru-RU" sz="4500" dirty="0" err="1"/>
              <a:t>поведінка</a:t>
            </a:r>
            <a:r>
              <a:rPr lang="ru-RU" sz="4500" dirty="0"/>
              <a:t> </a:t>
            </a:r>
            <a:r>
              <a:rPr lang="ru-RU" sz="4500" dirty="0" err="1"/>
              <a:t>конкурентів</a:t>
            </a:r>
            <a:r>
              <a:rPr lang="ru-RU" sz="4500" dirty="0"/>
              <a:t> у </a:t>
            </a:r>
            <a:r>
              <a:rPr lang="ru-RU" sz="4500" dirty="0" err="1"/>
              <a:t>проведенні</a:t>
            </a:r>
            <a:r>
              <a:rPr lang="ru-RU" sz="4500" dirty="0"/>
              <a:t> </a:t>
            </a:r>
            <a:r>
              <a:rPr lang="ru-RU" sz="4500" dirty="0" err="1"/>
              <a:t>своїх</a:t>
            </a:r>
            <a:r>
              <a:rPr lang="ru-RU" sz="4500" dirty="0"/>
              <a:t> PR- та </a:t>
            </a:r>
            <a:r>
              <a:rPr lang="ru-RU" sz="4500" dirty="0" err="1"/>
              <a:t>рекламних</a:t>
            </a:r>
            <a:r>
              <a:rPr lang="ru-RU" sz="4500" dirty="0"/>
              <a:t> </a:t>
            </a:r>
            <a:r>
              <a:rPr lang="ru-RU" sz="4500" dirty="0" err="1"/>
              <a:t>кампаній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г) </a:t>
            </a:r>
            <a:r>
              <a:rPr lang="ru-RU" sz="4500" dirty="0" err="1"/>
              <a:t>використовувані</a:t>
            </a:r>
            <a:r>
              <a:rPr lang="ru-RU" sz="4500" dirty="0"/>
              <a:t> конкурентами </a:t>
            </a:r>
            <a:r>
              <a:rPr lang="ru-RU" sz="4500" dirty="0" err="1"/>
              <a:t>методи</a:t>
            </a:r>
            <a:r>
              <a:rPr lang="ru-RU" sz="4500" dirty="0"/>
              <a:t> </a:t>
            </a:r>
            <a:r>
              <a:rPr lang="ru-RU" sz="4500" dirty="0" err="1"/>
              <a:t>просунення</a:t>
            </a:r>
            <a:r>
              <a:rPr lang="ru-RU" sz="4500" dirty="0"/>
              <a:t> </a:t>
            </a:r>
            <a:r>
              <a:rPr lang="ru-RU" sz="4500" dirty="0" err="1"/>
              <a:t>своїх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та </a:t>
            </a:r>
            <a:r>
              <a:rPr lang="ru-RU" sz="4500" dirty="0" err="1"/>
              <a:t>послуг</a:t>
            </a:r>
            <a:r>
              <a:rPr lang="ru-RU" sz="4500" dirty="0"/>
              <a:t> і </a:t>
            </a:r>
            <a:r>
              <a:rPr lang="ru-RU" sz="4500" dirty="0" err="1"/>
              <a:t>стимулювання</a:t>
            </a:r>
            <a:r>
              <a:rPr lang="ru-RU" sz="4500" dirty="0"/>
              <a:t> </a:t>
            </a:r>
            <a:r>
              <a:rPr lang="ru-RU" sz="4500" dirty="0" err="1"/>
              <a:t>споживачів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д) </a:t>
            </a:r>
            <a:r>
              <a:rPr lang="ru-RU" sz="4500" dirty="0" err="1"/>
              <a:t>можливість</a:t>
            </a:r>
            <a:r>
              <a:rPr lang="ru-RU" sz="4500" dirty="0"/>
              <a:t> </a:t>
            </a:r>
            <a:r>
              <a:rPr lang="ru-RU" sz="4500" dirty="0" err="1"/>
              <a:t>проведення</a:t>
            </a:r>
            <a:r>
              <a:rPr lang="ru-RU" sz="4500" dirty="0"/>
              <a:t> </a:t>
            </a:r>
            <a:r>
              <a:rPr lang="ru-RU" sz="4500" dirty="0" err="1"/>
              <a:t>кампанії</a:t>
            </a:r>
            <a:r>
              <a:rPr lang="ru-RU" sz="4500" dirty="0"/>
              <a:t> з </a:t>
            </a:r>
            <a:r>
              <a:rPr lang="ru-RU" sz="4500" dirty="0" err="1"/>
              <a:t>антирекламі</a:t>
            </a:r>
            <a:r>
              <a:rPr lang="ru-RU" sz="4500" dirty="0"/>
              <a:t> (</a:t>
            </a:r>
            <a:r>
              <a:rPr lang="ru-RU" sz="4500" dirty="0" err="1"/>
              <a:t>наприклад</a:t>
            </a:r>
            <a:r>
              <a:rPr lang="ru-RU" sz="4500" dirty="0"/>
              <a:t>, при </a:t>
            </a:r>
            <a:r>
              <a:rPr lang="ru-RU" sz="4500" dirty="0" err="1"/>
              <a:t>реалізації</a:t>
            </a:r>
            <a:r>
              <a:rPr lang="ru-RU" sz="4500" dirty="0"/>
              <a:t> конкурентами </a:t>
            </a:r>
            <a:r>
              <a:rPr lang="ru-RU" sz="4500" dirty="0" err="1"/>
              <a:t>товарів-замінників</a:t>
            </a:r>
            <a:r>
              <a:rPr lang="ru-RU" sz="4500" dirty="0"/>
              <a:t> </a:t>
            </a:r>
            <a:r>
              <a:rPr lang="ru-RU" sz="4500" dirty="0" err="1"/>
              <a:t>обов'язково</a:t>
            </a:r>
            <a:r>
              <a:rPr lang="ru-RU" sz="4500" dirty="0"/>
              <a:t> </a:t>
            </a:r>
            <a:r>
              <a:rPr lang="ru-RU" sz="4500" dirty="0" err="1"/>
              <a:t>перевіряється</a:t>
            </a:r>
            <a:r>
              <a:rPr lang="ru-RU" sz="4500" dirty="0"/>
              <a:t>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відповідність</a:t>
            </a:r>
            <a:r>
              <a:rPr lang="ru-RU" sz="4500" dirty="0"/>
              <a:t> </a:t>
            </a:r>
            <a:r>
              <a:rPr lang="ru-RU" sz="4500" dirty="0" err="1"/>
              <a:t>діючим</a:t>
            </a:r>
            <a:r>
              <a:rPr lang="ru-RU" sz="4500" dirty="0"/>
              <a:t> нормам і стандартам).</a:t>
            </a:r>
          </a:p>
          <a:p>
            <a:pPr marL="0" indent="0">
              <a:buNone/>
            </a:pPr>
            <a:r>
              <a:rPr lang="ru-RU" sz="4500" dirty="0"/>
              <a:t>3. </a:t>
            </a:r>
            <a:r>
              <a:rPr lang="ru-RU" sz="4500" dirty="0" err="1">
                <a:solidFill>
                  <a:srgbClr val="FF0000"/>
                </a:solidFill>
              </a:rPr>
              <a:t>Виділення</a:t>
            </a:r>
            <a:r>
              <a:rPr lang="ru-RU" sz="4500" dirty="0">
                <a:solidFill>
                  <a:srgbClr val="FF0000"/>
                </a:solidFill>
              </a:rPr>
              <a:t> тих характеристик </a:t>
            </a:r>
            <a:r>
              <a:rPr lang="ru-RU" sz="4500" dirty="0" err="1">
                <a:solidFill>
                  <a:srgbClr val="FF0000"/>
                </a:solidFill>
              </a:rPr>
              <a:t>товарів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або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послуг</a:t>
            </a:r>
            <a:r>
              <a:rPr lang="ru-RU" sz="4500" dirty="0"/>
              <a:t>, </a:t>
            </a:r>
            <a:r>
              <a:rPr lang="ru-RU" sz="4500" dirty="0" err="1"/>
              <a:t>які</a:t>
            </a:r>
            <a:r>
              <a:rPr lang="ru-RU" sz="4500" dirty="0"/>
              <a:t> </a:t>
            </a:r>
            <a:r>
              <a:rPr lang="ru-RU" sz="4500" dirty="0" err="1"/>
              <a:t>можуть</a:t>
            </a:r>
            <a:r>
              <a:rPr lang="ru-RU" sz="4500" dirty="0"/>
              <a:t> </a:t>
            </a:r>
            <a:r>
              <a:rPr lang="ru-RU" sz="4500" dirty="0" err="1"/>
              <a:t>відображати</a:t>
            </a:r>
            <a:r>
              <a:rPr lang="ru-RU" sz="4500" dirty="0"/>
              <a:t>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відмінності</a:t>
            </a:r>
            <a:r>
              <a:rPr lang="ru-RU" sz="4500" dirty="0"/>
              <a:t> </a:t>
            </a:r>
            <a:r>
              <a:rPr lang="ru-RU" sz="4500" dirty="0" err="1"/>
              <a:t>від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</a:t>
            </a:r>
            <a:r>
              <a:rPr lang="ru-RU" sz="4500" dirty="0" err="1"/>
              <a:t>послуг</a:t>
            </a:r>
            <a:r>
              <a:rPr lang="ru-RU" sz="4500" dirty="0"/>
              <a:t> </a:t>
            </a:r>
            <a:r>
              <a:rPr lang="ru-RU" sz="4500" dirty="0" err="1"/>
              <a:t>конкурентів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за </a:t>
            </a:r>
            <a:r>
              <a:rPr lang="ru-RU" sz="4500" dirty="0" err="1"/>
              <a:t>ступенем</a:t>
            </a:r>
            <a:r>
              <a:rPr lang="ru-RU" sz="4500" dirty="0"/>
              <a:t> </a:t>
            </a:r>
            <a:r>
              <a:rPr lang="ru-RU" sz="4500" dirty="0" err="1"/>
              <a:t>відповідності</a:t>
            </a:r>
            <a:r>
              <a:rPr lang="ru-RU" sz="4500" dirty="0"/>
              <a:t> </a:t>
            </a:r>
            <a:r>
              <a:rPr lang="ru-RU" sz="4500" dirty="0" err="1"/>
              <a:t>конкретної</a:t>
            </a:r>
            <a:r>
              <a:rPr lang="ru-RU" sz="4500" dirty="0"/>
              <a:t> </a:t>
            </a:r>
            <a:r>
              <a:rPr lang="ru-RU" sz="4500" dirty="0" err="1"/>
              <a:t>суспільної</a:t>
            </a:r>
            <a:r>
              <a:rPr lang="ru-RU" sz="4500" dirty="0"/>
              <a:t> потреби, </a:t>
            </a:r>
            <a:r>
              <a:rPr lang="ru-RU" sz="4500" dirty="0" err="1"/>
              <a:t>або</a:t>
            </a:r>
            <a:r>
              <a:rPr lang="ru-RU" sz="4500" dirty="0"/>
              <a:t> за </a:t>
            </a:r>
            <a:r>
              <a:rPr lang="ru-RU" sz="4500" dirty="0" err="1"/>
              <a:t>ступенем</a:t>
            </a:r>
            <a:r>
              <a:rPr lang="ru-RU" sz="4500" dirty="0"/>
              <a:t> </a:t>
            </a:r>
            <a:r>
              <a:rPr lang="ru-RU" sz="4500" dirty="0" err="1"/>
              <a:t>витрат</a:t>
            </a:r>
            <a:r>
              <a:rPr lang="ru-RU" sz="4500" dirty="0"/>
              <a:t> на </a:t>
            </a:r>
            <a:r>
              <a:rPr lang="ru-RU" sz="4500" dirty="0" err="1"/>
              <a:t>її</a:t>
            </a:r>
            <a:r>
              <a:rPr lang="ru-RU" sz="4500" dirty="0"/>
              <a:t> </a:t>
            </a:r>
            <a:r>
              <a:rPr lang="ru-RU" sz="4500" dirty="0" err="1"/>
              <a:t>задоволення</a:t>
            </a:r>
            <a:r>
              <a:rPr lang="ru-RU" sz="4500" dirty="0"/>
              <a:t>.</a:t>
            </a:r>
          </a:p>
          <a:p>
            <a:pPr marL="0" indent="0">
              <a:buNone/>
            </a:pPr>
            <a:r>
              <a:rPr lang="ru-RU" sz="4500" dirty="0"/>
              <a:t>4. </a:t>
            </a:r>
            <a:r>
              <a:rPr lang="ru-RU" sz="4500" dirty="0" err="1">
                <a:solidFill>
                  <a:srgbClr val="FF0000"/>
                </a:solidFill>
              </a:rPr>
              <a:t>Можливе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створення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новинного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інформаційного</a:t>
            </a:r>
            <a:r>
              <a:rPr lang="ru-RU" sz="4500" dirty="0">
                <a:solidFill>
                  <a:srgbClr val="FF0000"/>
                </a:solidFill>
              </a:rPr>
              <a:t> показу </a:t>
            </a:r>
            <a:r>
              <a:rPr lang="ru-RU" sz="4500" dirty="0"/>
              <a:t>на </a:t>
            </a:r>
            <a:r>
              <a:rPr lang="ru-RU" sz="4500" dirty="0" err="1"/>
              <a:t>основі</a:t>
            </a:r>
            <a:r>
              <a:rPr lang="ru-RU" sz="4500" dirty="0"/>
              <a:t> </a:t>
            </a:r>
            <a:r>
              <a:rPr lang="ru-RU" sz="4500" dirty="0" err="1"/>
              <a:t>виявлених</a:t>
            </a:r>
            <a:r>
              <a:rPr lang="ru-RU" sz="4500" dirty="0"/>
              <a:t> </a:t>
            </a:r>
            <a:r>
              <a:rPr lang="ru-RU" sz="4500" dirty="0" err="1"/>
              <a:t>конкурентних</a:t>
            </a:r>
            <a:r>
              <a:rPr lang="ru-RU" sz="4500" dirty="0"/>
              <a:t> </a:t>
            </a:r>
            <a:r>
              <a:rPr lang="ru-RU" sz="4500" dirty="0" err="1"/>
              <a:t>переваг</a:t>
            </a:r>
            <a:r>
              <a:rPr lang="ru-RU" sz="45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err="1"/>
              <a:t>Основними</a:t>
            </a:r>
            <a:r>
              <a:rPr lang="ru-RU" sz="2800" b="1" i="1" dirty="0"/>
              <a:t> </a:t>
            </a:r>
            <a:r>
              <a:rPr lang="ru-RU" sz="2800" b="1" i="1" dirty="0" err="1"/>
              <a:t>функціями</a:t>
            </a:r>
            <a:r>
              <a:rPr lang="ru-RU" sz="2800" b="1" i="1" dirty="0"/>
              <a:t> маркетингу є: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Маркетингові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– </a:t>
            </a:r>
            <a:r>
              <a:rPr lang="ru-RU" dirty="0" err="1"/>
              <a:t>аналіз</a:t>
            </a:r>
            <a:r>
              <a:rPr lang="ru-RU" dirty="0"/>
              <a:t> ринку, </a:t>
            </a:r>
            <a:r>
              <a:rPr lang="ru-RU" dirty="0" err="1"/>
              <a:t>вивчення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споживача</a:t>
            </a:r>
            <a:r>
              <a:rPr lang="ru-RU" dirty="0"/>
              <a:t>,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ринку.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Товарна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модифікація</a:t>
            </a:r>
            <a:r>
              <a:rPr lang="ru-RU" dirty="0"/>
              <a:t> товару,</a:t>
            </a:r>
          </a:p>
          <a:p>
            <a:pPr marL="0" indent="0">
              <a:buNone/>
            </a:pP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асортименту</a:t>
            </a:r>
            <a:r>
              <a:rPr lang="ru-RU" dirty="0"/>
              <a:t>, </a:t>
            </a:r>
            <a:r>
              <a:rPr lang="ru-RU" dirty="0" err="1"/>
              <a:t>елімінування</a:t>
            </a:r>
            <a:r>
              <a:rPr lang="ru-RU" dirty="0"/>
              <a:t> (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застарілого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товару).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Цінова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за </a:t>
            </a:r>
            <a:r>
              <a:rPr lang="ru-RU" dirty="0" err="1"/>
              <a:t>цінами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цінової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</a:t>
            </a:r>
            <a:r>
              <a:rPr lang="ru-RU" dirty="0" err="1"/>
              <a:t>знижок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–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каналу </a:t>
            </a:r>
            <a:r>
              <a:rPr lang="ru-RU" dirty="0" err="1"/>
              <a:t>збуту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персонального продажу, участь в ярмарках</a:t>
            </a:r>
          </a:p>
          <a:p>
            <a:pPr marL="0" indent="0">
              <a:buNone/>
            </a:pPr>
            <a:r>
              <a:rPr lang="ru-RU" dirty="0"/>
              <a:t>та </a:t>
            </a:r>
            <a:r>
              <a:rPr lang="ru-RU" dirty="0" err="1"/>
              <a:t>виставках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6. Контроль маркетингу – контроль </a:t>
            </a:r>
            <a:r>
              <a:rPr lang="ru-RU" dirty="0" err="1"/>
              <a:t>результатів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маркетинговий</a:t>
            </a:r>
            <a:r>
              <a:rPr lang="ru-RU" dirty="0"/>
              <a:t> аудит.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3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 в PR-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err="1"/>
              <a:t>Оскільки</a:t>
            </a:r>
            <a:r>
              <a:rPr lang="ru-RU" dirty="0"/>
              <a:t> PR є </a:t>
            </a:r>
            <a:r>
              <a:rPr lang="ru-RU" dirty="0" err="1"/>
              <a:t>комунікативною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,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провести </a:t>
            </a:r>
            <a:r>
              <a:rPr lang="ru-RU" i="1" dirty="0"/>
              <a:t>за </a:t>
            </a:r>
            <a:r>
              <a:rPr lang="ru-RU" sz="3800" i="1" dirty="0" err="1">
                <a:solidFill>
                  <a:srgbClr val="FF0000"/>
                </a:solidFill>
              </a:rPr>
              <a:t>критерієм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компонентів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комунікативного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процесу</a:t>
            </a:r>
            <a:r>
              <a:rPr lang="ru-RU" sz="3800" i="1" dirty="0">
                <a:solidFill>
                  <a:srgbClr val="FF0000"/>
                </a:solidFill>
              </a:rPr>
              <a:t>,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якими</a:t>
            </a:r>
            <a:r>
              <a:rPr lang="ru-RU" sz="3800" dirty="0">
                <a:solidFill>
                  <a:srgbClr val="FF0000"/>
                </a:solidFill>
              </a:rPr>
              <a:t> є </a:t>
            </a:r>
            <a:r>
              <a:rPr lang="ru-RU" sz="3800" dirty="0" err="1">
                <a:solidFill>
                  <a:srgbClr val="FF0000"/>
                </a:solidFill>
              </a:rPr>
              <a:t>згідно</a:t>
            </a:r>
            <a:r>
              <a:rPr lang="ru-RU" sz="3800" dirty="0">
                <a:solidFill>
                  <a:srgbClr val="FF0000"/>
                </a:solidFill>
              </a:rPr>
              <a:t> з </a:t>
            </a:r>
            <a:r>
              <a:rPr lang="ru-RU" sz="3800" dirty="0" err="1">
                <a:solidFill>
                  <a:srgbClr val="FF0000"/>
                </a:solidFill>
              </a:rPr>
              <a:t>класичною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моделлю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комунікації</a:t>
            </a:r>
            <a:r>
              <a:rPr lang="ru-RU" sz="3800" dirty="0">
                <a:solidFill>
                  <a:srgbClr val="FF0000"/>
                </a:solidFill>
              </a:rPr>
              <a:t> Г. </a:t>
            </a:r>
            <a:r>
              <a:rPr lang="ru-RU" sz="3800" dirty="0" err="1">
                <a:solidFill>
                  <a:srgbClr val="FF0000"/>
                </a:solidFill>
              </a:rPr>
              <a:t>Лассвелла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джерела</a:t>
            </a:r>
            <a:r>
              <a:rPr lang="ru-RU" dirty="0"/>
              <a:t>;</a:t>
            </a:r>
          </a:p>
          <a:p>
            <a:r>
              <a:rPr lang="ru-RU" dirty="0" err="1"/>
              <a:t>повідомлення</a:t>
            </a:r>
            <a:r>
              <a:rPr lang="ru-RU" dirty="0"/>
              <a:t>;</a:t>
            </a:r>
          </a:p>
          <a:p>
            <a:r>
              <a:rPr lang="ru-RU" dirty="0"/>
              <a:t>канал(и);</a:t>
            </a:r>
          </a:p>
          <a:p>
            <a:r>
              <a:rPr lang="ru-RU" dirty="0" err="1"/>
              <a:t>аудиторія</a:t>
            </a:r>
            <a:r>
              <a:rPr lang="ru-RU" dirty="0"/>
              <a:t> (ї).</a:t>
            </a:r>
          </a:p>
          <a:p>
            <a:pPr marL="0" indent="0">
              <a:buNone/>
            </a:pPr>
            <a:r>
              <a:rPr lang="ru-RU" sz="3800" i="1" dirty="0">
                <a:solidFill>
                  <a:srgbClr val="FF0000"/>
                </a:solidFill>
              </a:rPr>
              <a:t>На </a:t>
            </a:r>
            <a:r>
              <a:rPr lang="ru-RU" sz="3800" i="1" dirty="0" err="1">
                <a:solidFill>
                  <a:srgbClr val="FF0000"/>
                </a:solidFill>
              </a:rPr>
              <a:t>етапі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розробки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кампанії</a:t>
            </a:r>
            <a:r>
              <a:rPr lang="ru-RU" sz="3800" dirty="0">
                <a:solidFill>
                  <a:srgbClr val="FF0000"/>
                </a:solidFill>
              </a:rPr>
              <a:t>  </a:t>
            </a:r>
            <a:r>
              <a:rPr lang="ru-RU" sz="3800" dirty="0" err="1">
                <a:solidFill>
                  <a:srgbClr val="FF0000"/>
                </a:solidFill>
              </a:rPr>
              <a:t>дослідницька</a:t>
            </a:r>
            <a:r>
              <a:rPr lang="ru-RU" sz="3800" dirty="0">
                <a:solidFill>
                  <a:srgbClr val="FF0000"/>
                </a:solidFill>
              </a:rPr>
              <a:t> фаза </a:t>
            </a:r>
            <a:r>
              <a:rPr lang="ru-RU" sz="3800" dirty="0" err="1">
                <a:solidFill>
                  <a:srgbClr val="FF0000"/>
                </a:solidFill>
              </a:rPr>
              <a:t>має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містити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sz="3800" i="1" dirty="0">
                <a:solidFill>
                  <a:srgbClr val="FF0000"/>
                </a:solidFill>
              </a:rPr>
              <a:t>На </a:t>
            </a:r>
            <a:r>
              <a:rPr lang="ru-RU" sz="3800" i="1" dirty="0" err="1">
                <a:solidFill>
                  <a:srgbClr val="FF0000"/>
                </a:solidFill>
              </a:rPr>
              <a:t>етапі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оцінки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ефективності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відбувається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й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821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err="1"/>
              <a:t>Основні</a:t>
            </a:r>
            <a:r>
              <a:rPr lang="ru-RU" sz="2800" b="1" i="1" dirty="0"/>
              <a:t> </a:t>
            </a:r>
            <a:r>
              <a:rPr lang="ru-RU" sz="2800" b="1" i="1" dirty="0" err="1"/>
              <a:t>тактичні</a:t>
            </a:r>
            <a:r>
              <a:rPr lang="ru-RU" sz="2800" b="1" i="1" dirty="0"/>
              <a:t> </a:t>
            </a:r>
            <a:r>
              <a:rPr lang="ru-RU" sz="2800" b="1" i="1" dirty="0" err="1"/>
              <a:t>завдання</a:t>
            </a:r>
            <a:r>
              <a:rPr lang="ru-RU" sz="2800" b="1" i="1" dirty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2900" dirty="0" err="1"/>
              <a:t>виявлення</a:t>
            </a:r>
            <a:r>
              <a:rPr lang="ru-RU" sz="2900" dirty="0"/>
              <a:t> тих,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існують</a:t>
            </a:r>
            <a:r>
              <a:rPr lang="ru-RU" sz="2900" dirty="0"/>
              <a:t>, і </a:t>
            </a:r>
            <a:r>
              <a:rPr lang="ru-RU" sz="2900" dirty="0" err="1"/>
              <a:t>потенційних</a:t>
            </a:r>
            <a:r>
              <a:rPr lang="ru-RU" sz="2900" dirty="0"/>
              <a:t> </a:t>
            </a:r>
            <a:r>
              <a:rPr lang="ru-RU" sz="2900" dirty="0" err="1"/>
              <a:t>бажань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споживачів</a:t>
            </a:r>
            <a:r>
              <a:rPr lang="ru-RU" sz="2900" dirty="0"/>
              <a:t> та </a:t>
            </a:r>
            <a:r>
              <a:rPr lang="ru-RU" sz="2900" dirty="0" err="1"/>
              <a:t>попиту</a:t>
            </a:r>
            <a:r>
              <a:rPr lang="ru-RU" sz="2900" dirty="0"/>
              <a:t> на товар і на </a:t>
            </a:r>
            <a:r>
              <a:rPr lang="ru-RU" sz="2900" dirty="0" err="1"/>
              <a:t>цій</a:t>
            </a:r>
            <a:r>
              <a:rPr lang="ru-RU" sz="2900" dirty="0"/>
              <a:t> </a:t>
            </a:r>
            <a:r>
              <a:rPr lang="ru-RU" sz="2900" dirty="0" err="1"/>
              <a:t>основі</a:t>
            </a:r>
            <a:r>
              <a:rPr lang="ru-RU" sz="2900" dirty="0"/>
              <a:t> </a:t>
            </a:r>
            <a:r>
              <a:rPr lang="ru-RU" sz="2900" dirty="0" err="1"/>
              <a:t>обгрунтування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доцільності</a:t>
            </a:r>
            <a:r>
              <a:rPr lang="ru-RU" sz="2900" dirty="0"/>
              <a:t> </a:t>
            </a:r>
            <a:r>
              <a:rPr lang="ru-RU" sz="2900" dirty="0" err="1"/>
              <a:t>його</a:t>
            </a:r>
            <a:r>
              <a:rPr lang="ru-RU" sz="2900" dirty="0"/>
              <a:t> </a:t>
            </a:r>
            <a:r>
              <a:rPr lang="ru-RU" sz="2900" dirty="0" err="1"/>
              <a:t>виробництва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 smtClean="0"/>
              <a:t>• </a:t>
            </a:r>
            <a:r>
              <a:rPr lang="ru-RU" sz="2900" dirty="0" err="1" smtClean="0"/>
              <a:t>організація</a:t>
            </a:r>
            <a:r>
              <a:rPr lang="ru-RU" sz="2900" dirty="0" smtClean="0"/>
              <a:t> </a:t>
            </a:r>
            <a:r>
              <a:rPr lang="ru-RU" sz="2900" dirty="0" err="1" smtClean="0"/>
              <a:t>дослідних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робіт</a:t>
            </a:r>
            <a:r>
              <a:rPr lang="ru-RU" sz="2900" dirty="0" smtClean="0"/>
              <a:t> </a:t>
            </a:r>
            <a:r>
              <a:rPr lang="ru-RU" sz="2900" dirty="0"/>
              <a:t>з </a:t>
            </a:r>
            <a:r>
              <a:rPr lang="ru-RU" sz="2900" dirty="0" err="1"/>
              <a:t>урахуванням</a:t>
            </a:r>
            <a:r>
              <a:rPr lang="ru-RU" sz="2900" dirty="0"/>
              <a:t> </a:t>
            </a:r>
            <a:r>
              <a:rPr lang="ru-RU" sz="2900" dirty="0" err="1"/>
              <a:t>вимог</a:t>
            </a:r>
            <a:r>
              <a:rPr lang="ru-RU" sz="2900" dirty="0"/>
              <a:t> ринку для </a:t>
            </a:r>
            <a:r>
              <a:rPr lang="ru-RU" sz="2900" dirty="0" err="1" smtClean="0"/>
              <a:t>створеннянової</a:t>
            </a:r>
            <a:r>
              <a:rPr lang="ru-RU" sz="2900" dirty="0" smtClean="0"/>
              <a:t> </a:t>
            </a:r>
            <a:r>
              <a:rPr lang="ru-RU" sz="2900" dirty="0" err="1"/>
              <a:t>продукції</a:t>
            </a:r>
            <a:r>
              <a:rPr lang="ru-RU" sz="2900" dirty="0"/>
              <a:t>,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модифікації</a:t>
            </a:r>
            <a:r>
              <a:rPr lang="ru-RU" sz="2900" dirty="0"/>
              <a:t>, </a:t>
            </a:r>
            <a:r>
              <a:rPr lang="ru-RU" sz="2900" dirty="0" err="1"/>
              <a:t>узгодження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споживчих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властивостей</a:t>
            </a:r>
            <a:r>
              <a:rPr lang="ru-RU" sz="2900" dirty="0"/>
              <a:t> з потребами ринку;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планування</a:t>
            </a:r>
            <a:r>
              <a:rPr lang="ru-RU" sz="2900" dirty="0"/>
              <a:t> та </a:t>
            </a:r>
            <a:r>
              <a:rPr lang="ru-RU" sz="2900" dirty="0" err="1"/>
              <a:t>координація</a:t>
            </a:r>
            <a:r>
              <a:rPr lang="ru-RU" sz="2900" dirty="0"/>
              <a:t> </a:t>
            </a:r>
            <a:r>
              <a:rPr lang="ru-RU" sz="2900" dirty="0" err="1"/>
              <a:t>виробничої</a:t>
            </a:r>
            <a:r>
              <a:rPr lang="ru-RU" sz="2900" dirty="0"/>
              <a:t>, </a:t>
            </a:r>
            <a:r>
              <a:rPr lang="ru-RU" sz="2900" dirty="0" err="1"/>
              <a:t>збутової</a:t>
            </a:r>
            <a:r>
              <a:rPr lang="ru-RU" sz="2900" dirty="0"/>
              <a:t> і</a:t>
            </a:r>
          </a:p>
          <a:p>
            <a:pPr marL="0" indent="0">
              <a:buNone/>
            </a:pPr>
            <a:r>
              <a:rPr lang="ru-RU" sz="2900" dirty="0" err="1"/>
              <a:t>фінансової</a:t>
            </a:r>
            <a:r>
              <a:rPr lang="ru-RU" sz="2900" dirty="0"/>
              <a:t> </a:t>
            </a:r>
            <a:r>
              <a:rPr lang="ru-RU" sz="2900" dirty="0" err="1"/>
              <a:t>діяльності</a:t>
            </a:r>
            <a:r>
              <a:rPr lang="ru-RU" sz="2900" dirty="0"/>
              <a:t> ринку з </a:t>
            </a:r>
            <a:r>
              <a:rPr lang="ru-RU" sz="2900" dirty="0" err="1"/>
              <a:t>урахуванням</a:t>
            </a:r>
            <a:r>
              <a:rPr lang="ru-RU" sz="2900" dirty="0"/>
              <a:t> умов ринку</a:t>
            </a:r>
            <a:r>
              <a:rPr lang="ru-RU" sz="2900" dirty="0" smtClean="0"/>
              <a:t>;</a:t>
            </a:r>
            <a:r>
              <a:rPr lang="ru-RU" sz="2900" dirty="0"/>
              <a:t> </a:t>
            </a:r>
            <a:r>
              <a:rPr lang="ru-RU" sz="2900" dirty="0" err="1"/>
              <a:t>організація</a:t>
            </a:r>
            <a:r>
              <a:rPr lang="ru-RU" sz="2900" dirty="0"/>
              <a:t> та </a:t>
            </a:r>
            <a:r>
              <a:rPr lang="ru-RU" sz="2900" dirty="0" err="1"/>
              <a:t>вдосконалення</a:t>
            </a:r>
            <a:r>
              <a:rPr lang="ru-RU" sz="2900" dirty="0"/>
              <a:t> </a:t>
            </a:r>
            <a:r>
              <a:rPr lang="ru-RU" sz="2900" dirty="0" err="1"/>
              <a:t>системи</a:t>
            </a:r>
            <a:r>
              <a:rPr lang="ru-RU" sz="2900" dirty="0"/>
              <a:t> і </a:t>
            </a:r>
            <a:r>
              <a:rPr lang="ru-RU" sz="2900" dirty="0" err="1"/>
              <a:t>методів</a:t>
            </a:r>
            <a:r>
              <a:rPr lang="ru-RU" sz="2900" dirty="0"/>
              <a:t> </a:t>
            </a:r>
            <a:r>
              <a:rPr lang="ru-RU" sz="2900" dirty="0" err="1"/>
              <a:t>збуту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продукції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реалізація</a:t>
            </a:r>
            <a:r>
              <a:rPr lang="ru-RU" sz="2900" dirty="0"/>
              <a:t> </a:t>
            </a:r>
            <a:r>
              <a:rPr lang="ru-RU" sz="2900" dirty="0" err="1"/>
              <a:t>маркетингової</a:t>
            </a:r>
            <a:r>
              <a:rPr lang="ru-RU" sz="2900" dirty="0"/>
              <a:t> </a:t>
            </a:r>
            <a:r>
              <a:rPr lang="ru-RU" sz="2900" dirty="0" err="1"/>
              <a:t>політики</a:t>
            </a:r>
            <a:r>
              <a:rPr lang="ru-RU" sz="2900" dirty="0"/>
              <a:t> </a:t>
            </a:r>
            <a:r>
              <a:rPr lang="ru-RU" sz="2900" dirty="0" err="1"/>
              <a:t>ціноутворення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здійснення</a:t>
            </a:r>
            <a:r>
              <a:rPr lang="ru-RU" sz="2900" dirty="0"/>
              <a:t> </a:t>
            </a:r>
            <a:r>
              <a:rPr lang="ru-RU" sz="2900" dirty="0" err="1"/>
              <a:t>заходів</a:t>
            </a:r>
            <a:r>
              <a:rPr lang="ru-RU" sz="2900" dirty="0"/>
              <a:t> </a:t>
            </a:r>
            <a:r>
              <a:rPr lang="ru-RU" sz="2900" dirty="0" err="1"/>
              <a:t>щодо</a:t>
            </a:r>
            <a:r>
              <a:rPr lang="ru-RU" sz="2900" dirty="0"/>
              <a:t> </a:t>
            </a:r>
            <a:r>
              <a:rPr lang="ru-RU" sz="2900" dirty="0" err="1"/>
              <a:t>маркетингових</a:t>
            </a:r>
            <a:r>
              <a:rPr lang="ru-RU" sz="2900" dirty="0"/>
              <a:t> </a:t>
            </a:r>
            <a:r>
              <a:rPr lang="ru-RU" sz="2900" dirty="0" err="1"/>
              <a:t>комунікацій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аналіз</a:t>
            </a:r>
            <a:r>
              <a:rPr lang="ru-RU" sz="2900" dirty="0"/>
              <a:t> </a:t>
            </a:r>
            <a:r>
              <a:rPr lang="ru-RU" sz="2900" dirty="0" err="1"/>
              <a:t>маркетингової</a:t>
            </a:r>
            <a:r>
              <a:rPr lang="ru-RU" sz="2900" dirty="0"/>
              <a:t> </a:t>
            </a:r>
            <a:r>
              <a:rPr lang="ru-RU" sz="2900" dirty="0" err="1"/>
              <a:t>діяльності</a:t>
            </a:r>
            <a:r>
              <a:rPr lang="ru-RU" sz="2900" dirty="0"/>
              <a:t>.</a:t>
            </a:r>
            <a:endParaRPr lang="uk-UA" sz="29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uk-UA" sz="4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62294"/>
            <a:ext cx="6552728" cy="477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5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Тактичні засоби </a:t>
            </a:r>
            <a:r>
              <a:rPr lang="uk-UA" dirty="0" err="1" smtClean="0">
                <a:solidFill>
                  <a:srgbClr val="FF0000"/>
                </a:solidFill>
              </a:rPr>
              <a:t>паблік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рилейшнз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sz="3800" dirty="0" smtClean="0">
                <a:solidFill>
                  <a:srgbClr val="FF0000"/>
                </a:solidFill>
              </a:rPr>
              <a:t>. </a:t>
            </a:r>
            <a:r>
              <a:rPr lang="ru-RU" sz="3800" dirty="0" err="1" smtClean="0">
                <a:solidFill>
                  <a:srgbClr val="FF0000"/>
                </a:solidFill>
              </a:rPr>
              <a:t>Засоби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масової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інформації</a:t>
            </a:r>
            <a:r>
              <a:rPr lang="ru-RU" sz="3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Друковані</a:t>
            </a:r>
            <a:r>
              <a:rPr lang="ru-RU" sz="3800" dirty="0"/>
              <a:t> ЗМІ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Телебачення</a:t>
            </a:r>
            <a:r>
              <a:rPr lang="ru-RU" sz="3800" dirty="0"/>
              <a:t>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Радіо</a:t>
            </a:r>
            <a:r>
              <a:rPr lang="ru-RU" sz="3800" dirty="0"/>
              <a:t> </a:t>
            </a:r>
            <a:r>
              <a:rPr lang="ru-RU" sz="3800" dirty="0" smtClean="0"/>
              <a:t> </a:t>
            </a:r>
          </a:p>
          <a:p>
            <a:r>
              <a:rPr lang="ru-RU" sz="3800" dirty="0" smtClean="0"/>
              <a:t>Заходи </a:t>
            </a:r>
            <a:r>
              <a:rPr lang="ru-RU" sz="3800" dirty="0"/>
              <a:t>для </a:t>
            </a:r>
            <a:r>
              <a:rPr lang="ru-RU" sz="3800" dirty="0" err="1"/>
              <a:t>преси</a:t>
            </a:r>
            <a:r>
              <a:rPr lang="ru-RU" sz="3800" dirty="0"/>
              <a:t> (</a:t>
            </a:r>
            <a:r>
              <a:rPr lang="ru-RU" sz="3800" dirty="0" err="1"/>
              <a:t>прес</a:t>
            </a:r>
            <a:r>
              <a:rPr lang="ru-RU" sz="3800" dirty="0"/>
              <a:t>-тури, </a:t>
            </a:r>
            <a:r>
              <a:rPr lang="ru-RU" sz="3800" dirty="0" err="1" smtClean="0"/>
              <a:t>прес-сніданки,прес-конференція</a:t>
            </a:r>
            <a:r>
              <a:rPr lang="ru-RU" sz="3800" dirty="0" smtClean="0"/>
              <a:t>, </a:t>
            </a:r>
            <a:r>
              <a:rPr lang="ru-RU" sz="3800" dirty="0" err="1"/>
              <a:t>прес-брифінг</a:t>
            </a:r>
            <a:r>
              <a:rPr lang="ru-RU" sz="3800" dirty="0"/>
              <a:t> і т.д</a:t>
            </a:r>
            <a:r>
              <a:rPr lang="ru-RU" sz="3800" dirty="0" smtClean="0"/>
              <a:t>.)</a:t>
            </a:r>
          </a:p>
          <a:p>
            <a:pPr marL="0" indent="0">
              <a:buNone/>
            </a:pPr>
            <a:r>
              <a:rPr lang="uk-UA" sz="3800" dirty="0">
                <a:solidFill>
                  <a:srgbClr val="FF0000"/>
                </a:solidFill>
              </a:rPr>
              <a:t>2</a:t>
            </a:r>
            <a:r>
              <a:rPr lang="en-US" sz="3800" dirty="0" smtClean="0">
                <a:solidFill>
                  <a:srgbClr val="FF0000"/>
                </a:solidFill>
              </a:rPr>
              <a:t>. </a:t>
            </a:r>
            <a:r>
              <a:rPr lang="ru-RU" sz="3800" dirty="0" err="1">
                <a:solidFill>
                  <a:srgbClr val="FF0000"/>
                </a:solidFill>
              </a:rPr>
              <a:t>Ділові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smtClean="0">
                <a:solidFill>
                  <a:srgbClr val="FF0000"/>
                </a:solidFill>
              </a:rPr>
              <a:t>заходи</a:t>
            </a:r>
            <a:r>
              <a:rPr lang="ru-RU" sz="3800" dirty="0" smtClean="0"/>
              <a:t>:</a:t>
            </a:r>
          </a:p>
          <a:p>
            <a:pPr marL="0" indent="0">
              <a:buNone/>
            </a:pPr>
            <a:r>
              <a:rPr lang="ru-RU" sz="3800" dirty="0" smtClean="0"/>
              <a:t> </a:t>
            </a:r>
            <a:r>
              <a:rPr lang="ru-RU" sz="3800" dirty="0"/>
              <a:t>• </a:t>
            </a:r>
            <a:r>
              <a:rPr lang="ru-RU" sz="3800" dirty="0" err="1"/>
              <a:t>Форуми</a:t>
            </a:r>
            <a:r>
              <a:rPr lang="ru-RU" sz="3800" dirty="0"/>
              <a:t>, </a:t>
            </a:r>
            <a:r>
              <a:rPr lang="ru-RU" sz="3800" dirty="0" err="1"/>
              <a:t>конгреси</a:t>
            </a:r>
            <a:r>
              <a:rPr lang="ru-RU" sz="3800" dirty="0"/>
              <a:t>, </a:t>
            </a:r>
            <a:r>
              <a:rPr lang="ru-RU" sz="3800" dirty="0" err="1" smtClean="0"/>
              <a:t>конференції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 </a:t>
            </a:r>
            <a:r>
              <a:rPr lang="ru-RU" sz="3800" dirty="0"/>
              <a:t>• </a:t>
            </a:r>
            <a:r>
              <a:rPr lang="ru-RU" sz="3800" dirty="0" err="1"/>
              <a:t>Семінари</a:t>
            </a:r>
            <a:r>
              <a:rPr lang="ru-RU" sz="3800" dirty="0"/>
              <a:t>, </a:t>
            </a:r>
            <a:r>
              <a:rPr lang="ru-RU" sz="3800" dirty="0" err="1"/>
              <a:t>тренінги</a:t>
            </a:r>
            <a:r>
              <a:rPr lang="ru-RU" sz="3800" dirty="0"/>
              <a:t>, </a:t>
            </a:r>
            <a:r>
              <a:rPr lang="ru-RU" sz="3800" dirty="0" err="1"/>
              <a:t>майстер-класи</a:t>
            </a:r>
            <a:r>
              <a:rPr lang="ru-RU" sz="3800" dirty="0"/>
              <a:t>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Круглі</a:t>
            </a:r>
            <a:r>
              <a:rPr lang="ru-RU" sz="3800" dirty="0"/>
              <a:t> </a:t>
            </a:r>
            <a:r>
              <a:rPr lang="ru-RU" sz="3800" dirty="0" err="1"/>
              <a:t>столи</a:t>
            </a:r>
            <a:r>
              <a:rPr lang="ru-RU" sz="3800" dirty="0"/>
              <a:t> </a:t>
            </a:r>
            <a:endParaRPr lang="ru-RU" sz="3800" dirty="0" smtClean="0"/>
          </a:p>
          <a:p>
            <a:r>
              <a:rPr lang="ru-RU" sz="3800" dirty="0" smtClean="0"/>
              <a:t> </a:t>
            </a:r>
            <a:r>
              <a:rPr lang="ru-RU" sz="3800" dirty="0" err="1" smtClean="0"/>
              <a:t>Виставки</a:t>
            </a:r>
            <a:r>
              <a:rPr lang="ru-RU" sz="3800" dirty="0" smtClean="0"/>
              <a:t>, ярмарки</a:t>
            </a:r>
            <a:endParaRPr lang="ru-RU" sz="3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3.Спеціальні </a:t>
            </a:r>
            <a:r>
              <a:rPr lang="ru-RU" sz="1400" dirty="0">
                <a:solidFill>
                  <a:srgbClr val="FF0000"/>
                </a:solidFill>
              </a:rPr>
              <a:t>заходи (</a:t>
            </a:r>
            <a:r>
              <a:rPr lang="en-US" sz="1400" dirty="0">
                <a:solidFill>
                  <a:srgbClr val="FF0000"/>
                </a:solidFill>
              </a:rPr>
              <a:t>event</a:t>
            </a:r>
            <a:r>
              <a:rPr lang="en-US" sz="1400" dirty="0" smtClean="0"/>
              <a:t>)</a:t>
            </a:r>
            <a:endParaRPr lang="uk-UA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/>
              <a:t>• </a:t>
            </a:r>
            <a:r>
              <a:rPr lang="ru-RU" sz="1400" dirty="0" err="1"/>
              <a:t>Церемонії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Премії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Презентації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/>
              <a:t>Свята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 smtClean="0"/>
              <a:t>Конкурси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 smtClean="0"/>
              <a:t>Фестивалі</a:t>
            </a:r>
            <a:endParaRPr lang="ru-RU" sz="1400" dirty="0" smtClean="0"/>
          </a:p>
          <a:p>
            <a:endParaRPr lang="uk-UA" sz="1400" dirty="0"/>
          </a:p>
          <a:p>
            <a:pPr marL="0" indent="0">
              <a:buNone/>
            </a:pPr>
            <a:r>
              <a:rPr lang="uk-UA" sz="1400" dirty="0" smtClean="0"/>
              <a:t>4</a:t>
            </a:r>
            <a:r>
              <a:rPr lang="en-US" sz="1400" dirty="0" smtClean="0"/>
              <a:t>. </a:t>
            </a:r>
            <a:r>
              <a:rPr lang="ru-RU" sz="1400" dirty="0">
                <a:solidFill>
                  <a:srgbClr val="FF0000"/>
                </a:solidFill>
              </a:rPr>
              <a:t>Мережа </a:t>
            </a:r>
            <a:r>
              <a:rPr lang="ru-RU" sz="1400" dirty="0" err="1">
                <a:solidFill>
                  <a:srgbClr val="FF0000"/>
                </a:solidFill>
              </a:rPr>
              <a:t>Інтернет</a:t>
            </a:r>
            <a:r>
              <a:rPr lang="ru-RU" sz="1400" dirty="0"/>
              <a:t>: </a:t>
            </a:r>
          </a:p>
          <a:p>
            <a:pPr marL="0" indent="0">
              <a:buNone/>
            </a:pPr>
            <a:r>
              <a:rPr lang="ru-RU" sz="1400" dirty="0"/>
              <a:t>• </a:t>
            </a:r>
            <a:r>
              <a:rPr lang="ru-RU" sz="1400" dirty="0" err="1"/>
              <a:t>Корпоративний</a:t>
            </a:r>
            <a:r>
              <a:rPr lang="ru-RU" sz="1400" dirty="0"/>
              <a:t> сайт (контент, </a:t>
            </a:r>
            <a:r>
              <a:rPr lang="ru-RU" sz="1400" dirty="0" err="1"/>
              <a:t>зворотний</a:t>
            </a:r>
            <a:r>
              <a:rPr lang="ru-RU" sz="1400" dirty="0"/>
              <a:t> </a:t>
            </a:r>
            <a:r>
              <a:rPr lang="ru-RU" sz="1400" dirty="0" err="1"/>
              <a:t>зв'язок</a:t>
            </a:r>
            <a:r>
              <a:rPr lang="ru-RU" sz="1400" dirty="0"/>
              <a:t>, </a:t>
            </a:r>
            <a:r>
              <a:rPr lang="ru-RU" sz="1400" dirty="0" err="1"/>
              <a:t>просування</a:t>
            </a:r>
            <a:r>
              <a:rPr lang="ru-RU" sz="1400" dirty="0"/>
              <a:t>, </a:t>
            </a:r>
            <a:r>
              <a:rPr lang="en-US" sz="1400" dirty="0"/>
              <a:t>SEO, </a:t>
            </a:r>
            <a:r>
              <a:rPr lang="ru-RU" sz="1400" dirty="0" err="1"/>
              <a:t>фірмовий</a:t>
            </a:r>
            <a:r>
              <a:rPr lang="ru-RU" sz="1400" dirty="0"/>
              <a:t> стиль, </a:t>
            </a:r>
            <a:r>
              <a:rPr lang="ru-RU" sz="1400" dirty="0" err="1"/>
              <a:t>юзабіліті</a:t>
            </a:r>
            <a:r>
              <a:rPr lang="ru-RU" sz="1400" dirty="0"/>
              <a:t>, </a:t>
            </a:r>
            <a:r>
              <a:rPr lang="ru-RU" sz="1400" dirty="0" err="1" smtClean="0"/>
              <a:t>швидкість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/>
              <a:t>• </a:t>
            </a:r>
            <a:r>
              <a:rPr lang="ru-RU" sz="1400" dirty="0" err="1"/>
              <a:t>Соціальні</a:t>
            </a:r>
            <a:r>
              <a:rPr lang="ru-RU" sz="1400" dirty="0"/>
              <a:t> </a:t>
            </a:r>
            <a:r>
              <a:rPr lang="ru-RU" sz="1400" dirty="0" err="1"/>
              <a:t>мережі</a:t>
            </a:r>
            <a:r>
              <a:rPr lang="ru-RU" sz="1400" dirty="0"/>
              <a:t> (</a:t>
            </a:r>
            <a:r>
              <a:rPr lang="en-US" sz="1400" dirty="0"/>
              <a:t>SMM, SMO</a:t>
            </a:r>
            <a:r>
              <a:rPr lang="en-US" sz="1400" dirty="0" smtClean="0"/>
              <a:t>)</a:t>
            </a:r>
            <a:endParaRPr lang="uk-UA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/>
              <a:t>• </a:t>
            </a:r>
            <a:r>
              <a:rPr lang="ru-RU" sz="1400" dirty="0" err="1"/>
              <a:t>Розсилки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Електронні</a:t>
            </a:r>
            <a:r>
              <a:rPr lang="ru-RU" sz="1400" dirty="0"/>
              <a:t> </a:t>
            </a:r>
            <a:r>
              <a:rPr lang="ru-RU" sz="1400" dirty="0" smtClean="0"/>
              <a:t>ЗМІ</a:t>
            </a:r>
          </a:p>
          <a:p>
            <a:pPr marL="0" indent="0">
              <a:buNone/>
            </a:pPr>
            <a:endParaRPr lang="uk-UA" sz="1400" dirty="0"/>
          </a:p>
          <a:p>
            <a:pPr marL="0" indent="0">
              <a:buNone/>
            </a:pPr>
            <a:r>
              <a:rPr lang="uk-UA" sz="1400" dirty="0"/>
              <a:t>5</a:t>
            </a:r>
            <a:r>
              <a:rPr lang="en-US" sz="1400" dirty="0" smtClean="0"/>
              <a:t>. </a:t>
            </a:r>
            <a:r>
              <a:rPr lang="ru-RU" sz="1400" dirty="0" err="1"/>
              <a:t>Соціальні</a:t>
            </a:r>
            <a:r>
              <a:rPr lang="ru-RU" sz="1400" dirty="0"/>
              <a:t> </a:t>
            </a:r>
            <a:r>
              <a:rPr lang="ru-RU" sz="1400" dirty="0" smtClean="0"/>
              <a:t>заходи: </a:t>
            </a:r>
          </a:p>
          <a:p>
            <a:pPr marL="0" indent="0">
              <a:buNone/>
            </a:pPr>
            <a:r>
              <a:rPr lang="ru-RU" sz="1400" dirty="0" smtClean="0"/>
              <a:t>Спонсорство •</a:t>
            </a:r>
          </a:p>
          <a:p>
            <a:pPr marL="0" indent="0">
              <a:buNone/>
            </a:pPr>
            <a:r>
              <a:rPr lang="ru-RU" sz="1400" dirty="0" err="1" smtClean="0"/>
              <a:t>Благодійність</a:t>
            </a:r>
            <a:r>
              <a:rPr lang="ru-RU" sz="1400" dirty="0" smtClean="0"/>
              <a:t>  </a:t>
            </a:r>
          </a:p>
          <a:p>
            <a:pPr marL="0" indent="0">
              <a:buNone/>
            </a:pPr>
            <a:r>
              <a:rPr lang="ru-RU" sz="1400" dirty="0" smtClean="0"/>
              <a:t>Корпоративна </a:t>
            </a:r>
            <a:r>
              <a:rPr lang="ru-RU" sz="1400" dirty="0" err="1"/>
              <a:t>соціальна</a:t>
            </a:r>
            <a:r>
              <a:rPr lang="ru-RU" sz="1400" dirty="0"/>
              <a:t> </a:t>
            </a:r>
            <a:r>
              <a:rPr lang="ru-RU" sz="1400" dirty="0" err="1" smtClean="0"/>
              <a:t>відповідальність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98259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i="1" dirty="0" smtClean="0"/>
              <a:t>Дослідження джерел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джерел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тих </a:t>
            </a:r>
            <a:r>
              <a:rPr lang="ru-RU" dirty="0" err="1"/>
              <a:t>суб'єктів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поширення</a:t>
            </a:r>
            <a:r>
              <a:rPr lang="ru-RU" dirty="0"/>
              <a:t> PR-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повідомлень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 До числа таких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ньюсмейкери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перші</a:t>
            </a:r>
            <a:r>
              <a:rPr lang="ru-RU" dirty="0"/>
              <a:t> особи </a:t>
            </a:r>
            <a:r>
              <a:rPr lang="ru-RU" dirty="0" err="1"/>
              <a:t>організації</a:t>
            </a:r>
            <a:r>
              <a:rPr lang="ru-RU" dirty="0"/>
              <a:t> - президент, голова </a:t>
            </a:r>
            <a:r>
              <a:rPr lang="ru-RU" dirty="0" err="1"/>
              <a:t>правління</a:t>
            </a:r>
            <a:r>
              <a:rPr lang="ru-RU" dirty="0"/>
              <a:t>, члени ради </a:t>
            </a:r>
            <a:r>
              <a:rPr lang="ru-RU" dirty="0" err="1"/>
              <a:t>директорів</a:t>
            </a:r>
            <a:r>
              <a:rPr lang="ru-RU" dirty="0"/>
              <a:t> і т.д.,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для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служб і </a:t>
            </a:r>
            <a:r>
              <a:rPr lang="ru-RU" dirty="0" err="1"/>
              <a:t>відділів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креативні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спічрайтер</a:t>
            </a:r>
            <a:r>
              <a:rPr lang="ru-RU" dirty="0"/>
              <a:t>, </a:t>
            </a:r>
            <a:r>
              <a:rPr lang="ru-RU" dirty="0" err="1"/>
              <a:t>концептуаліст</a:t>
            </a:r>
            <a:r>
              <a:rPr lang="ru-RU" dirty="0"/>
              <a:t>,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маркетингу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спікери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прес-секретар</a:t>
            </a:r>
            <a:r>
              <a:rPr lang="ru-RU" dirty="0"/>
              <a:t>, </a:t>
            </a:r>
            <a:r>
              <a:rPr lang="ru-RU" dirty="0" err="1"/>
              <a:t>віце</a:t>
            </a:r>
            <a:r>
              <a:rPr lang="ru-RU" dirty="0"/>
              <a:t>-президент з PR і т.д.).</a:t>
            </a: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Процес дослідження джерел націлений на </a:t>
            </a:r>
            <a:r>
              <a:rPr lang="uk-UA" dirty="0"/>
              <a:t>виявлення їх комунікативної компетентності, ступеня адаптивності по відношенню до аудиторії, психологічної готовності до роботи із зовнішнім середовищем в умовах її агресивності, тиску, готовності і здатності до комунікації в кризових ситуаціях.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576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i="1" dirty="0"/>
              <a:t>Дослідження повідомлень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uk-UA" b="1" i="1" dirty="0">
                <a:solidFill>
                  <a:srgbClr val="FF0000"/>
                </a:solidFill>
              </a:rPr>
              <a:t>Дослідження повідомлень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– вивчення змісту і форми тих PR-матеріалів, які в ході кампанії організація адресує цільовим аудиторіям. Для аналізу повідомлень залучаються аналоги, що застосовувалися організацією раніше для вирішення подібних завдань в подібних умовах для тих же цільових аудиторій, зокрема, аналізуються ретроспективні комунікативні кампанії організації, що містили повідомлення, </a:t>
            </a:r>
            <a:r>
              <a:rPr lang="uk-UA" dirty="0" smtClean="0"/>
              <a:t>адресовані </a:t>
            </a:r>
            <a:r>
              <a:rPr lang="uk-UA" dirty="0"/>
              <a:t>відповідним цільовим аудиторіям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Основними методами аналізу повідомлень є </a:t>
            </a:r>
            <a:r>
              <a:rPr lang="uk-UA" i="1" dirty="0">
                <a:solidFill>
                  <a:srgbClr val="FF0000"/>
                </a:solidFill>
              </a:rPr>
              <a:t>опитування експертів, метод фокус-груп, лабораторний експеримент.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i="1" dirty="0"/>
              <a:t>Дослідження каналів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каналів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вивчення</a:t>
            </a:r>
            <a:r>
              <a:rPr lang="ru-RU" sz="2000" dirty="0"/>
              <a:t> тих </a:t>
            </a:r>
            <a:r>
              <a:rPr lang="ru-RU" sz="2000" dirty="0" err="1"/>
              <a:t>засобів</a:t>
            </a:r>
            <a:r>
              <a:rPr lang="ru-RU" sz="2000" dirty="0"/>
              <a:t>,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повідомлення</a:t>
            </a:r>
            <a:r>
              <a:rPr lang="ru-RU" sz="2000" dirty="0"/>
              <a:t> </a:t>
            </a:r>
            <a:r>
              <a:rPr lang="ru-RU" sz="2000" dirty="0" err="1"/>
              <a:t>доставляються</a:t>
            </a:r>
            <a:r>
              <a:rPr lang="ru-RU" sz="2000" dirty="0"/>
              <a:t> </a:t>
            </a:r>
            <a:r>
              <a:rPr lang="ru-RU" sz="2000" dirty="0" err="1"/>
              <a:t>цільовим</a:t>
            </a:r>
            <a:r>
              <a:rPr lang="ru-RU" sz="2000" dirty="0"/>
              <a:t> </a:t>
            </a:r>
            <a:r>
              <a:rPr lang="ru-RU" sz="2000" dirty="0" err="1"/>
              <a:t>аудиторіям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До числа </a:t>
            </a:r>
            <a:r>
              <a:rPr lang="ru-RU" sz="2000" dirty="0" err="1"/>
              <a:t>можливих</a:t>
            </a:r>
            <a:r>
              <a:rPr lang="ru-RU" sz="2000" dirty="0"/>
              <a:t> </a:t>
            </a:r>
            <a:r>
              <a:rPr lang="ru-RU" sz="2000" dirty="0" err="1"/>
              <a:t>каналів</a:t>
            </a:r>
            <a:r>
              <a:rPr lang="ru-RU" sz="2000" dirty="0"/>
              <a:t> </a:t>
            </a:r>
            <a:r>
              <a:rPr lang="ru-RU" sz="2000" dirty="0" err="1"/>
              <a:t>відносяться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масової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,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реклами</a:t>
            </a:r>
            <a:r>
              <a:rPr lang="ru-RU" sz="2000" dirty="0"/>
              <a:t>, </a:t>
            </a:r>
            <a:r>
              <a:rPr lang="ru-RU" sz="2000" dirty="0" err="1"/>
              <a:t>директ</a:t>
            </a:r>
            <a:r>
              <a:rPr lang="ru-RU" sz="2000" dirty="0"/>
              <a:t>-мейл, </a:t>
            </a:r>
            <a:r>
              <a:rPr lang="ru-RU" sz="2000" dirty="0" err="1"/>
              <a:t>спецзаходи</a:t>
            </a:r>
            <a:r>
              <a:rPr lang="ru-RU" sz="2000" dirty="0"/>
              <a:t>,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неформальної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(чутки) і </a:t>
            </a:r>
            <a:r>
              <a:rPr lang="ru-RU" sz="2000" dirty="0" err="1"/>
              <a:t>ін</a:t>
            </a:r>
            <a:r>
              <a:rPr lang="ru-RU" sz="2000" dirty="0"/>
              <a:t>.  </a:t>
            </a:r>
            <a:r>
              <a:rPr lang="ru-RU" sz="2000" dirty="0" err="1"/>
              <a:t>Значимість</a:t>
            </a:r>
            <a:r>
              <a:rPr lang="ru-RU" sz="2000" dirty="0"/>
              <a:t> кожного з </a:t>
            </a:r>
            <a:r>
              <a:rPr lang="ru-RU" sz="2000" dirty="0" err="1"/>
              <a:t>каналів</a:t>
            </a:r>
            <a:r>
              <a:rPr lang="ru-RU" sz="2000" dirty="0"/>
              <a:t> </a:t>
            </a:r>
            <a:r>
              <a:rPr lang="ru-RU" sz="2000" dirty="0" err="1"/>
              <a:t>визначається</a:t>
            </a:r>
            <a:r>
              <a:rPr lang="ru-RU" sz="2000" dirty="0"/>
              <a:t> характером </a:t>
            </a:r>
            <a:r>
              <a:rPr lang="ru-RU" sz="2000" dirty="0" err="1"/>
              <a:t>конкретної</a:t>
            </a:r>
            <a:r>
              <a:rPr lang="ru-RU" sz="2000" dirty="0"/>
              <a:t> PR-</a:t>
            </a:r>
            <a:r>
              <a:rPr lang="ru-RU" sz="2000" dirty="0" err="1"/>
              <a:t>кампанії</a:t>
            </a:r>
            <a:r>
              <a:rPr lang="ru-RU" sz="2000" dirty="0"/>
              <a:t> і </a:t>
            </a:r>
            <a:r>
              <a:rPr lang="ru-RU" sz="2000" dirty="0" err="1"/>
              <a:t>специфікою</a:t>
            </a:r>
            <a:r>
              <a:rPr lang="ru-RU" sz="2000" dirty="0"/>
              <a:t> </a:t>
            </a:r>
            <a:r>
              <a:rPr lang="ru-RU" sz="2000" dirty="0" err="1"/>
              <a:t>цільової</a:t>
            </a:r>
            <a:r>
              <a:rPr lang="ru-RU" sz="2000" dirty="0"/>
              <a:t> </a:t>
            </a:r>
            <a:r>
              <a:rPr lang="ru-RU" sz="2000" dirty="0" err="1"/>
              <a:t>аудиторії</a:t>
            </a:r>
            <a:r>
              <a:rPr lang="ru-RU" sz="2000" dirty="0"/>
              <a:t>, </a:t>
            </a:r>
            <a:r>
              <a:rPr lang="ru-RU" sz="2000" dirty="0" err="1"/>
              <a:t>проте</a:t>
            </a:r>
            <a:r>
              <a:rPr lang="ru-RU" sz="2000" dirty="0"/>
              <a:t> для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кампаній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важливими</a:t>
            </a:r>
            <a:r>
              <a:rPr lang="ru-RU" sz="2000" dirty="0"/>
              <a:t> каналами </a:t>
            </a:r>
            <a:r>
              <a:rPr lang="ru-RU" sz="2000" dirty="0" err="1"/>
              <a:t>виступають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реклами</a:t>
            </a:r>
            <a:r>
              <a:rPr lang="ru-RU" sz="2000" dirty="0"/>
              <a:t> і ЗМІ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останніх</a:t>
            </a:r>
            <a:r>
              <a:rPr lang="ru-RU" sz="2000" dirty="0"/>
              <a:t> </a:t>
            </a:r>
            <a:r>
              <a:rPr lang="ru-RU" sz="2000" dirty="0" err="1"/>
              <a:t>необхідний</a:t>
            </a:r>
            <a:r>
              <a:rPr lang="ru-RU" sz="2000" dirty="0"/>
              <a:t> перш за все для </a:t>
            </a:r>
            <a:r>
              <a:rPr lang="ru-RU" sz="2000" dirty="0" err="1"/>
              <a:t>медіапланування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застосовуються</a:t>
            </a:r>
            <a:r>
              <a:rPr lang="ru-RU" sz="2000" dirty="0"/>
              <a:t> при </a:t>
            </a:r>
            <a:r>
              <a:rPr lang="ru-RU" sz="2000" dirty="0" err="1"/>
              <a:t>дослідженні</a:t>
            </a:r>
            <a:r>
              <a:rPr lang="ru-RU" sz="2000" dirty="0"/>
              <a:t> </a:t>
            </a:r>
            <a:r>
              <a:rPr lang="ru-RU" sz="2000" dirty="0" err="1"/>
              <a:t>каналів</a:t>
            </a:r>
            <a:r>
              <a:rPr lang="ru-RU" sz="2000" dirty="0"/>
              <a:t>, - </a:t>
            </a: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, </a:t>
            </a:r>
            <a:r>
              <a:rPr lang="ru-RU" sz="2000" dirty="0" err="1"/>
              <a:t>спостереження</a:t>
            </a:r>
            <a:r>
              <a:rPr lang="ru-RU" sz="2000" dirty="0"/>
              <a:t>, </a:t>
            </a:r>
            <a:r>
              <a:rPr lang="ru-RU" sz="2000" dirty="0" err="1"/>
              <a:t>масове</a:t>
            </a:r>
            <a:r>
              <a:rPr lang="ru-RU" sz="2000" dirty="0"/>
              <a:t> </a:t>
            </a:r>
            <a:r>
              <a:rPr lang="ru-RU" sz="2000" dirty="0" err="1"/>
              <a:t>опитування</a:t>
            </a:r>
            <a:r>
              <a:rPr lang="ru-RU" sz="2000" dirty="0"/>
              <a:t>, метод фокус-</a:t>
            </a:r>
            <a:r>
              <a:rPr lang="ru-RU" sz="2000" dirty="0" err="1"/>
              <a:t>груп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0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err="1"/>
              <a:t>Базові</a:t>
            </a:r>
            <a:r>
              <a:rPr lang="ru-RU" b="1" dirty="0"/>
              <a:t> «правила» </a:t>
            </a:r>
            <a:r>
              <a:rPr lang="ru-RU" b="1" dirty="0" err="1"/>
              <a:t>маркетингової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6. Не </a:t>
            </a:r>
            <a:r>
              <a:rPr lang="ru-RU" dirty="0" err="1"/>
              <a:t>забувайте</a:t>
            </a:r>
            <a:r>
              <a:rPr lang="ru-RU" dirty="0"/>
              <a:t> та </a:t>
            </a:r>
            <a:r>
              <a:rPr lang="ru-RU" dirty="0" err="1"/>
              <a:t>прогнозуйте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Ваш </a:t>
            </a:r>
            <a:r>
              <a:rPr lang="ru-RU" dirty="0" err="1"/>
              <a:t>ринок</a:t>
            </a:r>
            <a:r>
              <a:rPr lang="ru-RU" dirty="0"/>
              <a:t> і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Найзбитковіше</a:t>
            </a:r>
            <a:r>
              <a:rPr lang="ru-RU" dirty="0"/>
              <a:t> –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те,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слід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8. Хороший дизайн – хороший </a:t>
            </a:r>
            <a:r>
              <a:rPr lang="ru-RU" dirty="0" err="1"/>
              <a:t>бізнес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платити</a:t>
            </a:r>
            <a:r>
              <a:rPr lang="ru-RU" dirty="0"/>
              <a:t> за </a:t>
            </a:r>
            <a:r>
              <a:rPr lang="ru-RU" dirty="0" err="1"/>
              <a:t>низьку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, але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платити</a:t>
            </a:r>
            <a:r>
              <a:rPr lang="ru-RU" dirty="0"/>
              <a:t> і за </a:t>
            </a:r>
            <a:r>
              <a:rPr lang="ru-RU" dirty="0" err="1"/>
              <a:t>зайву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економить</a:t>
            </a:r>
            <a:r>
              <a:rPr lang="ru-RU" dirty="0"/>
              <a:t> на системах </a:t>
            </a:r>
            <a:r>
              <a:rPr lang="ru-RU" dirty="0" err="1"/>
              <a:t>збуту</a:t>
            </a:r>
            <a:r>
              <a:rPr lang="ru-RU" dirty="0"/>
              <a:t>, той </a:t>
            </a:r>
            <a:r>
              <a:rPr lang="ru-RU" dirty="0" err="1"/>
              <a:t>економить</a:t>
            </a:r>
            <a:r>
              <a:rPr lang="ru-RU" dirty="0"/>
              <a:t> на</a:t>
            </a:r>
          </a:p>
          <a:p>
            <a:pPr marL="0" indent="0">
              <a:buNone/>
            </a:pPr>
            <a:r>
              <a:rPr lang="ru-RU" dirty="0" err="1"/>
              <a:t>процвітанні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11. </a:t>
            </a:r>
            <a:r>
              <a:rPr lang="ru-RU" dirty="0" err="1"/>
              <a:t>Зайві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недостатню</a:t>
            </a:r>
            <a:r>
              <a:rPr lang="ru-RU" dirty="0"/>
              <a:t> рекламу.</a:t>
            </a:r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 –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13. Маркетинг – </a:t>
            </a:r>
            <a:r>
              <a:rPr lang="ru-RU" dirty="0" err="1"/>
              <a:t>загальнофірмова</a:t>
            </a:r>
            <a:r>
              <a:rPr lang="ru-RU" dirty="0"/>
              <a:t> справа.</a:t>
            </a:r>
          </a:p>
          <a:p>
            <a:pPr marL="0" indent="0">
              <a:buNone/>
            </a:pPr>
            <a:r>
              <a:rPr lang="ru-RU" dirty="0"/>
              <a:t>14. Маркетинг </a:t>
            </a:r>
            <a:r>
              <a:rPr lang="ru-RU" dirty="0" err="1"/>
              <a:t>існує</a:t>
            </a:r>
            <a:r>
              <a:rPr lang="ru-RU" dirty="0"/>
              <a:t> для </a:t>
            </a:r>
            <a:r>
              <a:rPr lang="ru-RU" dirty="0" err="1"/>
              <a:t>фірми</a:t>
            </a:r>
            <a:r>
              <a:rPr lang="ru-RU" dirty="0"/>
              <a:t>, а не </a:t>
            </a:r>
            <a:r>
              <a:rPr lang="ru-RU" dirty="0" err="1" smtClean="0"/>
              <a:t>фірма</a:t>
            </a:r>
            <a:r>
              <a:rPr lang="ru-RU" dirty="0"/>
              <a:t>– для маркетингу.</a:t>
            </a:r>
            <a:endParaRPr lang="uk-UA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i="1" dirty="0"/>
              <a:t>Дослідження цільових аудиторій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цільових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аудиторій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(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задумам</a:t>
            </a:r>
            <a:r>
              <a:rPr lang="ru-RU" dirty="0"/>
              <a:t> </a:t>
            </a:r>
            <a:r>
              <a:rPr lang="ru-RU" dirty="0" err="1"/>
              <a:t>розробників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 є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бути </a:t>
            </a:r>
            <a:r>
              <a:rPr lang="ru-RU" dirty="0" err="1"/>
              <a:t>одержувачами</a:t>
            </a:r>
            <a:r>
              <a:rPr lang="ru-RU" dirty="0"/>
              <a:t> PR-</a:t>
            </a:r>
            <a:r>
              <a:rPr lang="ru-RU" dirty="0" err="1"/>
              <a:t>повідомлень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(</a:t>
            </a:r>
            <a:r>
              <a:rPr lang="ru-RU" dirty="0" err="1"/>
              <a:t>зміну</a:t>
            </a:r>
            <a:r>
              <a:rPr lang="ru-RU" dirty="0"/>
              <a:t>) </a:t>
            </a:r>
            <a:r>
              <a:rPr lang="ru-RU" dirty="0" err="1"/>
              <a:t>свідомості</a:t>
            </a:r>
            <a:r>
              <a:rPr lang="ru-RU" dirty="0"/>
              <a:t> і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, </a:t>
            </a:r>
            <a:r>
              <a:rPr lang="ru-RU" dirty="0" err="1"/>
              <a:t>власне</a:t>
            </a:r>
            <a:r>
              <a:rPr lang="ru-RU" dirty="0"/>
              <a:t>, і </a:t>
            </a:r>
            <a:r>
              <a:rPr lang="ru-RU" dirty="0" err="1"/>
              <a:t>спрямована</a:t>
            </a:r>
            <a:r>
              <a:rPr lang="ru-RU" dirty="0"/>
              <a:t> PR-</a:t>
            </a:r>
            <a:r>
              <a:rPr lang="ru-RU" dirty="0" err="1"/>
              <a:t>кампанія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У </a:t>
            </a:r>
            <a:r>
              <a:rPr lang="ru-RU" dirty="0" err="1">
                <a:solidFill>
                  <a:srgbClr val="FF0000"/>
                </a:solidFill>
              </a:rPr>
              <a:t>якості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цільових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аудиторій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дослідження</a:t>
            </a:r>
            <a:r>
              <a:rPr lang="ru-RU" dirty="0">
                <a:solidFill>
                  <a:srgbClr val="FF0000"/>
                </a:solidFill>
              </a:rPr>
              <a:t> при </a:t>
            </a:r>
            <a:r>
              <a:rPr lang="ru-RU" dirty="0" err="1">
                <a:solidFill>
                  <a:srgbClr val="FF0000"/>
                </a:solidFill>
              </a:rPr>
              <a:t>підготовці</a:t>
            </a:r>
            <a:r>
              <a:rPr lang="ru-RU" dirty="0">
                <a:solidFill>
                  <a:srgbClr val="FF0000"/>
                </a:solidFill>
              </a:rPr>
              <a:t> PR-</a:t>
            </a:r>
            <a:r>
              <a:rPr lang="ru-RU" dirty="0" err="1">
                <a:solidFill>
                  <a:srgbClr val="FF0000"/>
                </a:solidFill>
              </a:rPr>
              <a:t>кампанії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можуть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виступати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персонал і менеджмент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внутрішня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громадськість</a:t>
            </a:r>
            <a:r>
              <a:rPr lang="ru-RU" dirty="0">
                <a:solidFill>
                  <a:srgbClr val="0070C0"/>
                </a:solidFill>
              </a:rPr>
              <a:t>);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журналісти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представники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медіаспільноти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політична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економічна</a:t>
            </a:r>
            <a:r>
              <a:rPr lang="ru-RU" dirty="0">
                <a:solidFill>
                  <a:srgbClr val="0070C0"/>
                </a:solidFill>
              </a:rPr>
              <a:t> й культурна </a:t>
            </a:r>
            <a:r>
              <a:rPr lang="ru-RU" dirty="0" err="1">
                <a:solidFill>
                  <a:srgbClr val="0070C0"/>
                </a:solidFill>
              </a:rPr>
              <a:t>еліта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лідери</a:t>
            </a:r>
            <a:r>
              <a:rPr lang="ru-RU" dirty="0">
                <a:solidFill>
                  <a:srgbClr val="0070C0"/>
                </a:solidFill>
              </a:rPr>
              <a:t> думок;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спонсори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благодійники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меценати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представники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державної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влади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місцевого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самоврядування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ділові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партнери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споживачі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клієнти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спеціальна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громадськість</a:t>
            </a:r>
            <a:r>
              <a:rPr lang="ru-RU" dirty="0">
                <a:solidFill>
                  <a:srgbClr val="0070C0"/>
                </a:solidFill>
              </a:rPr>
              <a:t>);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масова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аудиторія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5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/>
              <a:t>Основні відомості, які необхідно знати про цільову аудиторію стосовно завдань PR-кампанії, поділяються на дві великі групи - </a:t>
            </a:r>
            <a:r>
              <a:rPr lang="uk-UA" sz="3600" b="1" dirty="0">
                <a:solidFill>
                  <a:srgbClr val="0070C0"/>
                </a:solidFill>
              </a:rPr>
              <a:t>об'єктивна інформація і суб'єктивна інформація</a:t>
            </a:r>
            <a:r>
              <a:rPr lang="uk-UA" sz="3600" dirty="0"/>
              <a:t>.</a:t>
            </a:r>
            <a:endParaRPr lang="uk-UA" sz="36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Теорія маркетингу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ТЕМА:</a:t>
            </a:r>
          </a:p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</a:rPr>
              <a:t>ДОСЛІДЖЕННЯ </a:t>
            </a:r>
            <a:r>
              <a:rPr lang="uk-UA" sz="4800" b="1" dirty="0">
                <a:solidFill>
                  <a:srgbClr val="FF0000"/>
                </a:solidFill>
              </a:rPr>
              <a:t>В ГАЛУЗІ ПАБЛІК РИЛЕЙШНЗ</a:t>
            </a:r>
            <a:endParaRPr lang="uk-UA" sz="4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Об'єктивна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Об'єктивна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та </a:t>
            </a:r>
            <a:r>
              <a:rPr lang="ru-RU" dirty="0" err="1"/>
              <a:t>соціально-демографічні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 </a:t>
            </a:r>
            <a:r>
              <a:rPr lang="ru-RU" dirty="0" err="1"/>
              <a:t>об'єктивних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PR і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планованої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. До числа </a:t>
            </a:r>
            <a:r>
              <a:rPr lang="ru-RU" dirty="0" err="1"/>
              <a:t>найбільш</a:t>
            </a:r>
            <a:r>
              <a:rPr lang="ru-RU" dirty="0"/>
              <a:t> часто </a:t>
            </a:r>
            <a:r>
              <a:rPr lang="ru-RU" dirty="0" err="1"/>
              <a:t>використовуваних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об'єктивних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статево-віковий</a:t>
            </a:r>
            <a:r>
              <a:rPr lang="ru-RU" dirty="0"/>
              <a:t> склад;</a:t>
            </a:r>
          </a:p>
          <a:p>
            <a:pPr lvl="0"/>
            <a:r>
              <a:rPr lang="ru-RU" dirty="0"/>
              <a:t>структура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структура за </a:t>
            </a:r>
            <a:r>
              <a:rPr lang="ru-RU" dirty="0" err="1"/>
              <a:t>рівнем</a:t>
            </a:r>
            <a:r>
              <a:rPr lang="ru-RU" dirty="0"/>
              <a:t> доходу;</a:t>
            </a:r>
          </a:p>
          <a:p>
            <a:pPr lvl="0"/>
            <a:r>
              <a:rPr lang="ru-RU" dirty="0" err="1"/>
              <a:t>соціально-професійна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соціально-статусна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/>
              <a:t>структура за типами </a:t>
            </a:r>
            <a:r>
              <a:rPr lang="ru-RU" dirty="0" err="1"/>
              <a:t>сімей</a:t>
            </a:r>
            <a:r>
              <a:rPr lang="ru-RU" dirty="0"/>
              <a:t> і </a:t>
            </a:r>
            <a:r>
              <a:rPr lang="ru-RU" dirty="0" err="1"/>
              <a:t>домогосподарств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соціально-територіальна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етнонаціональна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конфесійна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/>
              <a:t>характер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структура </a:t>
            </a:r>
            <a:r>
              <a:rPr lang="ru-RU" dirty="0" err="1"/>
              <a:t>цінностей</a:t>
            </a:r>
            <a:r>
              <a:rPr lang="ru-RU" dirty="0"/>
              <a:t> і </a:t>
            </a:r>
            <a:r>
              <a:rPr lang="ru-RU" dirty="0" err="1"/>
              <a:t>переконань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dirty="0"/>
              <a:t>ДОСЛІДЖЕННЯ В ГАЛУЗІ ПАБЛІК РИЛЕЙШНЗ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>
                <a:solidFill>
                  <a:srgbClr val="7030A0"/>
                </a:solidFill>
              </a:rPr>
              <a:t>Основні поняття</a:t>
            </a:r>
            <a:r>
              <a:rPr lang="uk-UA" sz="2800" b="1" dirty="0">
                <a:solidFill>
                  <a:srgbClr val="7030A0"/>
                </a:solidFill>
              </a:rPr>
              <a:t>: </a:t>
            </a:r>
            <a:r>
              <a:rPr lang="uk-UA" sz="2800" i="1" dirty="0">
                <a:solidFill>
                  <a:srgbClr val="7030A0"/>
                </a:solidFill>
              </a:rPr>
              <a:t>соціологічні дослідження</a:t>
            </a:r>
            <a:r>
              <a:rPr lang="uk-UA" sz="2800" b="1" i="1" dirty="0">
                <a:solidFill>
                  <a:srgbClr val="7030A0"/>
                </a:solidFill>
              </a:rPr>
              <a:t>, </a:t>
            </a:r>
            <a:r>
              <a:rPr lang="uk-UA" sz="2800" i="1" dirty="0">
                <a:solidFill>
                  <a:srgbClr val="7030A0"/>
                </a:solidFill>
              </a:rPr>
              <a:t>формалізовані дослідження. неформалізовані дослідження, анкетування, вибірка, аналіз, групові інтерв’ю,  глибинні інтерв’ю, фокус-групи.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ВИЗНАЧЕННЯ ЕТАПУ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solidFill>
                  <a:srgbClr val="FF0000"/>
                </a:solidFill>
              </a:rPr>
              <a:t>С. </a:t>
            </a:r>
            <a:r>
              <a:rPr lang="uk-UA" dirty="0" err="1">
                <a:solidFill>
                  <a:srgbClr val="FF0000"/>
                </a:solidFill>
              </a:rPr>
              <a:t>Катліп</a:t>
            </a:r>
            <a:r>
              <a:rPr lang="uk-UA" dirty="0">
                <a:solidFill>
                  <a:srgbClr val="FF0000"/>
                </a:solidFill>
              </a:rPr>
              <a:t> (а слідом за ним і В. </a:t>
            </a:r>
            <a:r>
              <a:rPr lang="uk-UA" dirty="0" err="1">
                <a:solidFill>
                  <a:srgbClr val="FF0000"/>
                </a:solidFill>
              </a:rPr>
              <a:t>Королько</a:t>
            </a:r>
            <a:r>
              <a:rPr lang="uk-UA" dirty="0">
                <a:solidFill>
                  <a:srgbClr val="FF0000"/>
                </a:solidFill>
              </a:rPr>
              <a:t>) </a:t>
            </a:r>
            <a:r>
              <a:rPr lang="uk-UA" dirty="0"/>
              <a:t>називає цю фазу «</a:t>
            </a:r>
            <a:r>
              <a:rPr lang="uk-UA" b="1" dirty="0"/>
              <a:t>визначення проблеми (або можливості)</a:t>
            </a:r>
            <a:r>
              <a:rPr lang="uk-UA" dirty="0"/>
              <a:t>» і зазначає, що вона включає в себе «і контроль знань, установок і поведінки тих, хто так чи інакше пов'язаний з діяльністю і політикою організації і на кого ця діяльність і політика впливає. По суті, це є різновидом функцій організації (або </a:t>
            </a:r>
            <a:r>
              <a:rPr lang="uk-UA" b="1" dirty="0"/>
              <a:t>функцій збору інформації</a:t>
            </a:r>
            <a:r>
              <a:rPr lang="uk-UA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3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Суб'єктивна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Суб'єктивна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 і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реального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одержувача</a:t>
            </a:r>
            <a:r>
              <a:rPr lang="ru-RU" dirty="0"/>
              <a:t> PR-</a:t>
            </a:r>
            <a:r>
              <a:rPr lang="ru-RU" dirty="0" err="1"/>
              <a:t>повідомлень</a:t>
            </a:r>
            <a:r>
              <a:rPr lang="ru-RU" dirty="0"/>
              <a:t> в межах </a:t>
            </a:r>
            <a:r>
              <a:rPr lang="ru-RU" dirty="0" err="1"/>
              <a:t>даної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. До </a:t>
            </a:r>
            <a:r>
              <a:rPr lang="ru-RU" dirty="0" err="1"/>
              <a:t>суб'єктивних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при </a:t>
            </a:r>
            <a:r>
              <a:rPr lang="ru-RU" dirty="0" err="1"/>
              <a:t>підготовці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, як правило, належать: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інтересу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діяльності</a:t>
            </a:r>
            <a:r>
              <a:rPr lang="ru-RU" dirty="0">
                <a:solidFill>
                  <a:srgbClr val="0070C0"/>
                </a:solidFill>
              </a:rPr>
              <a:t> базисного </a:t>
            </a:r>
            <a:r>
              <a:rPr lang="ru-RU" dirty="0" err="1">
                <a:solidFill>
                  <a:srgbClr val="0070C0"/>
                </a:solidFill>
              </a:rPr>
              <a:t>суб'єкта</a:t>
            </a:r>
            <a:r>
              <a:rPr lang="ru-RU" dirty="0">
                <a:solidFill>
                  <a:srgbClr val="0070C0"/>
                </a:solidFill>
              </a:rPr>
              <a:t> PR;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інформованості</a:t>
            </a:r>
            <a:r>
              <a:rPr lang="ru-RU" dirty="0">
                <a:solidFill>
                  <a:srgbClr val="0070C0"/>
                </a:solidFill>
              </a:rPr>
              <a:t> про </a:t>
            </a:r>
            <a:r>
              <a:rPr lang="ru-RU" dirty="0" err="1">
                <a:solidFill>
                  <a:srgbClr val="0070C0"/>
                </a:solidFill>
              </a:rPr>
              <a:t>діяльність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виступає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базисним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суб'єктом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, і про </a:t>
            </a:r>
            <a:r>
              <a:rPr lang="ru-RU" dirty="0" err="1">
                <a:solidFill>
                  <a:srgbClr val="0070C0"/>
                </a:solidFill>
              </a:rPr>
              <a:t>головну</a:t>
            </a:r>
            <a:r>
              <a:rPr lang="ru-RU" dirty="0">
                <a:solidFill>
                  <a:srgbClr val="0070C0"/>
                </a:solidFill>
              </a:rPr>
              <a:t> проблему 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оцінка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іміджу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ставлення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ключової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ретроспективні</a:t>
            </a:r>
            <a:r>
              <a:rPr lang="ru-RU" dirty="0">
                <a:solidFill>
                  <a:srgbClr val="0070C0"/>
                </a:solidFill>
              </a:rPr>
              <a:t> практики (</a:t>
            </a:r>
            <a:r>
              <a:rPr lang="ru-RU" dirty="0" err="1">
                <a:solidFill>
                  <a:srgbClr val="0070C0"/>
                </a:solidFill>
              </a:rPr>
              <a:t>позитивні</a:t>
            </a:r>
            <a:r>
              <a:rPr lang="ru-RU" dirty="0">
                <a:solidFill>
                  <a:srgbClr val="0070C0"/>
                </a:solidFill>
              </a:rPr>
              <a:t> та </a:t>
            </a:r>
            <a:r>
              <a:rPr lang="ru-RU" dirty="0" err="1">
                <a:solidFill>
                  <a:srgbClr val="0070C0"/>
                </a:solidFill>
              </a:rPr>
              <a:t>негативні</a:t>
            </a:r>
            <a:r>
              <a:rPr lang="ru-RU" dirty="0">
                <a:solidFill>
                  <a:srgbClr val="0070C0"/>
                </a:solidFill>
              </a:rPr>
              <a:t>) </a:t>
            </a:r>
            <a:r>
              <a:rPr lang="ru-RU" dirty="0" err="1">
                <a:solidFill>
                  <a:srgbClr val="0070C0"/>
                </a:solidFill>
              </a:rPr>
              <a:t>стосовно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та до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готовність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дії</a:t>
            </a:r>
            <a:r>
              <a:rPr lang="ru-RU" dirty="0">
                <a:solidFill>
                  <a:srgbClr val="0070C0"/>
                </a:solidFill>
              </a:rPr>
              <a:t> (позитивного і негативного) по </a:t>
            </a:r>
            <a:r>
              <a:rPr lang="ru-RU" dirty="0" err="1">
                <a:solidFill>
                  <a:srgbClr val="0070C0"/>
                </a:solidFill>
              </a:rPr>
              <a:t>відношенню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і до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</a:rPr>
              <a:t>Для </a:t>
            </a:r>
            <a:r>
              <a:rPr lang="ru-RU" dirty="0" err="1">
                <a:solidFill>
                  <a:srgbClr val="0070C0"/>
                </a:solidFill>
              </a:rPr>
              <a:t>дослідження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об'єктивних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суб'єктивних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параметрів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цільових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аудиторій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використовується</a:t>
            </a:r>
            <a:r>
              <a:rPr lang="ru-RU" dirty="0">
                <a:solidFill>
                  <a:srgbClr val="0070C0"/>
                </a:solidFill>
              </a:rPr>
              <a:t> весь арсенал </a:t>
            </a:r>
            <a:r>
              <a:rPr lang="ru-RU" dirty="0" err="1">
                <a:solidFill>
                  <a:srgbClr val="0070C0"/>
                </a:solidFill>
              </a:rPr>
              <a:t>методів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наявний</a:t>
            </a:r>
            <a:r>
              <a:rPr lang="ru-RU" dirty="0">
                <a:solidFill>
                  <a:srgbClr val="0070C0"/>
                </a:solidFill>
              </a:rPr>
              <a:t> у </a:t>
            </a:r>
            <a:r>
              <a:rPr lang="ru-RU" dirty="0" err="1">
                <a:solidFill>
                  <a:srgbClr val="0070C0"/>
                </a:solidFill>
              </a:rPr>
              <a:t>розпорядженні</a:t>
            </a:r>
            <a:r>
              <a:rPr lang="ru-RU" dirty="0">
                <a:solidFill>
                  <a:srgbClr val="0070C0"/>
                </a:solidFill>
              </a:rPr>
              <a:t> PR-менеджера, -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статистики та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документів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спостереження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фокусовані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інтерв'ю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масові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інтерв'ювання</a:t>
            </a:r>
            <a:r>
              <a:rPr lang="ru-RU" dirty="0">
                <a:solidFill>
                  <a:srgbClr val="0070C0"/>
                </a:solidFill>
              </a:rPr>
              <a:t> та </a:t>
            </a:r>
            <a:r>
              <a:rPr lang="ru-RU" dirty="0" err="1">
                <a:solidFill>
                  <a:srgbClr val="0070C0"/>
                </a:solidFill>
              </a:rPr>
              <a:t>анкетування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/>
              <a:t>ДОСЛІДЖЕННЯ В PR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Джерелом досліджень у діяльності PR є наукові або комерційні підстави.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Наукові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академічними організаціями або навчальними закладами, і все це може фінансуватися державою, громадськими фондами або професійними асоціаціями. Згодом результати подібних досліджень друкуються в різних ЗМІ і, відповідно, офіційно стають надбанням громадськості.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Комерційні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дослідними фірмами, рекламними або PR-агентствами, або іншими компаніями, що займаються маркетингом. Велика частина цих досліджень тримаються в таємниці, тому що є власністю самих дослідних фірм або замовників.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Класифікація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досліджень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за </a:t>
            </a:r>
            <a:r>
              <a:rPr lang="ru-RU" sz="2800" dirty="0" err="1">
                <a:solidFill>
                  <a:srgbClr val="FF0000"/>
                </a:solidFill>
              </a:rPr>
              <a:t>критерієм</a:t>
            </a:r>
            <a:r>
              <a:rPr lang="ru-RU" sz="2800" dirty="0">
                <a:solidFill>
                  <a:srgbClr val="FF0000"/>
                </a:solidFill>
              </a:rPr>
              <a:t> типу </a:t>
            </a:r>
            <a:r>
              <a:rPr lang="ru-RU" sz="2800" dirty="0" err="1" smtClean="0">
                <a:solidFill>
                  <a:srgbClr val="FF0000"/>
                </a:solidFill>
              </a:rPr>
              <a:t>середовища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Класифікацію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провести за </a:t>
            </a:r>
            <a:r>
              <a:rPr lang="ru-RU" dirty="0" err="1"/>
              <a:t>критерієм</a:t>
            </a:r>
            <a:r>
              <a:rPr lang="ru-RU" dirty="0"/>
              <a:t> типу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Організація</a:t>
            </a:r>
            <a:r>
              <a:rPr lang="ru-RU" dirty="0"/>
              <a:t>, яка </a:t>
            </a:r>
            <a:r>
              <a:rPr lang="ru-RU" dirty="0" err="1"/>
              <a:t>планує</a:t>
            </a:r>
            <a:r>
              <a:rPr lang="ru-RU" dirty="0"/>
              <a:t> і </a:t>
            </a:r>
            <a:r>
              <a:rPr lang="ru-RU" dirty="0" err="1"/>
              <a:t>реалізує</a:t>
            </a:r>
            <a:r>
              <a:rPr lang="ru-RU" dirty="0"/>
              <a:t> PR-</a:t>
            </a:r>
            <a:r>
              <a:rPr lang="ru-RU" dirty="0" err="1"/>
              <a:t>кампанію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та </a:t>
            </a:r>
            <a:r>
              <a:rPr lang="ru-RU" dirty="0" err="1"/>
              <a:t>зовнішню</a:t>
            </a:r>
            <a:r>
              <a:rPr lang="ru-RU" dirty="0"/>
              <a:t> і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і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громадськість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/>
              <a:t>При розробці PR-кампанії і під час аналізу її ефективності необхідно дослідити </a:t>
            </a:r>
            <a:r>
              <a:rPr lang="uk-UA" dirty="0">
                <a:solidFill>
                  <a:srgbClr val="FF0000"/>
                </a:solidFill>
              </a:rPr>
              <a:t>як внутрішнє, так і зовнішнє середовище організації.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Відповідно </a:t>
            </a:r>
            <a:r>
              <a:rPr lang="uk-UA" dirty="0"/>
              <a:t>дослідження можуть бути підрозділені на </a:t>
            </a:r>
            <a:r>
              <a:rPr lang="uk-UA" b="1" dirty="0">
                <a:solidFill>
                  <a:srgbClr val="FF0000"/>
                </a:solidFill>
              </a:rPr>
              <a:t>внутрішні</a:t>
            </a:r>
            <a:r>
              <a:rPr lang="uk-UA" i="1" dirty="0">
                <a:solidFill>
                  <a:srgbClr val="FF0000"/>
                </a:solidFill>
              </a:rPr>
              <a:t>,</a:t>
            </a:r>
            <a:r>
              <a:rPr lang="uk-UA" dirty="0"/>
              <a:t> спрямовані на вивчення параметрів внутрішнього середовища організації, і </a:t>
            </a:r>
            <a:r>
              <a:rPr lang="uk-UA" b="1" dirty="0">
                <a:solidFill>
                  <a:srgbClr val="FF0000"/>
                </a:solidFill>
              </a:rPr>
              <a:t>зовнішні</a:t>
            </a:r>
            <a:r>
              <a:rPr lang="uk-UA" dirty="0"/>
              <a:t>, метою яких є аналіз стану і динаміки зовнішнього </a:t>
            </a:r>
            <a:r>
              <a:rPr lang="uk-UA" dirty="0" smtClean="0"/>
              <a:t>середовища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Основних </a:t>
            </a:r>
            <a:r>
              <a:rPr lang="uk-UA" sz="3600" dirty="0"/>
              <a:t>типів PR-досліджень два</a:t>
            </a:r>
            <a:r>
              <a:rPr lang="uk-UA" sz="3600" dirty="0" smtClean="0"/>
              <a:t>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/>
              <a:t>прикладні та теоретичні</a:t>
            </a:r>
            <a:r>
              <a:rPr lang="uk-UA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/>
              <a:t>Прикладні дослідження</a:t>
            </a:r>
            <a:r>
              <a:rPr lang="uk-UA" dirty="0"/>
              <a:t>, в свою чергу, бувають або стратегічними, або оцінними. </a:t>
            </a:r>
            <a:endParaRPr lang="ru-RU" dirty="0"/>
          </a:p>
          <a:p>
            <a:r>
              <a:rPr lang="uk-UA" i="1" dirty="0"/>
              <a:t>Стратегічні дослідження</a:t>
            </a:r>
            <a:r>
              <a:rPr lang="uk-UA" dirty="0"/>
              <a:t> проводяться в основному на стадії розробки PR-програми. З їх допомогою визначають інструменти або методи PR-впливу.</a:t>
            </a:r>
            <a:endParaRPr lang="ru-RU" dirty="0"/>
          </a:p>
          <a:p>
            <a:r>
              <a:rPr lang="uk-UA" i="1" dirty="0"/>
              <a:t>Оціночні</a:t>
            </a:r>
            <a:r>
              <a:rPr lang="uk-UA" dirty="0"/>
              <a:t> дослідження проводяться на завершальному етапі PR-акції з метою з'ясувати, чи досягнуті в процесі виконання PR-програми поставлені цілі чи ні.</a:t>
            </a:r>
            <a:endParaRPr lang="ru-RU" dirty="0"/>
          </a:p>
          <a:p>
            <a:r>
              <a:rPr lang="uk-UA" b="1" i="1" dirty="0"/>
              <a:t>Теоретичні дослідження</a:t>
            </a:r>
            <a:r>
              <a:rPr lang="uk-UA" dirty="0"/>
              <a:t> більш абстрактні, ніж прикладні. Вони дозволяють розробляти теорії PR-діяльності, пов'язані, наприклад, з питанням про формування громадської думки або з питанням про утворення різних груп громадськості. Однак саме на базі теоретичних досліджень PR-фахівці виробляють певні стратегії поведінки в тих чи інших ситуаціях, а також способи підходу до будь-якої проблеми.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Основні методи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-досліджень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Основних методів PR-досліджень три: </a:t>
            </a:r>
            <a:r>
              <a:rPr lang="uk-UA" b="1" i="1" dirty="0"/>
              <a:t>огляди, комунікаційний аудит і т.зв. ненав'язливі методи, </a:t>
            </a:r>
            <a:r>
              <a:rPr lang="uk-UA" i="1" dirty="0"/>
              <a:t>до яких відносяться пошук фактів, аналіз змісту (контент-аналіз) і визначення доступності джерел інформації.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За допомогою </a:t>
            </a:r>
            <a:r>
              <a:rPr lang="uk-UA" b="1" i="1" dirty="0">
                <a:solidFill>
                  <a:srgbClr val="FF0000"/>
                </a:solidFill>
              </a:rPr>
              <a:t>оглядів</a:t>
            </a:r>
            <a:r>
              <a:rPr lang="uk-UA" dirty="0"/>
              <a:t> виявляються підходи і думки людей з приводу якоїсь значущої проблеми.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Комунікаційний аудит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виявляє нерівність між реальним і сприйманим спілкуванням між керівництвом і цільовою аудиторією. </a:t>
            </a:r>
            <a:endParaRPr lang="ru-RU" dirty="0"/>
          </a:p>
          <a:p>
            <a:r>
              <a:rPr lang="uk-UA" dirty="0"/>
              <a:t>Нарешті, </a:t>
            </a:r>
            <a:r>
              <a:rPr lang="uk-UA" i="1" dirty="0"/>
              <a:t>«</a:t>
            </a:r>
            <a:r>
              <a:rPr lang="uk-UA" b="1" i="1" dirty="0">
                <a:solidFill>
                  <a:srgbClr val="FF0000"/>
                </a:solidFill>
              </a:rPr>
              <a:t>ненав'язливі методи</a:t>
            </a:r>
            <a:r>
              <a:rPr lang="uk-UA" i="1" dirty="0"/>
              <a:t>»</a:t>
            </a:r>
            <a:r>
              <a:rPr lang="uk-UA" dirty="0"/>
              <a:t> дозволяють вивчити об'єкти і суб'єкти PR-діяльності, не вдаючись до «тиску» на інформацію або аудиторію.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Оглядові дослідження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Описові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- це виявлення стану поточної ситуації в конкретний часовий період. Прикладом описових оглядів стали вже звичними для наших громадян опитування громадської думки.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Пояснювальні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встановлюють причинно-наслідкові зв'язки певної події. Тому в подібних опитуваннях громадської думки люди зазвичай відповідають на питання «чому, на їхню думку, сталася та чи інша пригода?» Або «чим вони пояснюють ті чи інші факти?».</a:t>
            </a:r>
            <a:endParaRPr lang="ru-RU" dirty="0"/>
          </a:p>
          <a:p>
            <a:r>
              <a:rPr lang="uk-UA" b="1" dirty="0"/>
              <a:t>Огляди зазвичай складаються з чотирьох елементів: 1) вибіркового спостереження, 2) анкетування; 3) інтерв'ю; 4) аналізу результатів. </a:t>
            </a:r>
            <a:r>
              <a:rPr lang="uk-UA" dirty="0"/>
              <a:t>Зрозуміло, що огляди, що проводяться через поштову розсилку, не включають стадію інтерв'ю. Розглянемо детально кожен з цих елементів.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Анкетування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800" b="1" i="1" dirty="0"/>
              <a:t>Очне анкетування</a:t>
            </a:r>
            <a:r>
              <a:rPr lang="uk-UA" sz="1800" b="1" dirty="0"/>
              <a:t> </a:t>
            </a:r>
            <a:r>
              <a:rPr lang="uk-UA" sz="1800" dirty="0"/>
              <a:t>припускає, що анкети заповнюються або інтерв'юером, або самим опитуваним (співрозмовникам), але в присутності інтерв'юера.</a:t>
            </a:r>
            <a:endParaRPr lang="ru-RU" sz="1800" dirty="0"/>
          </a:p>
          <a:p>
            <a:r>
              <a:rPr lang="uk-UA" sz="1800" b="1" i="1" dirty="0"/>
              <a:t>Заочне анкетування</a:t>
            </a:r>
            <a:r>
              <a:rPr lang="uk-UA" sz="1800" b="1" dirty="0"/>
              <a:t> </a:t>
            </a:r>
            <a:r>
              <a:rPr lang="uk-UA" sz="1800" dirty="0"/>
              <a:t>- це процес отримання і відправки анкети поштою. </a:t>
            </a:r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400" dirty="0" smtClean="0"/>
              <a:t>Прийнято </a:t>
            </a:r>
            <a:r>
              <a:rPr lang="uk-UA" sz="1400" dirty="0"/>
              <a:t>вважати, що заочне анкетування не особливо ефективно, так як люди, як правило, знаходять більш корисні заняття, ніж просиджування над якимись анкетами. Однак завбачливі американці вже давно вирішили цю проблему - разом з анкетою вони посилають потенційному </a:t>
            </a:r>
            <a:r>
              <a:rPr lang="uk-UA" sz="1400" dirty="0" err="1"/>
              <a:t>интерв’юіруємому</a:t>
            </a:r>
            <a:r>
              <a:rPr lang="uk-UA" sz="1400" dirty="0"/>
              <a:t> купон на безкоштовне придбання будь-якого дрібного товару (або купон, що дозволяє придбати більш дорогий товар зі знижкою) або гроші в розмірі двох доларів. Тоді одержувач анкети як би відчуває себе зобов'язаним відповісти на питання анкети і надіслати її. У нашій країні я ще не чула, щоб за заочне анкетування надсилали гроші, але вітчизняні PR-</a:t>
            </a:r>
            <a:r>
              <a:rPr lang="uk-UA" sz="1400" dirty="0" err="1"/>
              <a:t>щики</a:t>
            </a:r>
            <a:r>
              <a:rPr lang="uk-UA" sz="1400" dirty="0"/>
              <a:t> використовують інший спосіб - іменні листи, в кожному з яких топ-менеджер компанії або генеральний директор фірми як би звертається до людини особисто. У подібних листах до людей звертаються по імені та по батькові, а в кінці листа зазвичай є відтворений комп'ютерним способом підпис цього  самого генерального директора або топ-менеджера.</a:t>
            </a:r>
            <a:endParaRPr lang="ru-RU" sz="1400" dirty="0"/>
          </a:p>
          <a:p>
            <a:pPr marL="0" indent="0">
              <a:buNone/>
            </a:pPr>
            <a:endParaRPr lang="uk-UA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Анкетування може бути індивідуальним або груповим (у випадку з груповим анкетуванням кількість опитуваних зазвичай 30 - 40 осіб). Крім того, залежно від змісту і конструкції запитань розрізняють відкрите, напівзакрите і закрите анкетування.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У </a:t>
            </a:r>
            <a:r>
              <a:rPr lang="uk-UA" i="1" dirty="0"/>
              <a:t>відкритому анкетуванні</a:t>
            </a:r>
            <a:r>
              <a:rPr lang="uk-UA" dirty="0"/>
              <a:t> респонденти висловлюються у вільній формі.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/>
              <a:t>закритих анкетах</a:t>
            </a:r>
            <a:r>
              <a:rPr lang="uk-UA" dirty="0"/>
              <a:t> всі варіанти відповідей заздалегідь передбачені.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 smtClean="0"/>
              <a:t>напівзакритому</a:t>
            </a:r>
            <a:r>
              <a:rPr lang="uk-UA" dirty="0" smtClean="0"/>
              <a:t> </a:t>
            </a:r>
            <a:r>
              <a:rPr lang="uk-UA" dirty="0"/>
              <a:t>анкетуванні поєднуються обидві процедури, наприклад, надаються можливі відповіді на питання і одночасно є графа «Примітки».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Діалогова комунікація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09563"/>
            <a:ext cx="9753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Research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Відповідаючи на </a:t>
            </a:r>
            <a:r>
              <a:rPr lang="uk-UA" dirty="0" smtClean="0"/>
              <a:t>запитання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/>
              <a:t>"</a:t>
            </a:r>
            <a:r>
              <a:rPr lang="uk-UA" dirty="0">
                <a:solidFill>
                  <a:srgbClr val="0070C0"/>
                </a:solidFill>
              </a:rPr>
              <a:t>Що відбувається</a:t>
            </a:r>
            <a:r>
              <a:rPr lang="uk-UA" dirty="0"/>
              <a:t>?",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Цей етап забезпечує </a:t>
            </a:r>
            <a:r>
              <a:rPr lang="uk-UA" dirty="0"/>
              <a:t>основу для всіх наступних етапів процесу вирішення проблеми 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b="1" dirty="0"/>
              <a:t>В. </a:t>
            </a:r>
            <a:r>
              <a:rPr lang="uk-UA" b="1" dirty="0" err="1"/>
              <a:t>Моісеєв</a:t>
            </a:r>
            <a:r>
              <a:rPr lang="uk-UA" dirty="0"/>
              <a:t>, слідуючи американською традицією, називає цей етап </a:t>
            </a:r>
            <a:r>
              <a:rPr lang="uk-UA" dirty="0">
                <a:solidFill>
                  <a:srgbClr val="FF0000"/>
                </a:solidFill>
              </a:rPr>
              <a:t>Research</a:t>
            </a:r>
            <a:r>
              <a:rPr lang="uk-UA" dirty="0"/>
              <a:t> і визначає його завдання </a:t>
            </a:r>
            <a:r>
              <a:rPr lang="uk-UA" dirty="0" smtClean="0"/>
              <a:t>як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/>
              <a:t>«</a:t>
            </a:r>
            <a:r>
              <a:rPr lang="uk-UA" dirty="0">
                <a:solidFill>
                  <a:srgbClr val="0070C0"/>
                </a:solidFill>
              </a:rPr>
              <a:t>аналіз, вивчення, мета</a:t>
            </a:r>
            <a:r>
              <a:rPr lang="uk-UA" dirty="0"/>
              <a:t>»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Вимоги до анкетування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При складанні анкети найбільш важливі наступні вимоги: запитання повинні бути короткими і зрозумілими, варіанти відповіді обов'язково повинні міститися в анкеті, має бути не просто кілька варіантів відповіді (так - ні), а якомога більше відповідей, вимірюваних за шкалою, наприклад, від одного до десяти, в анкеті повинно міститися переконливе запевнення в тому, що анкетування анонімне та інформація про ім'я і рід занять конкретного опитуваного не буде ніде опублікована.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</a:rPr>
              <a:t>Інтерв'ю</a:t>
            </a:r>
            <a:r>
              <a:rPr lang="uk-UA" b="1" dirty="0" smtClean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dirty="0"/>
              <a:t>З їх допомогою отримують персоналізовані і тому найбільш точні уявлення про громадську думку. Основні способи проведення інтерв'ю - віч-на-віч, поштою, по телефону, через Інтернет. Видів інтерв'ю теж декілька. Основні - персоніфіковані інтерв'ю та інтерв'ю у фокус-групах, причому фокус-групи можуть підбиратися довільно, а можуть за «методу </a:t>
            </a:r>
            <a:r>
              <a:rPr lang="uk-UA" sz="2800" dirty="0" err="1"/>
              <a:t>Дельфі</a:t>
            </a:r>
            <a:r>
              <a:rPr lang="uk-UA" sz="2800" dirty="0"/>
              <a:t>», з так званими лідерами громадської думки.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C00000"/>
                </a:solidFill>
              </a:rPr>
              <a:t>І</a:t>
            </a:r>
            <a:r>
              <a:rPr lang="uk-UA" sz="4800" b="1" i="1" dirty="0" smtClean="0">
                <a:solidFill>
                  <a:srgbClr val="C00000"/>
                </a:solidFill>
              </a:rPr>
              <a:t>нтерв'ю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персоніфіковані інтерв'ю</a:t>
            </a:r>
            <a:r>
              <a:rPr lang="uk-UA" dirty="0"/>
              <a:t>. Вони вимагають великих тимчасових витрат, тому що з кожним учасником </a:t>
            </a:r>
            <a:r>
              <a:rPr lang="uk-UA" dirty="0" err="1"/>
              <a:t>інтерв'юєр</a:t>
            </a:r>
            <a:r>
              <a:rPr lang="uk-UA" dirty="0"/>
              <a:t> каже особисто. Внаслідок цього, даний метод не дуже вигідний в разі проведення масштабних, грандіозних інтерв'ю-акцій. Крім того, подібні інтерв'ю можуть налякати людей, внаслідок чого інформація, отримана таким способом, буде не дуже достовірною.</a:t>
            </a:r>
            <a:endParaRPr lang="ru-RU" dirty="0"/>
          </a:p>
          <a:p>
            <a:r>
              <a:rPr lang="uk-UA" i="1" dirty="0"/>
              <a:t>Інтерв'ю у фокус-групах</a:t>
            </a:r>
            <a:r>
              <a:rPr lang="uk-UA" dirty="0"/>
              <a:t> сьогодні все частіше і частіше використовуються в сфері PR. Такі інтерв'ю проводяться для оцінки споживчих звичок або для оцінки впливу PR-програм на місцеве співтовариство. Вони також можуть використовуватися для аналізу загальних підходів до певного питання, наприклад, до нового продукту або реклами. Зазвичай кількість учасників фокус-групи не перевищує 12 - 15 чоловік.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B0F0"/>
                </a:solidFill>
              </a:rPr>
              <a:t>Інтерв'ю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Інтерв'ю по телефону </a:t>
            </a:r>
            <a:r>
              <a:rPr lang="uk-UA" dirty="0"/>
              <a:t>- виключно зручний як для PR-</a:t>
            </a:r>
            <a:r>
              <a:rPr lang="uk-UA" dirty="0" err="1"/>
              <a:t>ників</a:t>
            </a:r>
            <a:r>
              <a:rPr lang="uk-UA" dirty="0"/>
              <a:t>, так і для самих </a:t>
            </a:r>
            <a:r>
              <a:rPr lang="uk-UA" dirty="0" err="1"/>
              <a:t>інтерв'юйованих</a:t>
            </a:r>
            <a:r>
              <a:rPr lang="uk-UA" dirty="0"/>
              <a:t> спосіб спілкування. Однак дуже часто по телефону громадяни не хочуть відповідати на пропоновані їм питання. Тим більше, що застати людей вдома, особливо в такий час, щоб вони нікуди не поспішали, можна тільки ввечері, а дзвінок у вечірній час з проханням відповісти, наприклад, які споживчі переваги ви маєте щодо упаковки сиру, здаються підозрілими. Тому основне завдання модератора - викликати до себе довіру. Кращий спосіб - повідомити, що питання для інтерв'ю стандартні, розроблені серйозною організацією, і ваше завдання - тільки їх поставити і записати відповіді.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Є також </a:t>
            </a:r>
            <a:r>
              <a:rPr lang="uk-UA" i="1" dirty="0"/>
              <a:t>інтерв'ю «підкидьки».</a:t>
            </a:r>
            <a:r>
              <a:rPr lang="uk-UA" dirty="0"/>
              <a:t> Вони являють собою комбінацію персоніфікованих інтерв'ю та інтерв'ю поштою. </a:t>
            </a:r>
            <a:r>
              <a:rPr lang="uk-UA" dirty="0" err="1"/>
              <a:t>Інтерв'юєр</a:t>
            </a:r>
            <a:r>
              <a:rPr lang="uk-UA" dirty="0"/>
              <a:t> особисто кидає анкету в поштову скриньку зазвичай після того, як він вже провів персональне інтерв'ю з ним. А оскільки у цих </a:t>
            </a:r>
            <a:r>
              <a:rPr lang="uk-UA" dirty="0" smtClean="0"/>
              <a:t>двох </a:t>
            </a:r>
            <a:r>
              <a:rPr lang="uk-UA" dirty="0"/>
              <a:t>людей вже встановилися довірливі відносини, то той, у кого беруть інтерв'ю, зазвичай відповідає на питання анкети і повертає її PR-</a:t>
            </a:r>
            <a:r>
              <a:rPr lang="uk-UA" dirty="0" err="1"/>
              <a:t>мену</a:t>
            </a:r>
            <a:r>
              <a:rPr lang="uk-UA" dirty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i="1" dirty="0"/>
              <a:t>Інтерв'ю по Інтернету</a:t>
            </a:r>
            <a:r>
              <a:rPr lang="uk-UA" dirty="0"/>
              <a:t> також стають останнім часом все більш популярними. Всі більш-менш пристойні фірми і підприємства заводять власні сайти, на яких обов'язково присутній розділ, що пропонує тим, хто зайшов на сайт, висловити свою думку про сайт і про компанію. Крім того, інтерв'ю по Інтернету є дуже оперативним відгуком на будь-які події або проблеми. Саме тому їх дуже зручно використовувати в політичному PR.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2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</a:t>
            </a:r>
            <a:r>
              <a:rPr lang="uk-UA" b="1" i="1" dirty="0" smtClean="0"/>
              <a:t>етод </a:t>
            </a:r>
            <a:r>
              <a:rPr lang="uk-UA" b="1" i="1" dirty="0"/>
              <a:t>комунікаційного аудиту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/>
              <a:t>Такий аудит часто проводиться великими корпораціями, лікарнями, громадськими організаціями, щоб визначити реакцію різних суспільних груп на дії організації в області спілкування. Комунікаційний аудит може застосовуватися до внутрішніх і до зовнішніх суспільних групам організації. Крім того, його дуже часто застосовують до початку власне PR-кампанії, тобто для того, щоб встановити якийсь орієнтир, норму, по відношенню до якого будуть вимірюватися наступні результати. За допомогою комунікаційного аудиту встановлюють, яка кількість людей читає річні звіти організації, прес-релізи, або як різні суспільні групи оцінюють стиль керівництва організацією або його дії в суспільній сфері.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Ненав'язливі методи дослідження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b="1" dirty="0"/>
              <a:t>До них відносяться збір фактів, без яких неможливо проаналізувати ніякі дані.</a:t>
            </a:r>
            <a:r>
              <a:rPr lang="uk-UA" dirty="0"/>
              <a:t> При цьому під фактами (фактичним матеріалом) розуміються соціологічні дані, газетні вирізки, списки ЗМІ, інформацію про конкурентів і т.д.</a:t>
            </a:r>
            <a:endParaRPr lang="ru-RU" dirty="0"/>
          </a:p>
          <a:p>
            <a:r>
              <a:rPr lang="uk-UA" dirty="0"/>
              <a:t> Інший поширений ненав'язливий метод дослідження </a:t>
            </a:r>
            <a:r>
              <a:rPr lang="uk-UA" b="1" dirty="0"/>
              <a:t>контент-аналіз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Контент-аналіз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dirty="0"/>
              <a:t>Основні критерії контент-аналізу, як правило, такі: частота висвітлення, розміщення в газеті (номер сторінки), охоплена аудиторія, зміст повідомлення (просте інформування про організацію або ще й вказівка на  цілі її діяльності), редагування релізів (з боку редакції ЗМІ), характеристика підходу (який відношення до організації спостерігалося - позитивне, негативне чи нейтральне).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Прес-кліппінг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З</a:t>
            </a:r>
            <a:r>
              <a:rPr lang="uk-UA" dirty="0" smtClean="0"/>
              <a:t>а </a:t>
            </a:r>
            <a:r>
              <a:rPr lang="uk-UA" dirty="0"/>
              <a:t>змістом близьким до контент-аналізу є загальний аналіз популяризації. Це теж неформальне дослідження, в якому використовується </a:t>
            </a:r>
            <a:r>
              <a:rPr lang="uk-UA" b="1" dirty="0" err="1">
                <a:solidFill>
                  <a:srgbClr val="FF0000"/>
                </a:solidFill>
              </a:rPr>
              <a:t>прес-кліппінг</a:t>
            </a:r>
            <a:r>
              <a:rPr lang="uk-UA" dirty="0"/>
              <a:t> (тобто аналіз газетних вирізок), що визначає кількість і якість розкриття інформації. Проте в даному випадку досліджуються вже не тільки прес-релізи, а й будь-які жанри PR-публікацій, а до уваги беруться не тільки частота і розміри публікацій, а ще й тип самого ЗМІ, його аудиторія, а також престижність джерела публікації.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4" y="-144463"/>
            <a:ext cx="8736905" cy="873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rgbClr val="0070C0"/>
                </a:solidFill>
              </a:rPr>
              <a:t>П</a:t>
            </a:r>
            <a:r>
              <a:rPr lang="uk-UA" sz="3200" dirty="0" smtClean="0">
                <a:solidFill>
                  <a:srgbClr val="0070C0"/>
                </a:solidFill>
              </a:rPr>
              <a:t>рогнозування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1800" b="1" dirty="0">
                <a:solidFill>
                  <a:srgbClr val="00B050"/>
                </a:solidFill>
              </a:rPr>
              <a:t>І. Яковлєв </a:t>
            </a:r>
            <a:r>
              <a:rPr lang="uk-UA" sz="1800" dirty="0">
                <a:solidFill>
                  <a:srgbClr val="00B050"/>
                </a:solidFill>
              </a:rPr>
              <a:t>вважає цю складову PR-кампанії «дослідженням», абсолютно справедливо зазначаючи, що це поняття «вживається у двох значеннях –  широкому і вузькому. У широкому сенсі дослідження означає вивчення проблеми, яку має намір вирішити організація. У вузькому сенсі дослідження - це наукове вивчення проблеми за допомогою певних методів». </a:t>
            </a: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2060" name="Picture 12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143" y="836712"/>
            <a:ext cx="5140992" cy="443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4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П</a:t>
            </a:r>
            <a:r>
              <a:rPr lang="uk-UA" sz="2800" b="1" dirty="0" smtClean="0">
                <a:solidFill>
                  <a:srgbClr val="00B050"/>
                </a:solidFill>
              </a:rPr>
              <a:t>овторні </a:t>
            </a:r>
            <a:r>
              <a:rPr lang="uk-UA" sz="2800" b="1" dirty="0">
                <a:solidFill>
                  <a:srgbClr val="00B050"/>
                </a:solidFill>
              </a:rPr>
              <a:t>(або моніторингові, порівняльні, в залежності від мети) дослідження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Повторні панельні дослідження</a:t>
            </a:r>
            <a:r>
              <a:rPr lang="uk-UA" dirty="0"/>
              <a:t> проводяться в рамках єдиної програми на одній і тій же вибірці обстежуваних і з використанням єдиної методики і процедур аналізу даних. Мета даних досліджень - аналіз динаміки, змін в досліджуваних аспектах.</a:t>
            </a:r>
            <a:endParaRPr lang="ru-RU" dirty="0"/>
          </a:p>
          <a:p>
            <a:r>
              <a:rPr lang="uk-UA" i="1" dirty="0"/>
              <a:t>Повторні </a:t>
            </a:r>
            <a:r>
              <a:rPr lang="uk-UA" i="1" dirty="0" err="1"/>
              <a:t>когортного</a:t>
            </a:r>
            <a:r>
              <a:rPr lang="uk-UA" i="1" dirty="0"/>
              <a:t> дослідження </a:t>
            </a:r>
            <a:r>
              <a:rPr lang="uk-UA" dirty="0"/>
              <a:t>- різновид панельних досліджень, коли вибірковий об'єкт - вікова група (когорта), яка вивчалася протягом тривалого періоду часу. Простежується, як з плином часу змінюються умови та спосіб життя даної когорти, її інтереси і образ думок.</a:t>
            </a:r>
            <a:endParaRPr lang="ru-RU" dirty="0"/>
          </a:p>
          <a:p>
            <a:r>
              <a:rPr lang="uk-UA" i="1" dirty="0"/>
              <a:t>Повторні трендові дослідження</a:t>
            </a:r>
            <a:r>
              <a:rPr lang="uk-UA" dirty="0"/>
              <a:t> проводяться на аналогічних вибірках або в рамках єдиної генеральної сукупності (тренда). З її допомогою PR-фахівці переконуються в достовірності результатів, отриманих при дослідження перших вибірок.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0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Функції PR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по </a:t>
            </a:r>
            <a:r>
              <a:rPr lang="uk-UA" b="1" dirty="0">
                <a:solidFill>
                  <a:srgbClr val="FF0000"/>
                </a:solidFill>
              </a:rPr>
              <a:t>відношенню до базисного суб’єкта</a:t>
            </a:r>
            <a:r>
              <a:rPr lang="uk-UA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uk-UA" dirty="0" smtClean="0"/>
              <a:t>формування </a:t>
            </a:r>
            <a:r>
              <a:rPr lang="uk-UA" dirty="0"/>
              <a:t>лояльного (дружнього) ставлення засобів масової інформації до </a:t>
            </a:r>
            <a:r>
              <a:rPr lang="uk-UA" dirty="0" smtClean="0"/>
              <a:t>ком</a:t>
            </a:r>
          </a:p>
          <a:p>
            <a:pPr marL="514350" indent="-514350">
              <a:buAutoNum type="arabicParenR"/>
            </a:pPr>
            <a:r>
              <a:rPr lang="uk-UA" dirty="0" smtClean="0"/>
              <a:t>забезпечення </a:t>
            </a:r>
            <a:r>
              <a:rPr lang="uk-UA" dirty="0"/>
              <a:t>відомості компанії (товарів, торгових марок), формування та розвиток її іміджу. </a:t>
            </a:r>
            <a:r>
              <a:rPr lang="uk-UA" dirty="0" err="1" smtClean="0"/>
              <a:t>панії</a:t>
            </a:r>
            <a:r>
              <a:rPr lang="uk-UA" dirty="0" smtClean="0"/>
              <a:t>.</a:t>
            </a:r>
          </a:p>
          <a:p>
            <a:pPr marL="514350" indent="-514350">
              <a:buAutoNum type="arabicParenR"/>
            </a:pPr>
            <a:r>
              <a:rPr lang="uk-UA" dirty="0"/>
              <a:t>2) забезпечення відомості компанії (товарів, торгових марок), формування та розвиток її іміджу.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2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0375" y="620688"/>
            <a:ext cx="84366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70C0"/>
                </a:solidFill>
              </a:rPr>
              <a:t>Найбільш точною назвою даного етапу є саме «</a:t>
            </a:r>
            <a:r>
              <a:rPr lang="uk-UA" sz="3200" dirty="0">
                <a:solidFill>
                  <a:srgbClr val="FF0000"/>
                </a:solidFill>
              </a:rPr>
              <a:t>аналітичний</a:t>
            </a:r>
            <a:r>
              <a:rPr lang="uk-UA" sz="3200" dirty="0">
                <a:solidFill>
                  <a:srgbClr val="0070C0"/>
                </a:solidFill>
              </a:rPr>
              <a:t>», оскільки воно дозволяє, по-перше, повністю описати сукупність операцій, здійснюваних на даному етапі, і, по-друге, виділити в ньому «власне дослідження», «сфокусоване дослідження », що є необхідним </a:t>
            </a:r>
            <a:r>
              <a:rPr lang="uk-UA" sz="3200">
                <a:solidFill>
                  <a:srgbClr val="0070C0"/>
                </a:solidFill>
              </a:rPr>
              <a:t>елементом </a:t>
            </a:r>
            <a:r>
              <a:rPr lang="uk-UA" sz="3200" smtClean="0">
                <a:solidFill>
                  <a:srgbClr val="0070C0"/>
                </a:solidFill>
              </a:rPr>
              <a:t>етапу. </a:t>
            </a:r>
            <a:endParaRPr lang="uk-UA" sz="3200" dirty="0" smtClean="0">
              <a:solidFill>
                <a:srgbClr val="0070C0"/>
              </a:solidFill>
            </a:endParaRPr>
          </a:p>
          <a:p>
            <a:pPr algn="just"/>
            <a:r>
              <a:rPr lang="uk-UA" sz="3200" dirty="0" smtClean="0">
                <a:solidFill>
                  <a:srgbClr val="0070C0"/>
                </a:solidFill>
              </a:rPr>
              <a:t>Відповідно </a:t>
            </a:r>
            <a:r>
              <a:rPr lang="uk-UA" sz="3200" i="1" dirty="0">
                <a:solidFill>
                  <a:srgbClr val="0070C0"/>
                </a:solidFill>
              </a:rPr>
              <a:t>сутність цієї стадії може бути визначена як </a:t>
            </a:r>
            <a:r>
              <a:rPr lang="uk-UA" sz="3200" i="1" dirty="0">
                <a:solidFill>
                  <a:srgbClr val="FF0000"/>
                </a:solidFill>
              </a:rPr>
              <a:t>збір, обробка, аналіз всієї інформації. </a:t>
            </a:r>
            <a:endParaRPr lang="en-US" sz="3200" i="1" dirty="0" smtClean="0">
              <a:solidFill>
                <a:srgbClr val="FF0000"/>
              </a:solidFill>
            </a:endParaRPr>
          </a:p>
          <a:p>
            <a:pPr algn="just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" name="AutoShape 4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5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6165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i="1" dirty="0"/>
              <a:t>З</a:t>
            </a:r>
            <a:r>
              <a:rPr lang="uk-UA" i="1" dirty="0" smtClean="0"/>
              <a:t>бір</a:t>
            </a:r>
            <a:r>
              <a:rPr lang="uk-UA" i="1" dirty="0"/>
              <a:t>, обробка, аналіз всієї інформації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AutoShape 4" descr="ÐÐ°ÑÑÐ¸Ð½ÐºÐ¸ Ð¿Ð¾ Ð·Ð°Ð¿ÑÐ¾ÑÑ ÐÐÐ Ð¢ÐÐÐÐ ÐÐ ÐÐÐÐÐ£ÐÐÐÐÐ®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70C0"/>
                </a:solidFill>
              </a:rPr>
              <a:t>Ця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може</a:t>
            </a:r>
            <a:r>
              <a:rPr lang="ru-RU" dirty="0">
                <a:solidFill>
                  <a:srgbClr val="0070C0"/>
                </a:solidFill>
              </a:rPr>
              <a:t> бути </a:t>
            </a:r>
            <a:r>
              <a:rPr lang="ru-RU" dirty="0" err="1">
                <a:solidFill>
                  <a:srgbClr val="0070C0"/>
                </a:solidFill>
              </a:rPr>
              <a:t>розділена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наступні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підгрупи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b="1" i="1" dirty="0" err="1">
                <a:solidFill>
                  <a:srgbClr val="0070C0"/>
                </a:solidFill>
              </a:rPr>
              <a:t>внутрішньофірмова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ситуацію</a:t>
            </a:r>
            <a:r>
              <a:rPr lang="ru-RU" dirty="0"/>
              <a:t> у </a:t>
            </a:r>
            <a:r>
              <a:rPr lang="ru-RU" dirty="0" err="1"/>
              <a:t>внутрішньому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- </a:t>
            </a:r>
            <a:r>
              <a:rPr lang="ru-RU" dirty="0" err="1"/>
              <a:t>бухгалтерсько-фінансова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,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, про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про доходи, про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про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послуг</a:t>
            </a:r>
            <a:r>
              <a:rPr lang="ru-RU" dirty="0"/>
              <a:t>), про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PR-</a:t>
            </a:r>
            <a:r>
              <a:rPr lang="ru-RU" dirty="0" err="1"/>
              <a:t>звітність</a:t>
            </a:r>
            <a:r>
              <a:rPr lang="ru-RU" dirty="0"/>
              <a:t>);</a:t>
            </a:r>
          </a:p>
          <a:p>
            <a:pPr lvl="0"/>
            <a:r>
              <a:rPr lang="ru-RU" b="1" i="1" dirty="0" err="1">
                <a:solidFill>
                  <a:srgbClr val="0070C0"/>
                </a:solidFill>
              </a:rPr>
              <a:t>зовнішня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інформація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-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</a:t>
            </a:r>
            <a:r>
              <a:rPr lang="ru-RU" dirty="0" err="1"/>
              <a:t>бюлетені</a:t>
            </a:r>
            <a:r>
              <a:rPr lang="ru-RU" dirty="0"/>
              <a:t>, </a:t>
            </a:r>
            <a:r>
              <a:rPr lang="ru-RU" dirty="0" err="1"/>
              <a:t>звіти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r>
              <a:rPr lang="ru-RU" dirty="0"/>
              <a:t> і т.д.);</a:t>
            </a:r>
          </a:p>
          <a:p>
            <a:r>
              <a:rPr lang="uk-UA" b="1" dirty="0">
                <a:solidFill>
                  <a:srgbClr val="0070C0"/>
                </a:solidFill>
              </a:rPr>
              <a:t>с</a:t>
            </a:r>
            <a:r>
              <a:rPr lang="uk-UA" b="1" i="1" dirty="0">
                <a:solidFill>
                  <a:srgbClr val="0070C0"/>
                </a:solidFill>
              </a:rPr>
              <a:t>пеціальна інформація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dirty="0"/>
              <a:t>(призначена для конкретної PR-кампанії, її отримують в ході спеціального, </a:t>
            </a:r>
            <a:r>
              <a:rPr lang="uk-UA" dirty="0" err="1"/>
              <a:t>фокусованого</a:t>
            </a:r>
            <a:r>
              <a:rPr lang="uk-UA" dirty="0"/>
              <a:t> дослідження, дані цього дослідження прийнято називати «первинною інформацією»).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В </a:t>
            </a:r>
            <a:r>
              <a:rPr lang="ru-RU" sz="2800" b="1" dirty="0" err="1" smtClean="0"/>
              <a:t>аналітичного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етапі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можуть</a:t>
            </a:r>
            <a:r>
              <a:rPr lang="ru-RU" sz="2800" b="1" dirty="0" smtClean="0"/>
              <a:t> </a:t>
            </a:r>
            <a:r>
              <a:rPr lang="ru-RU" sz="2800" b="1" dirty="0"/>
              <a:t>бути </a:t>
            </a:r>
            <a:r>
              <a:rPr lang="ru-RU" sz="2800" b="1" dirty="0" err="1"/>
              <a:t>виділені</a:t>
            </a:r>
            <a:r>
              <a:rPr lang="ru-RU" sz="2800" b="1" dirty="0"/>
              <a:t> </a:t>
            </a:r>
            <a:r>
              <a:rPr lang="ru-RU" sz="2800" b="1" dirty="0" err="1"/>
              <a:t>певні</a:t>
            </a:r>
            <a:r>
              <a:rPr lang="ru-RU" sz="2800" b="1" dirty="0"/>
              <a:t> </a:t>
            </a:r>
            <a:r>
              <a:rPr lang="ru-RU" sz="2800" b="1" dirty="0" err="1"/>
              <a:t>фази</a:t>
            </a:r>
            <a:r>
              <a:rPr lang="ru-RU" sz="2800" b="1" dirty="0"/>
              <a:t>, </a:t>
            </a:r>
            <a:r>
              <a:rPr lang="ru-RU" sz="2800" b="1" dirty="0" err="1"/>
              <a:t>підетапи</a:t>
            </a:r>
            <a:r>
              <a:rPr lang="ru-RU" sz="2800" b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визначення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або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можливості</a:t>
            </a:r>
            <a:r>
              <a:rPr lang="ru-RU" b="1" dirty="0">
                <a:solidFill>
                  <a:srgbClr val="0070C0"/>
                </a:solidFill>
              </a:rPr>
              <a:t>,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фокусованого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дослідження</a:t>
            </a:r>
            <a:r>
              <a:rPr lang="ru-RU" b="1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аналізу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ситуації</a:t>
            </a:r>
            <a:r>
              <a:rPr lang="ru-RU" b="1" dirty="0">
                <a:solidFill>
                  <a:srgbClr val="0070C0"/>
                </a:solidFill>
              </a:rPr>
              <a:t>,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характеристики і </a:t>
            </a:r>
            <a:r>
              <a:rPr lang="ru-RU" b="1" dirty="0" err="1">
                <a:solidFill>
                  <a:srgbClr val="0070C0"/>
                </a:solidFill>
              </a:rPr>
              <a:t>моделювання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ситуації</a:t>
            </a:r>
            <a:r>
              <a:rPr lang="ru-RU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sz="5100" b="1" i="1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3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4688</Words>
  <Application>Microsoft Office PowerPoint</Application>
  <PresentationFormat>Экран (4:3)</PresentationFormat>
  <Paragraphs>320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7" baseType="lpstr">
      <vt:lpstr>Arial</vt:lpstr>
      <vt:lpstr>Calibri</vt:lpstr>
      <vt:lpstr>Times New Roman</vt:lpstr>
      <vt:lpstr>Тема Office</vt:lpstr>
      <vt:lpstr> АНАЛІТИЧНИЙ ЕТАП РОЗРОБКИ ЗАХОДУ </vt:lpstr>
      <vt:lpstr>ПЛАНУВАННЯ ПОДІЙ В PR</vt:lpstr>
      <vt:lpstr> </vt:lpstr>
      <vt:lpstr>ВИЗНАЧЕННЯ ЕТАПУ</vt:lpstr>
      <vt:lpstr>Research</vt:lpstr>
      <vt:lpstr>Прогнозування</vt:lpstr>
      <vt:lpstr>Презентация PowerPoint</vt:lpstr>
      <vt:lpstr>Збір, обробка, аналіз всієї інформації</vt:lpstr>
      <vt:lpstr> В аналітичного етапі можуть бути виділені певні фази, підетапи:  </vt:lpstr>
      <vt:lpstr>Аналітичний етап</vt:lpstr>
      <vt:lpstr> Фаза визначення проблеми або можливості </vt:lpstr>
      <vt:lpstr>Які фактори спонукають ті чи інші структури сформулювати замовлення на PR-кампанію? </vt:lpstr>
      <vt:lpstr>Презентация PowerPoint</vt:lpstr>
      <vt:lpstr>Презентация PowerPoint</vt:lpstr>
      <vt:lpstr>«Вторинний» аналіз</vt:lpstr>
      <vt:lpstr>Презентация PowerPoint</vt:lpstr>
      <vt:lpstr>Протиставлення понять «проблема» і «можливість» є певною мірою умовним. </vt:lpstr>
      <vt:lpstr>Класифікацію проблем, які є потенційним приводом для PR-кампании, можна проводити за різними підставами</vt:lpstr>
      <vt:lpstr> Елементи маркетингу</vt:lpstr>
      <vt:lpstr>Постановка проблеми</vt:lpstr>
      <vt:lpstr>Основні поняття маркетингу</vt:lpstr>
      <vt:lpstr>Існує ряд вимог до формулювання проблеми: </vt:lpstr>
      <vt:lpstr>За своїм характером можливості, як і проблеми, вельми різноманітні</vt:lpstr>
      <vt:lpstr>Презентация PowerPoint</vt:lpstr>
      <vt:lpstr>Презентация PowerPoint</vt:lpstr>
      <vt:lpstr>Можливості, пов'язані з конкуренцією та інвестиційним кліматом, безпосередньо пов'язані з вирішенням суто PR-завдань</vt:lpstr>
      <vt:lpstr>Основними функціями маркетингу є:</vt:lpstr>
      <vt:lpstr>Види досліджень в PR-діяльності  </vt:lpstr>
      <vt:lpstr>Основні тактичні завдання:</vt:lpstr>
      <vt:lpstr>Тактичні засоби паблік рилейшнз</vt:lpstr>
      <vt:lpstr>Дослідження джерел </vt:lpstr>
      <vt:lpstr> Дослідження повідомлень </vt:lpstr>
      <vt:lpstr>Дослідження каналів </vt:lpstr>
      <vt:lpstr>Базові «правила» маркетингової діяльності</vt:lpstr>
      <vt:lpstr>Дослідження цільових аудиторій </vt:lpstr>
      <vt:lpstr> </vt:lpstr>
      <vt:lpstr>Теорія маркетингу 2</vt:lpstr>
      <vt:lpstr>Об'єктивна інформація</vt:lpstr>
      <vt:lpstr>ДОСЛІДЖЕННЯ В ГАЛУЗІ ПАБЛІК РИЛЕЙШНЗ </vt:lpstr>
      <vt:lpstr>Суб'єктивна інформація</vt:lpstr>
      <vt:lpstr>ДОСЛІДЖЕННЯ В PR</vt:lpstr>
      <vt:lpstr>Класифікація досліджень за критерієм типу середовища</vt:lpstr>
      <vt:lpstr> Основних типів PR-досліджень два:  прикладні та теоретичні.  </vt:lpstr>
      <vt:lpstr>Основні методи PR-досліджень</vt:lpstr>
      <vt:lpstr>Оглядові дослідження</vt:lpstr>
      <vt:lpstr>Анкетування</vt:lpstr>
      <vt:lpstr>Анкетування</vt:lpstr>
      <vt:lpstr>Анкетування</vt:lpstr>
      <vt:lpstr>Діалогова комунікація</vt:lpstr>
      <vt:lpstr>Вимоги до анкетування</vt:lpstr>
      <vt:lpstr>Інтерв'ю </vt:lpstr>
      <vt:lpstr>Інтерв'ю</vt:lpstr>
      <vt:lpstr>Інтерв'ю</vt:lpstr>
      <vt:lpstr>Інтерв'ю</vt:lpstr>
      <vt:lpstr>Інтерв'ю</vt:lpstr>
      <vt:lpstr>Метод комунікаційного аудиту</vt:lpstr>
      <vt:lpstr>Ненав'язливі методи дослідження</vt:lpstr>
      <vt:lpstr>Контент-аналіз</vt:lpstr>
      <vt:lpstr>Прес-кліппінг</vt:lpstr>
      <vt:lpstr>Повторні (або моніторингові, порівняльні, в залежності від мети) дослідження</vt:lpstr>
      <vt:lpstr>Три основні функції PR, що виконуються як на внутрішньому , так і на зовнішньому рівнях</vt:lpstr>
      <vt:lpstr>Функції PR по відношенню до базисного суб’єкта 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user</cp:lastModifiedBy>
  <cp:revision>161</cp:revision>
  <dcterms:created xsi:type="dcterms:W3CDTF">2018-02-05T17:52:41Z</dcterms:created>
  <dcterms:modified xsi:type="dcterms:W3CDTF">2023-02-13T06:58:57Z</dcterms:modified>
</cp:coreProperties>
</file>