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8" r:id="rId4"/>
    <p:sldMasterId id="2147483711" r:id="rId5"/>
    <p:sldMasterId id="2147483730" r:id="rId6"/>
  </p:sldMasterIdLst>
  <p:sldIdLst>
    <p:sldId id="256" r:id="rId7"/>
    <p:sldId id="257" r:id="rId8"/>
    <p:sldId id="258" r:id="rId9"/>
    <p:sldId id="270" r:id="rId10"/>
    <p:sldId id="315" r:id="rId11"/>
    <p:sldId id="325" r:id="rId12"/>
    <p:sldId id="326" r:id="rId13"/>
    <p:sldId id="269" r:id="rId14"/>
    <p:sldId id="354" r:id="rId15"/>
    <p:sldId id="355" r:id="rId16"/>
    <p:sldId id="310" r:id="rId17"/>
    <p:sldId id="329" r:id="rId18"/>
    <p:sldId id="334" r:id="rId19"/>
    <p:sldId id="328" r:id="rId20"/>
    <p:sldId id="267" r:id="rId21"/>
    <p:sldId id="330" r:id="rId22"/>
    <p:sldId id="274" r:id="rId23"/>
    <p:sldId id="357" r:id="rId24"/>
    <p:sldId id="316" r:id="rId25"/>
    <p:sldId id="331" r:id="rId26"/>
    <p:sldId id="332" r:id="rId27"/>
    <p:sldId id="322" r:id="rId28"/>
    <p:sldId id="318" r:id="rId29"/>
    <p:sldId id="317" r:id="rId30"/>
    <p:sldId id="320" r:id="rId31"/>
    <p:sldId id="26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54D96-DE62-45D2-B091-F6E8A281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48BE06-BB9C-4D79-AD14-F1B493F2B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E7FCD-A9F0-49DD-9FF9-385C076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0C748-4526-4BA1-B610-D57E0352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C1702-BAE5-4398-9464-B1025286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7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67560-5450-4054-92CC-15765DFC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DCD0E2-6CDE-4BF0-8BCA-1C32AB65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0B395-4064-4FE0-B5B5-9C64F459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2F2-D997-42D0-98A1-5C73F652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643E1-4DCF-48A4-A3EF-60B87A9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1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FAEEAB-BB7D-4877-B9EF-4F86C9C9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8CC630-A2FD-4FA4-9301-BECEB79A9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BD1CE-5E80-4034-91DD-F071A0F3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ED31C-725B-4A47-86BA-A862CAE3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A216E-774C-4716-9669-7CB5DD6C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4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26DF6AA-02DA-49FC-9016-459BC18298BA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814AD6C-A54B-4F7E-BB64-2A540488CC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35F87B-4D5E-4589-9CB4-58C3AF7A87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3FDC2397-B5B0-474D-A79F-65A696140A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67AC29-E4BC-4541-9EB6-4C2660839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F7B44-E516-4A24-9057-6442CFFC57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12725C8-5032-4A61-ABB6-FE0513172D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2132A6-2AD5-4D60-8BF9-27FC0B0830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411863-47E7-4FEB-9E31-DC5598C444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BF9B5A6-4F28-4D68-BEE2-19C3119DF0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ED8D3B3-4D62-4D14-ADF9-AADC8D26A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B67E568-0B52-46B1-B696-F9C1F6F13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EC5D3E-B266-411D-A1BA-76269B79E1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947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C6EE5C-7CF1-4DFE-9356-FD5DF0600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583B8C-F25A-4226-99AC-B45779377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772-8A32-40BE-8613-F1B97713A0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57C60C1-605D-41DE-828C-E4DED3F624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753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B26947-6791-4E90-999A-9391AA73F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70801E-C7AF-4ACC-A9EB-58E90B6A44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52DB-F708-47F8-B5DA-02283B740AD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82E108D-B016-42CF-8245-91324A0841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3802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49BD84-DCB0-4C1A-97C2-E68E0DE14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04F749-DB7B-44C3-8C6E-EAD15975A3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73A0-E460-4CC4-8B50-04935B494C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2EAA7BC-7235-47FA-843F-8B91D217E3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224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3498BB6-83F8-4E68-9B68-919131953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4894DE-8CE3-4511-8EB8-EF89D25859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7594-0CC0-4456-9BA9-BBFF78DCD62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75AE48-3966-436B-925E-C2D3D70341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5099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F186C-7899-4E63-97A8-EEC54B371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1A8E2-9B87-4340-926E-088550AF1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F6AB-4B29-42C1-BEE7-7B3EEDE04A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FBADA03-9557-47A5-8B10-92EDA4BAF1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8774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83759A-E26E-48AD-BB91-66ACAB643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F32334-5CF4-48F7-9926-2412C682F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FEFB-F7F6-4EE2-89E6-60C44E3F81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52F1906-F9E8-44A7-A3E2-63E4A1028C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4567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4F1A3B-BBBD-434A-B3B2-AB7D20C7D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F88541-BA63-4190-BD29-8D26CA9AB3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CC074-D922-4F39-98F9-4D6ABD439C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C07F7FC-5ED1-4722-842C-1B73BDE68E4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8624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D444A-C1E2-4748-A9C8-2B762A07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8DA11-E489-4939-B52E-4931640E7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56B32-4F33-4047-AA9F-1EEA7CBA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69EC9-F57D-43F2-B857-70540D4B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9388E-029D-46F5-8F8E-839A3F3C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8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497033-7E34-476C-8C9E-90F607694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A2405D-35DE-414D-84DD-6B8AE15F74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6F4D-80F5-4ABB-A0FB-C5E154392E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04A0B67-3C56-473F-B8C6-A217A0C3F7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07974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B13569-99BD-4FE9-8E48-8E21648A3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4C2633-857F-421C-B0C1-00ABDFA2EA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4082-7A44-4C20-95D3-AEDDFE5AFA4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FE41642-B1EB-42CF-8750-30F03D8C50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6983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0810FF-9F69-4707-9835-5C1B543F3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B7638-606D-43B4-852F-66C4900042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453B-09D6-4446-A8E3-93C84DB32D5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09C1F1-297C-41BE-99CD-BCEB1CD6370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0665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898FDF-27FA-4DC4-826D-78EF08367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E9A5CD-3ECB-4C25-A17D-CE17D18D3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CC33-A969-4FA9-B09D-2B1AE79F9E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DBD875A-D17E-4B7E-8300-93C78F0C51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84829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7A572F-A87E-412E-8FF9-6E7C0C20F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63E0CB-530D-4BA4-B2B4-34E60E41B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3655-05D3-4E51-8B8E-0258AD5A50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8E004B1-A83E-4D6A-A794-553B544898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97047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15C0E2-258F-4EC6-8947-C3EF9C8C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353DE9-F4B2-4B13-A9F8-661A5D55D8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D09B-C339-4D0F-9F52-DD1F8EB33A2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86206FD-B187-4757-8B0D-F133F7FA87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38425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97302E-B9E8-4931-8054-DB5493859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AB07E8-D5E9-4D61-91F9-FB73687377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A3BF-353B-4D61-A086-4C275E1518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1A78051-65D2-4882-BADB-01FEB9E295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4837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49D5A7-DC02-41B5-8601-1D32C6B84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BC2A16-EB56-4359-B0F9-1099726263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169-2507-40DB-8B26-8D03C949C0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B6BB760-17C7-4B18-9B93-765EBF813A2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8071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AF374C-45C8-4445-9F6C-6499A7F99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D91FE5-BE73-4B27-A593-B02D1DA245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CD26-80F5-4CBF-8E35-27CF2171D8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A8A5DB5-1AF5-4B4A-9696-33FE66BD5D4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1846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5125F-05FD-4389-B5DA-13CFE39B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C076FD7D-6979-4349-876B-1DF944D82EF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1F60C-9974-4E93-AC73-B948B721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C97C44-E34A-433F-9108-5AC6163EC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8911-3267-42DA-B4BA-DAE69AE2DE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EEE8E9-64B2-4707-BE98-7698844E9C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6307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5D4C-7B41-4554-8F24-FED4822D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49C6C-C0D5-49FE-B91C-13415F91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ACF4-8DDF-4914-B396-5D2C9C0B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11949-9963-4A9C-BDF2-E7469E9C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E7245-BE7B-4961-A2CE-287CA537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43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26DF6AA-02DA-49FC-9016-459BC18298BA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814AD6C-A54B-4F7E-BB64-2A540488CC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35F87B-4D5E-4589-9CB4-58C3AF7A87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3FDC2397-B5B0-474D-A79F-65A696140A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67AC29-E4BC-4541-9EB6-4C2660839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F7B44-E516-4A24-9057-6442CFFC57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12725C8-5032-4A61-ABB6-FE0513172D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2132A6-2AD5-4D60-8BF9-27FC0B0830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411863-47E7-4FEB-9E31-DC5598C444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BF9B5A6-4F28-4D68-BEE2-19C3119DF0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ED8D3B3-4D62-4D14-ADF9-AADC8D26A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B67E568-0B52-46B1-B696-F9C1F6F13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EC5D3E-B266-411D-A1BA-76269B79E1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56070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C6EE5C-7CF1-4DFE-9356-FD5DF0600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583B8C-F25A-4226-99AC-B45779377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772-8A32-40BE-8613-F1B97713A0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57C60C1-605D-41DE-828C-E4DED3F624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77804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B26947-6791-4E90-999A-9391AA73F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70801E-C7AF-4ACC-A9EB-58E90B6A44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52DB-F708-47F8-B5DA-02283B740AD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82E108D-B016-42CF-8245-91324A0841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06134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49BD84-DCB0-4C1A-97C2-E68E0DE14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04F749-DB7B-44C3-8C6E-EAD15975A3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73A0-E460-4CC4-8B50-04935B494C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2EAA7BC-7235-47FA-843F-8B91D217E3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02545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3498BB6-83F8-4E68-9B68-919131953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4894DE-8CE3-4511-8EB8-EF89D25859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7594-0CC0-4456-9BA9-BBFF78DCD62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75AE48-3966-436B-925E-C2D3D70341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05060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F186C-7899-4E63-97A8-EEC54B371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1A8E2-9B87-4340-926E-088550AF1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F6AB-4B29-42C1-BEE7-7B3EEDE04A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FBADA03-9557-47A5-8B10-92EDA4BAF1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54289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83759A-E26E-48AD-BB91-66ACAB643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F32334-5CF4-48F7-9926-2412C682F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FEFB-F7F6-4EE2-89E6-60C44E3F81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52F1906-F9E8-44A7-A3E2-63E4A1028C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01374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4F1A3B-BBBD-434A-B3B2-AB7D20C7D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F88541-BA63-4190-BD29-8D26CA9AB3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CC074-D922-4F39-98F9-4D6ABD439C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C07F7FC-5ED1-4722-842C-1B73BDE68E4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01743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497033-7E34-476C-8C9E-90F607694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A2405D-35DE-414D-84DD-6B8AE15F74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6F4D-80F5-4ABB-A0FB-C5E154392E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04A0B67-3C56-473F-B8C6-A217A0C3F7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3434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B13569-99BD-4FE9-8E48-8E21648A3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4C2633-857F-421C-B0C1-00ABDFA2EA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4082-7A44-4C20-95D3-AEDDFE5AFA4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FE41642-B1EB-42CF-8750-30F03D8C50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84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07815-0142-4429-B75F-A5FFC672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43A82-5392-4C6E-A497-433E8D8DE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6FA5E6-71CE-46B3-9582-2E0E8DAE6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3F261-69E1-46C5-8734-733C37F6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B4B06-FB4A-4D3D-A16E-C741903B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8A304-7E05-441C-8C07-D3AE6F81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76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0810FF-9F69-4707-9835-5C1B543F3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B7638-606D-43B4-852F-66C4900042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453B-09D6-4446-A8E3-93C84DB32D5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09C1F1-297C-41BE-99CD-BCEB1CD6370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1548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898FDF-27FA-4DC4-826D-78EF08367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E9A5CD-3ECB-4C25-A17D-CE17D18D3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CC33-A969-4FA9-B09D-2B1AE79F9E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DBD875A-D17E-4B7E-8300-93C78F0C51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84201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7A572F-A87E-412E-8FF9-6E7C0C20F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63E0CB-530D-4BA4-B2B4-34E60E41B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3655-05D3-4E51-8B8E-0258AD5A50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8E004B1-A83E-4D6A-A794-553B544898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1175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15C0E2-258F-4EC6-8947-C3EF9C8C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353DE9-F4B2-4B13-A9F8-661A5D55D8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D09B-C339-4D0F-9F52-DD1F8EB33A2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86206FD-B187-4757-8B0D-F133F7FA87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78607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97302E-B9E8-4931-8054-DB5493859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AB07E8-D5E9-4D61-91F9-FB73687377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A3BF-353B-4D61-A086-4C275E1518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1A78051-65D2-4882-BADB-01FEB9E295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7236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49D5A7-DC02-41B5-8601-1D32C6B84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BC2A16-EB56-4359-B0F9-1099726263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169-2507-40DB-8B26-8D03C949C0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B6BB760-17C7-4B18-9B93-765EBF813A2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69754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AF374C-45C8-4445-9F6C-6499A7F99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D91FE5-BE73-4B27-A593-B02D1DA245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CD26-80F5-4CBF-8E35-27CF2171D8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A8A5DB5-1AF5-4B4A-9696-33FE66BD5D4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69135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5125F-05FD-4389-B5DA-13CFE39B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C076FD7D-6979-4349-876B-1DF944D82EF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1F60C-9974-4E93-AC73-B948B721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C97C44-E34A-433F-9108-5AC6163EC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8911-3267-42DA-B4BA-DAE69AE2DE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EEE8E9-64B2-4707-BE98-7698844E9C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69832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1E4A0-B4D9-4AD2-931A-0E974C33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12AB3-6294-49BD-9DE4-B3CA00A9C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30C87F-D13E-462F-AA14-C518ED784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B3BD16-B930-4BB1-9F9D-C0BA83FC4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9F7270-3656-4004-93B5-EB50B3BA2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EDEE-2981-483E-8E26-B0FDF08BB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63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DCA95-1000-4457-8BDA-813A463E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143EC-2269-4DE2-9DA3-8A1BEF255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DB374F-3271-4CD0-904B-55814F15F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D2900-BE95-4182-8DA5-CF30195F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AA0912-BC69-49AB-A084-3EDC4DD09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EAF5-6B40-406D-B1F7-9BF1EBD3D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5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F774E-8B0E-4445-B238-81B1152A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8858E-6F8F-4338-AA46-0E64DD9C9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FF0442-7B64-439D-BCED-4670386B6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35CB82-A063-46B7-A77F-ACDD33CB4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03E094-135D-42DF-8129-6C52C6BD9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4EEF15-C515-4BDF-BD5E-53A50ACF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B3EE7B-EA75-4B51-AD53-04F46F56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DB4953-1A6D-4DC4-869C-E8A05211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34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9E908-0C6E-42F7-BB31-128C244E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1E3D2-7779-4839-BAEC-D836F5EC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247432-33F9-46FE-B90F-D8244F23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122CE-30C7-460D-8921-3785922CD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902187-0B40-4ECE-AF7C-902BD086C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9096-FD39-4B46-8507-174D3794E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679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F5787-E9CA-4773-9012-C5246733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C6E79-C460-4BD2-9851-6FB381922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450ADA-938C-4833-A7C2-9A098D386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DDE1E-96ED-45BB-88CA-83AE02E6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1F20A-4459-4AC2-BE11-F78AFE1E3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F5766-5E45-4998-B227-01F670257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6416-3FB4-4A8F-917B-D28179D72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21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B3A06-90E5-43A8-A276-2F6FBD0E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A87AA-2808-4C83-B6B8-2647B828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A2FE20-F53C-4095-919D-5AC8F96DB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ABAC3-1292-4EA6-A498-7CB3EF66C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E7816E-1D8F-43BC-991D-EB482E148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17E766-9235-434B-9CBF-CA2524815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B6A6B4-F6BD-450E-BCFF-B184AC7C3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401888-D4FF-4174-9A19-B979B5997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28F9-C9E1-494A-ACED-60EE8458F7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919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C73E1-4F27-4B7A-8FA9-507D9207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62A55C-E666-4F3D-A64E-52F83A15B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30B7B-CD05-412F-98EC-365749C64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FB2FD3-6A32-4ADF-A694-C00F2F6CB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83FF7-8A24-4D89-80C8-2F29BDF5D9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220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24A491-DAFD-413E-A1C7-D51B3B37C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01B1A1-BA17-48D3-8BD4-4502007A6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69940B-7947-415C-ACE2-691B93929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65C8-1A4C-44B3-9137-431333D7F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307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42DC3-C22A-424B-9EB0-ED3DA494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68E70-6DB9-4299-9CC3-D60BABF3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D30CA5-8313-4C73-9413-AD375AC9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418E5-8819-448F-A06D-A052C8E8E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DD29A-4AE5-4359-BFD0-561A2D8BB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1B3AE-7D45-4A87-8F6C-D4FB024E4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C49B-415A-4E56-A446-B176D6DB2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853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177FA-6218-48D0-BC60-10D73820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EF2111-E469-479B-8FC6-E9A60AEE3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05EAE-3806-41DE-BF5E-B6E5A7022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5E801-C80D-4CF1-B060-EB858B4D0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F612D-36BC-4BAF-B423-7C9C0C424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EF858-179F-42DD-8D5C-2BF88A8F0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849E-301B-4ACF-BDE1-D6D092D4A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439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B4987-506F-4C16-8E8F-B1D753AE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DB59FF-BBB3-4171-83E3-7CEC212BA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A7239-B0B5-4274-BC96-4B58952E1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397CA-11AD-4182-B5D9-9AF263FD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FD335E-17EC-45AB-B759-0957ACB37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54DE-911B-4B23-BA9E-BC2BBD269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30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187589-C702-44DB-A389-25FDB1837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207817-44DF-496D-889D-5CC984E64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25E65-2AA2-4A70-BEB9-0DC905FA4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45A16-8D84-4169-9BC5-73934E184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68ACD-77FA-4FFA-A4FF-78CC7A7D2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6CF1-6096-4D92-8DCA-A57E1FDE82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759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6681C-09CF-4605-819A-AB2E3E3D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2B68C76C-ED41-419D-B4BC-203A1E7D5148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7052B-60DD-498D-84D0-46148C719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8C70D-C394-45AC-BC4B-9083C714F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3FE02-FBE8-467E-9458-F7169CE85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B30-7C34-4C49-B699-18138FC76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59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A3FD2-6AAF-4268-9C5F-A08EDEE2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5EDFB-D90E-49FC-9BDE-52293435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C0018-1300-4F52-9E5A-51243067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963C61-CAD1-4283-8134-9C8D4D7B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80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8CCD5D7-C56E-4C90-B4D4-5F855CAECAE6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D3E9AD1-CCD8-4549-9DC3-7E69EB1A5E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9F79F6DD-A327-4C12-B170-779506C67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BDC161E-FF24-4775-A2E9-C97CB1CB8E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C1F8C6D-711D-43F4-B4F9-3A066BA3D5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8CE79D9-D8B2-4B5A-841F-8A27F0AAF4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9B8F49D-D05E-4E85-A2D3-43C779CE3A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58B32E5-8780-468B-B296-9642553F2A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8C5EF5A-A4E1-4608-96ED-014C064A3B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64E1A38-29A6-420D-8159-B23B33DFB5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958103A-D569-4F05-82C5-C6FF42639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E100D25-7DB6-42E3-B2FD-29762FE26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BEA8-86FC-4295-B3FD-1AC0119479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9111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599175-8A04-4C98-920D-B739293EF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E00A66-B5BB-4C79-84D9-6FF7662245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BC7A-8AE4-47D1-8C82-F33DC3B3046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DAE9A0D-115A-4B90-8D20-53692A61C2B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58893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61198F-B8EC-4F26-B64D-314CF853F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CE31B0-AF14-4F5D-B98A-493FE27D9A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63A7-7293-46C9-A9D6-4C7CC62922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EAC25A2-4FF2-4F54-BE7A-351963B7208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1252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112B45-5385-4F70-ACBF-D53B08073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959810-F245-43CA-8F4F-B458802883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E3FA-D5E2-448E-8946-4A87352A0D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FAB71EB-3791-4504-B18A-773B2509F6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0749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497B2A-AF7A-426D-B94E-F8AF4F012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5133C6-1322-462C-90DC-5D4474BF9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4812-9A2D-45DF-A7B7-0881EAEE53D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DFF4A1E-B080-4618-891A-F0FBDBB2D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5706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00A96-EA95-4C89-87A9-5D28DC9BC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00FCBB-F83A-4902-BBD2-6AE4B312E5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100C-5012-4CDA-AF44-EB3CC6D5CF7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70E564E-93C9-4868-8B07-8D446D8199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87257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764774-EBC2-4B3B-B64F-563367554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16DE9B-4B6F-486F-B045-ED269269E4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901A-EAF6-41CF-B3A8-4CEFB25E772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C5EFF93-C6D1-475E-8795-FB7630CA10A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93297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EE07A5-0BAC-414D-B604-A9D963ACB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24C763-1613-4235-80C5-C2FC0D6A32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3ACD-323D-42A8-9A38-6DDB2506C0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A5EA26D-6B37-4AC4-ADF0-6C66AFD3D1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32753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00F372-7DAD-4AE2-BB5A-3D1B5545F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53EBD5-6478-4812-B755-1A7FECDF92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80E0-E884-4062-B1AA-2054E1D6198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42FCA90-EA4D-4621-83A2-643D0D0D97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96456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32EDD8-87A4-490D-87A8-C98725072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F7D218-BDEF-44D0-A769-355FFE5833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ED33-B124-46B0-940B-C3FAF62065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27CF8D4-75B5-40B0-B41B-25D182EC7D7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0403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06F9E1-638E-4196-B378-0054FE63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69B546-DAAF-4F1E-B770-4F81EC67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26D20-73E2-42C9-8CC7-DE9A9A56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29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F88AF4-4042-4B56-AF80-9EC185FF8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DF5C15-CED1-4A84-AAAC-25E7279CB7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2517-17A2-4035-8EC1-8ECF7F54F35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5025F65-EF98-4AE1-96C0-CF0091F32F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416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73F17C-DCE7-4EBE-ACB6-F23CCCA0E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7140D3-654A-40EA-902B-11261630C4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9691-6708-4DF6-8CE3-7ED0F17978F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496876E-144F-4B03-AC24-3972B0F116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7697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54BDC1-A452-422D-AF32-0DA53E797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066E36-F3AB-427D-AF99-5362A2D5DD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1070-27A6-454B-894B-73CACCA817A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3E258FA-EB91-49B6-8F1D-3EF4E15E2B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57380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2E29DA-307B-4A9F-8D52-747A4FB7B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273086-773F-4AC1-95A9-863633D8C9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06A1-9BE9-4149-B3B0-1702079874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D831A15-32F8-4F37-8546-24EBFD0FAC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03433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A0DFC0-9D9D-4A8E-B5A3-768235964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5951B6-3F2A-48E8-A08D-E1C00FFFE1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4C8A-D087-48E8-B377-70E696A5686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F22FCFB-27BE-4EC3-80CC-1E60CCE96CA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4977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A14744-98F8-42C8-84AE-FD07EDA07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FEEE79-ED38-4BEE-A605-820B3BE5C4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2728-BB74-4558-BEBA-15DDA7283DC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0465387-0A90-4C08-9B29-073B748DA8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45521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226D87-525A-46D1-B1B4-C0D2E0C9C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D16C832-504B-470E-B326-109AFCF91E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28A2-CEE7-4645-B821-CDBCDAE2F14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EA73442-BBF8-4335-955A-A417F4BEA9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82454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1059B-1086-422C-8174-C75F2D80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8EA444DC-0762-4433-A526-7AB092D7D6B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14E4C-737F-4846-97B6-B17DA7DF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CC5E12-1EEF-4150-9E66-25E2E70C8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4D28-3EDA-472E-B2CE-D509AE4727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516162-081A-4888-881B-D0AA5AAAF5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8822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7BAE1-8A8C-44BD-AF4A-0DFC1FBC9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B29393-65A0-4445-9EC7-5BF434D32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FEFCB-7433-4EE8-B090-1FC53B5C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D9BD9-BD48-4C09-854A-87363928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106A0-A2D7-464A-B438-1D7E78A4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86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5333E-2E16-47A8-9BF8-DBEED8CB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2796D-8282-48B3-9936-8FD6E164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82A60-16DB-453B-92DF-69AD96D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FEA68-0EB6-4943-A767-DD5A2811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3DE60-DF8F-4AFF-BD4D-246CF722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1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42188-93D7-4DF6-9B1E-716A6335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E126A-FAD8-4112-A44A-B4F36230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E484D1-50F1-4E60-9239-15F576299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8C1C11-9BB1-4F04-8A8C-F54DAC29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1BC88-97C3-4E4C-8BD2-82698EBA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BCCA5-C40B-438F-A62D-C26AD696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729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7C00-DBC0-4FD3-BBE3-DEE81B44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B8F34-7FF2-4AF7-86BB-91B7CDBCD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ED526-7F0E-44D2-9820-B311E847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6F291-013F-49FD-AF5C-5ED4F80A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4D9F9-EC35-4964-9ED5-24B5C508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24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A51E0-A955-45B4-9587-2E3866D0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C14A7-3502-4346-9B79-6EDDE8541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9614C-B2BA-4206-9D9C-A2E71C65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22DEC-0078-472E-A7CA-110ED9A4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79DAF5-9617-4ED9-A795-FD1BC1DB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BCB501-6212-4925-8473-C6BF64D0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8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E3801-72F0-4AAA-887E-F777F92A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D47E7-6034-4FE4-A871-A1E5F9E1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D9ADBC-4A59-4388-8E71-7759AA2C5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34A1F6-82A5-4FDC-A02D-C1CEE1AD6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2E9BF4-BB57-4EF6-9B2D-3A9846739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952B49-C47E-450F-AE12-806A07A3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E20C61-2702-4A1B-B08C-D0FC79EB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6A9100-FAF1-42BD-A893-0AD03B9D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4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C5277-2536-4B84-82AB-0A228240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E063D9-F632-482B-8CDC-4147A76D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00022E-97B8-4CF0-B429-FEF654EE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7012C1-6984-4855-83BB-9F001D6A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02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4A1AA1-D075-42DF-9D75-87D972EA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E342BF-6BCC-4471-90D7-EA51CED5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4DB92-C057-480D-AF33-5B71E9CD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82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70A8F-AEED-4254-A0A3-AECCC8CF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61E90-864A-40CC-8A7D-47D4725B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7B501-88A7-4162-8393-26FB5CC8D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03B96-CACD-4732-8CE7-93FF1013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F4737A-1C49-4429-B240-6DCC412B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5FF40-E1DF-4694-B8CD-2E8A3FAE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413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92E61-F9EC-4C41-A4FC-3CB2E65B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FF93AD-39D6-45F4-BADC-AEB437B54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413EF6-9B59-4118-80F4-5C084305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DB7B4-E916-4BE9-B379-EF9A53E1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2FADF4-847B-452D-A366-1D5FC166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83D1D-04DD-48EB-BE30-069A811B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18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CF27A-06B2-48B0-9F54-A5ABE43C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1A19C-C1B2-4AC1-946F-D10008A2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D135-F6B8-4A19-96B9-6BC88F71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77568-3BA4-4F05-8779-5F8B7E55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E9D91-D167-40DE-819E-A675973E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88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796B6E-5176-405F-BA7B-242BC1DD5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07211-10D0-4A20-B6C9-48B17BDAB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BD5E1-7BCB-4A01-8DA7-A387E75D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E6C28-8160-4E81-9D8F-7A4FA1B7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D1364-5D9E-4E32-80F1-28834B90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D3AEB-E655-4EED-9440-5DDFAD40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139AA9-1265-4AA3-A83A-5C2133816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C483E-93B7-481B-A206-225A1D71B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5C6DDF-278E-40E6-816E-89962677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27E11-D389-4BC1-B90E-8694C033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8C28F0-142F-438A-9EDC-3EA1B0C4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4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90D25-E965-40AD-9807-9D08B6BC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BF312-95A9-4028-B1A8-B3FFB8E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0FF1E-68A2-40DE-87A5-62AA70FCE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73E8-DA12-424D-A70B-E81F2F386A37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5E6A8-A9A1-451C-A03F-83DBE806E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937E1-9688-4F15-9015-9497F4709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5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7AC17F8-7C7C-4CC9-BEE0-3E493385D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0EC41E5-3579-42D2-B309-4E86E0223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96585B-5C51-46AB-8953-9E3B1CE9D2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777CADA-AFA1-4415-8BE1-53078A4DC501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7CEE7BA-3879-432D-A5F0-5599DEEAAC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D10F65FE-00EA-427D-BFAE-F818F8A96E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372C732A-BC1A-423A-BD7F-0CDCAABEB5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8616E2DF-4358-4529-A1AC-F25090F67F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A90AE5F4-79D3-45F5-A94A-B7E062BF9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376DB9A2-55C1-45BC-A244-80F859D238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42585CBB-5563-4A86-A593-C3A0CA6543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2E776227-2216-4231-9F15-3A34C2C317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3DCCD842-C82E-4268-9FE6-A52D58F5D5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D18BF030-1652-46AD-A196-97BD205CC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8CA2D2D8-B1AD-42C8-81DC-AA0149E37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3229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7AC17F8-7C7C-4CC9-BEE0-3E493385D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0EC41E5-3579-42D2-B309-4E86E0223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96585B-5C51-46AB-8953-9E3B1CE9D2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777CADA-AFA1-4415-8BE1-53078A4DC501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7CEE7BA-3879-432D-A5F0-5599DEEAAC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D10F65FE-00EA-427D-BFAE-F818F8A96E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372C732A-BC1A-423A-BD7F-0CDCAABEB5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8616E2DF-4358-4529-A1AC-F25090F67F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A90AE5F4-79D3-45F5-A94A-B7E062BF9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376DB9A2-55C1-45BC-A244-80F859D238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42585CBB-5563-4A86-A593-C3A0CA6543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2E776227-2216-4231-9F15-3A34C2C317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3DCCD842-C82E-4268-9FE6-A52D58F5D5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D18BF030-1652-46AD-A196-97BD205CC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8CA2D2D8-B1AD-42C8-81DC-AA0149E37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72552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F9EDC0-3EA8-4F94-8B82-13BDDB950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38C400-8467-42E2-9943-58654A293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E37A43-639B-44F2-9220-F72B8FA2A7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561676-2233-4F80-B538-59BED5F14B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A91A01-096C-4C42-902E-F2619348BA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7816BAA-558F-4BC7-AAF1-1EC9232A9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8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C95A461-9048-4E1B-A4E0-F78E66C5F6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FAFDF28-A2CA-4A63-A78A-611894130B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E06815-3662-40B1-92BF-3692E9C4CE7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59B0584-A074-4F35-A32D-4B61B6FC0D82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158FA0DC-3D8A-48B9-8F9F-D7DDB2FF59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DA384853-0CF6-4243-8D8C-31BC6C4C88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122038A-3966-4232-9418-640ADEF5F3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CC45A1C5-F269-459F-83C3-EDBD507F7E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98A80EAF-FE4A-4367-A4C7-B8B8442372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8EDDDBBF-E2E6-420C-82C5-6B52E002C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6AEAFD01-2FF2-41B0-B243-FFA2D15FCE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821398F5-A92E-4424-996E-35F2BC5A55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B0502721-D1A1-4E51-A6BB-E334BD1DE4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F4BD2FCA-5CF4-4976-AF02-FB06B6171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43FA7102-8831-4444-81B6-7903C090F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95838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C6894-CA5E-4F37-AB59-D9589414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CA20AD-62EF-4B5E-9109-D4F56B18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B1CB9-1485-4FBE-B176-8265660E4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7A10-3D2E-442A-AECE-EC2CAF162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878A3-D0C0-4BE6-AC72-0D60339E6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81E-8C49-4709-94CA-D95AD38CD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6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41E75-2F46-40B5-BDFD-ECA6E81B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686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3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ADD88D-3217-4161-83C7-B766E87C5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31" y="3010486"/>
            <a:ext cx="9331569" cy="22473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вивчення клітинної стінки бактерій.</a:t>
            </a:r>
          </a:p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методи забарвлення. Метод Грама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2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">
            <a:extLst>
              <a:ext uri="{FF2B5EF4-FFF2-40B4-BE49-F238E27FC236}">
                <a16:creationId xmlns:a16="http://schemas.microsoft.com/office/drawing/2014/main" id="{80D4E60B-6752-4376-B3F7-F1C23F3A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33" y="94957"/>
            <a:ext cx="9348933" cy="628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7" name="Rectangle 37">
            <a:extLst>
              <a:ext uri="{FF2B5EF4-FFF2-40B4-BE49-F238E27FC236}">
                <a16:creationId xmlns:a16="http://schemas.microsoft.com/office/drawing/2014/main" id="{1F39F97E-ADA8-421A-85A2-DAA204979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noFill/>
        </p:spPr>
        <p:txBody>
          <a:bodyPr/>
          <a:lstStyle/>
          <a:p>
            <a:r>
              <a:rPr lang="uk-UA" altLang="ru-RU" sz="2000" dirty="0">
                <a:solidFill>
                  <a:schemeClr val="bg2"/>
                </a:solidFill>
                <a:effectLst/>
              </a:rPr>
              <a:t>Відмінні ознаки  грампозитивних і </a:t>
            </a:r>
            <a:r>
              <a:rPr lang="uk-UA" altLang="ru-RU" sz="2000" dirty="0" err="1">
                <a:solidFill>
                  <a:schemeClr val="bg2"/>
                </a:solidFill>
                <a:effectLst/>
              </a:rPr>
              <a:t>грамнегативних</a:t>
            </a:r>
            <a:r>
              <a:rPr lang="uk-UA" altLang="ru-RU" sz="2000" dirty="0">
                <a:solidFill>
                  <a:schemeClr val="bg2"/>
                </a:solidFill>
                <a:effectLst/>
              </a:rPr>
              <a:t> бактерій</a:t>
            </a:r>
            <a:endParaRPr lang="ru-RU" altLang="ru-RU" sz="200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30806" name="Group 86">
            <a:extLst>
              <a:ext uri="{FF2B5EF4-FFF2-40B4-BE49-F238E27FC236}">
                <a16:creationId xmlns:a16="http://schemas.microsoft.com/office/drawing/2014/main" id="{8DABFD76-F7B6-44BD-B73F-F02995DD8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989453"/>
              </p:ext>
            </p:extLst>
          </p:nvPr>
        </p:nvGraphicFramePr>
        <p:xfrm>
          <a:off x="1761445" y="922341"/>
          <a:ext cx="8964612" cy="5799101"/>
        </p:xfrm>
        <a:graphic>
          <a:graphicData uri="http://schemas.openxmlformats.org/drawingml/2006/table">
            <a:tbl>
              <a:tblPr/>
              <a:tblGrid>
                <a:gridCol w="4483100">
                  <a:extLst>
                    <a:ext uri="{9D8B030D-6E8A-4147-A177-3AD203B41FA5}">
                      <a16:colId xmlns:a16="http://schemas.microsoft.com/office/drawing/2014/main" val="2547321638"/>
                    </a:ext>
                  </a:extLst>
                </a:gridCol>
                <a:gridCol w="4481512">
                  <a:extLst>
                    <a:ext uri="{9D8B030D-6E8A-4147-A177-3AD203B41FA5}">
                      <a16:colId xmlns:a16="http://schemas.microsoft.com/office/drawing/2014/main" val="2049476335"/>
                    </a:ext>
                  </a:extLst>
                </a:gridCol>
              </a:tblGrid>
              <a:tr h="465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Грамнегативні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 бактерії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Грампозитивні бактерії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177352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чітко ділиться на два шари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має однорідну структуру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44380"/>
                  </a:ext>
                </a:extLst>
              </a:tr>
              <a:tr h="992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Зафарбовуються за методом Грама в малиновий колір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Зафарбовуються за методом Грама у фіолетовий колір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12904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тонше, має більш складну будову..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товстіше, має більш просту будову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051752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Уміст пептидоглікану 3-5% маси клітинної стінки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Уміст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пептидоглікану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 до 90 % маси клітинної стінки.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9127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Малочутливі до йоду, пеніциліну, лізоциму.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Чутливі до йоду, пеніциліну (мішенню є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пептидоглікан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946289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містить ліпополісахарид (ендотоксин).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Не містять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ліпополісахарид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. Більшість мікроорганізмів утворюють екзотоксин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84368"/>
                  </a:ext>
                </a:extLst>
              </a:tr>
              <a:tr h="7408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Не містять тейхоєвих кислот.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Містять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тейхоєві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 кислоти.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8506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17881F-184F-46FC-A74D-0702D79C4CC1}"/>
              </a:ext>
            </a:extLst>
          </p:cNvPr>
          <p:cNvSpPr/>
          <p:nvPr/>
        </p:nvSpPr>
        <p:spPr>
          <a:xfrm>
            <a:off x="624114" y="354717"/>
            <a:ext cx="109437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65" lvl="0" indent="457200" algn="just"/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 бактерії поділяються на дві групи: </a:t>
            </a:r>
          </a:p>
          <a:p>
            <a:pPr marR="12065" lvl="0" indent="457200" algn="just"/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ті, що забарвлюються за Грамом –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грампозитивні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фірмакутні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R="12065" lvl="0" indent="457200" algn="just"/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які не забарвлюються за Грамом – </a:t>
            </a:r>
            <a:r>
              <a:rPr lang="uk-UA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грамнегативні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грацілакутні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R="12065" lvl="0" indent="457200" algn="just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indent="457200" algn="just"/>
            <a:r>
              <a:rPr lang="uk-UA" sz="2400" b="1" i="1" dirty="0">
                <a:solidFill>
                  <a:srgbClr val="0005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Сутність цього методу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 в тому, що 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барвники </a:t>
            </a:r>
            <a:r>
              <a:rPr lang="uk-UA" sz="2400" u="sng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трифеніл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-метанового ряду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i="1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генціановий</a:t>
            </a:r>
            <a:r>
              <a:rPr lang="uk-UA" sz="2400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фіолетовий, кришталевий фіолетовий, метиловий фіолетовий)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комплексі з йодом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утримуються 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грампозитивними кл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тинами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знебарвленні їх спиртом. Такі бактерії залишаються забарвленими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синє-фіолетовий колір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2065" lvl="0" indent="457200" algn="just"/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Грамнегативні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ктерії 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знебарвлюються спиртом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їх виявляють, додатково забарвлюючи контрастним барвником (водяним фуксином)</a:t>
            </a:r>
          </a:p>
          <a:p>
            <a:pPr marR="12065" lvl="0" indent="457200" algn="just"/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Обробка препаратів спиртом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призводить до 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набрякання </a:t>
            </a:r>
            <a:r>
              <a:rPr lang="uk-UA" sz="2400" u="sng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пептидоглікану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зменшення діаметра пор клітинної стінки, що призводить до зменшення її проникності</a:t>
            </a:r>
            <a:r>
              <a:rPr lang="uk-UA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9A4870-EE86-46B1-A95F-BA757930A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792163"/>
          </a:xfrm>
        </p:spPr>
        <p:txBody>
          <a:bodyPr/>
          <a:lstStyle/>
          <a:p>
            <a:pPr eaLnBrk="1" hangingPunct="1"/>
            <a:r>
              <a:rPr lang="uk-UA" altLang="ru-RU" sz="2800" b="1"/>
              <a:t>Матеріали і обладнання</a:t>
            </a:r>
            <a:endParaRPr lang="ru-RU" altLang="ru-RU" sz="2800" b="1"/>
          </a:p>
        </p:txBody>
      </p:sp>
      <p:pic>
        <p:nvPicPr>
          <p:cNvPr id="5124" name="Picture 4" descr="20201124_125415">
            <a:extLst>
              <a:ext uri="{FF2B5EF4-FFF2-40B4-BE49-F238E27FC236}">
                <a16:creationId xmlns:a16="http://schemas.microsoft.com/office/drawing/2014/main" id="{7AEAD820-0F80-453F-B4FE-F5A486E1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1219199"/>
            <a:ext cx="9931791" cy="51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21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7E9C5-BE27-469A-8376-95C2D694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" y="304801"/>
            <a:ext cx="10943771" cy="1204686"/>
          </a:xfrm>
        </p:spPr>
        <p:txBody>
          <a:bodyPr/>
          <a:lstStyle/>
          <a:p>
            <a:pPr indent="450215" algn="l">
              <a:spcAft>
                <a:spcPts val="0"/>
              </a:spcAft>
            </a:pPr>
            <a:br>
              <a:rPr lang="uk-UA" sz="24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Освоїти методику складного забарвлення препаратів бактерій за методом Грама</a:t>
            </a:r>
            <a:b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902B5-16F8-45C4-AB97-E9E12EAA9824}"/>
              </a:ext>
            </a:extLst>
          </p:cNvPr>
          <p:cNvSpPr/>
          <p:nvPr/>
        </p:nvSpPr>
        <p:spPr>
          <a:xfrm>
            <a:off x="490024" y="953591"/>
            <a:ext cx="11211951" cy="487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99000"/>
              </a:lnSpc>
              <a:spcAft>
                <a:spcPts val="0"/>
              </a:spcAft>
            </a:pP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 бактерій за методом Грама: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93700" algn="l"/>
              </a:tabLs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Стерильною бактеріологічною петлею нанести краплю фізіологічного розчину на знежирене предметне скло.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93700" algn="l"/>
              </a:tabLst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У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краплю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фізіологічного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розчину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помістити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бактеріальну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культуру.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93700" algn="l"/>
              </a:tabLs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Мазок висушити і зафіксувати над полум'ям спиртівки.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96240" algn="l"/>
              </a:tabLs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На фіксований мазок помістити смужку фільтрувального паперу, 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просиченого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розчином 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генціанвіолету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змочити 1-2 краплями води, витримати 1-2 хв. (папірець повинен добре прилягати до скельця).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88620" algn="l"/>
              </a:tabLs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По закінченні експозиції фільтрувальний папір видалити пінцетом, фарбу злити і нанести розчин 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Люголя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1 хв. (до почорніння мазка), при цьому препарат необхідно злегка погойдувати. 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96240" algn="l"/>
              </a:tabLs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Розчин 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Люголя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злити і на мазок нанести 96% -ний спирт на 20–30 с у залежності від товщини мазка.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93700" algn="l"/>
              </a:tabLst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Мазок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промити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дистильованою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водою.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5"/>
              </a:lnSpc>
              <a:spcAft>
                <a:spcPts val="0"/>
              </a:spcAft>
            </a:pPr>
            <a:r>
              <a:rPr lang="uk-UA" sz="20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75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Мазок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пофарбувати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фуксином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Циля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2–3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Барвник змити водою, препарат висушити,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промікроскопіювати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6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58BABD-0B59-48BE-B20A-206636AC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802698"/>
            <a:ext cx="10421034" cy="57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D852-5270-4D65-AD43-E788F3BE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2659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Завдання 2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Промікроскопіювати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тимчасові препарати культур грампозитивних і 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грамнегативних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бактерій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BFCE0-7B4C-4C0C-BB36-6F7E4588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Підготовлені тимчасові препарати студенти вивчають під мікроскопом.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полі зору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грампозитивні клітини – сині або фіолетові;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грамнегативні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рожеві.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 замалювати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вказати повну видову назву бактерій, що вивчалися.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 висновки щодо відмінностей хімічного складу і структури клітинної стінки грампозитивних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грамнегативних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бактерій.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94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59142-8994-484C-92E6-51A2FA2D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Мікропрепарати культур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420878-7182-4BD4-8CA9-1DAD4B1AF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666" y="1254567"/>
            <a:ext cx="3193368" cy="29674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DBF470-A8B7-4B96-8042-20EB96CFBE94}"/>
              </a:ext>
            </a:extLst>
          </p:cNvPr>
          <p:cNvSpPr/>
          <p:nvPr/>
        </p:nvSpPr>
        <p:spPr>
          <a:xfrm>
            <a:off x="789666" y="4497768"/>
            <a:ext cx="3432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206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Чиста культура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Staphylococcus aureus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74BBDF-A9E5-4090-BB17-D800B6AF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301" y="914400"/>
            <a:ext cx="2976268" cy="276571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A92429-2474-4D52-8D12-A0AE0AFD7614}"/>
              </a:ext>
            </a:extLst>
          </p:cNvPr>
          <p:cNvSpPr/>
          <p:nvPr/>
        </p:nvSpPr>
        <p:spPr>
          <a:xfrm>
            <a:off x="8351058" y="3897604"/>
            <a:ext cx="2830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Чиста культура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Escherichia coli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57C697-15C4-4873-89F7-E7D7441B7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30" y="2445340"/>
            <a:ext cx="3432517" cy="284098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BB129B-40A8-43C5-B25E-AD260117F448}"/>
              </a:ext>
            </a:extLst>
          </p:cNvPr>
          <p:cNvSpPr/>
          <p:nvPr/>
        </p:nvSpPr>
        <p:spPr>
          <a:xfrm>
            <a:off x="3290443" y="5402451"/>
            <a:ext cx="5118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Суміш культур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Staphylococcus aureus 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Escherichia coli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43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B251E-D16C-4BD9-819C-6EC84ECF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Bacillus subtilis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грам-позитивні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та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Escherichia coli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грам-негативні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препарат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зафарбовано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Грамом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C00D45-DD95-4119-81B1-FFEF3FFD1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584" y="1690688"/>
            <a:ext cx="6166348" cy="45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BD78E-533F-4D52-A3AE-25EF529C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4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E1769-9054-4140-ADE1-48BEA2D0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8080"/>
          </a:xfrm>
        </p:spPr>
        <p:txBody>
          <a:bodyPr>
            <a:normAutofit fontScale="92500"/>
          </a:bodyPr>
          <a:lstStyle/>
          <a:p>
            <a:pPr marL="1028700" indent="-571500" algn="just">
              <a:lnSpc>
                <a:spcPct val="12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3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  <a:r>
              <a:rPr lang="uk-UA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вивчення клітинної капсули. Методи прижиттєвого вивчення бактерій</a:t>
            </a:r>
            <a:endParaRPr lang="ru-RU" sz="3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5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7899B-C6AD-4A7E-8EA2-19A6EA6B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1" y="759021"/>
            <a:ext cx="10354994" cy="1927908"/>
          </a:xfrm>
        </p:spPr>
        <p:txBody>
          <a:bodyPr>
            <a:normAutofit fontScale="90000"/>
          </a:bodyPr>
          <a:lstStyle/>
          <a:p>
            <a:pPr marL="228600" lvl="0" indent="457200">
              <a:lnSpc>
                <a:spcPct val="100000"/>
              </a:lnSpc>
              <a:spcBef>
                <a:spcPts val="1000"/>
              </a:spcBef>
            </a:pP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Мета роботи: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ознайомитись з методами вивчення структури і хімічного складу клітинної стінки різних </a:t>
            </a:r>
            <a:r>
              <a:rPr lang="uk-UA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прокаріотичних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мікроорганізмів; засвоїти техніку складного забарвлення (метод Грама); з’ясувати відмінності будови клітинної стінки грампозитивних і </a:t>
            </a:r>
            <a:r>
              <a:rPr lang="uk-UA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грамнегативних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бактерій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96534-F085-40A3-94A6-C3EEE7E1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6" y="2686929"/>
            <a:ext cx="10354994" cy="2982351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 реактиви, обладнання: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мікроскоп, бактеріологічна петля, імерсійна олія,  дистильована вода, предметні скельця; прилад для фарбування і промивання мазків, смужки фільтрувального паперу, реактиви для забарвлення мікробіологічних препаратів (фуксин Циля, папірці по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Синьову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просичені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генціановим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фіолетовим, розчин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Люголя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спирт 96%); музейні культури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taphil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Е. 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соli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суміш бульйонної культури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taphil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Е.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соli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536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B98729-EF05-4D6B-946E-C25B6F42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580571"/>
            <a:ext cx="10903857" cy="5747658"/>
          </a:xfrm>
        </p:spPr>
        <p:txBody>
          <a:bodyPr>
            <a:normAutofit fontScale="62500" lnSpcReduction="20000"/>
          </a:bodyPr>
          <a:lstStyle/>
          <a:p>
            <a:pPr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роботи: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ознайомитись з методами виявлення клітинної капсули; засвоїти методику забарвлення клітинної капсули за методом </a:t>
            </a:r>
            <a:r>
              <a:rPr lang="uk-UA" sz="3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Буррі-Гінса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Ознайомитись з методами прижиттєвого вивчення бактерій («розчавлена крапля» та «висяча крапля»). </a:t>
            </a:r>
            <a:endParaRPr lang="ru-RU" sz="3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079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 реактиви, обладнання: 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мікроскоп, бактеріологічна петля, предметні й накривні скельця, скельце з лункою; фізіологічний розчин,  імерсійна олія, прилад для фарбування і промивання мазків, смужки фільтрувального паперу, реактиви для забарвлення мікробіологічних препаратів (фуксин Циля, туш на фізіологічному розчині); готові препарати бактерійних культур, добова бульйонна культура </a:t>
            </a:r>
            <a:r>
              <a:rPr lang="uk-UA" sz="3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Вaсіllus</a:t>
            </a:r>
            <a:r>
              <a:rPr lang="uk-UA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subtilis</a:t>
            </a:r>
            <a:r>
              <a:rPr lang="uk-UA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Е. </a:t>
            </a:r>
            <a:r>
              <a:rPr lang="uk-UA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соli</a:t>
            </a:r>
            <a:r>
              <a:rPr lang="uk-UA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64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B17734-A1F5-4BB0-B5E1-E648A3A2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464456"/>
            <a:ext cx="11654971" cy="6125029"/>
          </a:xfrm>
        </p:spPr>
        <p:txBody>
          <a:bodyPr>
            <a:normAutofit fontScale="55000" lnSpcReduction="20000"/>
          </a:bodyPr>
          <a:lstStyle/>
          <a:p>
            <a:pPr marR="1206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 мікробні клітини можуть бути вкриті речовиною слизового характеру, яку називають </a:t>
            </a:r>
            <a:r>
              <a:rPr lang="uk-UA" sz="3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капсулою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бактерій розрізняють </a:t>
            </a:r>
            <a:r>
              <a:rPr lang="uk-UA" sz="3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мікрокапсулу</a:t>
            </a:r>
            <a:r>
              <a:rPr lang="uk-UA" sz="3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капсулу</a:t>
            </a: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3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слизовий шар</a:t>
            </a: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Мікрокапсула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складається з </a:t>
            </a:r>
            <a:r>
              <a:rPr lang="uk-UA" sz="3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мукополісахаридних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фібрил, які невидимі під світловим мікроскопом, а виявляються лише при електронній мікроскопії.</a:t>
            </a:r>
            <a:endParaRPr lang="ru-RU" sz="3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Капсула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міцно зв</a:t>
            </a: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3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язаний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клітинною стінкою особливий слизовий шар. Одні бактерії утворюють капсули тільки в організмі людини і тварин (збудники сибірки, чуми, крупозної пневмонії), у інших вона завжди є в усіх середовищах (</a:t>
            </a:r>
            <a:r>
              <a:rPr lang="uk-UA" sz="3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клебсієли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Інколи капсула оточує разом декілька клітин (сибіркова бацила, </a:t>
            </a:r>
            <a:r>
              <a:rPr lang="uk-UA" sz="3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лейконосток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тоді такі капсули називають </a:t>
            </a:r>
            <a:r>
              <a:rPr lang="uk-UA" sz="3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зооглеями</a:t>
            </a:r>
            <a:r>
              <a:rPr lang="uk-UA" sz="3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R="1206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Окремі види бактерій виділяють слизові </a:t>
            </a:r>
            <a:r>
              <a:rPr lang="uk-UA" sz="3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екзополімери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великій кількості, вони неміцно зв’язані з клітинною стінкою, утворюючи ригідний слизовий шар.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Чохли 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мають тонку структуру. Часто складаються з декількох шарів із різною будовою. До складу входять цукри – 36 %, білки – 27 %, ліпіди – 5</a:t>
            </a: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%, фосфор – </a:t>
            </a:r>
            <a:r>
              <a:rPr lang="uk-UA" sz="3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0,5 %.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бактеріальних чохлів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захист від механічних пошкоджень і висихання, осмотичний бар'єр, бар'єр від фагів, вони є джерелом запасних речовин.</a:t>
            </a:r>
            <a:endParaRPr lang="ru-RU" sz="3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endParaRPr lang="ru-RU" sz="3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77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298DEB1-084F-408C-A2D5-6E0CC93FC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noFill/>
        </p:spPr>
        <p:txBody>
          <a:bodyPr/>
          <a:lstStyle/>
          <a:p>
            <a:r>
              <a:rPr lang="uk-UA" altLang="ru-RU" sz="2800" dirty="0">
                <a:solidFill>
                  <a:schemeClr val="bg2"/>
                </a:solidFill>
                <a:effectLst/>
              </a:rPr>
              <a:t>Капсула</a:t>
            </a:r>
            <a:endParaRPr lang="ru-RU" altLang="ru-RU" sz="2800" dirty="0">
              <a:solidFill>
                <a:schemeClr val="bg2"/>
              </a:solidFill>
              <a:effectLst/>
            </a:endParaRPr>
          </a:p>
        </p:txBody>
      </p:sp>
      <p:pic>
        <p:nvPicPr>
          <p:cNvPr id="39940" name="Picture 20" descr="ешерихия">
            <a:extLst>
              <a:ext uri="{FF2B5EF4-FFF2-40B4-BE49-F238E27FC236}">
                <a16:creationId xmlns:a16="http://schemas.microsoft.com/office/drawing/2014/main" id="{E59F56C1-A840-417A-B163-E28C3E5E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0" y="1288789"/>
            <a:ext cx="3438804" cy="281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Rectangle 4">
            <a:extLst>
              <a:ext uri="{FF2B5EF4-FFF2-40B4-BE49-F238E27FC236}">
                <a16:creationId xmlns:a16="http://schemas.microsoft.com/office/drawing/2014/main" id="{D8B62C2B-F983-46B7-A902-BEFE7B2D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5" y="1469120"/>
            <a:ext cx="4223655" cy="46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Захищає мікроб від дії несприятливих факторів зовнішнього середовища,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надає стійкості до фагоцитозу,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захищає від проникнення бактеріофагів,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забезпечує вірулентні властивості збудників.</a:t>
            </a:r>
            <a:r>
              <a:rPr lang="ru-RU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009E9-B218-41F1-A0BE-3C2E54D0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808" y="2282732"/>
            <a:ext cx="3438804" cy="22925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0BFE14-BDBE-4004-97F4-87490C45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230" y="4276213"/>
            <a:ext cx="6595038" cy="230714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26C70E-3396-4CD5-8FA4-E9A6774E40DF}"/>
              </a:ext>
            </a:extLst>
          </p:cNvPr>
          <p:cNvSpPr/>
          <p:nvPr/>
        </p:nvSpPr>
        <p:spPr>
          <a:xfrm>
            <a:off x="8516936" y="1566118"/>
            <a:ext cx="3152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65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Klebsiella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pneumon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ia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E745A5-E472-4820-BC84-92117616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 fontScale="90000"/>
          </a:bodyPr>
          <a:lstStyle/>
          <a:p>
            <a:pPr marR="12065" indent="457200">
              <a:lnSpc>
                <a:spcPct val="175000"/>
              </a:lnSpc>
              <a:spcAft>
                <a:spcPts val="0"/>
              </a:spcAft>
            </a:pPr>
            <a:b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Засвоїти методику виявлення капсул у бактерій.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F45362-1DBB-42DA-8274-33F00B72107B}"/>
              </a:ext>
            </a:extLst>
          </p:cNvPr>
          <p:cNvSpPr/>
          <p:nvPr/>
        </p:nvSpPr>
        <p:spPr>
          <a:xfrm>
            <a:off x="1030514" y="1201467"/>
            <a:ext cx="10323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65"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приготування препарату за методом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Буррі-Гінса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Краплю досліджуваної культури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Вaсіllus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розміщують біля краю скельця, ретельно змішують із краплею туші.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краплі досліджуваної рідини під кутом 45° підводять край шліфованого скла, крапля розтечеться по його краю, після чого швидким рухом шліфованого скла готують мазок по типу мазка крові.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 підсушують, фіксують у полум'ї пальника.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 дофарбовують впродовж 2-3 хвилин фуксином Циля.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Пофарбований мазок промивають водою і підсушують.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Препарат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мікроскопіюють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допомогою імерсійного об'єктива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5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E23CB-12EC-47F8-A5BE-0B4EF112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вивчення клітинної капсули бактерій</a:t>
            </a:r>
            <a:endParaRPr lang="ru-RU" sz="3200" b="1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85AC77-2E52-4790-9AAE-05769412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274"/>
            <a:ext cx="10271741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0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91062-A394-4DCC-92EA-04F68184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65125"/>
            <a:ext cx="10636348" cy="1463675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визначення бактеріальної капсули 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методом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Буррі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і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Буррі-Гінса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CD9C23-E306-424C-A7D4-0DF68CB90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928" y="1543977"/>
            <a:ext cx="4916072" cy="22803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99CB8-1656-4D13-9D03-4382ECA2B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966" y="1543977"/>
            <a:ext cx="2302665" cy="21533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E5D10-A6C7-46C0-9917-6486F0C1D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969" y="3697279"/>
            <a:ext cx="3432850" cy="2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37C0-F7C3-4AA1-8191-96906052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 препаратів «розчавлена крапля» і «висяча крапля»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58A6D4F-6B4A-49CC-AE49-66A4C4972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8" y="1469341"/>
            <a:ext cx="10869636" cy="1566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FFDA6C-2B99-4690-B1ED-3AD13C52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3690314"/>
            <a:ext cx="11031416" cy="17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6C0F4B-A971-4710-991B-6DB609E3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468"/>
            <a:ext cx="10515600" cy="5248495"/>
          </a:xfrm>
        </p:spPr>
        <p:txBody>
          <a:bodyPr>
            <a:normAutofit/>
          </a:bodyPr>
          <a:lstStyle/>
          <a:p>
            <a:pPr marL="18415" indent="342900"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будові бактеріальної клітини розрізняють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 основні частини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поверхневі структури, клітинна оболонка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цитоплазма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970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u="sng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Обов'язковими органоїдами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ядерний апарат, цитоплазма, цитоплазматична мембрана.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u="sng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Необов'язковими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(другорядними)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структурними елементами 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клітинна стінка, капсула, спори,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пілі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джгутики.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00A06A-9EC0-442A-A9EC-54C558E9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0"/>
            <a:ext cx="11000935" cy="69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9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909176-6BE8-441F-9BAD-4DBB08929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5473578"/>
          </a:xfrm>
        </p:spPr>
        <p:txBody>
          <a:bodyPr>
            <a:normAutofit fontScale="92500" lnSpcReduction="10000"/>
          </a:bodyPr>
          <a:lstStyle/>
          <a:p>
            <a:pPr lvl="0" indent="457200" algn="just">
              <a:lnSpc>
                <a:spcPct val="120000"/>
              </a:lnSpc>
              <a:tabLst>
                <a:tab pos="648970" algn="l"/>
              </a:tabLs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Клітинна оболонка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складається із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клітинної стінки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цитоплазматичної мембрани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Морфологічно бактеріальна стінка складається з двох шарів: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– пластичного і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ригідного, пружного.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Ригідний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складається 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пептидоглікану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пластичний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ліпополісахаридопротеїнового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комплексу.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Клітинна стінка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 мікробів характеризується різною молекулярною будовою, різноманітністю хімічного складу і біологічних властивостей. Головним компонентом клітинної стінки більшості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водоростей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целюлоза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міцеліальних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грибів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хітин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дріжджів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глюкоза і </a:t>
            </a:r>
            <a:r>
              <a:rPr lang="uk-UA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манани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пептидоглікани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71C7A2-8683-40E5-8750-378E0587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0" y="872197"/>
            <a:ext cx="10200249" cy="5304766"/>
          </a:xfrm>
        </p:spPr>
        <p:txBody>
          <a:bodyPr/>
          <a:lstStyle/>
          <a:p>
            <a:pPr marR="12065" lvl="0" indent="457200" algn="just">
              <a:lnSpc>
                <a:spcPct val="120000"/>
              </a:lnSpc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Целюлоза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лінійний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гомополісахарид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який складається із залишків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-глюкози, зв'язаних між собою (1-4) глікозидними зв'язками.</a:t>
            </a:r>
          </a:p>
          <a:p>
            <a:pPr marR="12065" lvl="0" indent="457200" algn="just">
              <a:lnSpc>
                <a:spcPct val="12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складні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дволанцюжкові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гетерополімери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складаються з N-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ацетилглюкозоаміну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N-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ацетилмурамової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кислоти. Різноманітність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пептидогліканів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прокаріот надзвичайно велика (понад 100 типів). </a:t>
            </a:r>
          </a:p>
          <a:p>
            <a:pPr marL="0" lvl="0" indent="0">
              <a:buNone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метанобактерій</a:t>
            </a:r>
            <a:r>
              <a:rPr lang="uk-UA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галофі</a:t>
            </a:r>
            <a:r>
              <a:rPr lang="uk-UA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лів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архебактерій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відсутні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uk-UA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мікоплазм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клітинна стінка взагалі відсутня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Ссылка на слайд 3">
                <a:extLst>
                  <a:ext uri="{FF2B5EF4-FFF2-40B4-BE49-F238E27FC236}">
                    <a16:creationId xmlns:a16="http://schemas.microsoft.com/office/drawing/2014/main" id="{A1B691A6-2521-46A5-B6E2-7E725BEF8E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0772436"/>
                  </p:ext>
                </p:extLst>
              </p:nvPr>
            </p:nvGraphicFramePr>
            <p:xfrm>
              <a:off x="-792843" y="4793004"/>
              <a:ext cx="3048000" cy="1714500"/>
            </p:xfrm>
            <a:graphic>
              <a:graphicData uri="http://schemas.microsoft.com/office/powerpoint/2016/slidezoom">
                <pslz:sldZm>
                  <pslz:sldZmObj sldId="326" cId="435505679">
                    <pslz:zmPr id="{EDB32411-3A7C-4B38-9F85-777636CC08E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Ссылка на слайд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1B691A6-2521-46A5-B6E2-7E725BEF8E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792843" y="479300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5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80DE4-19EC-4D31-AF5D-6F4DB66C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56" y="365126"/>
            <a:ext cx="10381343" cy="902388"/>
          </a:xfrm>
        </p:spPr>
        <p:txBody>
          <a:bodyPr/>
          <a:lstStyle/>
          <a:p>
            <a:r>
              <a:rPr lang="uk-UA" altLang="ru-RU" sz="2400" b="1" dirty="0">
                <a:latin typeface="Garamond"/>
              </a:rPr>
              <a:t>Будова клітинної стінки </a:t>
            </a:r>
            <a:r>
              <a:rPr lang="uk-UA" altLang="ru-RU" sz="2400" b="1" dirty="0" err="1">
                <a:latin typeface="Garamond"/>
              </a:rPr>
              <a:t>грамнегативних</a:t>
            </a:r>
            <a:r>
              <a:rPr lang="uk-UA" altLang="ru-RU" sz="2400" b="1" dirty="0">
                <a:latin typeface="Garamond"/>
              </a:rPr>
              <a:t> і грампозитивних бактерій</a:t>
            </a:r>
            <a:endParaRPr lang="ru-RU" sz="2400" dirty="0"/>
          </a:p>
        </p:txBody>
      </p:sp>
      <p:pic>
        <p:nvPicPr>
          <p:cNvPr id="4" name="Рисунок 114">
            <a:extLst>
              <a:ext uri="{FF2B5EF4-FFF2-40B4-BE49-F238E27FC236}">
                <a16:creationId xmlns:a16="http://schemas.microsoft.com/office/drawing/2014/main" id="{DE059E66-CC8B-45AA-B6F7-4A340F74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3" y="1099390"/>
            <a:ext cx="6611815" cy="56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0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2D403-ECC8-4CD6-8D40-664C8C2C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654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клітинної стінки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і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бактерій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083E84-2873-4FCE-AA2D-0C68BB4B5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68" y="1219200"/>
            <a:ext cx="11333329" cy="49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Объект 3">
            <a:extLst>
              <a:ext uri="{FF2B5EF4-FFF2-40B4-BE49-F238E27FC236}">
                <a16:creationId xmlns:a16="http://schemas.microsoft.com/office/drawing/2014/main" id="{CB681028-3ADE-4099-816E-382FB4E10DD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2868" y="211015"/>
            <a:ext cx="8820443" cy="63304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1049</Words>
  <Application>Microsoft Office PowerPoint</Application>
  <PresentationFormat>Широкоэкранный</PresentationFormat>
  <Paragraphs>91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Garamond</vt:lpstr>
      <vt:lpstr>Times New Roman</vt:lpstr>
      <vt:lpstr>Wingdings</vt:lpstr>
      <vt:lpstr>Тема Office</vt:lpstr>
      <vt:lpstr>Течение</vt:lpstr>
      <vt:lpstr>1_Течение</vt:lpstr>
      <vt:lpstr>Оформление по умолчанию</vt:lpstr>
      <vt:lpstr>2_Течение</vt:lpstr>
      <vt:lpstr>1_Тема Office</vt:lpstr>
      <vt:lpstr>Лабораторна робота № 3</vt:lpstr>
      <vt:lpstr>Мета роботи: ознайомитись з методами вивчення структури і хімічного складу клітинної стінки різних прокаріотичних мікроорганізмів; засвоїти техніку складного забарвлення (метод Грама); з’ясувати відмінності будови клітинної стінки грампозитивних і грамнегативних бактерій.  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клітинної стінки грамнегативних і грампозитивних бактерій</vt:lpstr>
      <vt:lpstr>Будова клітинної стінки Гр+ і Гр- бактерій</vt:lpstr>
      <vt:lpstr>Презентация PowerPoint</vt:lpstr>
      <vt:lpstr>Презентация PowerPoint</vt:lpstr>
      <vt:lpstr>Відмінні ознаки  грампозитивних і грамнегативних бактерій</vt:lpstr>
      <vt:lpstr>Презентация PowerPoint</vt:lpstr>
      <vt:lpstr>Матеріали і обладнання</vt:lpstr>
      <vt:lpstr> Завдання 1. Освоїти методику складного забарвлення препаратів бактерій за методом Грама </vt:lpstr>
      <vt:lpstr>Презентация PowerPoint</vt:lpstr>
      <vt:lpstr>Завдання 2. Промікроскопіювати тимчасові препарати культур грампозитивних і грамнегативних бактерій</vt:lpstr>
      <vt:lpstr>Мікропрепарати культур</vt:lpstr>
      <vt:lpstr>Bacillus subtilis (грам-позитивні) та Escherichia coli (грам-негативні) – препарат зафарбовано за Грамом. </vt:lpstr>
      <vt:lpstr>Лабораторна робота № 4</vt:lpstr>
      <vt:lpstr>Презентация PowerPoint</vt:lpstr>
      <vt:lpstr>Презентация PowerPoint</vt:lpstr>
      <vt:lpstr>Капсула</vt:lpstr>
      <vt:lpstr> Завдання 1. Засвоїти методику виявлення капсул у бактерій.  </vt:lpstr>
      <vt:lpstr>Методика вивчення клітинної капсули бактерій</vt:lpstr>
      <vt:lpstr>Метод визначення бактеріальної капсули  за методом Буррі (1) і Буррі-Гінса(2)</vt:lpstr>
      <vt:lpstr>Приготування препаратів «розчавлена крапля» і «висяча крапля»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№ 3</dc:title>
  <dc:creator>Natalia</dc:creator>
  <cp:lastModifiedBy>Natalia</cp:lastModifiedBy>
  <cp:revision>32</cp:revision>
  <dcterms:created xsi:type="dcterms:W3CDTF">2022-03-27T08:59:30Z</dcterms:created>
  <dcterms:modified xsi:type="dcterms:W3CDTF">2023-03-08T12:17:12Z</dcterms:modified>
</cp:coreProperties>
</file>