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8" r:id="rId1"/>
  </p:sldMasterIdLst>
  <p:notesMasterIdLst>
    <p:notesMasterId r:id="rId27"/>
  </p:notesMasterIdLst>
  <p:sldIdLst>
    <p:sldId id="256" r:id="rId2"/>
    <p:sldId id="257" r:id="rId3"/>
    <p:sldId id="259" r:id="rId4"/>
    <p:sldId id="327" r:id="rId5"/>
    <p:sldId id="326" r:id="rId6"/>
    <p:sldId id="343" r:id="rId7"/>
    <p:sldId id="344" r:id="rId8"/>
    <p:sldId id="345" r:id="rId9"/>
    <p:sldId id="346" r:id="rId10"/>
    <p:sldId id="347" r:id="rId11"/>
    <p:sldId id="348" r:id="rId12"/>
    <p:sldId id="349" r:id="rId13"/>
    <p:sldId id="350" r:id="rId14"/>
    <p:sldId id="300" r:id="rId15"/>
    <p:sldId id="351" r:id="rId16"/>
    <p:sldId id="352" r:id="rId17"/>
    <p:sldId id="320" r:id="rId18"/>
    <p:sldId id="354" r:id="rId19"/>
    <p:sldId id="353" r:id="rId20"/>
    <p:sldId id="355" r:id="rId21"/>
    <p:sldId id="356" r:id="rId22"/>
    <p:sldId id="357" r:id="rId23"/>
    <p:sldId id="358" r:id="rId24"/>
    <p:sldId id="359" r:id="rId25"/>
    <p:sldId id="317" r:id="rId26"/>
  </p:sldIdLst>
  <p:sldSz cx="9144000" cy="5143500" type="screen16x9"/>
  <p:notesSz cx="6858000" cy="9144000"/>
  <p:embeddedFontLst>
    <p:embeddedFont>
      <p:font typeface="Raleway" panose="020B0604020202020204" charset="-52"/>
      <p:regular r:id="rId28"/>
      <p:bold r:id="rId29"/>
      <p:italic r:id="rId30"/>
      <p:boldItalic r:id="rId31"/>
    </p:embeddedFont>
    <p:embeddedFont>
      <p:font typeface="Lato" panose="020B0604020202020204" charset="0"/>
      <p:regular r:id="rId32"/>
      <p:bold r:id="rId33"/>
      <p:italic r:id="rId34"/>
      <p:boldItalic r:id="rId3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715"/>
    <a:srgbClr val="2185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98665B7-6574-423E-A4B5-A6C020D860FF}">
  <a:tblStyle styleId="{C98665B7-6574-423E-A4B5-A6C020D860F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01A8698C-63BC-4B6A-AE92-7E62379B4444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2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font" Target="fonts/font7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6.fntdata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5.fntdata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1.fntdata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font" Target="fonts/font3.fntdata"/><Relationship Id="rId35" Type="http://schemas.openxmlformats.org/officeDocument/2006/relationships/font" Target="fonts/font8.fntdata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0867665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740983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563975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905035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514074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174157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0723350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325698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2378189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3441677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565486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706512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5311858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6606663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8147264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0249060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3314974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5493874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895144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885049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726590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675040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418482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52351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269943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622191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645225" y="2762725"/>
            <a:ext cx="6736500" cy="115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 sz="44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 sz="44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 sz="44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 sz="44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 sz="44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 sz="44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 sz="44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 sz="44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 sz="44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5938246" y="2533163"/>
            <a:ext cx="721800" cy="7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6659861" y="2533163"/>
            <a:ext cx="721800" cy="77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-1" y="2533163"/>
            <a:ext cx="721800" cy="77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2"/>
          <p:cNvSpPr/>
          <p:nvPr/>
        </p:nvSpPr>
        <p:spPr>
          <a:xfrm>
            <a:off x="721425" y="2533163"/>
            <a:ext cx="5216700" cy="771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>
            <a:off x="0" y="0"/>
            <a:ext cx="9144000" cy="399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ubTitle" idx="1"/>
          </p:nvPr>
        </p:nvSpPr>
        <p:spPr>
          <a:xfrm>
            <a:off x="685800" y="2840053"/>
            <a:ext cx="77724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 b="1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b="1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b="1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 b="1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 b="1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 b="1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 b="1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 b="1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 b="1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9" name="Google Shape;19;p3"/>
          <p:cNvSpPr/>
          <p:nvPr/>
        </p:nvSpPr>
        <p:spPr>
          <a:xfrm>
            <a:off x="3047704" y="3992850"/>
            <a:ext cx="3047700" cy="7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3"/>
          <p:cNvSpPr/>
          <p:nvPr/>
        </p:nvSpPr>
        <p:spPr>
          <a:xfrm>
            <a:off x="6096271" y="3992850"/>
            <a:ext cx="3047700" cy="77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3"/>
          <p:cNvSpPr/>
          <p:nvPr/>
        </p:nvSpPr>
        <p:spPr>
          <a:xfrm>
            <a:off x="1" y="3992850"/>
            <a:ext cx="3047700" cy="77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-125" y="4830281"/>
            <a:ext cx="9144000" cy="31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buNone/>
              <a:defRPr/>
            </a:lvl1pPr>
            <a:lvl2pPr lvl="1" algn="ctr">
              <a:buNone/>
              <a:defRPr/>
            </a:lvl2pPr>
            <a:lvl3pPr lvl="2" algn="ctr">
              <a:buNone/>
              <a:defRPr/>
            </a:lvl3pPr>
            <a:lvl4pPr lvl="3" algn="ctr">
              <a:buNone/>
              <a:defRPr/>
            </a:lvl4pPr>
            <a:lvl5pPr lvl="4" algn="ctr">
              <a:buNone/>
              <a:defRPr/>
            </a:lvl5pPr>
            <a:lvl6pPr lvl="5" algn="ctr">
              <a:buNone/>
              <a:defRPr/>
            </a:lvl6pPr>
            <a:lvl7pPr lvl="6" algn="ctr">
              <a:buNone/>
              <a:defRPr/>
            </a:lvl7pPr>
            <a:lvl8pPr lvl="7" algn="ctr">
              <a:buNone/>
              <a:defRPr/>
            </a:lvl8pPr>
            <a:lvl9pPr lvl="8" algn="ctr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>
            <a:spLocks noGrp="1"/>
          </p:cNvSpPr>
          <p:nvPr>
            <p:ph type="title"/>
          </p:nvPr>
        </p:nvSpPr>
        <p:spPr>
          <a:xfrm>
            <a:off x="893700" y="358388"/>
            <a:ext cx="64626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1"/>
          </p:nvPr>
        </p:nvSpPr>
        <p:spPr>
          <a:xfrm>
            <a:off x="893700" y="1373588"/>
            <a:ext cx="6462600" cy="355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Clr>
                <a:schemeClr val="accent6"/>
              </a:buClr>
              <a:buSzPts val="1800"/>
              <a:buChar char="▷"/>
              <a:defRPr>
                <a:solidFill>
                  <a:schemeClr val="dk1"/>
                </a:solidFill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○"/>
              <a:defRPr>
                <a:solidFill>
                  <a:schemeClr val="dk1"/>
                </a:solidFill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■"/>
              <a:defRPr>
                <a:solidFill>
                  <a:schemeClr val="dk1"/>
                </a:solidFill>
              </a:defRPr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  <a:defRPr>
                <a:solidFill>
                  <a:schemeClr val="dk1"/>
                </a:solidFill>
              </a:defRPr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○"/>
              <a:defRPr>
                <a:solidFill>
                  <a:schemeClr val="dk1"/>
                </a:solidFill>
              </a:defRPr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■"/>
              <a:defRPr>
                <a:solidFill>
                  <a:schemeClr val="dk1"/>
                </a:solidFill>
              </a:defRPr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  <a:defRPr>
                <a:solidFill>
                  <a:schemeClr val="dk1"/>
                </a:solidFill>
              </a:defRPr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○"/>
              <a:defRPr>
                <a:solidFill>
                  <a:schemeClr val="dk1"/>
                </a:solidFill>
              </a:defRPr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■"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5"/>
          <p:cNvSpPr/>
          <p:nvPr/>
        </p:nvSpPr>
        <p:spPr>
          <a:xfrm>
            <a:off x="7356366" y="5066325"/>
            <a:ext cx="893700" cy="7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Google Shape;35;p5"/>
          <p:cNvSpPr/>
          <p:nvPr/>
        </p:nvSpPr>
        <p:spPr>
          <a:xfrm>
            <a:off x="8250312" y="5066325"/>
            <a:ext cx="893700" cy="77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36;p5"/>
          <p:cNvSpPr/>
          <p:nvPr/>
        </p:nvSpPr>
        <p:spPr>
          <a:xfrm>
            <a:off x="0" y="5066325"/>
            <a:ext cx="893700" cy="77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5"/>
          <p:cNvSpPr/>
          <p:nvPr/>
        </p:nvSpPr>
        <p:spPr>
          <a:xfrm>
            <a:off x="893710" y="5066325"/>
            <a:ext cx="6462600" cy="771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sldNum" idx="12"/>
          </p:nvPr>
        </p:nvSpPr>
        <p:spPr>
          <a:xfrm>
            <a:off x="8480575" y="4696933"/>
            <a:ext cx="548700" cy="31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6"/>
          <p:cNvSpPr/>
          <p:nvPr/>
        </p:nvSpPr>
        <p:spPr>
          <a:xfrm>
            <a:off x="7356366" y="5066325"/>
            <a:ext cx="893700" cy="7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41;p6"/>
          <p:cNvSpPr/>
          <p:nvPr/>
        </p:nvSpPr>
        <p:spPr>
          <a:xfrm>
            <a:off x="8250312" y="5066325"/>
            <a:ext cx="893700" cy="77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2;p6"/>
          <p:cNvSpPr/>
          <p:nvPr/>
        </p:nvSpPr>
        <p:spPr>
          <a:xfrm>
            <a:off x="0" y="5066325"/>
            <a:ext cx="893700" cy="77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43;p6"/>
          <p:cNvSpPr/>
          <p:nvPr/>
        </p:nvSpPr>
        <p:spPr>
          <a:xfrm>
            <a:off x="893710" y="5066325"/>
            <a:ext cx="6462600" cy="771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title"/>
          </p:nvPr>
        </p:nvSpPr>
        <p:spPr>
          <a:xfrm>
            <a:off x="893700" y="358388"/>
            <a:ext cx="64626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1"/>
          </p:nvPr>
        </p:nvSpPr>
        <p:spPr>
          <a:xfrm>
            <a:off x="893625" y="1200150"/>
            <a:ext cx="31368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▷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body" idx="2"/>
          </p:nvPr>
        </p:nvSpPr>
        <p:spPr>
          <a:xfrm>
            <a:off x="4219456" y="1200150"/>
            <a:ext cx="31368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▷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sldNum" idx="12"/>
          </p:nvPr>
        </p:nvSpPr>
        <p:spPr>
          <a:xfrm>
            <a:off x="8480575" y="4696933"/>
            <a:ext cx="548700" cy="31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‹№›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93700" y="358388"/>
            <a:ext cx="6462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93700" y="1373588"/>
            <a:ext cx="6462600" cy="355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Lato"/>
              <a:buChar char="▷"/>
              <a:defRPr sz="24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○"/>
              <a:defRPr sz="24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■"/>
              <a:defRPr sz="24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●"/>
              <a:defRPr sz="24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○"/>
              <a:defRPr sz="24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■"/>
              <a:defRPr sz="24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●"/>
              <a:defRPr sz="24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○"/>
              <a:defRPr sz="24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■"/>
              <a:defRPr sz="24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80575" y="4696933"/>
            <a:ext cx="548700" cy="31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buNone/>
              <a:defRPr sz="1300">
                <a:solidFill>
                  <a:schemeClr val="accent6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300">
                <a:solidFill>
                  <a:schemeClr val="accent6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300">
                <a:solidFill>
                  <a:schemeClr val="accent6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300">
                <a:solidFill>
                  <a:schemeClr val="accent6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300">
                <a:solidFill>
                  <a:schemeClr val="accent6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300">
                <a:solidFill>
                  <a:schemeClr val="accent6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300">
                <a:solidFill>
                  <a:schemeClr val="accent6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300">
                <a:solidFill>
                  <a:schemeClr val="accent6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300">
                <a:solidFill>
                  <a:schemeClr val="accent6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‹№›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2"/>
          <p:cNvSpPr txBox="1">
            <a:spLocks noGrp="1"/>
          </p:cNvSpPr>
          <p:nvPr>
            <p:ph type="ctrTitle"/>
          </p:nvPr>
        </p:nvSpPr>
        <p:spPr>
          <a:xfrm>
            <a:off x="600619" y="591954"/>
            <a:ext cx="7799965" cy="163829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uk-UA" sz="3600" dirty="0" smtClean="0"/>
              <a:t>Лекція 1. </a:t>
            </a:r>
            <a:r>
              <a:rPr lang="uk-UA" sz="3600" dirty="0" smtClean="0"/>
              <a:t>Опитувальні соціологічні методи у маркетингових дослідженнях</a:t>
            </a:r>
            <a:endParaRPr sz="3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7"/>
          <p:cNvSpPr txBox="1">
            <a:spLocks noGrp="1"/>
          </p:cNvSpPr>
          <p:nvPr>
            <p:ph type="body" idx="1"/>
          </p:nvPr>
        </p:nvSpPr>
        <p:spPr>
          <a:xfrm>
            <a:off x="503022" y="293520"/>
            <a:ext cx="8251903" cy="335942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lvl="0" indent="0" algn="just">
              <a:buNone/>
            </a:pPr>
            <a:r>
              <a:rPr lang="uk-UA" sz="1600" dirty="0">
                <a:solidFill>
                  <a:schemeClr val="bg2"/>
                </a:solidFill>
                <a:latin typeface="Söhne"/>
              </a:rPr>
              <a:t>Основні характеристики панельних маркетингових досліджень:</a:t>
            </a:r>
          </a:p>
          <a:p>
            <a:pPr lvl="0" algn="just"/>
            <a:endParaRPr lang="uk-UA" sz="1600" dirty="0">
              <a:solidFill>
                <a:schemeClr val="bg2"/>
              </a:solidFill>
              <a:latin typeface="Söhne"/>
            </a:endParaRPr>
          </a:p>
          <a:p>
            <a:pPr lvl="0" algn="just"/>
            <a:r>
              <a:rPr lang="uk-UA" sz="1600" b="1" dirty="0">
                <a:solidFill>
                  <a:schemeClr val="bg2"/>
                </a:solidFill>
                <a:latin typeface="Söhne"/>
              </a:rPr>
              <a:t>Аналіз </a:t>
            </a:r>
            <a:r>
              <a:rPr lang="uk-UA" sz="1600" b="1" dirty="0" smtClean="0">
                <a:solidFill>
                  <a:schemeClr val="bg2"/>
                </a:solidFill>
                <a:latin typeface="Söhne"/>
              </a:rPr>
              <a:t>тенденцій: </a:t>
            </a:r>
            <a:r>
              <a:rPr lang="uk-UA" sz="1600" dirty="0" smtClean="0">
                <a:solidFill>
                  <a:schemeClr val="bg2"/>
                </a:solidFill>
                <a:latin typeface="Söhne"/>
              </a:rPr>
              <a:t>Дослідження </a:t>
            </a:r>
            <a:r>
              <a:rPr lang="uk-UA" sz="1600" dirty="0">
                <a:solidFill>
                  <a:schemeClr val="bg2"/>
                </a:solidFill>
                <a:latin typeface="Söhne"/>
              </a:rPr>
              <a:t>тенденцій і змін дозволяє виявляти і аналізувати динаміку в уподобаннях та споживацькому підході респондентів, що може бути корисним для прогнозування майбутніх трендів.</a:t>
            </a:r>
          </a:p>
          <a:p>
            <a:pPr lvl="0" algn="just"/>
            <a:endParaRPr lang="uk-UA" sz="1600" dirty="0" smtClean="0">
              <a:solidFill>
                <a:schemeClr val="bg2"/>
              </a:solidFill>
              <a:latin typeface="Söhne"/>
            </a:endParaRPr>
          </a:p>
          <a:p>
            <a:pPr lvl="0" algn="just"/>
            <a:r>
              <a:rPr lang="uk-UA" sz="1600" dirty="0" smtClean="0">
                <a:solidFill>
                  <a:schemeClr val="bg2"/>
                </a:solidFill>
                <a:latin typeface="Söhne"/>
              </a:rPr>
              <a:t>Панельні </a:t>
            </a:r>
            <a:r>
              <a:rPr lang="uk-UA" sz="1600" dirty="0">
                <a:solidFill>
                  <a:schemeClr val="bg2"/>
                </a:solidFill>
                <a:latin typeface="Söhne"/>
              </a:rPr>
              <a:t>маркетингові дослідження є потужним інструментом для детального вивчення поведінки споживачів та динаміки ринку протягом тривалого періоду, що дозволяє бізнесу більш ефективно реагувати на зміни та вдосконалювати стратегії маркетингу.</a:t>
            </a:r>
          </a:p>
        </p:txBody>
      </p:sp>
      <p:sp>
        <p:nvSpPr>
          <p:cNvPr id="126" name="Google Shape;126;p17"/>
          <p:cNvSpPr txBox="1">
            <a:spLocks noGrp="1"/>
          </p:cNvSpPr>
          <p:nvPr>
            <p:ph type="sldNum" idx="12"/>
          </p:nvPr>
        </p:nvSpPr>
        <p:spPr>
          <a:xfrm>
            <a:off x="8480575" y="4696933"/>
            <a:ext cx="548700" cy="31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804607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7"/>
          <p:cNvSpPr txBox="1">
            <a:spLocks noGrp="1"/>
          </p:cNvSpPr>
          <p:nvPr>
            <p:ph type="body" idx="1"/>
          </p:nvPr>
        </p:nvSpPr>
        <p:spPr>
          <a:xfrm>
            <a:off x="503022" y="293519"/>
            <a:ext cx="8251903" cy="424874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lvl="0" indent="0" algn="just">
              <a:buNone/>
            </a:pPr>
            <a:r>
              <a:rPr lang="uk-UA" sz="1600" b="1" dirty="0">
                <a:solidFill>
                  <a:schemeClr val="bg2"/>
                </a:solidFill>
                <a:latin typeface="Söhne"/>
              </a:rPr>
              <a:t>Основні особливості маркетингового онлайн анкетування:</a:t>
            </a:r>
          </a:p>
          <a:p>
            <a:pPr marL="114300" lvl="0" indent="0" algn="just">
              <a:buNone/>
            </a:pPr>
            <a:endParaRPr lang="uk-UA" sz="1600" dirty="0">
              <a:solidFill>
                <a:schemeClr val="bg2"/>
              </a:solidFill>
              <a:latin typeface="Söhne"/>
            </a:endParaRPr>
          </a:p>
          <a:p>
            <a:pPr algn="just"/>
            <a:r>
              <a:rPr lang="uk-UA" sz="1600" dirty="0">
                <a:solidFill>
                  <a:schemeClr val="bg2"/>
                </a:solidFill>
                <a:latin typeface="Söhne"/>
              </a:rPr>
              <a:t>Анкети розміщуються в інтернеті, і респонденти можуть взяти участь в опитуванні через комп'ютер, планшет чи смартфон. Це забезпечує зручність і доступність для широкого кола учасників</a:t>
            </a:r>
            <a:r>
              <a:rPr lang="uk-UA" sz="1600" dirty="0" smtClean="0">
                <a:solidFill>
                  <a:schemeClr val="bg2"/>
                </a:solidFill>
                <a:latin typeface="Söhne"/>
              </a:rPr>
              <a:t>.</a:t>
            </a:r>
          </a:p>
          <a:p>
            <a:pPr algn="just"/>
            <a:r>
              <a:rPr lang="uk-UA" sz="1600" dirty="0" smtClean="0">
                <a:solidFill>
                  <a:schemeClr val="bg2"/>
                </a:solidFill>
                <a:latin typeface="Söhne"/>
              </a:rPr>
              <a:t>Респонденти </a:t>
            </a:r>
            <a:r>
              <a:rPr lang="uk-UA" sz="1600" dirty="0">
                <a:solidFill>
                  <a:schemeClr val="bg2"/>
                </a:solidFill>
                <a:latin typeface="Söhne"/>
              </a:rPr>
              <a:t>можуть взяти участь у дослідженні у зручний для них час, що дозволяє отримати більше даних від різних груп аудиторії</a:t>
            </a:r>
            <a:r>
              <a:rPr lang="uk-UA" sz="1600" dirty="0" smtClean="0">
                <a:solidFill>
                  <a:schemeClr val="bg2"/>
                </a:solidFill>
                <a:latin typeface="Söhne"/>
              </a:rPr>
              <a:t>.</a:t>
            </a:r>
            <a:endParaRPr lang="uk-UA" sz="1600" dirty="0">
              <a:solidFill>
                <a:schemeClr val="bg2"/>
              </a:solidFill>
              <a:latin typeface="Söhne"/>
            </a:endParaRPr>
          </a:p>
          <a:p>
            <a:pPr algn="just"/>
            <a:r>
              <a:rPr lang="uk-UA" sz="1600" dirty="0" smtClean="0">
                <a:solidFill>
                  <a:schemeClr val="bg2"/>
                </a:solidFill>
                <a:latin typeface="Söhne"/>
              </a:rPr>
              <a:t>Інтерактивність. Використання </a:t>
            </a:r>
            <a:r>
              <a:rPr lang="uk-UA" sz="1600" dirty="0">
                <a:solidFill>
                  <a:schemeClr val="bg2"/>
                </a:solidFill>
                <a:latin typeface="Söhne"/>
              </a:rPr>
              <a:t>різних типів питань, анімацій та мультимедійних елементів може покращити взаємодію респондентів з опитуванням, роблячи його більш привабливим і цікавим</a:t>
            </a:r>
            <a:r>
              <a:rPr lang="uk-UA" sz="1600" dirty="0" smtClean="0">
                <a:solidFill>
                  <a:schemeClr val="bg2"/>
                </a:solidFill>
                <a:latin typeface="Söhne"/>
              </a:rPr>
              <a:t>.</a:t>
            </a:r>
            <a:endParaRPr lang="uk-UA" sz="1600" dirty="0">
              <a:solidFill>
                <a:schemeClr val="bg2"/>
              </a:solidFill>
              <a:latin typeface="Söhne"/>
            </a:endParaRPr>
          </a:p>
          <a:p>
            <a:pPr algn="just"/>
            <a:r>
              <a:rPr lang="uk-UA" sz="1600" dirty="0">
                <a:solidFill>
                  <a:schemeClr val="bg2"/>
                </a:solidFill>
                <a:latin typeface="Söhne"/>
              </a:rPr>
              <a:t>Онлайн-анкети дозволяють дослідникам здійснювати дослідження на глобальному рівні, залучаючи респондентів з різних частин світу.</a:t>
            </a:r>
          </a:p>
        </p:txBody>
      </p:sp>
      <p:sp>
        <p:nvSpPr>
          <p:cNvPr id="126" name="Google Shape;126;p17"/>
          <p:cNvSpPr txBox="1">
            <a:spLocks noGrp="1"/>
          </p:cNvSpPr>
          <p:nvPr>
            <p:ph type="sldNum" idx="12"/>
          </p:nvPr>
        </p:nvSpPr>
        <p:spPr>
          <a:xfrm>
            <a:off x="8480575" y="4696933"/>
            <a:ext cx="548700" cy="31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051945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7"/>
          <p:cNvSpPr txBox="1">
            <a:spLocks noGrp="1"/>
          </p:cNvSpPr>
          <p:nvPr>
            <p:ph type="body" idx="1"/>
          </p:nvPr>
        </p:nvSpPr>
        <p:spPr>
          <a:xfrm>
            <a:off x="503022" y="293519"/>
            <a:ext cx="8251903" cy="424874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lvl="0" indent="0" algn="just">
              <a:buNone/>
            </a:pPr>
            <a:r>
              <a:rPr lang="uk-UA" sz="1600" b="1" dirty="0">
                <a:solidFill>
                  <a:schemeClr val="bg2"/>
                </a:solidFill>
                <a:latin typeface="Söhne"/>
              </a:rPr>
              <a:t>Основні особливості маркетингового онлайн анкетування:</a:t>
            </a:r>
          </a:p>
          <a:p>
            <a:pPr marL="114300" indent="0" algn="just">
              <a:buNone/>
            </a:pPr>
            <a:endParaRPr lang="uk-UA" sz="1600" dirty="0">
              <a:solidFill>
                <a:schemeClr val="bg2"/>
              </a:solidFill>
              <a:latin typeface="Söhne"/>
            </a:endParaRPr>
          </a:p>
          <a:p>
            <a:pPr algn="just"/>
            <a:r>
              <a:rPr lang="uk-UA" sz="1600" dirty="0" smtClean="0">
                <a:solidFill>
                  <a:schemeClr val="bg2"/>
                </a:solidFill>
                <a:latin typeface="Söhne"/>
              </a:rPr>
              <a:t>Автоматична обробка даних у онлайн анкетуванні дозволяє </a:t>
            </a:r>
            <a:r>
              <a:rPr lang="uk-UA" sz="1600" dirty="0">
                <a:solidFill>
                  <a:schemeClr val="bg2"/>
                </a:solidFill>
                <a:latin typeface="Söhne"/>
              </a:rPr>
              <a:t>легко зібрати та аналізувати дані, прискорюючи процес збору та обробки інформації</a:t>
            </a:r>
            <a:r>
              <a:rPr lang="uk-UA" sz="1600" dirty="0" smtClean="0">
                <a:solidFill>
                  <a:schemeClr val="bg2"/>
                </a:solidFill>
                <a:latin typeface="Söhne"/>
              </a:rPr>
              <a:t>.</a:t>
            </a:r>
            <a:endParaRPr lang="uk-UA" sz="1600" dirty="0">
              <a:solidFill>
                <a:schemeClr val="bg2"/>
              </a:solidFill>
              <a:latin typeface="Söhne"/>
            </a:endParaRPr>
          </a:p>
          <a:p>
            <a:pPr algn="just"/>
            <a:r>
              <a:rPr lang="uk-UA" sz="1600" dirty="0" smtClean="0">
                <a:solidFill>
                  <a:schemeClr val="bg2"/>
                </a:solidFill>
                <a:latin typeface="Söhne"/>
              </a:rPr>
              <a:t>Онлайн анкетування у маркетингу дозволяє проводити дослідження </a:t>
            </a:r>
            <a:r>
              <a:rPr lang="uk-UA" sz="1600" dirty="0">
                <a:solidFill>
                  <a:schemeClr val="bg2"/>
                </a:solidFill>
                <a:latin typeface="Söhne"/>
              </a:rPr>
              <a:t>серед різних груп аудиторії, включаючи зацікавлені </a:t>
            </a:r>
            <a:r>
              <a:rPr lang="uk-UA" sz="1600" dirty="0" smtClean="0">
                <a:solidFill>
                  <a:schemeClr val="bg2"/>
                </a:solidFill>
                <a:latin typeface="Söhne"/>
              </a:rPr>
              <a:t>групи постійних клієнтів</a:t>
            </a:r>
            <a:r>
              <a:rPr lang="uk-UA" sz="1600" dirty="0">
                <a:solidFill>
                  <a:schemeClr val="bg2"/>
                </a:solidFill>
                <a:latin typeface="Söhne"/>
              </a:rPr>
              <a:t>, або нових потенційних споживачів</a:t>
            </a:r>
            <a:r>
              <a:rPr lang="uk-UA" sz="1600" dirty="0" smtClean="0">
                <a:solidFill>
                  <a:schemeClr val="bg2"/>
                </a:solidFill>
                <a:latin typeface="Söhne"/>
              </a:rPr>
              <a:t>.</a:t>
            </a:r>
            <a:endParaRPr lang="uk-UA" sz="1600" dirty="0">
              <a:solidFill>
                <a:schemeClr val="bg2"/>
              </a:solidFill>
              <a:latin typeface="Söhne"/>
            </a:endParaRPr>
          </a:p>
          <a:p>
            <a:pPr algn="just"/>
            <a:r>
              <a:rPr lang="uk-UA" sz="1600" dirty="0">
                <a:solidFill>
                  <a:schemeClr val="bg2"/>
                </a:solidFill>
                <a:latin typeface="Söhne"/>
              </a:rPr>
              <a:t>Респонденти можуть відчувати більшу анонімність при відповіді на питання, що може сприяти більш відвертому висловленню їхніх поглядів і думок.</a:t>
            </a:r>
          </a:p>
        </p:txBody>
      </p:sp>
      <p:sp>
        <p:nvSpPr>
          <p:cNvPr id="126" name="Google Shape;126;p17"/>
          <p:cNvSpPr txBox="1">
            <a:spLocks noGrp="1"/>
          </p:cNvSpPr>
          <p:nvPr>
            <p:ph type="sldNum" idx="12"/>
          </p:nvPr>
        </p:nvSpPr>
        <p:spPr>
          <a:xfrm>
            <a:off x="8480575" y="4696933"/>
            <a:ext cx="548700" cy="31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686448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7"/>
          <p:cNvSpPr txBox="1">
            <a:spLocks noGrp="1"/>
          </p:cNvSpPr>
          <p:nvPr>
            <p:ph type="body" idx="1"/>
          </p:nvPr>
        </p:nvSpPr>
        <p:spPr>
          <a:xfrm>
            <a:off x="503022" y="293519"/>
            <a:ext cx="7652237" cy="424874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lvl="0" indent="0" algn="just">
              <a:buNone/>
            </a:pPr>
            <a:r>
              <a:rPr lang="uk-UA" sz="1800" b="1" dirty="0">
                <a:solidFill>
                  <a:schemeClr val="bg2"/>
                </a:solidFill>
                <a:latin typeface="Söhne"/>
              </a:rPr>
              <a:t>Омнібусне анкетування (англ. </a:t>
            </a:r>
            <a:r>
              <a:rPr lang="en-GB" sz="1800" b="1" dirty="0">
                <a:solidFill>
                  <a:schemeClr val="bg2"/>
                </a:solidFill>
                <a:latin typeface="Söhne"/>
              </a:rPr>
              <a:t>Omnibus survey) - </a:t>
            </a:r>
            <a:r>
              <a:rPr lang="uk-UA" sz="1800" dirty="0">
                <a:solidFill>
                  <a:schemeClr val="bg2"/>
                </a:solidFill>
                <a:latin typeface="Söhne"/>
              </a:rPr>
              <a:t>це метод дослідження у маркетингу, при якому одна анкета використовується для збору даних від різних клієнтів чи замовників, які можуть представляти різні сфери бізнесу чи маркетингові цілі. </a:t>
            </a:r>
            <a:endParaRPr lang="uk-UA" sz="1800" dirty="0" smtClean="0">
              <a:solidFill>
                <a:schemeClr val="bg2"/>
              </a:solidFill>
              <a:latin typeface="Söhne"/>
            </a:endParaRPr>
          </a:p>
          <a:p>
            <a:pPr marL="114300" lvl="0" indent="0" algn="just">
              <a:buNone/>
            </a:pPr>
            <a:r>
              <a:rPr lang="uk-UA" sz="1800" dirty="0" smtClean="0">
                <a:solidFill>
                  <a:schemeClr val="bg2"/>
                </a:solidFill>
                <a:latin typeface="Söhne"/>
              </a:rPr>
              <a:t>Цей </a:t>
            </a:r>
            <a:r>
              <a:rPr lang="uk-UA" sz="1800" dirty="0">
                <a:solidFill>
                  <a:schemeClr val="bg2"/>
                </a:solidFill>
                <a:latin typeface="Söhne"/>
              </a:rPr>
              <a:t>метод ефективно дозволяє різним організаціям вставляти свої питання в загальну анкету, знижуючи витрати та ефективно використовуючи ресурси для збору даних</a:t>
            </a:r>
            <a:r>
              <a:rPr lang="uk-UA" sz="1800" dirty="0" smtClean="0">
                <a:solidFill>
                  <a:schemeClr val="bg2"/>
                </a:solidFill>
                <a:latin typeface="Söhne"/>
              </a:rPr>
              <a:t>.</a:t>
            </a:r>
            <a:endParaRPr lang="uk-UA" sz="1600" b="1" dirty="0">
              <a:solidFill>
                <a:schemeClr val="bg2"/>
              </a:solidFill>
              <a:latin typeface="Söhne"/>
            </a:endParaRPr>
          </a:p>
          <a:p>
            <a:pPr marL="114300" lvl="0" indent="0" algn="just">
              <a:buNone/>
            </a:pPr>
            <a:r>
              <a:rPr lang="uk-UA" sz="1600" b="1" u="sng" dirty="0">
                <a:solidFill>
                  <a:schemeClr val="bg2"/>
                </a:solidFill>
                <a:latin typeface="Söhne"/>
              </a:rPr>
              <a:t>Основні риси омнібусного </a:t>
            </a:r>
            <a:r>
              <a:rPr lang="uk-UA" sz="1600" b="1" u="sng" dirty="0" smtClean="0">
                <a:solidFill>
                  <a:schemeClr val="bg2"/>
                </a:solidFill>
                <a:latin typeface="Söhne"/>
              </a:rPr>
              <a:t>анкетування:</a:t>
            </a:r>
          </a:p>
          <a:p>
            <a:pPr algn="just"/>
            <a:r>
              <a:rPr lang="uk-UA" sz="1600" dirty="0">
                <a:solidFill>
                  <a:schemeClr val="bg2"/>
                </a:solidFill>
                <a:latin typeface="Söhne"/>
              </a:rPr>
              <a:t>Загальний інструмент для багатьох </a:t>
            </a:r>
            <a:r>
              <a:rPr lang="uk-UA" sz="1600" dirty="0" smtClean="0">
                <a:solidFill>
                  <a:schemeClr val="bg2"/>
                </a:solidFill>
                <a:latin typeface="Söhne"/>
              </a:rPr>
              <a:t>клієнтів</a:t>
            </a:r>
            <a:endParaRPr lang="uk-UA" sz="1600" dirty="0">
              <a:solidFill>
                <a:schemeClr val="bg2"/>
              </a:solidFill>
              <a:latin typeface="Söhne"/>
            </a:endParaRPr>
          </a:p>
          <a:p>
            <a:pPr algn="just"/>
            <a:r>
              <a:rPr lang="uk-UA" sz="1600" dirty="0" smtClean="0">
                <a:solidFill>
                  <a:schemeClr val="bg2"/>
                </a:solidFill>
                <a:latin typeface="Söhne"/>
              </a:rPr>
              <a:t>Зниження витрат</a:t>
            </a:r>
            <a:endParaRPr lang="uk-UA" sz="1600" dirty="0">
              <a:solidFill>
                <a:schemeClr val="bg2"/>
              </a:solidFill>
              <a:latin typeface="Söhne"/>
            </a:endParaRPr>
          </a:p>
          <a:p>
            <a:pPr algn="just"/>
            <a:r>
              <a:rPr lang="uk-UA" sz="1600" dirty="0" smtClean="0">
                <a:solidFill>
                  <a:schemeClr val="bg2"/>
                </a:solidFill>
                <a:latin typeface="Söhne"/>
              </a:rPr>
              <a:t>Сегментовані </a:t>
            </a:r>
            <a:r>
              <a:rPr lang="uk-UA" sz="1600" dirty="0">
                <a:solidFill>
                  <a:schemeClr val="bg2"/>
                </a:solidFill>
                <a:latin typeface="Söhne"/>
              </a:rPr>
              <a:t>результати:</a:t>
            </a:r>
          </a:p>
          <a:p>
            <a:pPr marL="114300" lvl="0" indent="0" algn="just">
              <a:buNone/>
            </a:pPr>
            <a:endParaRPr lang="uk-UA" sz="1600" u="sng" dirty="0">
              <a:solidFill>
                <a:schemeClr val="bg2"/>
              </a:solidFill>
              <a:latin typeface="Söhne"/>
            </a:endParaRPr>
          </a:p>
        </p:txBody>
      </p:sp>
      <p:sp>
        <p:nvSpPr>
          <p:cNvPr id="126" name="Google Shape;126;p17"/>
          <p:cNvSpPr txBox="1">
            <a:spLocks noGrp="1"/>
          </p:cNvSpPr>
          <p:nvPr>
            <p:ph type="sldNum" idx="12"/>
          </p:nvPr>
        </p:nvSpPr>
        <p:spPr>
          <a:xfrm>
            <a:off x="8480575" y="4696933"/>
            <a:ext cx="548700" cy="31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740377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5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3200" b="1" dirty="0" smtClean="0">
                <a:solidFill>
                  <a:srgbClr val="FFC000"/>
                </a:solidFill>
              </a:rPr>
              <a:t>2.</a:t>
            </a:r>
          </a:p>
          <a:p>
            <a:pPr lvl="0"/>
            <a:r>
              <a:rPr lang="uk-UA" sz="3200" dirty="0" smtClean="0"/>
              <a:t>Особливості проведення інтерв'ю у маркетингу. Телефонні інтерв'ю.</a:t>
            </a:r>
            <a:endParaRPr lang="uk-UA" sz="3200" dirty="0"/>
          </a:p>
        </p:txBody>
      </p:sp>
      <p:sp>
        <p:nvSpPr>
          <p:cNvPr id="113" name="Google Shape;113;p15"/>
          <p:cNvSpPr txBox="1">
            <a:spLocks noGrp="1"/>
          </p:cNvSpPr>
          <p:nvPr>
            <p:ph type="sldNum" idx="12"/>
          </p:nvPr>
        </p:nvSpPr>
        <p:spPr>
          <a:xfrm>
            <a:off x="-125" y="4830281"/>
            <a:ext cx="9144000" cy="31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176138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7"/>
          <p:cNvSpPr txBox="1">
            <a:spLocks noGrp="1"/>
          </p:cNvSpPr>
          <p:nvPr>
            <p:ph type="body" idx="1"/>
          </p:nvPr>
        </p:nvSpPr>
        <p:spPr>
          <a:xfrm>
            <a:off x="503022" y="293519"/>
            <a:ext cx="7652237" cy="456841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lvl="0" indent="0" algn="just">
              <a:buNone/>
            </a:pPr>
            <a:r>
              <a:rPr lang="uk-UA" sz="1800" b="1" dirty="0" smtClean="0">
                <a:solidFill>
                  <a:schemeClr val="bg2"/>
                </a:solidFill>
                <a:latin typeface="Söhne"/>
              </a:rPr>
              <a:t>Інтерв'ю - це один із основних методів збору даних у маркетингових дослідженнях, який дозволяє отримати глибокі та детальні відповіді від респондентів. </a:t>
            </a:r>
          </a:p>
          <a:p>
            <a:pPr marL="114300" lvl="0" indent="0" algn="just">
              <a:buNone/>
            </a:pPr>
            <a:r>
              <a:rPr lang="uk-UA" sz="1800" dirty="0" smtClean="0">
                <a:solidFill>
                  <a:schemeClr val="bg2"/>
                </a:solidFill>
                <a:latin typeface="Söhne"/>
              </a:rPr>
              <a:t>Інтерв'ю може бути структурованим (зі строго визначеними питаннями) або неструктурованим (з відкритими питаннями для обговорення).</a:t>
            </a:r>
            <a:endParaRPr lang="uk-UA" sz="1600" u="sng" dirty="0">
              <a:solidFill>
                <a:schemeClr val="bg2"/>
              </a:solidFill>
              <a:latin typeface="Söhne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sz="1400" dirty="0" smtClean="0">
                <a:solidFill>
                  <a:schemeClr val="bg2"/>
                </a:solidFill>
                <a:latin typeface="Söhne"/>
              </a:rPr>
              <a:t>Інтерв'ю може </a:t>
            </a:r>
            <a:r>
              <a:rPr lang="uk-UA" sz="1400" dirty="0">
                <a:solidFill>
                  <a:schemeClr val="bg2"/>
                </a:solidFill>
                <a:latin typeface="Söhne"/>
              </a:rPr>
              <a:t>розкривати складні мотивації, уподобання та </a:t>
            </a:r>
            <a:r>
              <a:rPr lang="uk-UA" sz="1400" dirty="0" smtClean="0">
                <a:solidFill>
                  <a:schemeClr val="bg2"/>
                </a:solidFill>
                <a:latin typeface="Söhne"/>
              </a:rPr>
              <a:t>уявлення </a:t>
            </a:r>
            <a:r>
              <a:rPr lang="uk-UA" sz="1400" dirty="0">
                <a:solidFill>
                  <a:schemeClr val="bg2"/>
                </a:solidFill>
                <a:latin typeface="Söhne"/>
              </a:rPr>
              <a:t>споживачів </a:t>
            </a:r>
            <a:r>
              <a:rPr lang="uk-UA" sz="1400" dirty="0" smtClean="0">
                <a:solidFill>
                  <a:schemeClr val="bg2"/>
                </a:solidFill>
                <a:latin typeface="Söhne"/>
              </a:rPr>
              <a:t>щодо </a:t>
            </a:r>
            <a:r>
              <a:rPr lang="uk-UA" sz="1400" dirty="0">
                <a:solidFill>
                  <a:schemeClr val="bg2"/>
                </a:solidFill>
                <a:latin typeface="Söhne"/>
              </a:rPr>
              <a:t>продуктів чи послуг.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sz="1400" dirty="0" smtClean="0">
                <a:solidFill>
                  <a:schemeClr val="bg2"/>
                </a:solidFill>
                <a:latin typeface="Söhne"/>
              </a:rPr>
              <a:t>Інтерв'ю є більш </a:t>
            </a:r>
            <a:r>
              <a:rPr lang="uk-UA" sz="1400" dirty="0">
                <a:solidFill>
                  <a:schemeClr val="bg2"/>
                </a:solidFill>
                <a:latin typeface="Söhne"/>
              </a:rPr>
              <a:t>гнучким </a:t>
            </a:r>
            <a:r>
              <a:rPr lang="uk-UA" sz="1400" dirty="0" smtClean="0">
                <a:solidFill>
                  <a:schemeClr val="bg2"/>
                </a:solidFill>
                <a:latin typeface="Söhne"/>
              </a:rPr>
              <a:t>форматом ніж анкетування, </a:t>
            </a:r>
            <a:r>
              <a:rPr lang="uk-UA" sz="1400" dirty="0">
                <a:solidFill>
                  <a:schemeClr val="bg2"/>
                </a:solidFill>
                <a:latin typeface="Söhne"/>
              </a:rPr>
              <a:t>де дослідник може адаптувати питання відповідно до відповідей та реакцій </a:t>
            </a:r>
            <a:r>
              <a:rPr lang="uk-UA" sz="1400" dirty="0" smtClean="0">
                <a:solidFill>
                  <a:schemeClr val="bg2"/>
                </a:solidFill>
                <a:latin typeface="Söhne"/>
              </a:rPr>
              <a:t>респондента</a:t>
            </a:r>
            <a:r>
              <a:rPr lang="uk-UA" sz="1400" dirty="0">
                <a:solidFill>
                  <a:schemeClr val="bg2"/>
                </a:solidFill>
                <a:latin typeface="Söhne"/>
              </a:rPr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sz="1400" dirty="0">
                <a:solidFill>
                  <a:schemeClr val="bg2"/>
                </a:solidFill>
                <a:latin typeface="Söhne"/>
              </a:rPr>
              <a:t>Дослідники можуть надавати пояснення питань або </a:t>
            </a:r>
            <a:r>
              <a:rPr lang="uk-UA" sz="1400" dirty="0" smtClean="0">
                <a:solidFill>
                  <a:schemeClr val="bg2"/>
                </a:solidFill>
                <a:latin typeface="Söhne"/>
              </a:rPr>
              <a:t>робити їх проєктивними, що не зручно у анкетуванні.</a:t>
            </a:r>
            <a:endParaRPr lang="uk-UA" sz="1600" dirty="0">
              <a:solidFill>
                <a:schemeClr val="bg2"/>
              </a:solidFill>
              <a:latin typeface="Söhne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sz="1400" dirty="0">
                <a:solidFill>
                  <a:schemeClr val="bg2"/>
                </a:solidFill>
                <a:latin typeface="Söhne"/>
              </a:rPr>
              <a:t>Під час інтерв'ю можна вивчати невербальні сигнали, такі як міміка, жести та тон голосу, що доповнює аналіз відповідей</a:t>
            </a:r>
            <a:r>
              <a:rPr lang="uk-UA" sz="1400" dirty="0">
                <a:solidFill>
                  <a:schemeClr val="bg2"/>
                </a:solidFill>
                <a:latin typeface="Söhne"/>
              </a:rPr>
              <a:t>.</a:t>
            </a:r>
            <a:endParaRPr lang="uk-UA" sz="1400" dirty="0">
              <a:solidFill>
                <a:schemeClr val="bg2"/>
              </a:solidFill>
              <a:latin typeface="Söhne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sz="1400" dirty="0">
                <a:solidFill>
                  <a:schemeClr val="bg2"/>
                </a:solidFill>
                <a:latin typeface="Söhne"/>
              </a:rPr>
              <a:t>Інтерв'ю може включати в себе </a:t>
            </a:r>
            <a:r>
              <a:rPr lang="uk-UA" sz="1400" dirty="0">
                <a:solidFill>
                  <a:schemeClr val="bg2"/>
                </a:solidFill>
                <a:latin typeface="Söhne"/>
              </a:rPr>
              <a:t>тестування </a:t>
            </a:r>
            <a:r>
              <a:rPr lang="uk-UA" sz="1400" dirty="0">
                <a:solidFill>
                  <a:schemeClr val="bg2"/>
                </a:solidFill>
                <a:latin typeface="Söhne"/>
              </a:rPr>
              <a:t>продуктів або </a:t>
            </a:r>
            <a:r>
              <a:rPr lang="uk-UA" sz="1400" dirty="0">
                <a:solidFill>
                  <a:schemeClr val="bg2"/>
                </a:solidFill>
                <a:latin typeface="Söhne"/>
              </a:rPr>
              <a:t>послуг, </a:t>
            </a:r>
            <a:r>
              <a:rPr lang="uk-UA" sz="1400" dirty="0">
                <a:solidFill>
                  <a:schemeClr val="bg2"/>
                </a:solidFill>
                <a:latin typeface="Söhne"/>
              </a:rPr>
              <a:t>щоб </a:t>
            </a:r>
            <a:r>
              <a:rPr lang="uk-UA" sz="1400" dirty="0">
                <a:solidFill>
                  <a:schemeClr val="bg2"/>
                </a:solidFill>
                <a:latin typeface="Söhne"/>
              </a:rPr>
              <a:t>дізнатись реакції та реальний </a:t>
            </a:r>
            <a:r>
              <a:rPr lang="uk-UA" sz="1400" dirty="0">
                <a:solidFill>
                  <a:schemeClr val="bg2"/>
                </a:solidFill>
                <a:latin typeface="Söhne"/>
              </a:rPr>
              <a:t>досвід респондентів.</a:t>
            </a:r>
          </a:p>
        </p:txBody>
      </p:sp>
      <p:sp>
        <p:nvSpPr>
          <p:cNvPr id="126" name="Google Shape;126;p17"/>
          <p:cNvSpPr txBox="1">
            <a:spLocks noGrp="1"/>
          </p:cNvSpPr>
          <p:nvPr>
            <p:ph type="sldNum" idx="12"/>
          </p:nvPr>
        </p:nvSpPr>
        <p:spPr>
          <a:xfrm>
            <a:off x="8480575" y="4696933"/>
            <a:ext cx="548700" cy="31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261616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7"/>
          <p:cNvSpPr txBox="1">
            <a:spLocks noGrp="1"/>
          </p:cNvSpPr>
          <p:nvPr>
            <p:ph type="body" idx="1"/>
          </p:nvPr>
        </p:nvSpPr>
        <p:spPr>
          <a:xfrm>
            <a:off x="555061" y="128520"/>
            <a:ext cx="7925514" cy="456841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lvl="0" indent="0" algn="just">
              <a:buNone/>
            </a:pPr>
            <a:r>
              <a:rPr lang="uk-UA" sz="1800" b="1" dirty="0" smtClean="0">
                <a:solidFill>
                  <a:schemeClr val="bg2"/>
                </a:solidFill>
                <a:latin typeface="Söhne"/>
              </a:rPr>
              <a:t>Одним з найбільш популярних методів інтерв'ю у маркетингу </a:t>
            </a:r>
            <a:r>
              <a:rPr lang="uk-UA" sz="1800" b="1" dirty="0">
                <a:solidFill>
                  <a:schemeClr val="bg2"/>
                </a:solidFill>
                <a:latin typeface="Söhne"/>
              </a:rPr>
              <a:t>є </a:t>
            </a:r>
            <a:r>
              <a:rPr lang="uk-UA" sz="1800" b="1" dirty="0" smtClean="0">
                <a:solidFill>
                  <a:schemeClr val="bg2"/>
                </a:solidFill>
                <a:latin typeface="Söhne"/>
              </a:rPr>
              <a:t>телефонні </a:t>
            </a:r>
            <a:r>
              <a:rPr lang="uk-UA" sz="1800" b="1" dirty="0">
                <a:solidFill>
                  <a:schemeClr val="bg2"/>
                </a:solidFill>
                <a:latin typeface="Söhne"/>
              </a:rPr>
              <a:t>опитування (</a:t>
            </a:r>
            <a:r>
              <a:rPr lang="en-GB" sz="1800" b="1" dirty="0">
                <a:solidFill>
                  <a:schemeClr val="bg2"/>
                </a:solidFill>
                <a:latin typeface="Söhne"/>
              </a:rPr>
              <a:t>CATI</a:t>
            </a:r>
            <a:r>
              <a:rPr lang="en-GB" sz="1800" b="1" dirty="0" smtClean="0">
                <a:solidFill>
                  <a:schemeClr val="bg2"/>
                </a:solidFill>
                <a:latin typeface="Söhne"/>
              </a:rPr>
              <a:t>)</a:t>
            </a:r>
            <a:r>
              <a:rPr lang="uk-UA" sz="1800" b="1" dirty="0" smtClean="0">
                <a:solidFill>
                  <a:schemeClr val="bg2"/>
                </a:solidFill>
                <a:latin typeface="Söhne"/>
              </a:rPr>
              <a:t>.</a:t>
            </a:r>
          </a:p>
          <a:p>
            <a:pPr marL="114300" lvl="0" indent="0" algn="just">
              <a:buNone/>
            </a:pPr>
            <a:r>
              <a:rPr lang="uk-UA" sz="1400" dirty="0">
                <a:solidFill>
                  <a:schemeClr val="bg2"/>
                </a:solidFill>
                <a:latin typeface="Söhne"/>
              </a:rPr>
              <a:t>Телефонне опитування або </a:t>
            </a:r>
            <a:r>
              <a:rPr lang="en-GB" sz="1400" dirty="0">
                <a:solidFill>
                  <a:schemeClr val="bg2"/>
                </a:solidFill>
                <a:latin typeface="Söhne"/>
              </a:rPr>
              <a:t>Computer-Assisted Telephone Interviewing (CATI) - </a:t>
            </a:r>
            <a:r>
              <a:rPr lang="uk-UA" sz="1400" dirty="0">
                <a:solidFill>
                  <a:schemeClr val="bg2"/>
                </a:solidFill>
                <a:latin typeface="Söhne"/>
              </a:rPr>
              <a:t>це метод збору даних у маркетингових дослідженнях, де опитування проводяться за допомогою телефону, а спеціалізоване програмне забезпечення використовується для автоматизації процесу</a:t>
            </a:r>
            <a:r>
              <a:rPr lang="uk-UA" sz="1400" dirty="0" smtClean="0">
                <a:solidFill>
                  <a:schemeClr val="bg2"/>
                </a:solidFill>
                <a:latin typeface="Söhne"/>
              </a:rPr>
              <a:t>.</a:t>
            </a:r>
          </a:p>
          <a:p>
            <a:pPr marL="114300" lvl="0" indent="0" algn="just">
              <a:buNone/>
            </a:pPr>
            <a:r>
              <a:rPr lang="uk-UA" sz="1400" dirty="0">
                <a:solidFill>
                  <a:schemeClr val="bg2"/>
                </a:solidFill>
                <a:latin typeface="Söhne"/>
              </a:rPr>
              <a:t>Однією з ключових особливостей </a:t>
            </a:r>
            <a:r>
              <a:rPr lang="en-GB" sz="1400" dirty="0">
                <a:solidFill>
                  <a:schemeClr val="bg2"/>
                </a:solidFill>
                <a:latin typeface="Söhne"/>
              </a:rPr>
              <a:t>CATI </a:t>
            </a:r>
            <a:r>
              <a:rPr lang="uk-UA" sz="1400" dirty="0">
                <a:solidFill>
                  <a:schemeClr val="bg2"/>
                </a:solidFill>
                <a:latin typeface="Söhne"/>
              </a:rPr>
              <a:t>є використання комп'ютерних програм для створення та адміністрування опитувань. Це дозволяє автоматизувати багато аспектів опитування, включаючи запис відповідей.</a:t>
            </a:r>
          </a:p>
          <a:p>
            <a:pPr marL="114300" lvl="0" indent="0" algn="just">
              <a:buNone/>
            </a:pPr>
            <a:r>
              <a:rPr lang="uk-UA" sz="1400" dirty="0" smtClean="0">
                <a:solidFill>
                  <a:schemeClr val="bg2"/>
                </a:solidFill>
                <a:latin typeface="Söhne"/>
              </a:rPr>
              <a:t>Тут використовуються структуровані </a:t>
            </a:r>
            <a:r>
              <a:rPr lang="uk-UA" sz="1400" dirty="0">
                <a:solidFill>
                  <a:schemeClr val="bg2"/>
                </a:solidFill>
                <a:latin typeface="Söhne"/>
              </a:rPr>
              <a:t>опитувальники, де всі питання та варіанти відповідей заздалегідь визначені. Це допомагає забезпечити стандартизацію </a:t>
            </a:r>
            <a:r>
              <a:rPr lang="uk-UA" sz="1400" dirty="0" smtClean="0">
                <a:solidFill>
                  <a:schemeClr val="bg2"/>
                </a:solidFill>
                <a:latin typeface="Söhne"/>
              </a:rPr>
              <a:t>відповідей</a:t>
            </a:r>
            <a:r>
              <a:rPr lang="uk-UA" sz="1400" dirty="0">
                <a:solidFill>
                  <a:schemeClr val="bg2"/>
                </a:solidFill>
                <a:latin typeface="Söhne"/>
              </a:rPr>
              <a:t>.</a:t>
            </a:r>
          </a:p>
          <a:p>
            <a:pPr marL="114300" lvl="0" indent="0" algn="just">
              <a:buNone/>
            </a:pPr>
            <a:r>
              <a:rPr lang="uk-UA" sz="1400" dirty="0" smtClean="0">
                <a:solidFill>
                  <a:schemeClr val="bg2"/>
                </a:solidFill>
                <a:latin typeface="Söhne"/>
              </a:rPr>
              <a:t>Для проведення CATI використовують спеціалізовані системи, які можуть забезпечити виклик номерів, запис відповідей та автоматичне створення статистичних звітів, а також надають можливість для відслідковування та контролю якості опитувань в реальному часі. </a:t>
            </a:r>
          </a:p>
          <a:p>
            <a:pPr marL="114300" lvl="0" indent="0" algn="just">
              <a:buNone/>
            </a:pPr>
            <a:r>
              <a:rPr lang="uk-UA" sz="1400" dirty="0" smtClean="0">
                <a:solidFill>
                  <a:schemeClr val="bg2"/>
                </a:solidFill>
                <a:latin typeface="Söhne"/>
              </a:rPr>
              <a:t>Однак, така автоматизація та стандартизація – це вже </a:t>
            </a:r>
            <a:r>
              <a:rPr lang="uk-UA" sz="1400" dirty="0" err="1" smtClean="0">
                <a:solidFill>
                  <a:schemeClr val="bg2"/>
                </a:solidFill>
                <a:latin typeface="Söhne"/>
              </a:rPr>
              <a:t>відхі</a:t>
            </a:r>
            <a:r>
              <a:rPr lang="uk-UA" sz="1400" dirty="0" smtClean="0">
                <a:solidFill>
                  <a:schemeClr val="bg2"/>
                </a:solidFill>
                <a:latin typeface="Söhne"/>
              </a:rPr>
              <a:t> від якісної стратегії, тож результатом будуть кількісні дані.</a:t>
            </a:r>
            <a:endParaRPr lang="uk-UA" sz="1400" dirty="0">
              <a:solidFill>
                <a:schemeClr val="bg2"/>
              </a:solidFill>
              <a:latin typeface="Söhne"/>
            </a:endParaRPr>
          </a:p>
        </p:txBody>
      </p:sp>
      <p:sp>
        <p:nvSpPr>
          <p:cNvPr id="126" name="Google Shape;126;p17"/>
          <p:cNvSpPr txBox="1">
            <a:spLocks noGrp="1"/>
          </p:cNvSpPr>
          <p:nvPr>
            <p:ph type="sldNum" idx="12"/>
          </p:nvPr>
        </p:nvSpPr>
        <p:spPr>
          <a:xfrm>
            <a:off x="8480575" y="4696933"/>
            <a:ext cx="548700" cy="31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104116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5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3200" b="1" dirty="0">
                <a:solidFill>
                  <a:srgbClr val="FFC000"/>
                </a:solidFill>
              </a:rPr>
              <a:t>3</a:t>
            </a:r>
            <a:r>
              <a:rPr lang="uk-UA" sz="3200" b="1" dirty="0" smtClean="0">
                <a:solidFill>
                  <a:srgbClr val="FFC000"/>
                </a:solidFill>
              </a:rPr>
              <a:t>.</a:t>
            </a:r>
          </a:p>
          <a:p>
            <a:pPr lvl="0"/>
            <a:r>
              <a:rPr lang="uk-UA" sz="3200" dirty="0"/>
              <a:t>Використання фокус-груп у маркетингу</a:t>
            </a:r>
            <a:endParaRPr lang="uk-UA" sz="3200" dirty="0"/>
          </a:p>
        </p:txBody>
      </p:sp>
      <p:sp>
        <p:nvSpPr>
          <p:cNvPr id="113" name="Google Shape;113;p15"/>
          <p:cNvSpPr txBox="1">
            <a:spLocks noGrp="1"/>
          </p:cNvSpPr>
          <p:nvPr>
            <p:ph type="sldNum" idx="12"/>
          </p:nvPr>
        </p:nvSpPr>
        <p:spPr>
          <a:xfrm>
            <a:off x="-125" y="4830281"/>
            <a:ext cx="9144000" cy="31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049429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7"/>
          <p:cNvSpPr txBox="1">
            <a:spLocks noGrp="1"/>
          </p:cNvSpPr>
          <p:nvPr>
            <p:ph type="body" idx="1"/>
          </p:nvPr>
        </p:nvSpPr>
        <p:spPr>
          <a:xfrm>
            <a:off x="503022" y="293519"/>
            <a:ext cx="7652237" cy="424874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lvl="0" indent="0" algn="just">
              <a:buNone/>
            </a:pPr>
            <a:r>
              <a:rPr lang="uk-UA" sz="1800" b="1" dirty="0">
                <a:solidFill>
                  <a:schemeClr val="bg2"/>
                </a:solidFill>
                <a:latin typeface="Söhne"/>
              </a:rPr>
              <a:t>Фокус-групи - </a:t>
            </a:r>
            <a:r>
              <a:rPr lang="uk-UA" sz="1800" dirty="0">
                <a:solidFill>
                  <a:schemeClr val="bg2"/>
                </a:solidFill>
                <a:latin typeface="Söhne"/>
              </a:rPr>
              <a:t>це метод дослідження, при якому невелика група учасників обговорює певну тему або продукт під керівництвом модератора. </a:t>
            </a:r>
            <a:endParaRPr lang="uk-UA" sz="1800" dirty="0" smtClean="0">
              <a:solidFill>
                <a:schemeClr val="bg2"/>
              </a:solidFill>
              <a:latin typeface="Söhne"/>
            </a:endParaRPr>
          </a:p>
          <a:p>
            <a:pPr marL="114300" lvl="0" indent="0" algn="just">
              <a:buNone/>
            </a:pPr>
            <a:r>
              <a:rPr lang="uk-UA" sz="1800" dirty="0" smtClean="0">
                <a:solidFill>
                  <a:schemeClr val="bg2"/>
                </a:solidFill>
                <a:latin typeface="Söhne"/>
              </a:rPr>
              <a:t>Цей </a:t>
            </a:r>
            <a:r>
              <a:rPr lang="uk-UA" sz="1800" dirty="0">
                <a:solidFill>
                  <a:schemeClr val="bg2"/>
                </a:solidFill>
                <a:latin typeface="Söhne"/>
              </a:rPr>
              <a:t>метод часто використовується в маркетингу для збору якісної інформації, розуміння думок та вражень споживачів, вивчення їхніх уподобань та сприйняття</a:t>
            </a:r>
            <a:r>
              <a:rPr lang="uk-UA" sz="1800" dirty="0" smtClean="0">
                <a:solidFill>
                  <a:schemeClr val="bg2"/>
                </a:solidFill>
                <a:latin typeface="Söhne"/>
              </a:rPr>
              <a:t>.</a:t>
            </a:r>
          </a:p>
        </p:txBody>
      </p:sp>
      <p:sp>
        <p:nvSpPr>
          <p:cNvPr id="126" name="Google Shape;126;p17"/>
          <p:cNvSpPr txBox="1">
            <a:spLocks noGrp="1"/>
          </p:cNvSpPr>
          <p:nvPr>
            <p:ph type="sldNum" idx="12"/>
          </p:nvPr>
        </p:nvSpPr>
        <p:spPr>
          <a:xfrm>
            <a:off x="8480575" y="4696933"/>
            <a:ext cx="548700" cy="31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489750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7"/>
          <p:cNvSpPr txBox="1">
            <a:spLocks noGrp="1"/>
          </p:cNvSpPr>
          <p:nvPr>
            <p:ph type="body" idx="1"/>
          </p:nvPr>
        </p:nvSpPr>
        <p:spPr>
          <a:xfrm>
            <a:off x="503022" y="293519"/>
            <a:ext cx="7652237" cy="424874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lvl="0" indent="0" algn="just">
              <a:buNone/>
            </a:pPr>
            <a:r>
              <a:rPr lang="uk-UA" sz="1800" b="1" dirty="0" smtClean="0">
                <a:solidFill>
                  <a:schemeClr val="bg2"/>
                </a:solidFill>
                <a:latin typeface="Söhne"/>
              </a:rPr>
              <a:t>Основні </a:t>
            </a:r>
            <a:r>
              <a:rPr lang="uk-UA" sz="1800" b="1" dirty="0">
                <a:solidFill>
                  <a:schemeClr val="bg2"/>
                </a:solidFill>
                <a:latin typeface="Söhne"/>
              </a:rPr>
              <a:t>переваги використання фокус-груп у маркетингу</a:t>
            </a:r>
            <a:r>
              <a:rPr lang="uk-UA" sz="1800" b="1" dirty="0" smtClean="0">
                <a:solidFill>
                  <a:schemeClr val="bg2"/>
                </a:solidFill>
                <a:latin typeface="Söhne"/>
              </a:rPr>
              <a:t>:</a:t>
            </a:r>
            <a:endParaRPr lang="uk-UA" sz="1800" b="1" dirty="0">
              <a:solidFill>
                <a:schemeClr val="bg2"/>
              </a:solidFill>
              <a:latin typeface="Söhne"/>
            </a:endParaRPr>
          </a:p>
          <a:p>
            <a:pPr marL="114300" lvl="0" indent="0" algn="just">
              <a:buNone/>
            </a:pPr>
            <a:endParaRPr lang="uk-UA" sz="1600" dirty="0" smtClean="0">
              <a:solidFill>
                <a:schemeClr val="bg2"/>
              </a:solidFill>
              <a:latin typeface="Söhne"/>
            </a:endParaRPr>
          </a:p>
          <a:p>
            <a:pPr algn="just"/>
            <a:r>
              <a:rPr lang="uk-UA" sz="1600" dirty="0" smtClean="0">
                <a:solidFill>
                  <a:schemeClr val="bg2"/>
                </a:solidFill>
                <a:latin typeface="Söhne"/>
              </a:rPr>
              <a:t>Фокус-групи дозволяють отримати глибше розуміння відповідей та реакцій учасників, що надає більше контексту для прийняття рішень.</a:t>
            </a:r>
          </a:p>
          <a:p>
            <a:pPr algn="just"/>
            <a:r>
              <a:rPr lang="uk-UA" sz="1600" dirty="0" smtClean="0">
                <a:solidFill>
                  <a:schemeClr val="bg2"/>
                </a:solidFill>
                <a:latin typeface="Söhne"/>
              </a:rPr>
              <a:t>Учасники можуть взаємодіяти один з одним, обмінюючись ідеями та думками, що може привести до нових інсайтів.</a:t>
            </a:r>
          </a:p>
          <a:p>
            <a:pPr algn="just"/>
            <a:r>
              <a:rPr lang="uk-UA" sz="1600" dirty="0" smtClean="0">
                <a:solidFill>
                  <a:schemeClr val="bg2"/>
                </a:solidFill>
                <a:latin typeface="Söhne"/>
              </a:rPr>
              <a:t>Групове середовище може стимулювати креативність та сприяти виникненню нових ідей.</a:t>
            </a:r>
          </a:p>
          <a:p>
            <a:pPr algn="just"/>
            <a:r>
              <a:rPr lang="uk-UA" sz="1600" dirty="0" smtClean="0">
                <a:solidFill>
                  <a:schemeClr val="bg2"/>
                </a:solidFill>
                <a:latin typeface="Söhne"/>
              </a:rPr>
              <a:t>Поєднання декількох учасників в одну сесію дозволяє збирати великий обсяг даних за короткий час.</a:t>
            </a:r>
            <a:endParaRPr lang="uk-UA" sz="1600" dirty="0">
              <a:solidFill>
                <a:schemeClr val="bg2"/>
              </a:solidFill>
              <a:latin typeface="Söhne"/>
            </a:endParaRPr>
          </a:p>
        </p:txBody>
      </p:sp>
      <p:sp>
        <p:nvSpPr>
          <p:cNvPr id="126" name="Google Shape;126;p17"/>
          <p:cNvSpPr txBox="1">
            <a:spLocks noGrp="1"/>
          </p:cNvSpPr>
          <p:nvPr>
            <p:ph type="sldNum" idx="12"/>
          </p:nvPr>
        </p:nvSpPr>
        <p:spPr>
          <a:xfrm>
            <a:off x="8480575" y="4696933"/>
            <a:ext cx="548700" cy="31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8999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3"/>
          <p:cNvSpPr txBox="1">
            <a:spLocks noGrp="1"/>
          </p:cNvSpPr>
          <p:nvPr>
            <p:ph type="title"/>
          </p:nvPr>
        </p:nvSpPr>
        <p:spPr>
          <a:xfrm>
            <a:off x="893700" y="434588"/>
            <a:ext cx="76281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b="1" dirty="0" smtClean="0">
                <a:solidFill>
                  <a:srgbClr val="2185C5"/>
                </a:solidFill>
              </a:rPr>
              <a:t>План:</a:t>
            </a:r>
            <a:endParaRPr b="1" dirty="0">
              <a:solidFill>
                <a:srgbClr val="2185C5"/>
              </a:solidFill>
            </a:endParaRPr>
          </a:p>
        </p:txBody>
      </p:sp>
      <p:sp>
        <p:nvSpPr>
          <p:cNvPr id="94" name="Google Shape;94;p13"/>
          <p:cNvSpPr txBox="1"/>
          <p:nvPr/>
        </p:nvSpPr>
        <p:spPr>
          <a:xfrm>
            <a:off x="893700" y="1716689"/>
            <a:ext cx="6956760" cy="230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spcBef>
                <a:spcPts val="600"/>
              </a:spcBef>
              <a:buClr>
                <a:schemeClr val="dk1"/>
              </a:buClr>
              <a:buSzPts val="1100"/>
            </a:pPr>
            <a:r>
              <a:rPr lang="uk-UA" sz="1800" b="1" dirty="0">
                <a:solidFill>
                  <a:srgbClr val="2185C5"/>
                </a:solidFill>
                <a:latin typeface="Raleway"/>
                <a:ea typeface="Raleway"/>
                <a:cs typeface="Raleway"/>
                <a:sym typeface="Lato"/>
              </a:rPr>
              <a:t>1. </a:t>
            </a:r>
            <a:r>
              <a:rPr lang="uk-UA" sz="1800" b="1" dirty="0" smtClean="0">
                <a:solidFill>
                  <a:srgbClr val="2185C5"/>
                </a:solidFill>
                <a:latin typeface="Raleway"/>
                <a:ea typeface="Raleway"/>
                <a:cs typeface="Raleway"/>
                <a:sym typeface="Lato"/>
              </a:rPr>
              <a:t>Особливості анкетування у маркетингу. </a:t>
            </a:r>
            <a:endParaRPr lang="uk-UA" sz="1800" b="1" dirty="0" smtClean="0">
              <a:solidFill>
                <a:srgbClr val="2185C5"/>
              </a:solidFill>
              <a:latin typeface="Raleway"/>
              <a:ea typeface="Raleway"/>
              <a:cs typeface="Raleway"/>
              <a:sym typeface="Lato"/>
            </a:endParaRPr>
          </a:p>
          <a:p>
            <a:pPr lvl="0">
              <a:spcBef>
                <a:spcPts val="600"/>
              </a:spcBef>
              <a:buClr>
                <a:schemeClr val="dk1"/>
              </a:buClr>
              <a:buSzPts val="1100"/>
            </a:pPr>
            <a:r>
              <a:rPr lang="uk-UA" sz="1800" b="1" dirty="0" smtClean="0">
                <a:solidFill>
                  <a:srgbClr val="2185C5"/>
                </a:solidFill>
                <a:latin typeface="Raleway"/>
                <a:ea typeface="Raleway"/>
                <a:cs typeface="Raleway"/>
                <a:sym typeface="Lato"/>
              </a:rPr>
              <a:t>2</a:t>
            </a:r>
            <a:r>
              <a:rPr lang="uk-UA" sz="1800" b="1" dirty="0">
                <a:solidFill>
                  <a:srgbClr val="2185C5"/>
                </a:solidFill>
                <a:latin typeface="Raleway"/>
                <a:ea typeface="Raleway"/>
                <a:cs typeface="Raleway"/>
                <a:sym typeface="Lato"/>
              </a:rPr>
              <a:t>. </a:t>
            </a:r>
            <a:r>
              <a:rPr lang="uk-UA" sz="1800" b="1" dirty="0" smtClean="0">
                <a:solidFill>
                  <a:srgbClr val="2185C5"/>
                </a:solidFill>
                <a:latin typeface="Raleway"/>
                <a:ea typeface="Raleway"/>
                <a:cs typeface="Raleway"/>
                <a:sym typeface="Lato"/>
              </a:rPr>
              <a:t>Особливості проведення інтерв'ю у маркетингу. Телефонні інтерв'ю.</a:t>
            </a:r>
            <a:endParaRPr lang="uk-UA" sz="1800" b="1" dirty="0">
              <a:solidFill>
                <a:srgbClr val="2185C5"/>
              </a:solidFill>
              <a:latin typeface="Raleway"/>
              <a:ea typeface="Raleway"/>
              <a:cs typeface="Raleway"/>
              <a:sym typeface="Lato"/>
            </a:endParaRPr>
          </a:p>
          <a:p>
            <a:pPr lvl="0">
              <a:spcBef>
                <a:spcPts val="600"/>
              </a:spcBef>
              <a:buClr>
                <a:schemeClr val="dk1"/>
              </a:buClr>
              <a:buSzPts val="1100"/>
            </a:pPr>
            <a:r>
              <a:rPr lang="uk-UA" sz="1800" b="1" dirty="0">
                <a:solidFill>
                  <a:srgbClr val="2185C5"/>
                </a:solidFill>
                <a:latin typeface="Raleway"/>
                <a:ea typeface="Raleway"/>
                <a:cs typeface="Raleway"/>
                <a:sym typeface="Lato"/>
              </a:rPr>
              <a:t>3</a:t>
            </a:r>
            <a:r>
              <a:rPr lang="uk-UA" sz="1800" b="1" dirty="0" smtClean="0">
                <a:solidFill>
                  <a:srgbClr val="2185C5"/>
                </a:solidFill>
                <a:latin typeface="Raleway"/>
                <a:ea typeface="Raleway"/>
                <a:cs typeface="Raleway"/>
                <a:sym typeface="Lato"/>
              </a:rPr>
              <a:t>. </a:t>
            </a:r>
            <a:r>
              <a:rPr lang="uk-UA" sz="1800" b="1" dirty="0" smtClean="0">
                <a:solidFill>
                  <a:srgbClr val="2185C5"/>
                </a:solidFill>
                <a:latin typeface="Raleway"/>
                <a:ea typeface="Raleway"/>
                <a:cs typeface="Raleway"/>
                <a:sym typeface="Lato"/>
              </a:rPr>
              <a:t>Використання фокус-груп у маркетингу.</a:t>
            </a:r>
            <a:endParaRPr lang="uk-UA" sz="1800" b="1" dirty="0">
              <a:solidFill>
                <a:srgbClr val="2185C5"/>
              </a:solidFill>
              <a:latin typeface="Raleway"/>
              <a:ea typeface="Raleway"/>
              <a:cs typeface="Raleway"/>
              <a:sym typeface="Lato"/>
            </a:endParaRPr>
          </a:p>
        </p:txBody>
      </p:sp>
      <p:sp>
        <p:nvSpPr>
          <p:cNvPr id="97" name="Google Shape;97;p13"/>
          <p:cNvSpPr txBox="1">
            <a:spLocks noGrp="1"/>
          </p:cNvSpPr>
          <p:nvPr>
            <p:ph type="sldNum" idx="12"/>
          </p:nvPr>
        </p:nvSpPr>
        <p:spPr>
          <a:xfrm>
            <a:off x="8480575" y="4696933"/>
            <a:ext cx="548700" cy="31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7"/>
          <p:cNvSpPr txBox="1">
            <a:spLocks noGrp="1"/>
          </p:cNvSpPr>
          <p:nvPr>
            <p:ph type="body" idx="1"/>
          </p:nvPr>
        </p:nvSpPr>
        <p:spPr>
          <a:xfrm>
            <a:off x="503022" y="293519"/>
            <a:ext cx="7652237" cy="424874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lvl="0" indent="0" algn="just">
              <a:buNone/>
            </a:pPr>
            <a:r>
              <a:rPr lang="uk-UA" sz="1800" b="1" dirty="0" smtClean="0">
                <a:solidFill>
                  <a:schemeClr val="bg2"/>
                </a:solidFill>
                <a:latin typeface="Söhne"/>
              </a:rPr>
              <a:t>Основні </a:t>
            </a:r>
            <a:r>
              <a:rPr lang="uk-UA" sz="1800" b="1" dirty="0">
                <a:solidFill>
                  <a:schemeClr val="bg2"/>
                </a:solidFill>
                <a:latin typeface="Söhne"/>
              </a:rPr>
              <a:t>переваги використання фокус-груп у маркетингу</a:t>
            </a:r>
            <a:r>
              <a:rPr lang="uk-UA" sz="1800" b="1" dirty="0" smtClean="0">
                <a:solidFill>
                  <a:schemeClr val="bg2"/>
                </a:solidFill>
                <a:latin typeface="Söhne"/>
              </a:rPr>
              <a:t>:</a:t>
            </a:r>
            <a:endParaRPr lang="uk-UA" sz="1800" b="1" dirty="0">
              <a:solidFill>
                <a:schemeClr val="bg2"/>
              </a:solidFill>
              <a:latin typeface="Söhne"/>
            </a:endParaRPr>
          </a:p>
          <a:p>
            <a:pPr marL="114300" lvl="0" indent="0" algn="just">
              <a:buNone/>
            </a:pPr>
            <a:endParaRPr lang="uk-UA" sz="1600" dirty="0" smtClean="0">
              <a:solidFill>
                <a:schemeClr val="bg2"/>
              </a:solidFill>
              <a:latin typeface="Söhne"/>
            </a:endParaRPr>
          </a:p>
          <a:p>
            <a:pPr algn="just"/>
            <a:r>
              <a:rPr lang="uk-UA" sz="1600" dirty="0" smtClean="0">
                <a:solidFill>
                  <a:schemeClr val="bg2"/>
                </a:solidFill>
                <a:latin typeface="Söhne"/>
              </a:rPr>
              <a:t>Фокус-групи дозволяють отримати глибше розуміння відповідей та реакцій учасників, що надає більше контексту для прийняття рішень.</a:t>
            </a:r>
          </a:p>
          <a:p>
            <a:pPr algn="just"/>
            <a:r>
              <a:rPr lang="uk-UA" sz="1600" dirty="0" smtClean="0">
                <a:solidFill>
                  <a:schemeClr val="bg2"/>
                </a:solidFill>
                <a:latin typeface="Söhne"/>
              </a:rPr>
              <a:t>Учасники можуть взаємодіяти один з одним, обмінюючись ідеями та думками, що може привести до нових інсайтів.</a:t>
            </a:r>
          </a:p>
          <a:p>
            <a:pPr algn="just"/>
            <a:r>
              <a:rPr lang="uk-UA" sz="1600" dirty="0" smtClean="0">
                <a:solidFill>
                  <a:schemeClr val="bg2"/>
                </a:solidFill>
                <a:latin typeface="Söhne"/>
              </a:rPr>
              <a:t>Групове середовище може стимулювати креативність та сприяти виникненню нових ідей.</a:t>
            </a:r>
          </a:p>
          <a:p>
            <a:pPr algn="just"/>
            <a:r>
              <a:rPr lang="uk-UA" sz="1600" dirty="0" smtClean="0">
                <a:solidFill>
                  <a:schemeClr val="bg2"/>
                </a:solidFill>
                <a:latin typeface="Söhne"/>
              </a:rPr>
              <a:t>Поєднання декількох учасників в одну сесію дозволяє збирати великий обсяг даних за короткий час.</a:t>
            </a:r>
            <a:endParaRPr lang="uk-UA" sz="1600" dirty="0">
              <a:solidFill>
                <a:schemeClr val="bg2"/>
              </a:solidFill>
              <a:latin typeface="Söhne"/>
            </a:endParaRPr>
          </a:p>
        </p:txBody>
      </p:sp>
      <p:sp>
        <p:nvSpPr>
          <p:cNvPr id="126" name="Google Shape;126;p17"/>
          <p:cNvSpPr txBox="1">
            <a:spLocks noGrp="1"/>
          </p:cNvSpPr>
          <p:nvPr>
            <p:ph type="sldNum" idx="12"/>
          </p:nvPr>
        </p:nvSpPr>
        <p:spPr>
          <a:xfrm>
            <a:off x="8480575" y="4696933"/>
            <a:ext cx="548700" cy="31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549805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7"/>
          <p:cNvSpPr txBox="1">
            <a:spLocks noGrp="1"/>
          </p:cNvSpPr>
          <p:nvPr>
            <p:ph type="body" idx="1"/>
          </p:nvPr>
        </p:nvSpPr>
        <p:spPr>
          <a:xfrm>
            <a:off x="503022" y="293519"/>
            <a:ext cx="7652237" cy="424874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lvl="0" indent="0" algn="just">
              <a:buNone/>
            </a:pPr>
            <a:r>
              <a:rPr lang="uk-UA" sz="1800" b="1" dirty="0" smtClean="0">
                <a:solidFill>
                  <a:schemeClr val="bg2"/>
                </a:solidFill>
                <a:latin typeface="Söhne"/>
              </a:rPr>
              <a:t>Основні </a:t>
            </a:r>
            <a:r>
              <a:rPr lang="uk-UA" sz="1800" b="1" dirty="0">
                <a:solidFill>
                  <a:schemeClr val="bg2"/>
                </a:solidFill>
                <a:latin typeface="Söhne"/>
              </a:rPr>
              <a:t>переваги використання фокус-груп у маркетингу</a:t>
            </a:r>
            <a:r>
              <a:rPr lang="uk-UA" sz="1800" b="1" dirty="0" smtClean="0">
                <a:solidFill>
                  <a:schemeClr val="bg2"/>
                </a:solidFill>
                <a:latin typeface="Söhne"/>
              </a:rPr>
              <a:t>:</a:t>
            </a:r>
            <a:endParaRPr lang="uk-UA" sz="1800" b="1" dirty="0">
              <a:solidFill>
                <a:schemeClr val="bg2"/>
              </a:solidFill>
              <a:latin typeface="Söhne"/>
            </a:endParaRPr>
          </a:p>
          <a:p>
            <a:pPr marL="114300" lvl="0" indent="0" algn="just">
              <a:buNone/>
            </a:pPr>
            <a:endParaRPr lang="uk-UA" sz="1600" dirty="0" smtClean="0">
              <a:solidFill>
                <a:schemeClr val="bg2"/>
              </a:solidFill>
              <a:latin typeface="Söhne"/>
            </a:endParaRPr>
          </a:p>
          <a:p>
            <a:pPr algn="just"/>
            <a:r>
              <a:rPr lang="uk-UA" sz="1600" dirty="0" smtClean="0">
                <a:solidFill>
                  <a:schemeClr val="bg2"/>
                </a:solidFill>
                <a:latin typeface="Söhne"/>
              </a:rPr>
              <a:t>Проєктивні </a:t>
            </a:r>
            <a:r>
              <a:rPr lang="uk-UA" sz="1600" dirty="0">
                <a:solidFill>
                  <a:schemeClr val="bg2"/>
                </a:solidFill>
                <a:latin typeface="Söhne"/>
              </a:rPr>
              <a:t>та зондувальні техніки - це стратегії в рамках фокус-груп, які використовуються для отримання більш глибокого розуміння психологічних, емоційних та підсвідомих аспектів учасників. </a:t>
            </a:r>
            <a:endParaRPr lang="uk-UA" sz="1600" dirty="0" smtClean="0">
              <a:solidFill>
                <a:schemeClr val="bg2"/>
              </a:solidFill>
              <a:latin typeface="Söhne"/>
            </a:endParaRPr>
          </a:p>
          <a:p>
            <a:pPr algn="just"/>
            <a:r>
              <a:rPr lang="uk-UA" sz="1600" dirty="0" smtClean="0">
                <a:solidFill>
                  <a:schemeClr val="bg2"/>
                </a:solidFill>
                <a:latin typeface="Söhne"/>
              </a:rPr>
              <a:t>Ці </a:t>
            </a:r>
            <a:r>
              <a:rPr lang="uk-UA" sz="1600" dirty="0">
                <a:solidFill>
                  <a:schemeClr val="bg2"/>
                </a:solidFill>
                <a:latin typeface="Söhne"/>
              </a:rPr>
              <a:t>методи дозволяють отримати не тільки </a:t>
            </a:r>
            <a:r>
              <a:rPr lang="uk-UA" sz="1600" dirty="0" smtClean="0">
                <a:solidFill>
                  <a:schemeClr val="bg2"/>
                </a:solidFill>
                <a:latin typeface="Söhne"/>
              </a:rPr>
              <a:t>поверхові </a:t>
            </a:r>
            <a:r>
              <a:rPr lang="uk-UA" sz="1600" dirty="0">
                <a:solidFill>
                  <a:schemeClr val="bg2"/>
                </a:solidFill>
                <a:latin typeface="Söhne"/>
              </a:rPr>
              <a:t>відповіді, а й розкрити </a:t>
            </a:r>
            <a:r>
              <a:rPr lang="uk-UA" sz="1600" dirty="0" smtClean="0">
                <a:solidFill>
                  <a:schemeClr val="bg2"/>
                </a:solidFill>
                <a:latin typeface="Söhne"/>
              </a:rPr>
              <a:t>приховані </a:t>
            </a:r>
            <a:r>
              <a:rPr lang="uk-UA" sz="1600" dirty="0">
                <a:solidFill>
                  <a:schemeClr val="bg2"/>
                </a:solidFill>
                <a:latin typeface="Söhne"/>
              </a:rPr>
              <a:t>аспекти думок та відчуттів учасників</a:t>
            </a:r>
            <a:r>
              <a:rPr lang="uk-UA" sz="1600" dirty="0" smtClean="0">
                <a:solidFill>
                  <a:schemeClr val="bg2"/>
                </a:solidFill>
                <a:latin typeface="Söhne"/>
              </a:rPr>
              <a:t>.</a:t>
            </a:r>
          </a:p>
          <a:p>
            <a:pPr algn="just"/>
            <a:endParaRPr lang="uk-UA" sz="1600" dirty="0">
              <a:solidFill>
                <a:schemeClr val="bg2"/>
              </a:solidFill>
              <a:latin typeface="Söhne"/>
            </a:endParaRPr>
          </a:p>
        </p:txBody>
      </p:sp>
      <p:sp>
        <p:nvSpPr>
          <p:cNvPr id="126" name="Google Shape;126;p17"/>
          <p:cNvSpPr txBox="1">
            <a:spLocks noGrp="1"/>
          </p:cNvSpPr>
          <p:nvPr>
            <p:ph type="sldNum" idx="12"/>
          </p:nvPr>
        </p:nvSpPr>
        <p:spPr>
          <a:xfrm>
            <a:off x="8480575" y="4696933"/>
            <a:ext cx="548700" cy="31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902171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7"/>
          <p:cNvSpPr txBox="1">
            <a:spLocks noGrp="1"/>
          </p:cNvSpPr>
          <p:nvPr>
            <p:ph type="body" idx="1"/>
          </p:nvPr>
        </p:nvSpPr>
        <p:spPr>
          <a:xfrm>
            <a:off x="503022" y="293519"/>
            <a:ext cx="7652237" cy="424874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just"/>
            <a:r>
              <a:rPr lang="uk-UA" sz="1800" b="1" dirty="0" smtClean="0">
                <a:solidFill>
                  <a:schemeClr val="bg2"/>
                </a:solidFill>
                <a:latin typeface="Söhne"/>
              </a:rPr>
              <a:t>Проєктивні техніки:</a:t>
            </a:r>
            <a:r>
              <a:rPr lang="uk-UA" sz="1800" dirty="0" smtClean="0">
                <a:solidFill>
                  <a:schemeClr val="bg2"/>
                </a:solidFill>
                <a:latin typeface="Söhne"/>
              </a:rPr>
              <a:t> базуються </a:t>
            </a:r>
            <a:r>
              <a:rPr lang="uk-UA" sz="1800" dirty="0">
                <a:solidFill>
                  <a:schemeClr val="bg2"/>
                </a:solidFill>
                <a:latin typeface="Söhne"/>
              </a:rPr>
              <a:t>на ідеї, що учасники можуть </a:t>
            </a:r>
            <a:r>
              <a:rPr lang="uk-UA" sz="1800" dirty="0" smtClean="0">
                <a:solidFill>
                  <a:schemeClr val="bg2"/>
                </a:solidFill>
                <a:latin typeface="Söhne"/>
              </a:rPr>
              <a:t>проєкціювати </a:t>
            </a:r>
            <a:r>
              <a:rPr lang="uk-UA" sz="1800" dirty="0">
                <a:solidFill>
                  <a:schemeClr val="bg2"/>
                </a:solidFill>
                <a:latin typeface="Söhne"/>
              </a:rPr>
              <a:t>свої власні думки, почуття та переконання на зовнішні об'єкти чи ситуації. </a:t>
            </a:r>
            <a:endParaRPr lang="uk-UA" sz="1800" dirty="0" smtClean="0">
              <a:solidFill>
                <a:schemeClr val="bg2"/>
              </a:solidFill>
              <a:latin typeface="Söhne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sz="1600" b="1" dirty="0" smtClean="0">
                <a:solidFill>
                  <a:schemeClr val="bg2"/>
                </a:solidFill>
                <a:latin typeface="Söhne"/>
              </a:rPr>
              <a:t>Асоціації</a:t>
            </a:r>
            <a:r>
              <a:rPr lang="uk-UA" sz="1600" b="1" dirty="0">
                <a:solidFill>
                  <a:schemeClr val="bg2"/>
                </a:solidFill>
                <a:latin typeface="Söhne"/>
              </a:rPr>
              <a:t>:</a:t>
            </a:r>
            <a:r>
              <a:rPr lang="uk-UA" sz="1600" dirty="0">
                <a:solidFill>
                  <a:schemeClr val="bg2"/>
                </a:solidFill>
                <a:latin typeface="Söhne"/>
              </a:rPr>
              <a:t> Учасникам пропонуються ключові слова, і їхні асоціації з цими словами записуються. </a:t>
            </a:r>
            <a:r>
              <a:rPr lang="uk-UA" sz="1600" dirty="0" smtClean="0">
                <a:solidFill>
                  <a:schemeClr val="bg2"/>
                </a:solidFill>
                <a:latin typeface="Söhne"/>
              </a:rPr>
              <a:t>Це може допомогти виявити психологічні зв'язки та співвідношення.</a:t>
            </a:r>
            <a:endParaRPr lang="uk-UA" sz="1600" dirty="0">
              <a:solidFill>
                <a:schemeClr val="bg2"/>
              </a:solidFill>
              <a:latin typeface="Söhne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sz="1600" b="1" dirty="0">
                <a:solidFill>
                  <a:schemeClr val="bg2"/>
                </a:solidFill>
                <a:latin typeface="Söhne"/>
              </a:rPr>
              <a:t>Завершення речення:</a:t>
            </a:r>
            <a:r>
              <a:rPr lang="uk-UA" sz="1600" dirty="0">
                <a:solidFill>
                  <a:schemeClr val="bg2"/>
                </a:solidFill>
                <a:latin typeface="Söhne"/>
              </a:rPr>
              <a:t> Учасникам пропонується неповне речення, і їм потрібно завершити його. Це може висвітлити невідомі аспекти їхніх думок та почуттів.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sz="1600" b="1" dirty="0" smtClean="0">
                <a:solidFill>
                  <a:schemeClr val="bg2"/>
                </a:solidFill>
                <a:latin typeface="Söhne"/>
              </a:rPr>
              <a:t>Проєктування </a:t>
            </a:r>
            <a:r>
              <a:rPr lang="uk-UA" sz="1600" b="1" dirty="0">
                <a:solidFill>
                  <a:schemeClr val="bg2"/>
                </a:solidFill>
                <a:latin typeface="Söhne"/>
              </a:rPr>
              <a:t>на предмети:</a:t>
            </a:r>
            <a:r>
              <a:rPr lang="uk-UA" sz="1600" dirty="0">
                <a:solidFill>
                  <a:schemeClr val="bg2"/>
                </a:solidFill>
                <a:latin typeface="Söhne"/>
              </a:rPr>
              <a:t> Учасникам можуть показати зображення предмета або персонажа, і їхнє завдання - описати, </a:t>
            </a:r>
            <a:r>
              <a:rPr lang="uk-UA" sz="1600" dirty="0" smtClean="0">
                <a:solidFill>
                  <a:schemeClr val="bg2"/>
                </a:solidFill>
                <a:latin typeface="Söhne"/>
              </a:rPr>
              <a:t>яким для них є </a:t>
            </a:r>
            <a:r>
              <a:rPr lang="uk-UA" sz="1600" dirty="0">
                <a:solidFill>
                  <a:schemeClr val="bg2"/>
                </a:solidFill>
                <a:latin typeface="Söhne"/>
              </a:rPr>
              <a:t>цей </a:t>
            </a:r>
            <a:r>
              <a:rPr lang="uk-UA" sz="1600" dirty="0" smtClean="0">
                <a:solidFill>
                  <a:schemeClr val="bg2"/>
                </a:solidFill>
                <a:latin typeface="Söhne"/>
              </a:rPr>
              <a:t>об'єкт, які має риси чи характер. </a:t>
            </a:r>
            <a:endParaRPr lang="uk-UA" sz="1600" dirty="0">
              <a:solidFill>
                <a:schemeClr val="bg2"/>
              </a:solidFill>
              <a:latin typeface="Söhne"/>
            </a:endParaRPr>
          </a:p>
        </p:txBody>
      </p:sp>
      <p:sp>
        <p:nvSpPr>
          <p:cNvPr id="126" name="Google Shape;126;p17"/>
          <p:cNvSpPr txBox="1">
            <a:spLocks noGrp="1"/>
          </p:cNvSpPr>
          <p:nvPr>
            <p:ph type="sldNum" idx="12"/>
          </p:nvPr>
        </p:nvSpPr>
        <p:spPr>
          <a:xfrm>
            <a:off x="8480575" y="4696933"/>
            <a:ext cx="548700" cy="31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681030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7"/>
          <p:cNvSpPr txBox="1">
            <a:spLocks noGrp="1"/>
          </p:cNvSpPr>
          <p:nvPr>
            <p:ph type="body" idx="1"/>
          </p:nvPr>
        </p:nvSpPr>
        <p:spPr>
          <a:xfrm>
            <a:off x="503022" y="293519"/>
            <a:ext cx="7652237" cy="424874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just"/>
            <a:r>
              <a:rPr lang="uk-UA" sz="1800" b="1" dirty="0">
                <a:solidFill>
                  <a:schemeClr val="bg2"/>
                </a:solidFill>
                <a:latin typeface="Söhne"/>
              </a:rPr>
              <a:t>Зондувальні </a:t>
            </a:r>
            <a:r>
              <a:rPr lang="uk-UA" sz="1800" b="1" dirty="0" smtClean="0">
                <a:solidFill>
                  <a:schemeClr val="bg2"/>
                </a:solidFill>
                <a:latin typeface="Söhne"/>
              </a:rPr>
              <a:t>техніки:</a:t>
            </a:r>
            <a:r>
              <a:rPr lang="uk-UA" sz="1800" dirty="0" smtClean="0">
                <a:solidFill>
                  <a:schemeClr val="bg2"/>
                </a:solidFill>
                <a:latin typeface="Söhne"/>
              </a:rPr>
              <a:t> Зондувальні </a:t>
            </a:r>
            <a:r>
              <a:rPr lang="uk-UA" sz="1800" dirty="0">
                <a:solidFill>
                  <a:schemeClr val="bg2"/>
                </a:solidFill>
                <a:latin typeface="Söhne"/>
              </a:rPr>
              <a:t>техніки спрямовані на вивчення більш конкретних думок, уподобань та переживань учасників групи</a:t>
            </a:r>
            <a:r>
              <a:rPr lang="uk-UA" sz="1800" dirty="0" smtClean="0">
                <a:solidFill>
                  <a:schemeClr val="bg2"/>
                </a:solidFill>
                <a:latin typeface="Söhne"/>
              </a:rPr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sz="1600" b="1" dirty="0" smtClean="0">
                <a:solidFill>
                  <a:schemeClr val="bg2"/>
                </a:solidFill>
                <a:latin typeface="Söhne"/>
              </a:rPr>
              <a:t>Глибоке вивчення думок:</a:t>
            </a:r>
            <a:r>
              <a:rPr lang="uk-UA" sz="1600" dirty="0" smtClean="0">
                <a:solidFill>
                  <a:schemeClr val="bg2"/>
                </a:solidFill>
                <a:latin typeface="Söhne"/>
              </a:rPr>
              <a:t> Модератор може глибше досліджувати відповіді учасників, ставлячи більше конкретних питань та стимулюючи детальніше висловлення думок.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sz="1600" b="1" dirty="0" smtClean="0">
                <a:solidFill>
                  <a:schemeClr val="bg2"/>
                </a:solidFill>
                <a:latin typeface="Söhne"/>
              </a:rPr>
              <a:t>Ранжування </a:t>
            </a:r>
            <a:r>
              <a:rPr lang="uk-UA" sz="1600" b="1" dirty="0">
                <a:solidFill>
                  <a:schemeClr val="bg2"/>
                </a:solidFill>
                <a:latin typeface="Söhne"/>
              </a:rPr>
              <a:t>пріоритетів:</a:t>
            </a:r>
            <a:r>
              <a:rPr lang="uk-UA" sz="1600" dirty="0">
                <a:solidFill>
                  <a:schemeClr val="bg2"/>
                </a:solidFill>
                <a:latin typeface="Söhne"/>
              </a:rPr>
              <a:t> Учасникам може бути запропоновано ранжувати важливість різних аспектів продукту чи ідеї, що допомагає визначити їхні пріоритети.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sz="1600" b="1" dirty="0">
                <a:solidFill>
                  <a:schemeClr val="bg2"/>
                </a:solidFill>
                <a:latin typeface="Söhne"/>
              </a:rPr>
              <a:t>Емоційні реакції:</a:t>
            </a:r>
            <a:r>
              <a:rPr lang="uk-UA" sz="1600" dirty="0">
                <a:solidFill>
                  <a:schemeClr val="bg2"/>
                </a:solidFill>
                <a:latin typeface="Söhne"/>
              </a:rPr>
              <a:t> Модератор може питати про емоційні реакції на конкретні аспекти продукту або </a:t>
            </a:r>
            <a:r>
              <a:rPr lang="uk-UA" sz="1600" dirty="0" smtClean="0">
                <a:solidFill>
                  <a:schemeClr val="bg2"/>
                </a:solidFill>
                <a:latin typeface="Söhne"/>
              </a:rPr>
              <a:t>ситуації.</a:t>
            </a:r>
            <a:endParaRPr lang="uk-UA" sz="1600" dirty="0">
              <a:solidFill>
                <a:schemeClr val="bg2"/>
              </a:solidFill>
              <a:latin typeface="Söhne"/>
            </a:endParaRPr>
          </a:p>
        </p:txBody>
      </p:sp>
      <p:sp>
        <p:nvSpPr>
          <p:cNvPr id="126" name="Google Shape;126;p17"/>
          <p:cNvSpPr txBox="1">
            <a:spLocks noGrp="1"/>
          </p:cNvSpPr>
          <p:nvPr>
            <p:ph type="sldNum" idx="12"/>
          </p:nvPr>
        </p:nvSpPr>
        <p:spPr>
          <a:xfrm>
            <a:off x="8480575" y="4696933"/>
            <a:ext cx="548700" cy="31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458301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7"/>
          <p:cNvSpPr txBox="1">
            <a:spLocks noGrp="1"/>
          </p:cNvSpPr>
          <p:nvPr>
            <p:ph type="body" idx="1"/>
          </p:nvPr>
        </p:nvSpPr>
        <p:spPr>
          <a:xfrm>
            <a:off x="503022" y="293519"/>
            <a:ext cx="7652237" cy="424874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just"/>
            <a:r>
              <a:rPr lang="uk-UA" sz="1800" b="1" dirty="0">
                <a:solidFill>
                  <a:schemeClr val="bg2"/>
                </a:solidFill>
                <a:latin typeface="Söhne"/>
              </a:rPr>
              <a:t>Зондувальні </a:t>
            </a:r>
            <a:r>
              <a:rPr lang="uk-UA" sz="1800" b="1" dirty="0" smtClean="0">
                <a:solidFill>
                  <a:schemeClr val="bg2"/>
                </a:solidFill>
                <a:latin typeface="Söhne"/>
              </a:rPr>
              <a:t>техніки:</a:t>
            </a:r>
            <a:r>
              <a:rPr lang="uk-UA" sz="1800" dirty="0" smtClean="0">
                <a:solidFill>
                  <a:schemeClr val="bg2"/>
                </a:solidFill>
                <a:latin typeface="Söhne"/>
              </a:rPr>
              <a:t>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sz="1600" b="1" dirty="0" smtClean="0">
                <a:solidFill>
                  <a:schemeClr val="bg2"/>
                </a:solidFill>
                <a:latin typeface="Söhne"/>
              </a:rPr>
              <a:t>Аналіз конкретних сценаріїв:</a:t>
            </a:r>
            <a:r>
              <a:rPr lang="uk-UA" sz="1600" dirty="0" smtClean="0">
                <a:solidFill>
                  <a:schemeClr val="bg2"/>
                </a:solidFill>
                <a:latin typeface="Söhne"/>
              </a:rPr>
              <a:t> Зондування думок учасників щодо конкретних сценаріїв або ситуацій, наприклад, їхніх очікувань щодо використання продукту в різних умовах.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sz="1600" b="1" dirty="0" smtClean="0">
                <a:solidFill>
                  <a:schemeClr val="bg2"/>
                </a:solidFill>
                <a:latin typeface="Söhne"/>
              </a:rPr>
              <a:t>Додаткові стимули:</a:t>
            </a:r>
            <a:r>
              <a:rPr lang="uk-UA" sz="1600" dirty="0" smtClean="0">
                <a:solidFill>
                  <a:schemeClr val="bg2"/>
                </a:solidFill>
                <a:latin typeface="Söhne"/>
              </a:rPr>
              <a:t> Використання додаткових стимулів, таких як фотографії, відеоролики або зразки продукції, для виклику більш конкретних вражень та реакцій.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uk-UA" sz="1600" dirty="0">
              <a:solidFill>
                <a:schemeClr val="bg2"/>
              </a:solidFill>
              <a:latin typeface="Söhne"/>
            </a:endParaRPr>
          </a:p>
          <a:p>
            <a:pPr marL="114300" indent="0" algn="just">
              <a:buNone/>
            </a:pPr>
            <a:r>
              <a:rPr lang="uk-UA" sz="1600" dirty="0">
                <a:solidFill>
                  <a:schemeClr val="bg2"/>
                </a:solidFill>
                <a:latin typeface="Söhne"/>
              </a:rPr>
              <a:t>Використання цих технік дозволяє </a:t>
            </a:r>
            <a:r>
              <a:rPr lang="uk-UA" sz="1600" dirty="0" smtClean="0">
                <a:solidFill>
                  <a:schemeClr val="bg2"/>
                </a:solidFill>
                <a:latin typeface="Söhne"/>
              </a:rPr>
              <a:t>отримати </a:t>
            </a:r>
            <a:r>
              <a:rPr lang="uk-UA" sz="1600" dirty="0">
                <a:solidFill>
                  <a:schemeClr val="bg2"/>
                </a:solidFill>
                <a:latin typeface="Söhne"/>
              </a:rPr>
              <a:t>глибше розуміння емоційних, психологічних та поведінкових аспектів учасників фокус-груп. Однак важливо бути обережним і враховувати етичні питання, такі як конфіденційність даних та комфорт учасників, під час використання таких технік.</a:t>
            </a:r>
          </a:p>
        </p:txBody>
      </p:sp>
      <p:sp>
        <p:nvSpPr>
          <p:cNvPr id="126" name="Google Shape;126;p17"/>
          <p:cNvSpPr txBox="1">
            <a:spLocks noGrp="1"/>
          </p:cNvSpPr>
          <p:nvPr>
            <p:ph type="sldNum" idx="12"/>
          </p:nvPr>
        </p:nvSpPr>
        <p:spPr>
          <a:xfrm>
            <a:off x="8480575" y="4696933"/>
            <a:ext cx="548700" cy="31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434647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5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3200" b="1" dirty="0" smtClean="0">
                <a:solidFill>
                  <a:srgbClr val="FFC000"/>
                </a:solidFill>
              </a:rPr>
              <a:t>Дякую за увагу!</a:t>
            </a:r>
          </a:p>
        </p:txBody>
      </p:sp>
      <p:sp>
        <p:nvSpPr>
          <p:cNvPr id="113" name="Google Shape;113;p15"/>
          <p:cNvSpPr txBox="1">
            <a:spLocks noGrp="1"/>
          </p:cNvSpPr>
          <p:nvPr>
            <p:ph type="sldNum" idx="12"/>
          </p:nvPr>
        </p:nvSpPr>
        <p:spPr>
          <a:xfrm>
            <a:off x="-125" y="4830281"/>
            <a:ext cx="9144000" cy="31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12212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5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b="1" dirty="0">
                <a:solidFill>
                  <a:srgbClr val="FFC000"/>
                </a:solidFill>
              </a:rPr>
              <a:t>1.</a:t>
            </a:r>
            <a:endParaRPr sz="3200" b="1" dirty="0">
              <a:solidFill>
                <a:srgbClr val="FFC000"/>
              </a:solidFill>
            </a:endParaRPr>
          </a:p>
          <a:p>
            <a:pPr lvl="0"/>
            <a:r>
              <a:rPr lang="uk-UA" sz="3200" dirty="0"/>
              <a:t>Особливості анкетування у маркетингу. </a:t>
            </a:r>
          </a:p>
        </p:txBody>
      </p:sp>
      <p:sp>
        <p:nvSpPr>
          <p:cNvPr id="113" name="Google Shape;113;p15"/>
          <p:cNvSpPr txBox="1">
            <a:spLocks noGrp="1"/>
          </p:cNvSpPr>
          <p:nvPr>
            <p:ph type="sldNum" idx="12"/>
          </p:nvPr>
        </p:nvSpPr>
        <p:spPr>
          <a:xfrm>
            <a:off x="-125" y="4830281"/>
            <a:ext cx="9144000" cy="31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7"/>
          <p:cNvSpPr txBox="1">
            <a:spLocks noGrp="1"/>
          </p:cNvSpPr>
          <p:nvPr>
            <p:ph type="body" idx="1"/>
          </p:nvPr>
        </p:nvSpPr>
        <p:spPr>
          <a:xfrm>
            <a:off x="394009" y="1367883"/>
            <a:ext cx="8251903" cy="348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just"/>
            <a:r>
              <a:rPr lang="uk-UA" sz="2000" dirty="0">
                <a:solidFill>
                  <a:srgbClr val="2185C5"/>
                </a:solidFill>
                <a:latin typeface="Arial" panose="020B0604020202020204" pitchFamily="34" charset="0"/>
              </a:rPr>
              <a:t>Анкетні опитування є невід'ємною частиною маркетингових досліджень і грають ключову роль у зборі важливої інформації від цільової аудиторії</a:t>
            </a:r>
            <a:r>
              <a:rPr lang="uk-UA" sz="2000" dirty="0" smtClean="0">
                <a:solidFill>
                  <a:srgbClr val="2185C5"/>
                </a:solidFill>
                <a:latin typeface="Arial" panose="020B0604020202020204" pitchFamily="34" charset="0"/>
              </a:rPr>
              <a:t>.</a:t>
            </a:r>
          </a:p>
          <a:p>
            <a:pPr lvl="0" algn="just"/>
            <a:r>
              <a:rPr lang="uk-UA" sz="2000" dirty="0">
                <a:solidFill>
                  <a:srgbClr val="2185C5"/>
                </a:solidFill>
                <a:latin typeface="Arial" panose="020B0604020202020204" pitchFamily="34" charset="0"/>
              </a:rPr>
              <a:t>Маркетингове анкетування та соціологічне анкетування спільно використовують анкети як інструмент для збору даних, але є деякі ключові відмінності між ними:</a:t>
            </a:r>
            <a:endParaRPr lang="uk-UA" sz="2000" dirty="0" smtClean="0">
              <a:solidFill>
                <a:srgbClr val="2185C5"/>
              </a:solidFill>
              <a:latin typeface="Arial" panose="020B0604020202020204" pitchFamily="34" charset="0"/>
            </a:endParaRPr>
          </a:p>
        </p:txBody>
      </p:sp>
      <p:sp>
        <p:nvSpPr>
          <p:cNvPr id="126" name="Google Shape;126;p17"/>
          <p:cNvSpPr txBox="1">
            <a:spLocks noGrp="1"/>
          </p:cNvSpPr>
          <p:nvPr>
            <p:ph type="sldNum" idx="12"/>
          </p:nvPr>
        </p:nvSpPr>
        <p:spPr>
          <a:xfrm>
            <a:off x="8480575" y="4696933"/>
            <a:ext cx="548700" cy="31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62768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7"/>
          <p:cNvSpPr txBox="1">
            <a:spLocks noGrp="1"/>
          </p:cNvSpPr>
          <p:nvPr>
            <p:ph type="body" idx="1"/>
          </p:nvPr>
        </p:nvSpPr>
        <p:spPr>
          <a:xfrm>
            <a:off x="337253" y="642925"/>
            <a:ext cx="8251903" cy="335942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just"/>
            <a:r>
              <a:rPr lang="uk-UA" sz="2000" b="1" dirty="0" smtClean="0">
                <a:solidFill>
                  <a:srgbClr val="2185C5"/>
                </a:solidFill>
                <a:latin typeface="Arial" panose="020B0604020202020204" pitchFamily="34" charset="0"/>
              </a:rPr>
              <a:t>Предмет дослідження:</a:t>
            </a:r>
            <a:endParaRPr lang="uk-UA" sz="2000" b="1" dirty="0">
              <a:solidFill>
                <a:srgbClr val="2185C5"/>
              </a:solidFill>
              <a:latin typeface="Arial" panose="020B0604020202020204" pitchFamily="34" charset="0"/>
            </a:endParaRPr>
          </a:p>
          <a:p>
            <a:pPr lvl="0" algn="just"/>
            <a:endParaRPr lang="uk-UA" sz="2000" b="1" dirty="0">
              <a:solidFill>
                <a:srgbClr val="2185C5"/>
              </a:solidFill>
              <a:latin typeface="Arial" panose="020B0604020202020204" pitchFamily="34" charset="0"/>
            </a:endParaRPr>
          </a:p>
          <a:p>
            <a:pPr lvl="0" algn="just"/>
            <a:r>
              <a:rPr lang="uk-UA" sz="2000" i="1" dirty="0">
                <a:solidFill>
                  <a:srgbClr val="2185C5"/>
                </a:solidFill>
                <a:latin typeface="Arial" panose="020B0604020202020204" pitchFamily="34" charset="0"/>
              </a:rPr>
              <a:t>Маркетинг:</a:t>
            </a:r>
            <a:r>
              <a:rPr lang="uk-UA" sz="2000" dirty="0">
                <a:solidFill>
                  <a:srgbClr val="2185C5"/>
                </a:solidFill>
                <a:latin typeface="Arial" panose="020B0604020202020204" pitchFamily="34" charset="0"/>
              </a:rPr>
              <a:t> Основна мета маркетингового анкетування - це збір інформації щодо товарів, послуг, брендів або ринкової діяльності з метою підвищення ефективності маркетингових стратегій.</a:t>
            </a:r>
          </a:p>
          <a:p>
            <a:pPr lvl="0" algn="just"/>
            <a:r>
              <a:rPr lang="uk-UA" sz="2000" i="1" dirty="0">
                <a:solidFill>
                  <a:srgbClr val="2185C5"/>
                </a:solidFill>
                <a:latin typeface="Arial" panose="020B0604020202020204" pitchFamily="34" charset="0"/>
              </a:rPr>
              <a:t>Соціологія:</a:t>
            </a:r>
            <a:r>
              <a:rPr lang="uk-UA" sz="2000" dirty="0">
                <a:solidFill>
                  <a:srgbClr val="2185C5"/>
                </a:solidFill>
                <a:latin typeface="Arial" panose="020B0604020202020204" pitchFamily="34" charset="0"/>
              </a:rPr>
              <a:t> Соціологічне анкетування фокусується на розумінні соціальних явищ, вивченні суспільства та його складових частин.</a:t>
            </a:r>
            <a:endParaRPr lang="uk-UA" sz="2000" dirty="0" smtClean="0">
              <a:solidFill>
                <a:srgbClr val="2185C5"/>
              </a:solidFill>
              <a:latin typeface="Arial" panose="020B0604020202020204" pitchFamily="34" charset="0"/>
            </a:endParaRPr>
          </a:p>
        </p:txBody>
      </p:sp>
      <p:sp>
        <p:nvSpPr>
          <p:cNvPr id="126" name="Google Shape;126;p17"/>
          <p:cNvSpPr txBox="1">
            <a:spLocks noGrp="1"/>
          </p:cNvSpPr>
          <p:nvPr>
            <p:ph type="sldNum" idx="12"/>
          </p:nvPr>
        </p:nvSpPr>
        <p:spPr>
          <a:xfrm>
            <a:off x="8480575" y="4696933"/>
            <a:ext cx="548700" cy="31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638406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7"/>
          <p:cNvSpPr txBox="1">
            <a:spLocks noGrp="1"/>
          </p:cNvSpPr>
          <p:nvPr>
            <p:ph type="body" idx="1"/>
          </p:nvPr>
        </p:nvSpPr>
        <p:spPr>
          <a:xfrm>
            <a:off x="337253" y="642925"/>
            <a:ext cx="8251903" cy="335942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just"/>
            <a:r>
              <a:rPr lang="uk-UA" sz="2000" b="1" dirty="0" smtClean="0">
                <a:solidFill>
                  <a:srgbClr val="2185C5"/>
                </a:solidFill>
                <a:latin typeface="Arial" panose="020B0604020202020204" pitchFamily="34" charset="0"/>
              </a:rPr>
              <a:t>Завдання дослідження:</a:t>
            </a:r>
            <a:endParaRPr lang="uk-UA" sz="2000" b="1" dirty="0">
              <a:solidFill>
                <a:srgbClr val="2185C5"/>
              </a:solidFill>
              <a:latin typeface="Arial" panose="020B0604020202020204" pitchFamily="34" charset="0"/>
            </a:endParaRPr>
          </a:p>
          <a:p>
            <a:pPr marL="114300" lvl="0" indent="0" algn="just">
              <a:buNone/>
            </a:pPr>
            <a:endParaRPr lang="uk-UA" sz="2000" i="1" dirty="0">
              <a:solidFill>
                <a:srgbClr val="2185C5"/>
              </a:solidFill>
              <a:latin typeface="Arial" panose="020B0604020202020204" pitchFamily="34" charset="0"/>
            </a:endParaRPr>
          </a:p>
          <a:p>
            <a:pPr lvl="0" algn="just"/>
            <a:r>
              <a:rPr lang="uk-UA" sz="2000" i="1" dirty="0">
                <a:solidFill>
                  <a:srgbClr val="2185C5"/>
                </a:solidFill>
                <a:latin typeface="Arial" panose="020B0604020202020204" pitchFamily="34" charset="0"/>
              </a:rPr>
              <a:t>Маркетинг: </a:t>
            </a:r>
            <a:r>
              <a:rPr lang="uk-UA" sz="2000" dirty="0">
                <a:solidFill>
                  <a:srgbClr val="2185C5"/>
                </a:solidFill>
                <a:latin typeface="Arial" panose="020B0604020202020204" pitchFamily="34" charset="0"/>
              </a:rPr>
              <a:t>Зазвичай орієнтоване на ринкові дослідження, визначення попиту, усвідомлення споживачів та розробку маркетингових стратегій.</a:t>
            </a:r>
          </a:p>
          <a:p>
            <a:pPr lvl="0" algn="just"/>
            <a:r>
              <a:rPr lang="uk-UA" sz="2000" i="1" dirty="0">
                <a:solidFill>
                  <a:srgbClr val="2185C5"/>
                </a:solidFill>
                <a:latin typeface="Arial" panose="020B0604020202020204" pitchFamily="34" charset="0"/>
              </a:rPr>
              <a:t>Соціологія: </a:t>
            </a:r>
            <a:r>
              <a:rPr lang="uk-UA" sz="2000" dirty="0">
                <a:solidFill>
                  <a:srgbClr val="2185C5"/>
                </a:solidFill>
                <a:latin typeface="Arial" panose="020B0604020202020204" pitchFamily="34" charset="0"/>
              </a:rPr>
              <a:t>Спрямоване на вивчення соціальних відносин, структур та явищ у суспільстві, таких як угруповання, нерівність та соціокультурні тенденції.</a:t>
            </a:r>
            <a:endParaRPr lang="uk-UA" sz="2000" dirty="0" smtClean="0">
              <a:solidFill>
                <a:srgbClr val="2185C5"/>
              </a:solidFill>
              <a:latin typeface="Arial" panose="020B0604020202020204" pitchFamily="34" charset="0"/>
            </a:endParaRPr>
          </a:p>
        </p:txBody>
      </p:sp>
      <p:sp>
        <p:nvSpPr>
          <p:cNvPr id="126" name="Google Shape;126;p17"/>
          <p:cNvSpPr txBox="1">
            <a:spLocks noGrp="1"/>
          </p:cNvSpPr>
          <p:nvPr>
            <p:ph type="sldNum" idx="12"/>
          </p:nvPr>
        </p:nvSpPr>
        <p:spPr>
          <a:xfrm>
            <a:off x="8480575" y="4696933"/>
            <a:ext cx="548700" cy="31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86311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7"/>
          <p:cNvSpPr txBox="1">
            <a:spLocks noGrp="1"/>
          </p:cNvSpPr>
          <p:nvPr>
            <p:ph type="body" idx="1"/>
          </p:nvPr>
        </p:nvSpPr>
        <p:spPr>
          <a:xfrm>
            <a:off x="337253" y="642925"/>
            <a:ext cx="8251903" cy="335942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just"/>
            <a:r>
              <a:rPr lang="uk-UA" sz="2000" b="1" dirty="0" smtClean="0">
                <a:solidFill>
                  <a:srgbClr val="2185C5"/>
                </a:solidFill>
                <a:latin typeface="Arial" panose="020B0604020202020204" pitchFamily="34" charset="0"/>
              </a:rPr>
              <a:t>Мета дослідження:</a:t>
            </a:r>
            <a:endParaRPr lang="uk-UA" sz="2000" b="1" dirty="0">
              <a:solidFill>
                <a:srgbClr val="2185C5"/>
              </a:solidFill>
              <a:latin typeface="Arial" panose="020B0604020202020204" pitchFamily="34" charset="0"/>
            </a:endParaRPr>
          </a:p>
          <a:p>
            <a:pPr lvl="0" algn="just"/>
            <a:endParaRPr lang="uk-UA" sz="2000" b="1" dirty="0">
              <a:solidFill>
                <a:srgbClr val="2185C5"/>
              </a:solidFill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uk-UA" sz="2000" i="1" dirty="0" smtClean="0">
                <a:solidFill>
                  <a:schemeClr val="bg2"/>
                </a:solidFill>
                <a:latin typeface="Söhne"/>
              </a:rPr>
              <a:t>Маркетинг</a:t>
            </a:r>
            <a:r>
              <a:rPr lang="uk-UA" sz="2000" i="1" dirty="0">
                <a:solidFill>
                  <a:schemeClr val="bg2"/>
                </a:solidFill>
                <a:latin typeface="Söhne"/>
              </a:rPr>
              <a:t>:</a:t>
            </a:r>
            <a:r>
              <a:rPr lang="uk-UA" sz="2000" dirty="0">
                <a:solidFill>
                  <a:schemeClr val="bg2"/>
                </a:solidFill>
                <a:latin typeface="Söhne"/>
              </a:rPr>
              <a:t> Основною метою є здобуття даних для прийняття рішень, спрямованих на збільшення продажів, розробку рекламних кампаній та вдосконалення товарів чи послуг.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2000" i="1" dirty="0">
                <a:solidFill>
                  <a:schemeClr val="bg2"/>
                </a:solidFill>
                <a:latin typeface="Söhne"/>
              </a:rPr>
              <a:t>Соціологія:</a:t>
            </a:r>
            <a:r>
              <a:rPr lang="uk-UA" sz="2000" dirty="0">
                <a:solidFill>
                  <a:schemeClr val="bg2"/>
                </a:solidFill>
                <a:latin typeface="Söhne"/>
              </a:rPr>
              <a:t> Має на меті розкриття інсайтів у суспільні процеси, структури та взаємодії, щоб розуміти і пояснювати соціальні явища.</a:t>
            </a:r>
          </a:p>
        </p:txBody>
      </p:sp>
      <p:sp>
        <p:nvSpPr>
          <p:cNvPr id="126" name="Google Shape;126;p17"/>
          <p:cNvSpPr txBox="1">
            <a:spLocks noGrp="1"/>
          </p:cNvSpPr>
          <p:nvPr>
            <p:ph type="sldNum" idx="12"/>
          </p:nvPr>
        </p:nvSpPr>
        <p:spPr>
          <a:xfrm>
            <a:off x="8480575" y="4696933"/>
            <a:ext cx="548700" cy="31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743667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7"/>
          <p:cNvSpPr txBox="1">
            <a:spLocks noGrp="1"/>
          </p:cNvSpPr>
          <p:nvPr>
            <p:ph type="body" idx="1"/>
          </p:nvPr>
        </p:nvSpPr>
        <p:spPr>
          <a:xfrm>
            <a:off x="337253" y="642925"/>
            <a:ext cx="8251903" cy="335942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just"/>
            <a:r>
              <a:rPr lang="uk-UA" sz="2000" dirty="0">
                <a:solidFill>
                  <a:schemeClr val="bg2"/>
                </a:solidFill>
                <a:latin typeface="Söhne"/>
              </a:rPr>
              <a:t>Панельні маркетингові </a:t>
            </a:r>
            <a:r>
              <a:rPr lang="uk-UA" sz="2000" dirty="0" smtClean="0">
                <a:solidFill>
                  <a:schemeClr val="bg2"/>
                </a:solidFill>
                <a:latin typeface="Söhne"/>
              </a:rPr>
              <a:t>опитування </a:t>
            </a:r>
          </a:p>
          <a:p>
            <a:pPr lvl="0" algn="just"/>
            <a:r>
              <a:rPr lang="uk-UA" sz="2000" dirty="0">
                <a:solidFill>
                  <a:schemeClr val="bg2"/>
                </a:solidFill>
                <a:latin typeface="Söhne"/>
              </a:rPr>
              <a:t>Ц</a:t>
            </a:r>
            <a:r>
              <a:rPr lang="uk-UA" sz="2000" dirty="0" smtClean="0">
                <a:solidFill>
                  <a:schemeClr val="bg2"/>
                </a:solidFill>
                <a:latin typeface="Söhne"/>
              </a:rPr>
              <a:t>е </a:t>
            </a:r>
            <a:r>
              <a:rPr lang="uk-UA" sz="2000" dirty="0">
                <a:solidFill>
                  <a:schemeClr val="bg2"/>
                </a:solidFill>
                <a:latin typeface="Söhne"/>
              </a:rPr>
              <a:t>метод дослідження, в якому велика група респондентів, які представляють певну цільову аудиторію, взаємодіє із дослідниками протягом тривалого періоду часу. </a:t>
            </a:r>
            <a:endParaRPr lang="uk-UA" sz="2000" dirty="0" smtClean="0">
              <a:solidFill>
                <a:schemeClr val="bg2"/>
              </a:solidFill>
              <a:latin typeface="Söhne"/>
            </a:endParaRPr>
          </a:p>
          <a:p>
            <a:pPr lvl="0" algn="just"/>
            <a:r>
              <a:rPr lang="uk-UA" sz="2000" dirty="0" smtClean="0">
                <a:solidFill>
                  <a:schemeClr val="bg2"/>
                </a:solidFill>
                <a:latin typeface="Söhne"/>
              </a:rPr>
              <a:t>У </a:t>
            </a:r>
            <a:r>
              <a:rPr lang="uk-UA" sz="2000" dirty="0">
                <a:solidFill>
                  <a:schemeClr val="bg2"/>
                </a:solidFill>
                <a:latin typeface="Söhne"/>
              </a:rPr>
              <a:t>цьому методі респонденти, відомі як панель, повторно беруть участь у дослідженні, надаючи інформацію та відповіді на певні запитання впродовж певного часу.</a:t>
            </a:r>
          </a:p>
        </p:txBody>
      </p:sp>
      <p:sp>
        <p:nvSpPr>
          <p:cNvPr id="126" name="Google Shape;126;p17"/>
          <p:cNvSpPr txBox="1">
            <a:spLocks noGrp="1"/>
          </p:cNvSpPr>
          <p:nvPr>
            <p:ph type="sldNum" idx="12"/>
          </p:nvPr>
        </p:nvSpPr>
        <p:spPr>
          <a:xfrm>
            <a:off x="8480575" y="4696933"/>
            <a:ext cx="548700" cy="31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760105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7"/>
          <p:cNvSpPr txBox="1">
            <a:spLocks noGrp="1"/>
          </p:cNvSpPr>
          <p:nvPr>
            <p:ph type="body" idx="1"/>
          </p:nvPr>
        </p:nvSpPr>
        <p:spPr>
          <a:xfrm>
            <a:off x="503022" y="293520"/>
            <a:ext cx="8251903" cy="335942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lvl="0" indent="0" algn="just">
              <a:buNone/>
            </a:pPr>
            <a:r>
              <a:rPr lang="uk-UA" sz="1600" dirty="0">
                <a:solidFill>
                  <a:schemeClr val="bg2"/>
                </a:solidFill>
                <a:latin typeface="Söhne"/>
              </a:rPr>
              <a:t>Основні характеристики панельних маркетингових досліджень:</a:t>
            </a:r>
          </a:p>
          <a:p>
            <a:pPr lvl="0" algn="just"/>
            <a:endParaRPr lang="uk-UA" sz="1600" dirty="0">
              <a:solidFill>
                <a:schemeClr val="bg2"/>
              </a:solidFill>
              <a:latin typeface="Söhne"/>
            </a:endParaRPr>
          </a:p>
          <a:p>
            <a:pPr lvl="0" algn="just"/>
            <a:r>
              <a:rPr lang="uk-UA" sz="1600" b="1" dirty="0" smtClean="0">
                <a:solidFill>
                  <a:schemeClr val="bg2"/>
                </a:solidFill>
                <a:latin typeface="Söhne"/>
              </a:rPr>
              <a:t>Довготривалість:</a:t>
            </a:r>
            <a:r>
              <a:rPr lang="uk-UA" sz="1600" dirty="0" smtClean="0">
                <a:solidFill>
                  <a:schemeClr val="bg2"/>
                </a:solidFill>
                <a:latin typeface="Söhne"/>
              </a:rPr>
              <a:t> Панельні </a:t>
            </a:r>
            <a:r>
              <a:rPr lang="uk-UA" sz="1600" dirty="0">
                <a:solidFill>
                  <a:schemeClr val="bg2"/>
                </a:solidFill>
                <a:latin typeface="Söhne"/>
              </a:rPr>
              <a:t>дослідження тривають протягом довшого часу, іноді від кількох місяців до декількох років. Це дозволяє вивчати динаміку змін у поведінці та уподобаннях респондентів.</a:t>
            </a:r>
          </a:p>
          <a:p>
            <a:pPr lvl="0" algn="just"/>
            <a:r>
              <a:rPr lang="uk-UA" sz="1600" b="1" dirty="0">
                <a:solidFill>
                  <a:schemeClr val="bg2"/>
                </a:solidFill>
                <a:latin typeface="Söhne"/>
              </a:rPr>
              <a:t>Стабільність складу </a:t>
            </a:r>
            <a:r>
              <a:rPr lang="uk-UA" sz="1600" b="1" dirty="0" smtClean="0">
                <a:solidFill>
                  <a:schemeClr val="bg2"/>
                </a:solidFill>
                <a:latin typeface="Söhne"/>
              </a:rPr>
              <a:t>панелі:</a:t>
            </a:r>
            <a:r>
              <a:rPr lang="uk-UA" sz="1600" dirty="0" smtClean="0">
                <a:solidFill>
                  <a:schemeClr val="bg2"/>
                </a:solidFill>
                <a:latin typeface="Söhne"/>
              </a:rPr>
              <a:t> Учасники </a:t>
            </a:r>
            <a:r>
              <a:rPr lang="uk-UA" sz="1600" dirty="0">
                <a:solidFill>
                  <a:schemeClr val="bg2"/>
                </a:solidFill>
                <a:latin typeface="Söhne"/>
              </a:rPr>
              <a:t>панелі залишаються тими самими протягом дослідження. Це дозволяє дослідникам вивчати і враховувати особисті чинники та тенденції, що змінюються з часом.</a:t>
            </a:r>
          </a:p>
          <a:p>
            <a:pPr lvl="0" algn="just"/>
            <a:r>
              <a:rPr lang="uk-UA" sz="1600" b="1" dirty="0">
                <a:solidFill>
                  <a:schemeClr val="bg2"/>
                </a:solidFill>
                <a:latin typeface="Söhne"/>
              </a:rPr>
              <a:t>Збирання повторюваних </a:t>
            </a:r>
            <a:r>
              <a:rPr lang="uk-UA" sz="1600" b="1" dirty="0" smtClean="0">
                <a:solidFill>
                  <a:schemeClr val="bg2"/>
                </a:solidFill>
                <a:latin typeface="Söhne"/>
              </a:rPr>
              <a:t>даних: </a:t>
            </a:r>
            <a:r>
              <a:rPr lang="uk-UA" sz="1600" dirty="0" smtClean="0">
                <a:solidFill>
                  <a:schemeClr val="bg2"/>
                </a:solidFill>
                <a:latin typeface="Söhne"/>
              </a:rPr>
              <a:t>Респонденти </a:t>
            </a:r>
            <a:r>
              <a:rPr lang="uk-UA" sz="1600" dirty="0">
                <a:solidFill>
                  <a:schemeClr val="bg2"/>
                </a:solidFill>
                <a:latin typeface="Söhne"/>
              </a:rPr>
              <a:t>забезпечують повторювані дані, включаючи відповіді на питання, спрямовані на вивчення змін в їхніх уподобаннях, ставленні до товарів та послуг, а також споживацькому поведінці.</a:t>
            </a:r>
          </a:p>
        </p:txBody>
      </p:sp>
      <p:sp>
        <p:nvSpPr>
          <p:cNvPr id="126" name="Google Shape;126;p17"/>
          <p:cNvSpPr txBox="1">
            <a:spLocks noGrp="1"/>
          </p:cNvSpPr>
          <p:nvPr>
            <p:ph type="sldNum" idx="12"/>
          </p:nvPr>
        </p:nvSpPr>
        <p:spPr>
          <a:xfrm>
            <a:off x="8480575" y="4696933"/>
            <a:ext cx="548700" cy="31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52434562"/>
      </p:ext>
    </p:extLst>
  </p:cSld>
  <p:clrMapOvr>
    <a:masterClrMapping/>
  </p:clrMapOvr>
</p:sld>
</file>

<file path=ppt/theme/theme1.xml><?xml version="1.0" encoding="utf-8"?>
<a:theme xmlns:a="http://schemas.openxmlformats.org/drawingml/2006/main" name="Antonio template">
  <a:themeElements>
    <a:clrScheme name="Custom 347">
      <a:dk1>
        <a:srgbClr val="677480"/>
      </a:dk1>
      <a:lt1>
        <a:srgbClr val="FFFFFF"/>
      </a:lt1>
      <a:dk2>
        <a:srgbClr val="2185C5"/>
      </a:dk2>
      <a:lt2>
        <a:srgbClr val="DEE2E6"/>
      </a:lt2>
      <a:accent1>
        <a:srgbClr val="2185C5"/>
      </a:accent1>
      <a:accent2>
        <a:srgbClr val="7ECEFD"/>
      </a:accent2>
      <a:accent3>
        <a:srgbClr val="F20253"/>
      </a:accent3>
      <a:accent4>
        <a:srgbClr val="FF9715"/>
      </a:accent4>
      <a:accent5>
        <a:srgbClr val="1C3AA9"/>
      </a:accent5>
      <a:accent6>
        <a:srgbClr val="97ABBC"/>
      </a:accent6>
      <a:hlink>
        <a:srgbClr val="2185C5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787</TotalTime>
  <Words>1514</Words>
  <Application>Microsoft Office PowerPoint</Application>
  <PresentationFormat>Екран (16:9)</PresentationFormat>
  <Paragraphs>124</Paragraphs>
  <Slides>25</Slides>
  <Notes>25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25</vt:i4>
      </vt:variant>
    </vt:vector>
  </HeadingPairs>
  <TitlesOfParts>
    <vt:vector size="30" baseType="lpstr">
      <vt:lpstr>Söhne</vt:lpstr>
      <vt:lpstr>Raleway</vt:lpstr>
      <vt:lpstr>Lato</vt:lpstr>
      <vt:lpstr>Arial</vt:lpstr>
      <vt:lpstr>Antonio template</vt:lpstr>
      <vt:lpstr>Лекція 1. Опитувальні соціологічні методи у маркетингових дослідженнях</vt:lpstr>
      <vt:lpstr>План:</vt:lpstr>
      <vt:lpstr>1. Особливості анкетування у маркетингу.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2. Особливості проведення інтерв'ю у маркетингу. Телефонні інтерв'ю.</vt:lpstr>
      <vt:lpstr>Презентація PowerPoint</vt:lpstr>
      <vt:lpstr>Презентація PowerPoint</vt:lpstr>
      <vt:lpstr>3. Використання фокус-груп у маркетингу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Дякую за увагу!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1. Якісна та кількісна стратегії збору соціологічної інформації </dc:title>
  <cp:lastModifiedBy>Taisiia</cp:lastModifiedBy>
  <cp:revision>42</cp:revision>
  <dcterms:modified xsi:type="dcterms:W3CDTF">2024-02-01T11:45:53Z</dcterms:modified>
</cp:coreProperties>
</file>