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37" r:id="rId3"/>
    <p:sldId id="310" r:id="rId4"/>
    <p:sldId id="338" r:id="rId5"/>
    <p:sldId id="325" r:id="rId6"/>
    <p:sldId id="340" r:id="rId7"/>
    <p:sldId id="339" r:id="rId8"/>
    <p:sldId id="321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80" d="100"/>
          <a:sy n="80" d="100"/>
        </p:scale>
        <p:origin x="-744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6833DC-0CD8-4B39-9701-59D081D9F198}" type="datetimeFigureOut">
              <a:rPr lang="uk-UA"/>
              <a:pPr>
                <a:defRPr/>
              </a:pPr>
              <a:t>25.09.2023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6E0BDC-7F9F-475E-B243-DC0A20F1C7C9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52E1-35D5-4886-874A-CC64138B1E44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72D5-CA16-43E2-9E2D-414AFCD7A13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6D201-2B7B-4268-AFF6-A1BBBD86C2DB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122E-08C7-4CFA-8C78-E42DBF13D45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704A1-9177-43E6-9D71-C3118BF6B4CF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8D66-F728-4F5A-A3E3-259ED280E1F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07CF8-D732-4717-A07D-536D274C8F8F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7D97-426D-4C61-80AC-E60C3B11C9A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ADB5-2B78-48DB-98EA-EE22CD60306C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A588B-47F6-437E-BCE5-E3E85F31CCF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F3A1-3A11-4C03-B1D1-9447AA3014B1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55BC-7091-4C0A-8AA3-437A6871651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54FA-5317-4EBB-8C5B-E64CFC95F4C8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ADBD-6CEF-4CD9-B818-17844AAB4FC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0B75-4404-4E45-B35A-9C82D08D30C1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3691-C90C-4B5C-946D-745C12F36FF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FB293-3159-4784-AEB4-DD92E8BEF382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6A36-8B53-4D01-854D-C47FA210D86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34E79-623C-442E-A71E-F41346F0E863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539D-DE02-46E8-BC2A-AF04F97B9AA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7495-4C19-4F59-AA07-BD0E553BAA89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6C386-BD51-4849-9106-4F5D02D5675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5241E8-B3AE-4894-8C6A-E2E06210F1D1}" type="datetimeFigureOut">
              <a:rPr lang="ru-RU"/>
              <a:pPr>
                <a:defRPr/>
              </a:pPr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B14F1D8-5FAC-4B45-B23D-900B434766A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1544" y="1412776"/>
            <a:ext cx="8208912" cy="201622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Практикум з </a:t>
            </a:r>
            <a:r>
              <a:rPr 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медіаторних</a:t>
            </a: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технологій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2052" name="Прямокутник 7"/>
          <p:cNvSpPr>
            <a:spLocks noChangeArrowheads="1"/>
          </p:cNvSpPr>
          <p:nvPr/>
        </p:nvSpPr>
        <p:spPr bwMode="auto">
          <a:xfrm>
            <a:off x="407988" y="4868863"/>
            <a:ext cx="82153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uk-UA" b="1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r>
              <a:rPr lang="uk-UA" altLang="uk-UA" b="1">
                <a:latin typeface="George" pitchFamily="50" charset="0"/>
                <a:cs typeface="Times New Roman" pitchFamily="18" charset="0"/>
              </a:rPr>
              <a:t>кандидатом психологічних наук, </a:t>
            </a:r>
          </a:p>
          <a:p>
            <a:r>
              <a:rPr lang="uk-UA" altLang="uk-UA" b="1">
                <a:latin typeface="George" pitchFamily="50" charset="0"/>
                <a:cs typeface="Times New Roman" pitchFamily="18" charset="0"/>
              </a:rPr>
              <a:t>доцентом кафедри соціальної філософії ЗНУ,</a:t>
            </a:r>
          </a:p>
          <a:p>
            <a:r>
              <a:rPr lang="uk-UA" altLang="uk-UA" b="1">
                <a:latin typeface="George" pitchFamily="50" charset="0"/>
                <a:cs typeface="Times New Roman" pitchFamily="18" charset="0"/>
              </a:rPr>
              <a:t>членом асоціації системної та короткотермінової терапії України</a:t>
            </a:r>
            <a:r>
              <a:rPr lang="en-US" altLang="uk-UA" b="1">
                <a:latin typeface="George" pitchFamily="50" charset="0"/>
                <a:cs typeface="Times New Roman" pitchFamily="18" charset="0"/>
              </a:rPr>
              <a:t> (BSFT)</a:t>
            </a:r>
            <a:r>
              <a:rPr lang="uk-UA" altLang="uk-UA" b="1">
                <a:latin typeface="George" pitchFamily="50" charset="0"/>
                <a:cs typeface="Times New Roman" pitchFamily="18" charset="0"/>
              </a:rPr>
              <a:t> </a:t>
            </a:r>
          </a:p>
          <a:p>
            <a:r>
              <a:rPr lang="uk-UA" altLang="uk-UA" b="1">
                <a:latin typeface="George" pitchFamily="50" charset="0"/>
                <a:cs typeface="Times New Roman" pitchFamily="18" charset="0"/>
              </a:rPr>
              <a:t>Бойко Ганною Валентинівною</a:t>
            </a:r>
          </a:p>
          <a:p>
            <a:endParaRPr lang="uk-UA" altLang="uk-UA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90875" y="-5643563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81158" y="857232"/>
            <a:ext cx="7772400" cy="5357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Медіація – </a:t>
            </a:r>
            <a:r>
              <a:rPr lang="uk-UA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проведення переговорів між конфліктуючими сторонами за допомогою посередника (медіатора)</a:t>
            </a:r>
            <a:br>
              <a:rPr lang="uk-UA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Головна мета – 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сприяти сторонам досягти згоди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Розгляньте можливість використання медіації якщо: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1. </a:t>
            </a:r>
            <a: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У Вас, як фіз. або </a:t>
            </a:r>
            <a:r>
              <a:rPr lang="uk-UA" sz="1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юр</a:t>
            </a:r>
            <a: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. особи, виник спір або конфлікт з іншою особою, який необхідно вирішити швидко і ефективно, і при цьому бажано зберегти партнерські стосунки.</a:t>
            </a:r>
            <a:b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2. Спір знаходиться на стадії передачі матеріалів до суду, але Ви вагаєтеся, чи отримаєте бажаний результат.</a:t>
            </a:r>
            <a:b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3. Спір вже розглядається в суді, але Ви не задоволені тим, як триває процес, і шукаєте альтернативні способи вирішення спору</a:t>
            </a:r>
            <a:br>
              <a:rPr lang="uk-UA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1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307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7938" y="857250"/>
            <a:ext cx="1303337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46" y="214290"/>
            <a:ext cx="6001344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Характеристики процесу медіації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4099" name="Прямокутник 7"/>
          <p:cNvSpPr>
            <a:spLocks noChangeArrowheads="1"/>
          </p:cNvSpPr>
          <p:nvPr/>
        </p:nvSpPr>
        <p:spPr bwMode="auto">
          <a:xfrm>
            <a:off x="381000" y="1000125"/>
            <a:ext cx="70008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uk-UA" sz="2000"/>
              <a:t>1. сторони володіють владою у процесі розв'язання конфлікту і відповідають за його результат; медіатор втручається тільки в межах</a:t>
            </a:r>
            <a:br>
              <a:rPr lang="uk-UA" sz="2000"/>
            </a:br>
            <a:r>
              <a:rPr lang="uk-UA" sz="2000"/>
              <a:t>допомоги учасникам досягнути рішення, що їх задовольняє;</a:t>
            </a:r>
            <a:endParaRPr lang="en-GB" sz="2000">
              <a:latin typeface="George" pitchFamily="50" charset="0"/>
            </a:endParaRPr>
          </a:p>
          <a:p>
            <a:pPr eaLnBrk="0" hangingPunct="0"/>
            <a:r>
              <a:rPr lang="uk-UA" sz="2000"/>
              <a:t>2. рішення приймають тільки сторони; вони можуть закінчити процес, якщо він не працює на них (не сприяє розв'язанню конфлікту);</a:t>
            </a:r>
            <a:endParaRPr lang="en-GB" sz="2000">
              <a:latin typeface="George" pitchFamily="50" charset="0"/>
            </a:endParaRPr>
          </a:p>
          <a:p>
            <a:pPr eaLnBrk="0" hangingPunct="0"/>
            <a:r>
              <a:rPr lang="uk-UA" sz="2000"/>
              <a:t>3. посередник не підказує ніяких рішень і не висловлює власних поглядів, оцінок стосовно сутності конфлікту; він не є суддя і радник, і не вказує, хто є правий, а хто – ні; неупередженість є важливою ознакою процесу медіації;</a:t>
            </a:r>
            <a:br>
              <a:rPr lang="uk-UA" sz="2000"/>
            </a:br>
            <a:r>
              <a:rPr lang="uk-UA" sz="2000"/>
              <a:t>4. посередник не стає на сторону жодного із суперників; він нікого не засуджує і не критикує, не виявляє прихильності до однієї із сторін;</a:t>
            </a:r>
            <a:br>
              <a:rPr lang="uk-UA" sz="2000"/>
            </a:br>
            <a:r>
              <a:rPr lang="uk-UA" sz="2000"/>
              <a:t>5. посередник зберігає нейтральність і знаходиться на середині процесу розв'язання конфлікту, міжособистісної взаємодії суперників;</a:t>
            </a:r>
            <a:endParaRPr lang="uk-UA" sz="2000">
              <a:latin typeface="George" pitchFamily="50" charset="0"/>
              <a:cs typeface="Times New Roman" pitchFamily="18" charset="0"/>
            </a:endParaRPr>
          </a:p>
        </p:txBody>
      </p:sp>
      <p:pic>
        <p:nvPicPr>
          <p:cNvPr id="4100" name="Picture 9" descr="person holding notepad and pen flat lay photogra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838" y="0"/>
            <a:ext cx="4983162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46" y="214290"/>
            <a:ext cx="6001344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Характеристики процесу медіації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5123" name="Прямокутник 7"/>
          <p:cNvSpPr>
            <a:spLocks noChangeArrowheads="1"/>
          </p:cNvSpPr>
          <p:nvPr/>
        </p:nvSpPr>
        <p:spPr bwMode="auto">
          <a:xfrm>
            <a:off x="381000" y="1000125"/>
            <a:ext cx="70008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uk-UA" sz="2000"/>
              <a:t>6. медіація не є процесом покарання і не виконує</a:t>
            </a:r>
            <a:br>
              <a:rPr lang="uk-UA" sz="2000"/>
            </a:br>
            <a:r>
              <a:rPr lang="uk-UA" sz="2000"/>
              <a:t>дисциплінарну функцію, не закінчується винесенням вироку одному із суперників; угоду як результат процесу досягають сторони і вона визначає їхні зобов'язання;</a:t>
            </a:r>
            <a:endParaRPr lang="en-GB" sz="2000"/>
          </a:p>
          <a:p>
            <a:pPr eaLnBrk="0" hangingPunct="0"/>
            <a:r>
              <a:rPr lang="uk-UA" sz="2000"/>
              <a:t>7. медіація спрямована на майбутнє, хоча минулі події,</a:t>
            </a:r>
            <a:br>
              <a:rPr lang="uk-UA" sz="2000"/>
            </a:br>
            <a:r>
              <a:rPr lang="uk-UA" sz="2000"/>
              <a:t>поведінка обговорюються сторонами під час процесу, огляд минулого є необхідний тільки для планування майбутніх погоджених дій, що сприяють вирішенню конфлікту;</a:t>
            </a:r>
            <a:endParaRPr lang="en-GB" sz="2000"/>
          </a:p>
          <a:p>
            <a:pPr eaLnBrk="0" hangingPunct="0"/>
            <a:r>
              <a:rPr lang="uk-UA" sz="2000"/>
              <a:t>8. медіація організовується з метою допомоги сторонам</a:t>
            </a:r>
            <a:br>
              <a:rPr lang="uk-UA" sz="2000"/>
            </a:br>
            <a:r>
              <a:rPr lang="uk-UA" sz="2000"/>
              <a:t>досягнути такого розв'язку, що означає перемогу двох сторін; краще не досягати домовленості, якщо один із конфліктантів залишається незадоволеним;</a:t>
            </a:r>
            <a:endParaRPr lang="en-GB" sz="2000"/>
          </a:p>
          <a:p>
            <a:pPr eaLnBrk="0" hangingPunct="0"/>
            <a:r>
              <a:rPr lang="uk-UA" sz="2000"/>
              <a:t>9. медіація є добровільний процес і є ефективний, якщо дві сторони виявляють бажання урегулювати конфлікт; </a:t>
            </a:r>
            <a:endParaRPr lang="en-GB" sz="2000"/>
          </a:p>
          <a:p>
            <a:pPr eaLnBrk="0" hangingPunct="0"/>
            <a:r>
              <a:rPr lang="uk-UA" sz="2000"/>
              <a:t>10. інформацію про конфлікт, його особливості посередник отримує тільки від суперників</a:t>
            </a:r>
          </a:p>
          <a:p>
            <a:pPr eaLnBrk="0" hangingPunct="0"/>
            <a:r>
              <a:rPr lang="uk-UA" sz="2000"/>
              <a:t>11. Медіація визначається конфіденційністю</a:t>
            </a:r>
          </a:p>
        </p:txBody>
      </p:sp>
      <p:pic>
        <p:nvPicPr>
          <p:cNvPr id="5124" name="Picture 9" descr="person holding notepad and pen flat lay photogra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8838" y="0"/>
            <a:ext cx="4983162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6712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Основн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і принципи медіації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672" y="2274838"/>
            <a:ext cx="6072230" cy="26776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Добровільність</a:t>
            </a:r>
            <a:endParaRPr lang="uk-UA" sz="2400" b="1" dirty="0">
              <a:solidFill>
                <a:schemeClr val="accent4">
                  <a:lumMod val="50000"/>
                </a:schemeClr>
              </a:solidFill>
              <a:latin typeface="George" panose="02000500000000000000" pitchFamily="50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Конфіденційність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Незалежність медіатора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err="1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Неупередженісь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медіатора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Правомочність сторін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Гнучкість процедури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6712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Основн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і етапи  медіації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672" y="2274839"/>
            <a:ext cx="6809980" cy="489364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Пре-медіація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(підготовчий етап)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Вступна частина 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(вступне слово та встановлення правил)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Розповіді сторін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Напрацювання </a:t>
            </a: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альтернатив рішення 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проблеми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Аналіз альтернатив та </a:t>
            </a: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прийняття рішення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Підписання </a:t>
            </a: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угоди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Сепаратні зустрічі 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можуть бути застосовані  на будь-яких етапах за потребою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6712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Підведення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підсумків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672" y="2274838"/>
            <a:ext cx="6072230" cy="30469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Поділіться Вашими враженнями про участь у занятті: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Обговоріть, що було цікавим та корисним для Вас?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Розкажіть, що могло би бути кращим? Що б Ви ще хотіли б дізнатися?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9219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175</Words>
  <Application>Microsoft Office PowerPoint</Application>
  <PresentationFormat>Произвольный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George</vt:lpstr>
      <vt:lpstr>Times New Roman</vt:lpstr>
      <vt:lpstr>Wingdings</vt:lpstr>
      <vt:lpstr>Тема Office</vt:lpstr>
      <vt:lpstr>Практикум з медіаторних технологій</vt:lpstr>
      <vt:lpstr>Медіація – проведення переговорів між конфліктуючими сторонами за допомогою посередника (медіатора)  Головна мета – сприяти сторонам досягти згоди Розгляньте можливість використання медіації якщо: 1. У Вас, як фіз. або юр. особи, виник спір або конфлікт з іншою особою, який необхідно вирішити швидко і ефективно, і при цьому бажано зберегти партнерські стосунки. 2. Спір знаходиться на стадії передачі матеріалів до суду, але Ви вагаєтеся, чи отримаєте бажаний результат. 3. Спір вже розглядається в суді, але Ви не задоволені тим, як триває процес, і шукаєте альтернативні способи вирішення спору </vt:lpstr>
      <vt:lpstr>Характеристики процесу медіації</vt:lpstr>
      <vt:lpstr>Характеристики процесу медіації</vt:lpstr>
      <vt:lpstr>Основні принципи медіації</vt:lpstr>
      <vt:lpstr>Основні етапи  медіації</vt:lpstr>
      <vt:lpstr>Підведення підсумків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Ganna Boiko</cp:lastModifiedBy>
  <cp:revision>260</cp:revision>
  <dcterms:created xsi:type="dcterms:W3CDTF">2014-05-17T18:57:21Z</dcterms:created>
  <dcterms:modified xsi:type="dcterms:W3CDTF">2023-09-25T18:58:29Z</dcterms:modified>
</cp:coreProperties>
</file>