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99"/>
    <a:srgbClr val="CCECFF"/>
    <a:srgbClr val="FFFFCC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71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8F485D-0498-45AC-A7A8-BE73E2639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62826C-2EED-4F7C-B0B7-9B0AE4BF2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FA3DA9-78E3-45D0-9294-BD4CA369D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86E377-B166-4620-9E49-30B7E1373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A3050E-7FC7-4FD6-80B9-1A25A7195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29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4F0AC7-FCB1-4821-85BA-7588BE98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ACFC6F0-60EA-4722-B737-17FBDB34A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C8898D-4247-4700-959F-C52C7E91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F8AEFE-2BC1-4609-B733-7756D816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47C7BC-30D8-42D4-94D1-AE5CF730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86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198C421-AC94-4527-8690-A70825A86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DD0669-12D4-4CD1-AD0F-0BB1227E1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6B8DDB-A6F9-4151-AAF7-5DAFB690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7C7365-82C2-4608-B762-B9443687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0CA95E-6E56-41CE-8955-DD3B11F8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64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B11FD-94AF-4D69-BFAC-3916002B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970D99-9309-4BE5-90AC-15808BEFE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FE22D5-302C-44E1-9525-232E260B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554303-5A02-4536-967D-E185762D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4BC21A-F773-4C47-9A27-3CBCD019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13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BBD784-F37A-4B19-9E5E-FFC8FE32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C53F4E-0341-4323-A812-57C360AC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8A320C-6F99-4378-992E-C287385E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B5651C-8D18-4BDF-BAF2-A8347C05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12189B-7A06-4675-87CB-054ED52C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4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570F94-0255-4B1C-B462-E0CD82ACF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4B3D9A-4F9A-44A9-89D6-8294E0004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CAA5AC-A761-47D8-AA3B-1EDAA39C1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2EF993-E947-4EC9-9D03-1AE206A2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FD8E92-C489-49DD-AE8B-FF819DA3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6BA141-AC20-40F0-A091-56DB66A2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460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CB5062-20D7-4D29-A36E-1AA98E9F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F5905F5-345F-4F5D-9C3E-3887F6658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499145-C454-4043-A1CB-103A7E34A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470B9D1-8C89-41A5-A16D-D5BE02FBB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1A69B82-086D-4680-B4EE-DABB02C50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397E467-ED62-4009-880E-FB606C72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4DD5816-2924-4557-90A2-9B43CB662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0F6B7BF-DE8B-43E0-829A-0A9A251E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24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3CC81C-176D-46A2-9FC4-7A9169A0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795FE73-8EB4-4274-8339-C8EAD959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C49126-C591-4CB8-8507-BB936000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1982BD7-474F-4D93-90B1-14728D97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42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609C851-6F0F-4292-A6F7-210B24EC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752CB0E-F94C-4E09-BD72-72949EE3A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F55FE0F-E4DE-4274-B15B-9522F693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548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903C02-36FA-46E8-ACDC-5E1F12A7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C51D55-D59A-40D4-8446-820CDAE0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714D76-8AD3-498A-A8B6-53B472E18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C207EF-EF4E-4D97-8CB8-6BA5A869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513D29-1248-4EF8-A0FF-574CE427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86DB085-B374-471E-B278-0D71CC9C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90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B8A401-AF5B-4D11-A8FB-BF0489DB7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0CF895B-2D52-46E8-833D-1396D3004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27584E0-FE3C-49AD-A531-DAF6E049D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98CC00-98F7-49F8-93A4-AB29AC5D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AEE168-90DF-437F-A3E9-F044DE55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8B1A08-C736-461D-9A58-4F9791A8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9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856A0B-B64F-42EC-806C-F62BF0EA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BCE285-D300-4F85-9DD1-97EE784D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BBFF62-5B96-4801-8169-80DD815AA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E1891-0EF8-48C4-892C-356D7E83E547}" type="datetimeFigureOut">
              <a:rPr lang="ru-RU" smtClean="0"/>
              <a:pPr/>
              <a:t>22.10.2019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02CACF-1334-47B2-B71A-B85BBB8F8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9AE595-0734-4CDD-9224-93E073236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1FAA7-8CC7-4E6C-98D9-691DF332B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7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prezentaciya-po-himii-na-temu-belki-940961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5klass.net/biologija-10-klass/Kakov-khimicheskij-sostav-kletki/027-Struktury-molekuly-belka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.iitta.gov.ua/7069/1/Velychko_Bio_him_4_2014.pdf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files.net/preview/6223604/page: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8A81F-0092-4DB7-B4E4-3BE962824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676" y="2134771"/>
            <a:ext cx="9144000" cy="1909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ПЕРВИННА СТРУКТУРА БІЛКА</a:t>
            </a:r>
            <a:endParaRPr lang="ru-RU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18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F54857-5C51-4C36-B19C-3FBF97CA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93455" cy="1325563"/>
          </a:xfr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Хімічний</a:t>
            </a:r>
            <a:r>
              <a:rPr lang="ru-RU" dirty="0"/>
              <a:t> синтез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F48143-BFDC-40EC-B059-FCE80B5B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856935"/>
            <a:ext cx="11338559" cy="46359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     Де</a:t>
            </a:r>
            <a:r>
              <a:rPr lang="uk-UA" dirty="0"/>
              <a:t>які б</a:t>
            </a:r>
            <a:r>
              <a:rPr lang="ru-RU" dirty="0" err="1"/>
              <a:t>ілки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синтезовані</a:t>
            </a:r>
            <a:r>
              <a:rPr lang="ru-RU" dirty="0"/>
              <a:t> </a:t>
            </a:r>
            <a:r>
              <a:rPr lang="ru-RU" dirty="0" err="1"/>
              <a:t>хімічним</a:t>
            </a:r>
            <a:r>
              <a:rPr lang="ru-RU" dirty="0"/>
              <a:t> шляхом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органічний</a:t>
            </a:r>
            <a:r>
              <a:rPr lang="ru-RU" dirty="0"/>
              <a:t> синтез-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b="1" dirty="0" err="1"/>
              <a:t>хімічне</a:t>
            </a:r>
            <a:r>
              <a:rPr lang="ru-RU" b="1" dirty="0"/>
              <a:t> </a:t>
            </a:r>
            <a:r>
              <a:rPr lang="ru-RU" b="1" dirty="0" err="1"/>
              <a:t>лігування</a:t>
            </a:r>
            <a:r>
              <a:rPr lang="ru-RU" b="1" dirty="0"/>
              <a:t>.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синтезу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i="1" u="sng" dirty="0"/>
              <a:t>в </a:t>
            </a:r>
            <a:r>
              <a:rPr lang="ru-RU" i="1" u="sng" dirty="0" err="1"/>
              <a:t>напрямку</a:t>
            </a:r>
            <a:r>
              <a:rPr lang="ru-RU" i="1" u="sng" dirty="0"/>
              <a:t> </a:t>
            </a:r>
            <a:r>
              <a:rPr lang="ru-RU" i="1" u="sng" dirty="0" err="1"/>
              <a:t>від</a:t>
            </a:r>
            <a:r>
              <a:rPr lang="ru-RU" i="1" u="sng" dirty="0"/>
              <a:t> </a:t>
            </a:r>
            <a:r>
              <a:rPr lang="en-US" i="1" u="sng" dirty="0"/>
              <a:t>C-</a:t>
            </a:r>
            <a:r>
              <a:rPr lang="ru-RU" i="1" u="sng" dirty="0" err="1"/>
              <a:t>кінця</a:t>
            </a:r>
            <a:r>
              <a:rPr lang="ru-RU" i="1" u="sng" dirty="0"/>
              <a:t> до </a:t>
            </a:r>
            <a:r>
              <a:rPr lang="en-US" i="1" u="sng" dirty="0"/>
              <a:t>N-</a:t>
            </a:r>
            <a:r>
              <a:rPr lang="ru-RU" i="1" u="sng" dirty="0" err="1"/>
              <a:t>кінця</a:t>
            </a:r>
            <a:r>
              <a:rPr lang="ru-RU" i="1" u="sng" dirty="0"/>
              <a:t>, </a:t>
            </a:r>
            <a:r>
              <a:rPr lang="ru-RU" dirty="0"/>
              <a:t>на </a:t>
            </a:r>
            <a:r>
              <a:rPr lang="ru-RU" dirty="0" err="1"/>
              <a:t>противагу</a:t>
            </a:r>
            <a:r>
              <a:rPr lang="ru-RU" dirty="0"/>
              <a:t> </a:t>
            </a:r>
            <a:r>
              <a:rPr lang="ru-RU" dirty="0" err="1"/>
              <a:t>біосинтезу</a:t>
            </a:r>
            <a:r>
              <a:rPr lang="ru-RU" dirty="0"/>
              <a:t>. Таким чином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синтезувати</a:t>
            </a:r>
            <a:r>
              <a:rPr lang="ru-RU" dirty="0"/>
              <a:t> короткий </a:t>
            </a:r>
            <a:r>
              <a:rPr lang="ru-RU" dirty="0" err="1"/>
              <a:t>іммунногенний</a:t>
            </a:r>
            <a:r>
              <a:rPr lang="ru-RU" dirty="0"/>
              <a:t> пептид (</a:t>
            </a:r>
            <a:r>
              <a:rPr lang="ru-RU" dirty="0" err="1"/>
              <a:t>епітоп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служить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антитіл</a:t>
            </a:r>
            <a:r>
              <a:rPr lang="ru-RU" dirty="0"/>
              <a:t> шляхом </a:t>
            </a:r>
            <a:r>
              <a:rPr lang="ru-RU" dirty="0" err="1"/>
              <a:t>ін'єкції</a:t>
            </a:r>
            <a:r>
              <a:rPr lang="ru-RU" dirty="0"/>
              <a:t> в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гібридів</a:t>
            </a:r>
            <a:r>
              <a:rPr lang="ru-RU" dirty="0"/>
              <a:t>; </a:t>
            </a:r>
            <a:r>
              <a:rPr lang="ru-RU" dirty="0" err="1"/>
              <a:t>хімічний</a:t>
            </a:r>
            <a:r>
              <a:rPr lang="ru-RU" dirty="0"/>
              <a:t> синтез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інгібіторів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      </a:t>
            </a:r>
            <a:r>
              <a:rPr lang="ru-RU" dirty="0" err="1"/>
              <a:t>Хімічний</a:t>
            </a:r>
            <a:r>
              <a:rPr lang="ru-RU" dirty="0"/>
              <a:t> синтез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вводити</a:t>
            </a:r>
            <a:r>
              <a:rPr lang="ru-RU" dirty="0"/>
              <a:t> </a:t>
            </a:r>
            <a:r>
              <a:rPr lang="ru-RU" dirty="0" err="1"/>
              <a:t>штучні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зустрічаються</a:t>
            </a:r>
            <a:r>
              <a:rPr lang="ru-RU" dirty="0"/>
              <a:t> в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білках</a:t>
            </a:r>
            <a:r>
              <a:rPr lang="ru-RU" dirty="0"/>
              <a:t> </a:t>
            </a:r>
            <a:r>
              <a:rPr lang="ru-RU" dirty="0" err="1"/>
              <a:t>амінокислоти</a:t>
            </a:r>
            <a:r>
              <a:rPr lang="ru-RU" dirty="0"/>
              <a:t> -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приєднувати</a:t>
            </a:r>
            <a:r>
              <a:rPr lang="ru-RU" dirty="0"/>
              <a:t> </a:t>
            </a:r>
            <a:r>
              <a:rPr lang="ru-RU" dirty="0" err="1"/>
              <a:t>флюоресцентні</a:t>
            </a:r>
            <a:r>
              <a:rPr lang="ru-RU" dirty="0"/>
              <a:t> </a:t>
            </a:r>
            <a:r>
              <a:rPr lang="ru-RU" dirty="0" err="1"/>
              <a:t>мітки</a:t>
            </a:r>
            <a:r>
              <a:rPr lang="ru-RU" dirty="0"/>
              <a:t> до </a:t>
            </a:r>
            <a:r>
              <a:rPr lang="ru-RU" dirty="0" err="1"/>
              <a:t>бічних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синтезу </a:t>
            </a:r>
            <a:r>
              <a:rPr lang="ru-RU" dirty="0" err="1"/>
              <a:t>неефективні</a:t>
            </a:r>
            <a:r>
              <a:rPr lang="ru-RU" dirty="0"/>
              <a:t> при </a:t>
            </a:r>
            <a:r>
              <a:rPr lang="ru-RU" dirty="0" err="1"/>
              <a:t>довжині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300 </a:t>
            </a:r>
            <a:r>
              <a:rPr lang="ru-RU" dirty="0" err="1"/>
              <a:t>амінокислот</a:t>
            </a:r>
            <a:r>
              <a:rPr lang="ru-RU" dirty="0"/>
              <a:t>;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неправильну</a:t>
            </a:r>
            <a:r>
              <a:rPr lang="ru-RU" dirty="0"/>
              <a:t> </a:t>
            </a:r>
            <a:r>
              <a:rPr lang="ru-RU" dirty="0" err="1"/>
              <a:t>третинну</a:t>
            </a:r>
            <a:r>
              <a:rPr lang="ru-RU" dirty="0"/>
              <a:t> структуру, і у </a:t>
            </a:r>
            <a:r>
              <a:rPr lang="ru-RU" dirty="0" err="1"/>
              <a:t>амінокислот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посттрансляційні</a:t>
            </a:r>
            <a:r>
              <a:rPr lang="ru-RU" dirty="0"/>
              <a:t> </a:t>
            </a:r>
            <a:r>
              <a:rPr lang="ru-RU" dirty="0" err="1"/>
              <a:t>модифікації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7DE0880-0438-43CC-B6DA-A87D08178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808" t="34249" r="31577" b="26758"/>
          <a:stretch/>
        </p:blipFill>
        <p:spPr>
          <a:xfrm>
            <a:off x="7132320" y="42766"/>
            <a:ext cx="4628270" cy="1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51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8EDDD8D-6827-4D85-A0CE-39292ECDC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7764" t="14623" r="23887" b="38177"/>
          <a:stretch/>
        </p:blipFill>
        <p:spPr>
          <a:xfrm>
            <a:off x="1239113" y="846521"/>
            <a:ext cx="9410129" cy="5164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829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115013-E2B9-46B9-88A8-692FB39C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89209" cy="1294863"/>
          </a:xfrm>
          <a:solidFill>
            <a:srgbClr val="FFCC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err="1"/>
              <a:t>Нерибосомний</a:t>
            </a:r>
            <a:r>
              <a:rPr lang="ru-RU" dirty="0"/>
              <a:t> синтез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49D0C5-7942-4377-B98D-3AF6D57C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825625"/>
            <a:ext cx="11479236" cy="4667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У </a:t>
            </a:r>
            <a:r>
              <a:rPr lang="ru-RU" dirty="0" err="1"/>
              <a:t>нижчих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 і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бактерій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додатковий</a:t>
            </a:r>
            <a:r>
              <a:rPr lang="ru-RU" dirty="0"/>
              <a:t> (</a:t>
            </a:r>
            <a:r>
              <a:rPr lang="ru-RU" dirty="0" err="1"/>
              <a:t>нерибосомний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мультиферментний</a:t>
            </a:r>
            <a:r>
              <a:rPr lang="ru-RU" dirty="0"/>
              <a:t>)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біосинтезу</a:t>
            </a:r>
            <a:r>
              <a:rPr lang="ru-RU" dirty="0"/>
              <a:t> </a:t>
            </a:r>
            <a:r>
              <a:rPr lang="ru-RU" dirty="0" err="1"/>
              <a:t>пептидів</a:t>
            </a:r>
            <a:r>
              <a:rPr lang="ru-RU" dirty="0"/>
              <a:t>, як правило, невеликих і </a:t>
            </a:r>
            <a:r>
              <a:rPr lang="ru-RU" dirty="0" err="1"/>
              <a:t>незвичайної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    Синтез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пептидів</a:t>
            </a:r>
            <a:r>
              <a:rPr lang="ru-RU" dirty="0"/>
              <a:t>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метаболітів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без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рибосом </a:t>
            </a:r>
            <a:r>
              <a:rPr lang="ru-RU" dirty="0" err="1"/>
              <a:t>високомолекулярним</a:t>
            </a:r>
            <a:r>
              <a:rPr lang="ru-RU" dirty="0"/>
              <a:t> </a:t>
            </a:r>
            <a:r>
              <a:rPr lang="ru-RU" dirty="0" err="1"/>
              <a:t>білковим</a:t>
            </a:r>
            <a:r>
              <a:rPr lang="ru-RU" dirty="0"/>
              <a:t> комплексом, так </a:t>
            </a:r>
            <a:r>
              <a:rPr lang="ru-RU" dirty="0" err="1"/>
              <a:t>званої</a:t>
            </a:r>
            <a:r>
              <a:rPr lang="ru-RU" dirty="0"/>
              <a:t> НРС-</a:t>
            </a:r>
            <a:r>
              <a:rPr lang="ru-RU" dirty="0" err="1"/>
              <a:t>синтазою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   НРС-</a:t>
            </a:r>
            <a:r>
              <a:rPr lang="ru-RU" dirty="0" err="1"/>
              <a:t>синтаза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доменів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селекцію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, </a:t>
            </a:r>
            <a:r>
              <a:rPr lang="ru-RU" dirty="0" err="1"/>
              <a:t>утворення</a:t>
            </a:r>
            <a:r>
              <a:rPr lang="ru-RU" dirty="0"/>
              <a:t> пептидного </a:t>
            </a:r>
            <a:r>
              <a:rPr lang="ru-RU" dirty="0" err="1"/>
              <a:t>зв'язку</a:t>
            </a:r>
            <a:r>
              <a:rPr lang="ru-RU" dirty="0"/>
              <a:t>, </a:t>
            </a:r>
            <a:r>
              <a:rPr lang="ru-RU" dirty="0" err="1"/>
              <a:t>вивільнення</a:t>
            </a:r>
            <a:r>
              <a:rPr lang="ru-RU" dirty="0"/>
              <a:t> </a:t>
            </a:r>
            <a:r>
              <a:rPr lang="ru-RU" dirty="0" err="1"/>
              <a:t>синтезованого</a:t>
            </a:r>
            <a:r>
              <a:rPr lang="ru-RU" dirty="0"/>
              <a:t> пептиду.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домен,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изомеризовать</a:t>
            </a:r>
            <a:r>
              <a:rPr lang="ru-RU" dirty="0"/>
              <a:t> </a:t>
            </a:r>
            <a:r>
              <a:rPr lang="en-US" dirty="0"/>
              <a:t>L-</a:t>
            </a:r>
            <a:r>
              <a:rPr lang="ru-RU" dirty="0" err="1"/>
              <a:t>амінокислоти</a:t>
            </a:r>
            <a:r>
              <a:rPr lang="ru-RU" dirty="0"/>
              <a:t> (нормальна форма) в </a:t>
            </a:r>
            <a:r>
              <a:rPr lang="en-US" dirty="0"/>
              <a:t>D-</a:t>
            </a:r>
            <a:r>
              <a:rPr lang="ru-RU" dirty="0"/>
              <a:t>форму.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F7F71EE5-5D79-410A-BDD8-0D3C0A413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981" y="6492875"/>
            <a:ext cx="478301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https://infourok.ru/prezentaciya-po-himii-na-temu-belki-940961.html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65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84851-33A7-447D-B379-F031E8DC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940" y="422023"/>
            <a:ext cx="11719060" cy="1325563"/>
          </a:xfrm>
        </p:spPr>
        <p:txBody>
          <a:bodyPr/>
          <a:lstStyle/>
          <a:p>
            <a:r>
              <a:rPr lang="uk-UA" dirty="0"/>
              <a:t>Найвідоміший представник – </a:t>
            </a:r>
            <a:r>
              <a:rPr lang="uk-UA" b="1" dirty="0"/>
              <a:t>яєчний альбумін</a:t>
            </a:r>
            <a:endParaRPr lang="ru-RU" b="1" dirty="0"/>
          </a:p>
        </p:txBody>
      </p:sp>
      <p:pic>
        <p:nvPicPr>
          <p:cNvPr id="6146" name="Picture 2" descr="Картинки по запросу формула яичного альбумина">
            <a:extLst>
              <a:ext uri="{FF2B5EF4-FFF2-40B4-BE49-F238E27FC236}">
                <a16:creationId xmlns:a16="http://schemas.microsoft.com/office/drawing/2014/main" xmlns="" id="{921EA84C-425E-407D-BC0E-47B5375052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127" y="196630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6F80C8-2D76-42A8-AA73-6CD5CB6EB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3346" t="59287" r="41616" b="31067"/>
          <a:stretch/>
        </p:blipFill>
        <p:spPr>
          <a:xfrm>
            <a:off x="6921304" y="2767818"/>
            <a:ext cx="4952501" cy="10726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0EB00F-2CE0-409C-B566-5CA8B300134F}"/>
              </a:ext>
            </a:extLst>
          </p:cNvPr>
          <p:cNvSpPr txBox="1"/>
          <p:nvPr/>
        </p:nvSpPr>
        <p:spPr>
          <a:xfrm>
            <a:off x="8869460" y="2398486"/>
            <a:ext cx="105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вуглевод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AE898DC-1DB6-40D7-BA87-A10E84B6327E}"/>
              </a:ext>
            </a:extLst>
          </p:cNvPr>
          <p:cNvSpPr/>
          <p:nvPr/>
        </p:nvSpPr>
        <p:spPr>
          <a:xfrm>
            <a:off x="8690886" y="6317640"/>
            <a:ext cx="3501114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http://5klass.net/biologija-10-klass/Kakov-khimicheskij-sostav-kletki/027-Struktury-molekuly-belka.html</a:t>
            </a:r>
            <a:endParaRPr lang="ru-RU" sz="1100" dirty="0"/>
          </a:p>
        </p:txBody>
      </p:sp>
      <p:pic>
        <p:nvPicPr>
          <p:cNvPr id="6148" name="Picture 4" descr="Картинки по запросу белок яйца">
            <a:extLst>
              <a:ext uri="{FF2B5EF4-FFF2-40B4-BE49-F238E27FC236}">
                <a16:creationId xmlns:a16="http://schemas.microsoft.com/office/drawing/2014/main" xmlns="" id="{AF5D2463-B2D6-45E3-83B1-6CC113C0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2312" y="3851032"/>
            <a:ext cx="3087937" cy="21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691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xmlns="" id="{AF37EE9F-0DCB-4006-AF70-973121542672}"/>
              </a:ext>
            </a:extLst>
          </p:cNvPr>
          <p:cNvSpPr txBox="1">
            <a:spLocks/>
          </p:cNvSpPr>
          <p:nvPr/>
        </p:nvSpPr>
        <p:spPr>
          <a:xfrm>
            <a:off x="534573" y="863682"/>
            <a:ext cx="11408898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ru-RU" sz="2400" b="1" dirty="0" smtClean="0"/>
              <a:t>ЗАГАЛЬНА СТРАТЕГІЯ ВИЗНАЧЕННЯ ПЕРВИННОЇ СТРУКТУРИ БІЛКА ЗВОДИТЬСЯ ДО НАСТУПНИХ ЕТАПІВ:</a:t>
            </a:r>
            <a:endParaRPr lang="ru-RU" sz="2400" b="1" dirty="0" smtClean="0"/>
          </a:p>
          <a:p>
            <a:r>
              <a:rPr lang="ru-RU" sz="2400" dirty="0" smtClean="0"/>
              <a:t> 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1</a:t>
            </a:r>
            <a:r>
              <a:rPr lang="ru-RU" sz="2400" dirty="0" smtClean="0"/>
              <a:t>. </a:t>
            </a:r>
            <a:r>
              <a:rPr lang="ru-RU" sz="2400" dirty="0" err="1" smtClean="0"/>
              <a:t>Розщеплення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білкової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молекули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фрагменти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специфічними</a:t>
            </a:r>
            <a:r>
              <a:rPr lang="ru-RU" sz="2400" dirty="0" smtClean="0"/>
              <a:t> методами (</a:t>
            </a:r>
            <a:r>
              <a:rPr lang="ru-RU" sz="2400" dirty="0" err="1" smtClean="0"/>
              <a:t>хімічними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лужний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кислотний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гідроліз</a:t>
            </a:r>
            <a:r>
              <a:rPr lang="ru-RU" sz="2400" dirty="0" smtClean="0"/>
              <a:t>,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ензиматично</a:t>
            </a:r>
            <a:r>
              <a:rPr lang="ru-RU" sz="2400" dirty="0" smtClean="0"/>
              <a:t>).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олігомери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розщеплюють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протомери</a:t>
            </a:r>
            <a:r>
              <a:rPr lang="ru-RU" sz="2400" dirty="0" smtClean="0"/>
              <a:t>, а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розщеплюють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менші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пептиди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 до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 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2.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пептидів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хроматографічними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мас-хроматографічними</a:t>
            </a:r>
            <a:r>
              <a:rPr lang="ru-RU" sz="2400" dirty="0" smtClean="0"/>
              <a:t> методами.</a:t>
            </a:r>
          </a:p>
          <a:p>
            <a:pPr algn="just"/>
            <a:r>
              <a:rPr lang="ru-RU" sz="2400" dirty="0" smtClean="0"/>
              <a:t> </a:t>
            </a:r>
          </a:p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3.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послідовності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з'єднання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</a:t>
            </a:r>
            <a:r>
              <a:rPr lang="ru-RU" sz="2400" dirty="0" smtClean="0"/>
              <a:t> в </a:t>
            </a:r>
            <a:r>
              <a:rPr lang="ru-RU" sz="2400" dirty="0" err="1" smtClean="0"/>
              <a:t>пептидний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ланцюг</a:t>
            </a:r>
            <a:r>
              <a:rPr lang="ru-RU" sz="2400" dirty="0" smtClean="0"/>
              <a:t>, для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ідентифікувати</a:t>
            </a:r>
            <a:r>
              <a:rPr lang="ru-RU" sz="2400" dirty="0" smtClean="0"/>
              <a:t> N-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С-кінцеві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залишки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</a:t>
            </a:r>
            <a:r>
              <a:rPr lang="ru-RU" sz="2400" dirty="0" smtClean="0"/>
              <a:t>.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досягти</a:t>
            </a:r>
            <a:r>
              <a:rPr lang="ru-RU" sz="2400" dirty="0" smtClean="0"/>
              <a:t> мети,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фрагменти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пептидів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амінокислотну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послідовність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точно </a:t>
            </a:r>
            <a:r>
              <a:rPr lang="ru-RU" sz="2400" dirty="0" err="1" smtClean="0"/>
              <a:t>встановити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801A0BA-9EDC-4279-93AC-CACEE133563D}"/>
              </a:ext>
            </a:extLst>
          </p:cNvPr>
          <p:cNvSpPr txBox="1">
            <a:spLocks/>
          </p:cNvSpPr>
          <p:nvPr/>
        </p:nvSpPr>
        <p:spPr>
          <a:xfrm>
            <a:off x="838200" y="175120"/>
            <a:ext cx="10515600" cy="563343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 err="1" smtClean="0"/>
              <a:t>Методи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визначення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первинної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структури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білка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22BE6-D10C-41FB-8CA5-0A70E00D3678}"/>
              </a:ext>
            </a:extLst>
          </p:cNvPr>
          <p:cNvSpPr txBox="1">
            <a:spLocks/>
          </p:cNvSpPr>
          <p:nvPr/>
        </p:nvSpPr>
        <p:spPr>
          <a:xfrm>
            <a:off x="558140" y="427512"/>
            <a:ext cx="10890220" cy="5795158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sz="2800" dirty="0" smtClean="0"/>
              <a:t>             </a:t>
            </a:r>
            <a:r>
              <a:rPr lang="ru-RU" sz="2800" dirty="0" err="1" smtClean="0"/>
              <a:t>Визначення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первинної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структури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білка</a:t>
            </a:r>
            <a:r>
              <a:rPr lang="ru-RU" sz="2800" dirty="0" smtClean="0"/>
              <a:t> </a:t>
            </a:r>
            <a:r>
              <a:rPr lang="uk-UA" sz="2800" dirty="0" smtClean="0"/>
              <a:t>по</a:t>
            </a:r>
            <a:r>
              <a:rPr lang="ru-RU" sz="2800" dirty="0" err="1" smtClean="0"/>
              <a:t>требує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попереднього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проведення</a:t>
            </a:r>
            <a:r>
              <a:rPr lang="ru-RU" sz="2800" dirty="0" smtClean="0"/>
              <a:t> ряду </a:t>
            </a:r>
            <a:r>
              <a:rPr lang="ru-RU" sz="2800" dirty="0" err="1" smtClean="0"/>
              <a:t>операцій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             </a:t>
            </a:r>
            <a:r>
              <a:rPr lang="ru-RU" sz="2800" dirty="0" err="1" smtClean="0"/>
              <a:t>Білок</a:t>
            </a:r>
            <a:r>
              <a:rPr lang="ru-RU" sz="2800" dirty="0" smtClean="0"/>
              <a:t> </a:t>
            </a:r>
            <a:r>
              <a:rPr lang="ru-RU" sz="2800" dirty="0" smtClean="0"/>
              <a:t>повинен бути </a:t>
            </a:r>
            <a:r>
              <a:rPr lang="ru-RU" sz="2800" dirty="0" err="1" smtClean="0"/>
              <a:t>ретельно</a:t>
            </a:r>
            <a:r>
              <a:rPr lang="ru-RU" sz="2800" dirty="0" smtClean="0"/>
              <a:t> очищений, чистота </a:t>
            </a:r>
            <a:r>
              <a:rPr lang="ru-RU" sz="2800" dirty="0" err="1" smtClean="0"/>
              <a:t>матеріалу</a:t>
            </a:r>
            <a:r>
              <a:rPr lang="ru-RU" sz="2800" dirty="0" smtClean="0"/>
              <a:t> повинна бути </a:t>
            </a:r>
            <a:r>
              <a:rPr lang="ru-RU" sz="2800" dirty="0" err="1" smtClean="0"/>
              <a:t>підтверджена</a:t>
            </a:r>
            <a:r>
              <a:rPr lang="ru-RU" sz="2800" dirty="0" smtClean="0"/>
              <a:t> як </a:t>
            </a:r>
            <a:r>
              <a:rPr lang="ru-RU" sz="2800" dirty="0" err="1" smtClean="0"/>
              <a:t>мінімум</a:t>
            </a:r>
            <a:r>
              <a:rPr lang="ru-RU" sz="2800" dirty="0" smtClean="0"/>
              <a:t> </a:t>
            </a:r>
            <a:r>
              <a:rPr lang="ru-RU" sz="2800" dirty="0" err="1" smtClean="0"/>
              <a:t>двома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незалежними</a:t>
            </a:r>
            <a:r>
              <a:rPr lang="ru-RU" sz="2800" dirty="0" smtClean="0"/>
              <a:t> </a:t>
            </a:r>
            <a:r>
              <a:rPr lang="ru-RU" sz="2800" dirty="0" smtClean="0"/>
              <a:t>методами (</a:t>
            </a:r>
            <a:r>
              <a:rPr lang="ru-RU" sz="2800" dirty="0" err="1" smtClean="0">
                <a:cs typeface="Arial" pitchFamily="34" charset="0"/>
              </a:rPr>
              <a:t>гель-електрофорез</a:t>
            </a:r>
            <a:r>
              <a:rPr lang="ru-RU" sz="2800" dirty="0" smtClean="0">
                <a:cs typeface="Arial" pitchFamily="34" charset="0"/>
              </a:rPr>
              <a:t> на </a:t>
            </a:r>
            <a:r>
              <a:rPr lang="ru-RU" sz="2800" dirty="0" err="1" smtClean="0">
                <a:cs typeface="Arial" pitchFamily="34" charset="0"/>
              </a:rPr>
              <a:t>поліакриламіді</a:t>
            </a:r>
            <a:r>
              <a:rPr lang="uk-UA" sz="2800" dirty="0" smtClean="0">
                <a:cs typeface="Arial" pitchFamily="34" charset="0"/>
              </a:rPr>
              <a:t> та</a:t>
            </a:r>
            <a:r>
              <a:rPr lang="ru-RU" sz="2800" dirty="0" smtClean="0">
                <a:cs typeface="Arial" pitchFamily="34" charset="0"/>
              </a:rPr>
              <a:t> ультрацентрифуг</a:t>
            </a:r>
            <a:r>
              <a:rPr lang="uk-UA" sz="2800" dirty="0" err="1" smtClean="0">
                <a:cs typeface="Arial" pitchFamily="34" charset="0"/>
              </a:rPr>
              <a:t>ування</a:t>
            </a:r>
            <a:r>
              <a:rPr lang="ru-RU" sz="2800" dirty="0" smtClean="0"/>
              <a:t>).</a:t>
            </a:r>
          </a:p>
          <a:p>
            <a:pPr algn="just"/>
            <a:r>
              <a:rPr lang="ru-RU" sz="2800" dirty="0" smtClean="0"/>
              <a:t>            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очищення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білка</a:t>
            </a:r>
            <a:r>
              <a:rPr lang="ru-RU" sz="2800" dirty="0" smtClean="0"/>
              <a:t>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ділять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дві-три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</a:t>
            </a:r>
            <a:r>
              <a:rPr lang="ru-RU" sz="2800" dirty="0" smtClean="0"/>
              <a:t>. </a:t>
            </a:r>
            <a:r>
              <a:rPr lang="ru-RU" sz="2800" dirty="0" err="1" smtClean="0"/>
              <a:t>Кожну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частину</a:t>
            </a:r>
            <a:r>
              <a:rPr lang="ru-RU" sz="2800" dirty="0" smtClean="0"/>
              <a:t> </a:t>
            </a:r>
            <a:r>
              <a:rPr lang="ru-RU" sz="2800" dirty="0" err="1" smtClean="0"/>
              <a:t>обробляють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різними</a:t>
            </a:r>
            <a:r>
              <a:rPr lang="ru-RU" sz="2800" dirty="0" smtClean="0"/>
              <a:t> ферментам</a:t>
            </a:r>
            <a:r>
              <a:rPr lang="uk-UA" sz="2800" dirty="0" smtClean="0"/>
              <a:t>и −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проте</a:t>
            </a:r>
            <a:r>
              <a:rPr lang="uk-UA" sz="2800" dirty="0" smtClean="0"/>
              <a:t>ї</a:t>
            </a:r>
            <a:r>
              <a:rPr lang="ru-RU" sz="2800" dirty="0" err="1" smtClean="0"/>
              <a:t>назами</a:t>
            </a:r>
            <a:r>
              <a:rPr lang="ru-RU" sz="2800" dirty="0" smtClean="0"/>
              <a:t> (трипсин, </a:t>
            </a:r>
            <a:r>
              <a:rPr lang="ru-RU" sz="2800" dirty="0" err="1" smtClean="0"/>
              <a:t>хімотрипсин</a:t>
            </a:r>
            <a:r>
              <a:rPr lang="ru-RU" sz="2800" dirty="0" smtClean="0"/>
              <a:t>)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реагентами (</a:t>
            </a:r>
            <a:r>
              <a:rPr lang="ru-RU" sz="2800" dirty="0" err="1" smtClean="0"/>
              <a:t>бромціан</a:t>
            </a:r>
            <a:r>
              <a:rPr lang="ru-RU" sz="2800" dirty="0" smtClean="0"/>
              <a:t>, </a:t>
            </a:r>
            <a:r>
              <a:rPr lang="ru-RU" sz="2800" dirty="0" err="1" smtClean="0"/>
              <a:t>іодозобензойная</a:t>
            </a:r>
            <a:r>
              <a:rPr lang="ru-RU" sz="2800" dirty="0" smtClean="0"/>
              <a:t> кислота).</a:t>
            </a:r>
          </a:p>
          <a:p>
            <a:pPr algn="just"/>
            <a:r>
              <a:rPr lang="ru-RU" sz="2800" dirty="0" smtClean="0"/>
              <a:t>              В </a:t>
            </a:r>
            <a:r>
              <a:rPr lang="ru-RU" sz="2800" dirty="0" err="1" smtClean="0"/>
              <a:t>результаті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отримують</a:t>
            </a:r>
            <a:r>
              <a:rPr lang="ru-RU" sz="2800" dirty="0" smtClean="0"/>
              <a:t> два-три (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) </a:t>
            </a:r>
            <a:r>
              <a:rPr lang="ru-RU" sz="2800" dirty="0" err="1" smtClean="0"/>
              <a:t>наборів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поліпептидів</a:t>
            </a:r>
            <a:r>
              <a:rPr lang="ru-RU" sz="2800" dirty="0" smtClean="0"/>
              <a:t> (</a:t>
            </a:r>
            <a:r>
              <a:rPr lang="ru-RU" sz="2800" dirty="0" err="1" smtClean="0"/>
              <a:t>відрізків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білка</a:t>
            </a:r>
            <a:r>
              <a:rPr lang="ru-RU" sz="2800" dirty="0" smtClean="0"/>
              <a:t>).</a:t>
            </a:r>
          </a:p>
          <a:p>
            <a:pPr algn="just"/>
            <a:r>
              <a:rPr lang="ru-RU" sz="2800" dirty="0" smtClean="0"/>
              <a:t>              До </a:t>
            </a:r>
            <a:r>
              <a:rPr lang="ru-RU" sz="2800" dirty="0" smtClean="0"/>
              <a:t>фермент</a:t>
            </a:r>
            <a:r>
              <a:rPr lang="uk-UA" sz="2800" dirty="0" err="1" smtClean="0"/>
              <a:t>ів</a:t>
            </a:r>
            <a:r>
              <a:rPr lang="uk-UA" sz="2800" dirty="0" smtClean="0"/>
              <a:t> – </a:t>
            </a:r>
            <a:r>
              <a:rPr lang="ru-RU" sz="2800" dirty="0" err="1" smtClean="0"/>
              <a:t>проте</a:t>
            </a:r>
            <a:r>
              <a:rPr lang="uk-UA" sz="2800" dirty="0" smtClean="0"/>
              <a:t>ї</a:t>
            </a:r>
            <a:r>
              <a:rPr lang="ru-RU" sz="2800" dirty="0" err="1" smtClean="0"/>
              <a:t>наза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пред’являються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особливі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вимоги</a:t>
            </a:r>
            <a:r>
              <a:rPr lang="ru-RU" sz="2800" dirty="0" smtClean="0"/>
              <a:t> </a:t>
            </a:r>
            <a:r>
              <a:rPr lang="uk-UA" sz="2800" dirty="0" smtClean="0"/>
              <a:t>за</a:t>
            </a:r>
            <a:r>
              <a:rPr lang="ru-RU" sz="2800" dirty="0" smtClean="0"/>
              <a:t> </a:t>
            </a:r>
            <a:r>
              <a:rPr lang="ru-RU" sz="2800" dirty="0" err="1" smtClean="0"/>
              <a:t>чистот</a:t>
            </a:r>
            <a:r>
              <a:rPr lang="uk-UA" sz="2800" dirty="0" err="1" smtClean="0"/>
              <a:t>ою</a:t>
            </a:r>
            <a:r>
              <a:rPr lang="ru-RU" sz="2800" dirty="0" smtClean="0"/>
              <a:t>. </a:t>
            </a:r>
            <a:r>
              <a:rPr lang="ru-RU" sz="2800" dirty="0" err="1" smtClean="0"/>
              <a:t>Особливі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труднощі</a:t>
            </a:r>
            <a:r>
              <a:rPr lang="ru-RU" sz="2800" dirty="0" smtClean="0"/>
              <a:t> становить </a:t>
            </a:r>
            <a:r>
              <a:rPr lang="ru-RU" sz="2800" dirty="0" err="1" smtClean="0"/>
              <a:t>розпізнавання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місць</a:t>
            </a:r>
            <a:r>
              <a:rPr lang="ru-RU" sz="2800" dirty="0" smtClean="0"/>
              <a:t> </a:t>
            </a:r>
            <a:r>
              <a:rPr lang="ru-RU" sz="2800" dirty="0" err="1" smtClean="0"/>
              <a:t>дисульфідних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залишками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цистеїну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 algn="just"/>
            <a:r>
              <a:rPr lang="ru-RU" sz="2800" dirty="0" smtClean="0"/>
              <a:t> </a:t>
            </a:r>
            <a:r>
              <a:rPr lang="ru-RU" sz="2800" dirty="0" smtClean="0"/>
              <a:t>             </a:t>
            </a:r>
            <a:r>
              <a:rPr lang="ru-RU" sz="2800" dirty="0" err="1" smtClean="0"/>
              <a:t>Отримана</a:t>
            </a:r>
            <a:r>
              <a:rPr lang="ru-RU" sz="2800" dirty="0" smtClean="0"/>
              <a:t> </a:t>
            </a:r>
            <a:r>
              <a:rPr lang="ru-RU" sz="2800" dirty="0" err="1" smtClean="0"/>
              <a:t>суміш</a:t>
            </a:r>
            <a:r>
              <a:rPr lang="ru-RU" sz="2800" dirty="0" smtClean="0"/>
              <a:t> </a:t>
            </a:r>
            <a:r>
              <a:rPr lang="ru-RU" sz="2800" dirty="0" err="1" smtClean="0"/>
              <a:t>пептидів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розділяється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електрофорезом</a:t>
            </a:r>
            <a:r>
              <a:rPr lang="ru-RU" sz="2800" dirty="0" smtClean="0"/>
              <a:t>,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чого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можливо</a:t>
            </a:r>
            <a:r>
              <a:rPr lang="ru-RU" sz="2800" dirty="0" smtClean="0"/>
              <a:t> </a:t>
            </a:r>
            <a:r>
              <a:rPr lang="ru-RU" sz="2800" dirty="0" err="1" smtClean="0"/>
              <a:t>почати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безпосередньо</a:t>
            </a:r>
            <a:r>
              <a:rPr lang="ru-RU" sz="2800" dirty="0" smtClean="0"/>
              <a:t> процедуру се</a:t>
            </a:r>
            <a:r>
              <a:rPr lang="uk-UA" sz="2800" dirty="0" err="1" smtClean="0"/>
              <a:t>квенування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Довжина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окремого</a:t>
            </a:r>
            <a:r>
              <a:rPr lang="ru-RU" sz="2800" dirty="0" smtClean="0"/>
              <a:t> пептиду не повинна </a:t>
            </a:r>
            <a:r>
              <a:rPr lang="ru-RU" sz="2800" dirty="0" err="1" smtClean="0"/>
              <a:t>перевищувати</a:t>
            </a:r>
            <a:r>
              <a:rPr lang="ru-RU" sz="2800" dirty="0" smtClean="0"/>
              <a:t> 40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ru-RU" sz="2800" dirty="0" err="1" smtClean="0"/>
              <a:t>АК-залишків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E6ADDEA0-1BC5-419E-B9BA-35787C182068}"/>
              </a:ext>
            </a:extLst>
          </p:cNvPr>
          <p:cNvSpPr txBox="1">
            <a:spLocks/>
          </p:cNvSpPr>
          <p:nvPr/>
        </p:nvSpPr>
        <p:spPr>
          <a:xfrm>
            <a:off x="391887" y="522737"/>
            <a:ext cx="11614066" cy="5961190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lnSpc>
                <a:spcPct val="150000"/>
              </a:lnSpc>
              <a:spcBef>
                <a:spcPts val="1000"/>
              </a:spcBef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r>
              <a:rPr lang="vi-VN" sz="2400" b="1" dirty="0" smtClean="0"/>
              <a:t>Упослідовнення</a:t>
            </a:r>
            <a:r>
              <a:rPr lang="vi-VN" sz="2400" dirty="0" smtClean="0"/>
              <a:t> або </a:t>
            </a:r>
            <a:r>
              <a:rPr lang="vi-VN" sz="2400" b="1" dirty="0" smtClean="0"/>
              <a:t>секвенування</a:t>
            </a:r>
            <a:r>
              <a:rPr lang="vi-VN" sz="2400" dirty="0" smtClean="0"/>
              <a:t> </a:t>
            </a:r>
            <a:r>
              <a:rPr lang="vi-VN" sz="2400" dirty="0" smtClean="0"/>
              <a:t>— </a:t>
            </a:r>
            <a:r>
              <a:rPr lang="vi-VN" sz="2400" dirty="0" smtClean="0"/>
              <a:t>молекулярно-біологічний термін, який застосовують при описанні методів, які використовуються для встановлення послідовності визначення 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первинної структури</a:t>
            </a:r>
            <a:r>
              <a:rPr lang="vi-VN" sz="2400" dirty="0" smtClean="0"/>
              <a:t> (тобто послідовності 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мономерів</a:t>
            </a:r>
            <a:r>
              <a:rPr lang="vi-VN" sz="2400" dirty="0" smtClean="0"/>
              <a:t> в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гетеро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полімері</a:t>
            </a:r>
            <a:r>
              <a:rPr lang="vi-VN" sz="2400" dirty="0" smtClean="0"/>
              <a:t>) </a:t>
            </a:r>
            <a:r>
              <a:rPr lang="vi-VN" sz="2400" dirty="0" smtClean="0"/>
              <a:t>нерозгалужених 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біополімерів</a:t>
            </a:r>
            <a:r>
              <a:rPr lang="vi-VN" sz="2400" dirty="0" smtClean="0"/>
              <a:t>. </a:t>
            </a:r>
            <a:r>
              <a:rPr lang="vi-VN" sz="2400" dirty="0" smtClean="0"/>
              <a:t>Результати секвенування записуються в символічному лінійному вигляді, що називається послідовністю, яка стисло підсумовує значну кількість інформації стосовно атомної структури секвенованої молекули</a:t>
            </a:r>
            <a:r>
              <a:rPr lang="vi-VN" sz="2400" dirty="0" smtClean="0"/>
              <a:t>.</a:t>
            </a:r>
            <a:endParaRPr lang="uk-UA" sz="2400" dirty="0" smtClean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Метод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секвенування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пептидів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послідовності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АК-залишків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них) − процедура П.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Едмана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використанням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фенілізотіоціаната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(Ф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ТЦ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ru-RU" sz="2400" dirty="0" smtClean="0"/>
              <a:t>Процедура </a:t>
            </a:r>
            <a:r>
              <a:rPr lang="ru-RU" sz="2400" dirty="0" err="1" smtClean="0"/>
              <a:t>лежить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роботи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автоматичних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секвенатор</a:t>
            </a:r>
            <a:r>
              <a:rPr lang="uk-UA" sz="2400" dirty="0" smtClean="0"/>
              <a:t>і</a:t>
            </a:r>
            <a:r>
              <a:rPr lang="ru-RU" sz="2400" dirty="0" smtClean="0"/>
              <a:t>в.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spcBef>
                <a:spcPts val="1000"/>
              </a:spcBef>
            </a:pPr>
            <a:endParaRPr kumimoji="0" lang="ru-RU" sz="2400" b="0" i="0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E6ADDEA0-1BC5-419E-B9BA-35787C182068}"/>
              </a:ext>
            </a:extLst>
          </p:cNvPr>
          <p:cNvSpPr txBox="1">
            <a:spLocks/>
          </p:cNvSpPr>
          <p:nvPr/>
        </p:nvSpPr>
        <p:spPr>
          <a:xfrm>
            <a:off x="201881" y="736492"/>
            <a:ext cx="11709070" cy="5450552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              </a:t>
            </a:r>
            <a:r>
              <a:rPr lang="ru-RU" sz="2400" dirty="0" err="1" smtClean="0"/>
              <a:t>Зразок</a:t>
            </a:r>
            <a:r>
              <a:rPr lang="ru-RU" sz="2400" dirty="0" smtClean="0"/>
              <a:t> </a:t>
            </a:r>
            <a:r>
              <a:rPr lang="ru-RU" sz="2400" dirty="0" err="1" smtClean="0"/>
              <a:t>очищеного</a:t>
            </a:r>
            <a:r>
              <a:rPr lang="ru-RU" sz="2400" dirty="0" smtClean="0"/>
              <a:t> пептиду наноситься на </a:t>
            </a:r>
            <a:r>
              <a:rPr lang="ru-RU" sz="2400" dirty="0" err="1" smtClean="0"/>
              <a:t>поверхню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реакційно</a:t>
            </a:r>
            <a:r>
              <a:rPr lang="uk-UA" sz="2400" dirty="0" smtClean="0"/>
              <a:t>ї </a:t>
            </a:r>
            <a:r>
              <a:rPr lang="ru-RU" sz="2400" dirty="0" err="1" smtClean="0"/>
              <a:t>судини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плівки</a:t>
            </a:r>
            <a:r>
              <a:rPr lang="ru-RU" sz="2400" dirty="0" smtClean="0"/>
              <a:t>. Часто </a:t>
            </a:r>
            <a:r>
              <a:rPr lang="ru-RU" sz="2400" dirty="0" err="1" smtClean="0"/>
              <a:t>здійснюють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ковалентне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пришивання</a:t>
            </a:r>
            <a:r>
              <a:rPr lang="ru-RU" sz="2400" dirty="0" smtClean="0"/>
              <a:t> пептиду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кінця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СООН-групи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матеріалом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посудини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повторювані</a:t>
            </a:r>
            <a:r>
              <a:rPr lang="ru-RU" sz="2400" dirty="0" smtClean="0"/>
              <a:t> цикли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реакцій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          Одна </a:t>
            </a:r>
            <a:r>
              <a:rPr lang="ru-RU" sz="2400" dirty="0" err="1" smtClean="0"/>
              <a:t>серія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реакцій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включає</a:t>
            </a:r>
            <a:r>
              <a:rPr lang="ru-RU" sz="2400" dirty="0" smtClean="0"/>
              <a:t>:</a:t>
            </a:r>
          </a:p>
          <a:p>
            <a:r>
              <a:rPr lang="uk-UA" sz="2400" b="1" dirty="0" smtClean="0"/>
              <a:t>1) </a:t>
            </a:r>
            <a:r>
              <a:rPr lang="ru-RU" sz="2400" dirty="0" err="1" smtClean="0"/>
              <a:t>взаємоді</a:t>
            </a:r>
            <a:r>
              <a:rPr lang="uk-UA" sz="2400" dirty="0" smtClean="0"/>
              <a:t>ю </a:t>
            </a:r>
            <a:r>
              <a:rPr lang="ru-RU" sz="2400" dirty="0" err="1" smtClean="0"/>
              <a:t>фенілізотіоціаната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кінцевим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АК-залишком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вільну</a:t>
            </a:r>
            <a:r>
              <a:rPr lang="ru-RU" sz="2400" dirty="0" smtClean="0"/>
              <a:t> NH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-групу,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утворюється</a:t>
            </a:r>
            <a:r>
              <a:rPr lang="ru-RU" sz="2400" dirty="0" smtClean="0"/>
              <a:t> так </a:t>
            </a:r>
            <a:r>
              <a:rPr lang="ru-RU" sz="2400" dirty="0" err="1" smtClean="0"/>
              <a:t>зване</a:t>
            </a:r>
            <a:r>
              <a:rPr lang="ru-RU" sz="2400" dirty="0" smtClean="0"/>
              <a:t> </a:t>
            </a:r>
            <a:r>
              <a:rPr lang="ru-RU" sz="2400" dirty="0" smtClean="0"/>
              <a:t>ФТК-</a:t>
            </a:r>
            <a:r>
              <a:rPr lang="ru-RU" sz="2400" dirty="0" smtClean="0"/>
              <a:t>(</a:t>
            </a:r>
            <a:r>
              <a:rPr lang="ru-RU" sz="2400" dirty="0" err="1" smtClean="0"/>
              <a:t>фенілтіокарбамоіл</a:t>
            </a:r>
            <a:r>
              <a:rPr lang="ru-RU" sz="2400" dirty="0" smtClean="0"/>
              <a:t>)-</a:t>
            </a:r>
            <a:r>
              <a:rPr lang="uk-UA" sz="2400" dirty="0" smtClean="0"/>
              <a:t>похідне;</a:t>
            </a:r>
            <a:endParaRPr lang="ru-RU" sz="2400" dirty="0" smtClean="0"/>
          </a:p>
          <a:p>
            <a:r>
              <a:rPr lang="uk-UA" sz="2400" b="1" dirty="0" smtClean="0"/>
              <a:t>2) </a:t>
            </a:r>
            <a:r>
              <a:rPr lang="uk-UA" sz="2400" dirty="0" smtClean="0"/>
              <a:t>надлишок </a:t>
            </a:r>
            <a:r>
              <a:rPr lang="uk-UA" sz="2400" dirty="0" err="1" smtClean="0"/>
              <a:t>фенілізотіоціаната</a:t>
            </a:r>
            <a:r>
              <a:rPr lang="uk-UA" sz="2400" dirty="0" smtClean="0"/>
              <a:t> видаляється, змінюється </a:t>
            </a:r>
            <a:r>
              <a:rPr lang="uk-UA" sz="2400" dirty="0" err="1" smtClean="0"/>
              <a:t>рН</a:t>
            </a:r>
            <a:r>
              <a:rPr lang="uk-UA" sz="2400" dirty="0" smtClean="0"/>
              <a:t> середовища додаванням </a:t>
            </a:r>
            <a:r>
              <a:rPr lang="uk-UA" sz="2400" dirty="0" err="1" smtClean="0"/>
              <a:t>гептафтормасляної</a:t>
            </a:r>
            <a:r>
              <a:rPr lang="uk-UA" sz="2400" dirty="0" smtClean="0"/>
              <a:t> кислоти, при цьому відбувається перетворення ФТК в ФТГ (</a:t>
            </a:r>
            <a:r>
              <a:rPr lang="uk-UA" sz="2400" dirty="0" err="1" smtClean="0"/>
              <a:t>фенілтіогідантоін</a:t>
            </a:r>
            <a:r>
              <a:rPr lang="uk-UA" sz="2400" dirty="0" smtClean="0"/>
              <a:t>)</a:t>
            </a:r>
            <a:r>
              <a:rPr lang="uk-UA" sz="2400" dirty="0" err="1" smtClean="0"/>
              <a:t>-похідне</a:t>
            </a:r>
            <a:r>
              <a:rPr lang="uk-UA" sz="2400" dirty="0" smtClean="0"/>
              <a:t>;</a:t>
            </a:r>
            <a:endParaRPr lang="ru-RU" sz="2400" dirty="0" smtClean="0"/>
          </a:p>
          <a:p>
            <a:r>
              <a:rPr lang="uk-UA" sz="2400" b="1" dirty="0" smtClean="0"/>
              <a:t>3) </a:t>
            </a:r>
            <a:r>
              <a:rPr lang="uk-UA" sz="2400" dirty="0" err="1" smtClean="0"/>
              <a:t>ФТГ-похідне</a:t>
            </a:r>
            <a:r>
              <a:rPr lang="uk-UA" sz="2400" dirty="0" smtClean="0"/>
              <a:t> амінокислоти віддаляється з реакційного середовища екстракцією з </a:t>
            </a:r>
            <a:r>
              <a:rPr lang="uk-UA" sz="2400" dirty="0" smtClean="0"/>
              <a:t>       1-хлорбутаном </a:t>
            </a:r>
            <a:r>
              <a:rPr lang="uk-UA" sz="2400" dirty="0" smtClean="0"/>
              <a:t>і серія реакцій повторюється в наступному циклі.</a:t>
            </a:r>
            <a:endParaRPr lang="ru-RU" sz="2400" dirty="0" smtClean="0"/>
          </a:p>
          <a:p>
            <a:r>
              <a:rPr lang="ru-RU" sz="2400" dirty="0" smtClean="0"/>
              <a:t>               За </a:t>
            </a:r>
            <a:r>
              <a:rPr lang="ru-RU" sz="2400" dirty="0" smtClean="0"/>
              <a:t>один цикл </a:t>
            </a:r>
            <a:r>
              <a:rPr lang="ru-RU" sz="2400" dirty="0" err="1" smtClean="0"/>
              <a:t>видаляється</a:t>
            </a:r>
            <a:r>
              <a:rPr lang="ru-RU" sz="2400" dirty="0" smtClean="0"/>
              <a:t> один </a:t>
            </a:r>
            <a:r>
              <a:rPr lang="ru-RU" sz="2400" dirty="0" err="1" smtClean="0"/>
              <a:t>амінокислотний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залишок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NH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-краю пептиду</a:t>
            </a:r>
            <a:r>
              <a:rPr lang="ru-RU" sz="2400" dirty="0" smtClean="0"/>
              <a:t>.</a:t>
            </a:r>
            <a:endParaRPr kumimoji="0" lang="ru-RU" sz="2400" b="0" i="0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E6ADDEA0-1BC5-419E-B9BA-35787C182068}"/>
              </a:ext>
            </a:extLst>
          </p:cNvPr>
          <p:cNvSpPr txBox="1">
            <a:spLocks/>
          </p:cNvSpPr>
          <p:nvPr/>
        </p:nvSpPr>
        <p:spPr>
          <a:xfrm>
            <a:off x="498764" y="142726"/>
            <a:ext cx="11435938" cy="231546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              </a:t>
            </a:r>
            <a:r>
              <a:rPr lang="uk-UA" sz="2400" dirty="0" smtClean="0"/>
              <a:t>Оскільки, реакції з </a:t>
            </a:r>
            <a:r>
              <a:rPr lang="uk-UA" sz="2400" dirty="0" err="1" smtClean="0"/>
              <a:t>фенілізотіоціаната</a:t>
            </a:r>
            <a:r>
              <a:rPr lang="uk-UA" sz="2400" dirty="0" smtClean="0"/>
              <a:t> протікають не кількісно, а в </a:t>
            </a:r>
            <a:r>
              <a:rPr lang="uk-UA" sz="2400" dirty="0" err="1" smtClean="0"/>
              <a:t>кращом</a:t>
            </a:r>
            <a:r>
              <a:rPr lang="uk-UA" sz="2400" dirty="0" smtClean="0"/>
              <a:t> </a:t>
            </a:r>
            <a:r>
              <a:rPr lang="uk-UA" sz="2400" dirty="0" err="1" smtClean="0"/>
              <a:t>увипадку</a:t>
            </a:r>
            <a:r>
              <a:rPr lang="uk-UA" sz="2400" dirty="0" smtClean="0"/>
              <a:t>, на 95 відсотків, поступово накопичуються </a:t>
            </a:r>
            <a:r>
              <a:rPr lang="uk-UA" sz="2400" dirty="0" err="1" smtClean="0"/>
              <a:t>заважаючі</a:t>
            </a:r>
            <a:r>
              <a:rPr lang="uk-UA" sz="2400" dirty="0" smtClean="0"/>
              <a:t> </a:t>
            </a:r>
            <a:r>
              <a:rPr lang="uk-UA" sz="2400" dirty="0" err="1" smtClean="0"/>
              <a:t>фактори-ФТГ-похідні</a:t>
            </a:r>
            <a:r>
              <a:rPr lang="uk-UA" sz="2400" dirty="0" smtClean="0"/>
              <a:t> від тих ,що прореагували, в попередні цикли </a:t>
            </a:r>
            <a:r>
              <a:rPr lang="uk-UA" sz="2400" dirty="0" err="1" smtClean="0"/>
              <a:t>АК-залишків</a:t>
            </a:r>
            <a:r>
              <a:rPr lang="uk-UA" sz="2400" dirty="0" smtClean="0"/>
              <a:t>. </a:t>
            </a:r>
            <a:r>
              <a:rPr lang="ru-RU" sz="2400" dirty="0" smtClean="0"/>
              <a:t>У </a:t>
            </a:r>
            <a:r>
              <a:rPr lang="ru-RU" sz="2400" dirty="0" err="1" smtClean="0"/>
              <a:t>найсприятливіших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випадках</a:t>
            </a:r>
            <a:r>
              <a:rPr lang="ru-RU" sz="2400" dirty="0" smtClean="0"/>
              <a:t> </a:t>
            </a:r>
            <a:r>
              <a:rPr lang="ru-RU" sz="2400" dirty="0" err="1" smtClean="0"/>
              <a:t>вдається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ідентифікувати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послідовність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всього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40 </a:t>
            </a:r>
            <a:r>
              <a:rPr lang="ru-RU" sz="2400" dirty="0" err="1" smtClean="0"/>
              <a:t>АК-залишків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Однак</a:t>
            </a:r>
            <a:r>
              <a:rPr lang="ru-RU" sz="2400" dirty="0" smtClean="0"/>
              <a:t>,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автоматизації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, робота все ж </a:t>
            </a:r>
            <a:r>
              <a:rPr lang="ru-RU" sz="2400" dirty="0" err="1" smtClean="0"/>
              <a:t>істотно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полегшується</a:t>
            </a:r>
            <a:r>
              <a:rPr lang="ru-RU" sz="2400" dirty="0" smtClean="0"/>
              <a:t>.</a:t>
            </a:r>
          </a:p>
          <a:p>
            <a:endParaRPr kumimoji="0" lang="ru-RU" sz="2400" b="0" i="0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0399" y="2660074"/>
            <a:ext cx="7484302" cy="419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5DBBF381-FD6C-4293-9E4A-65BF9E6D0A5A}"/>
              </a:ext>
            </a:extLst>
          </p:cNvPr>
          <p:cNvSpPr txBox="1">
            <a:spLocks/>
          </p:cNvSpPr>
          <p:nvPr/>
        </p:nvSpPr>
        <p:spPr>
          <a:xfrm>
            <a:off x="208670" y="151571"/>
            <a:ext cx="11774659" cy="255454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400" dirty="0" err="1" smtClean="0"/>
              <a:t>Розшифровка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пептидази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а)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N-кінцевих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залишків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амінопептидази</a:t>
            </a:r>
            <a:r>
              <a:rPr lang="ru-RU" sz="2400" dirty="0" smtClean="0"/>
              <a:t> (</a:t>
            </a:r>
            <a:r>
              <a:rPr lang="ru-RU" sz="2400" dirty="0" err="1" smtClean="0"/>
              <a:t>хроматографічна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ідентифікація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кінетика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накопичення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відповідних</a:t>
            </a:r>
            <a:r>
              <a:rPr lang="ru-RU" sz="2400" dirty="0" smtClean="0"/>
              <a:t> АК).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б) </a:t>
            </a:r>
            <a:r>
              <a:rPr lang="ru-RU" sz="2400" dirty="0" err="1" smtClean="0"/>
              <a:t>з</a:t>
            </a:r>
            <a:r>
              <a:rPr lang="ru-RU" sz="2400" dirty="0" smtClean="0"/>
              <a:t> С- </a:t>
            </a:r>
            <a:r>
              <a:rPr lang="ru-RU" sz="2400" dirty="0" err="1" smtClean="0"/>
              <a:t>кінцевих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залишків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карбоксипептидази</a:t>
            </a:r>
            <a:r>
              <a:rPr lang="ru-RU" sz="2400" dirty="0" smtClean="0"/>
              <a:t> (</a:t>
            </a:r>
            <a:r>
              <a:rPr lang="ru-RU" sz="2400" dirty="0" err="1" smtClean="0"/>
              <a:t>аналогічно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dirty="0" err="1" smtClean="0"/>
              <a:t>Гідразіноліз</a:t>
            </a:r>
            <a:r>
              <a:rPr lang="ru-RU" sz="2400" dirty="0" smtClean="0"/>
              <a:t> (в безводному </a:t>
            </a:r>
            <a:r>
              <a:rPr lang="ru-RU" sz="2400" dirty="0" err="1" smtClean="0"/>
              <a:t>середовищі</a:t>
            </a:r>
            <a:r>
              <a:rPr lang="ru-RU" sz="2400" dirty="0" smtClean="0"/>
              <a:t> при 100 С</a:t>
            </a:r>
            <a:r>
              <a:rPr lang="ru-RU" sz="2400" baseline="30000" dirty="0" smtClean="0"/>
              <a:t>о</a:t>
            </a:r>
            <a:r>
              <a:rPr lang="ru-RU" sz="2400" dirty="0" smtClean="0"/>
              <a:t>) за </a:t>
            </a:r>
            <a:r>
              <a:rPr lang="ru-RU" sz="2400" dirty="0" err="1" smtClean="0"/>
              <a:t>винятком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останнього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залишку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вільною</a:t>
            </a:r>
            <a:r>
              <a:rPr lang="ru-RU" sz="2400" dirty="0" smtClean="0"/>
              <a:t> СООН, все </a:t>
            </a:r>
            <a:r>
              <a:rPr lang="ru-RU" sz="2400" dirty="0" err="1" smtClean="0"/>
              <a:t>перетворюється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гідразиди</a:t>
            </a:r>
            <a:r>
              <a:rPr lang="ru-RU" sz="2400" dirty="0" smtClean="0"/>
              <a:t> кислот: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Описание: D:\WWW\protein\hydra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4166" y="3218214"/>
            <a:ext cx="9231175" cy="2434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35DC52-D590-4ABC-A9EE-AC8E47F8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37"/>
            <a:ext cx="10515600" cy="249315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/>
              <a:t>    </a:t>
            </a:r>
            <a:r>
              <a:rPr lang="ru-RU" sz="3600" b="1" dirty="0" err="1"/>
              <a:t>Первинна</a:t>
            </a:r>
            <a:r>
              <a:rPr lang="ru-RU" sz="3600" b="1" dirty="0"/>
              <a:t> структура</a:t>
            </a:r>
            <a:r>
              <a:rPr lang="ru-RU" sz="3600" dirty="0"/>
              <a:t> — </a:t>
            </a:r>
            <a:r>
              <a:rPr lang="ru-RU" sz="3600" dirty="0" err="1"/>
              <a:t>пептидна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амінокислотна</a:t>
            </a:r>
            <a:r>
              <a:rPr lang="ru-RU" sz="3600" dirty="0"/>
              <a:t> </a:t>
            </a:r>
            <a:r>
              <a:rPr lang="ru-RU" sz="3600" dirty="0" err="1"/>
              <a:t>послідовність</a:t>
            </a:r>
            <a:r>
              <a:rPr lang="ru-RU" sz="3600" dirty="0"/>
              <a:t>, </a:t>
            </a:r>
            <a:r>
              <a:rPr lang="ru-RU" sz="3600" dirty="0" err="1"/>
              <a:t>тобто</a:t>
            </a:r>
            <a:r>
              <a:rPr lang="ru-RU" sz="3600" dirty="0"/>
              <a:t> </a:t>
            </a:r>
            <a:r>
              <a:rPr lang="ru-RU" sz="3600" dirty="0" err="1"/>
              <a:t>послідовність</a:t>
            </a:r>
            <a:r>
              <a:rPr lang="ru-RU" sz="3600" dirty="0"/>
              <a:t> </a:t>
            </a:r>
            <a:r>
              <a:rPr lang="ru-RU" sz="3600" dirty="0" err="1"/>
              <a:t>амінокислотних</a:t>
            </a:r>
            <a:r>
              <a:rPr lang="ru-RU" sz="3600" dirty="0"/>
              <a:t> </a:t>
            </a:r>
            <a:r>
              <a:rPr lang="ru-RU" sz="3600" dirty="0" err="1"/>
              <a:t>залишків</a:t>
            </a:r>
            <a:r>
              <a:rPr lang="ru-RU" sz="3600" dirty="0"/>
              <a:t> в пептидному </a:t>
            </a:r>
            <a:r>
              <a:rPr lang="ru-RU" sz="3600" dirty="0" err="1"/>
              <a:t>ланцюзі</a:t>
            </a:r>
            <a:r>
              <a:rPr lang="ru-RU" sz="3600" dirty="0"/>
              <a:t>.</a:t>
            </a:r>
          </a:p>
          <a:p>
            <a:pPr marL="0" indent="0" algn="ctr">
              <a:buNone/>
            </a:pPr>
            <a:r>
              <a:rPr lang="ru-RU" sz="3600" dirty="0"/>
              <a:t> В </a:t>
            </a:r>
            <a:r>
              <a:rPr lang="ru-RU" sz="3600" dirty="0" err="1"/>
              <a:t>основі</a:t>
            </a:r>
            <a:r>
              <a:rPr lang="ru-RU" sz="3600" dirty="0"/>
              <a:t> </a:t>
            </a:r>
            <a:r>
              <a:rPr lang="ru-RU" sz="3600" dirty="0" err="1"/>
              <a:t>утворення</a:t>
            </a:r>
            <a:r>
              <a:rPr lang="ru-RU" sz="3600" dirty="0"/>
              <a:t> </a:t>
            </a:r>
            <a:r>
              <a:rPr lang="ru-RU" sz="3600" b="1" dirty="0" err="1"/>
              <a:t>первинної</a:t>
            </a:r>
            <a:r>
              <a:rPr lang="ru-RU" sz="3600" b="1" dirty="0"/>
              <a:t> </a:t>
            </a:r>
            <a:r>
              <a:rPr lang="ru-RU" sz="3600" b="1" dirty="0" err="1"/>
              <a:t>структури</a:t>
            </a:r>
            <a:r>
              <a:rPr lang="ru-RU" sz="3600" dirty="0"/>
              <a:t> лежать </a:t>
            </a:r>
            <a:r>
              <a:rPr lang="ru-RU" sz="3600" dirty="0" err="1"/>
              <a:t>пептидні</a:t>
            </a:r>
            <a:r>
              <a:rPr lang="ru-RU" sz="3600" dirty="0"/>
              <a:t> </a:t>
            </a:r>
            <a:r>
              <a:rPr lang="ru-RU" sz="3600" dirty="0" err="1"/>
              <a:t>зв'язки</a:t>
            </a:r>
            <a:r>
              <a:rPr lang="ru-RU" sz="3600" dirty="0"/>
              <a:t>.</a:t>
            </a:r>
          </a:p>
        </p:txBody>
      </p:sp>
      <p:pic>
        <p:nvPicPr>
          <p:cNvPr id="1026" name="Picture 2" descr="Картинки по запросу первинна структура білка">
            <a:extLst>
              <a:ext uri="{FF2B5EF4-FFF2-40B4-BE49-F238E27FC236}">
                <a16:creationId xmlns:a16="http://schemas.microsoft.com/office/drawing/2014/main" xmlns="" id="{B44655DD-E8C5-493D-92CD-6F0F6717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10" y="3092475"/>
            <a:ext cx="45624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ервинна структура білка">
            <a:extLst>
              <a:ext uri="{FF2B5EF4-FFF2-40B4-BE49-F238E27FC236}">
                <a16:creationId xmlns:a16="http://schemas.microsoft.com/office/drawing/2014/main" xmlns="" id="{E44B5DA2-94F3-47D1-BB61-7663DFEE8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3846" y="3011927"/>
            <a:ext cx="2984044" cy="32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ервинна структура білка">
            <a:extLst>
              <a:ext uri="{FF2B5EF4-FFF2-40B4-BE49-F238E27FC236}">
                <a16:creationId xmlns:a16="http://schemas.microsoft.com/office/drawing/2014/main" xmlns="" id="{687E96C4-FAA0-46C6-8B7D-FD5D6A74A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038" y="3011927"/>
            <a:ext cx="14859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первинна структура білка">
            <a:extLst>
              <a:ext uri="{FF2B5EF4-FFF2-40B4-BE49-F238E27FC236}">
                <a16:creationId xmlns:a16="http://schemas.microsoft.com/office/drawing/2014/main" xmlns="" id="{EA6D7E05-0D0E-4352-9F42-BF97AEC2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155" y="4778400"/>
            <a:ext cx="3478082" cy="20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74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>
            <a:extLst>
              <a:ext uri="{FF2B5EF4-FFF2-40B4-BE49-F238E27FC236}">
                <a16:creationId xmlns:a16="http://schemas.microsoft.com/office/drawing/2014/main" xmlns="" id="{AF37EE9F-0DCB-4006-AF70-973121542672}"/>
              </a:ext>
            </a:extLst>
          </p:cNvPr>
          <p:cNvSpPr txBox="1">
            <a:spLocks/>
          </p:cNvSpPr>
          <p:nvPr/>
        </p:nvSpPr>
        <p:spPr>
          <a:xfrm>
            <a:off x="570199" y="436170"/>
            <a:ext cx="11408898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/>
              <a:t>N</a:t>
            </a:r>
            <a:r>
              <a:rPr lang="ru-RU" sz="2400" b="1" dirty="0" err="1" smtClean="0"/>
              <a:t>-</a:t>
            </a:r>
            <a:r>
              <a:rPr lang="ru-RU" sz="2400" b="1" i="1" dirty="0" err="1" smtClean="0"/>
              <a:t>кінцева</a:t>
            </a:r>
            <a:r>
              <a:rPr lang="ru-RU" sz="2400" dirty="0" smtClean="0"/>
              <a:t>: – </a:t>
            </a:r>
            <a:r>
              <a:rPr lang="ru-RU" sz="2400" i="1" dirty="0" err="1" smtClean="0"/>
              <a:t>реакція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Сенджера</a:t>
            </a:r>
            <a:r>
              <a:rPr lang="ru-RU" sz="2400" dirty="0" smtClean="0"/>
              <a:t> – </a:t>
            </a:r>
            <a:r>
              <a:rPr lang="ru-RU" sz="2400" dirty="0" err="1" smtClean="0"/>
              <a:t>розчин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поліпептиду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обробляють</a:t>
            </a:r>
            <a:r>
              <a:rPr lang="ru-RU" sz="2400" dirty="0" smtClean="0"/>
              <a:t> </a:t>
            </a:r>
            <a:r>
              <a:rPr lang="ru-RU" sz="2400" dirty="0" smtClean="0"/>
              <a:t>                                  2,4-динітрофторбензеном </a:t>
            </a:r>
            <a:r>
              <a:rPr lang="ru-RU" sz="2400" dirty="0" smtClean="0"/>
              <a:t>в </a:t>
            </a:r>
            <a:r>
              <a:rPr lang="ru-RU" sz="2400" dirty="0" err="1" smtClean="0"/>
              <a:t>лужному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приєднується</a:t>
            </a:r>
            <a:r>
              <a:rPr lang="ru-RU" sz="2400" dirty="0" smtClean="0"/>
              <a:t> до NH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– </a:t>
            </a:r>
            <a:r>
              <a:rPr lang="ru-RU" sz="2400" dirty="0" err="1" smtClean="0"/>
              <a:t>групи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N</a:t>
            </a:r>
            <a:r>
              <a:rPr lang="ru-RU" sz="2400" dirty="0" err="1" smtClean="0"/>
              <a:t>-кінцевої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амінокислоти</a:t>
            </a:r>
            <a:r>
              <a:rPr lang="ru-RU" sz="2400" i="1" dirty="0" smtClean="0"/>
              <a:t> </a:t>
            </a:r>
            <a:r>
              <a:rPr lang="ru-RU" sz="2400" dirty="0" smtClean="0"/>
              <a:t>– </a:t>
            </a:r>
            <a:r>
              <a:rPr lang="ru-RU" sz="2400" dirty="0" err="1" smtClean="0"/>
              <a:t>жовтий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колір</a:t>
            </a:r>
            <a:r>
              <a:rPr lang="ru-RU" sz="2400" dirty="0" smtClean="0"/>
              <a:t>.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гідроліз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поліпептиду</a:t>
            </a:r>
            <a:r>
              <a:rPr lang="ru-RU" sz="2400" dirty="0" smtClean="0"/>
              <a:t>, </a:t>
            </a:r>
            <a:r>
              <a:rPr lang="ru-RU" sz="2400" dirty="0" err="1" smtClean="0"/>
              <a:t>хроматографія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</a:t>
            </a:r>
            <a:r>
              <a:rPr lang="ru-RU" sz="2400" dirty="0" smtClean="0"/>
              <a:t>.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ДНФБ </a:t>
            </a:r>
            <a:r>
              <a:rPr lang="ru-RU" sz="2400" dirty="0" err="1" smtClean="0"/>
              <a:t>жовтого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кольору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b="1" i="1" dirty="0" err="1" smtClean="0"/>
              <a:t>С-кінцева</a:t>
            </a:r>
            <a:r>
              <a:rPr lang="ru-RU" sz="2400" dirty="0" smtClean="0"/>
              <a:t> </a:t>
            </a:r>
            <a:r>
              <a:rPr lang="ru-RU" sz="2400" dirty="0" err="1" smtClean="0"/>
              <a:t>амінокислота</a:t>
            </a:r>
            <a:r>
              <a:rPr lang="ru-RU" sz="2400" dirty="0" smtClean="0"/>
              <a:t>: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метод </a:t>
            </a:r>
            <a:r>
              <a:rPr lang="ru-RU" sz="2400" dirty="0" err="1" smtClean="0"/>
              <a:t>гідразинолізу</a:t>
            </a:r>
            <a:r>
              <a:rPr lang="ru-RU" sz="2400" dirty="0" smtClean="0"/>
              <a:t> NH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NH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: молекула </a:t>
            </a:r>
            <a:r>
              <a:rPr lang="ru-RU" sz="2400" dirty="0" err="1" smtClean="0"/>
              <a:t>білку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гідразином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С</a:t>
            </a:r>
            <a:r>
              <a:rPr lang="ru-RU" sz="2400" dirty="0" err="1" smtClean="0"/>
              <a:t>-кінцева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амінокислота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відщеплюється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незмінному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, а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амінокислоти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гідразидів</a:t>
            </a: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2,4-динітрофторбензену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 descr="https://lifelib.info/biochemistry/biological/biological.files/image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3077" y="3513439"/>
            <a:ext cx="5494655" cy="310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01A0BA-9EDC-4279-93AC-CACEE1335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3343"/>
          </a:xfr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err="1"/>
              <a:t>Історія</a:t>
            </a:r>
            <a:r>
              <a:rPr lang="ru-RU" sz="4000" b="1" dirty="0"/>
              <a:t> </a:t>
            </a:r>
            <a:r>
              <a:rPr lang="ru-RU" sz="4000" b="1" dirty="0" err="1"/>
              <a:t>визначення</a:t>
            </a:r>
            <a:r>
              <a:rPr lang="ru-RU" sz="4000" b="1" dirty="0"/>
              <a:t> </a:t>
            </a:r>
            <a:r>
              <a:rPr lang="ru-RU" sz="4000" b="1" dirty="0" err="1"/>
              <a:t>первинної</a:t>
            </a:r>
            <a:r>
              <a:rPr lang="ru-RU" sz="4000" b="1" dirty="0"/>
              <a:t> </a:t>
            </a:r>
            <a:r>
              <a:rPr lang="ru-RU" sz="4000" b="1" dirty="0" err="1"/>
              <a:t>структури</a:t>
            </a:r>
            <a:r>
              <a:rPr lang="ru-RU" sz="4000" b="1" dirty="0"/>
              <a:t> </a:t>
            </a:r>
            <a:r>
              <a:rPr lang="ru-RU" sz="4000" b="1" dirty="0" err="1"/>
              <a:t>білків</a:t>
            </a:r>
            <a:r>
              <a:rPr lang="ru-RU" sz="4000" b="1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0C1760-8EF8-4113-9B99-0B68E2EE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57" y="1161221"/>
            <a:ext cx="7920112" cy="53597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   Думка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є </a:t>
            </a:r>
            <a:r>
              <a:rPr lang="ru-RU" dirty="0" err="1"/>
              <a:t>лінійними</a:t>
            </a:r>
            <a:r>
              <a:rPr lang="ru-RU" dirty="0"/>
              <a:t> </a:t>
            </a:r>
            <a:r>
              <a:rPr lang="ru-RU" dirty="0" err="1"/>
              <a:t>ланцюгами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альфа-</a:t>
            </a:r>
            <a:r>
              <a:rPr lang="ru-RU" dirty="0" err="1"/>
              <a:t>амінокислот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висловлена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b="1" dirty="0"/>
              <a:t>в 1902 р.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дослідниками</a:t>
            </a:r>
            <a:r>
              <a:rPr lang="ru-RU" dirty="0"/>
              <a:t> </a:t>
            </a:r>
            <a:r>
              <a:rPr lang="ru-RU" i="1" u="sng" dirty="0"/>
              <a:t>на 74-й </a:t>
            </a:r>
            <a:r>
              <a:rPr lang="ru-RU" i="1" u="sng" dirty="0" err="1"/>
              <a:t>конференції</a:t>
            </a:r>
            <a:r>
              <a:rPr lang="ru-RU" i="1" u="sng" dirty="0"/>
              <a:t> </a:t>
            </a:r>
            <a:r>
              <a:rPr lang="ru-RU" i="1" u="sng" dirty="0" err="1"/>
              <a:t>Товариства</a:t>
            </a:r>
            <a:r>
              <a:rPr lang="ru-RU" i="1" u="sng" dirty="0"/>
              <a:t> </a:t>
            </a:r>
            <a:r>
              <a:rPr lang="ru-RU" i="1" u="sng" dirty="0" err="1"/>
              <a:t>німецьких</a:t>
            </a:r>
            <a:r>
              <a:rPr lang="ru-RU" i="1" u="sng" dirty="0"/>
              <a:t> </a:t>
            </a:r>
            <a:r>
              <a:rPr lang="ru-RU" i="1" u="sng" dirty="0" err="1"/>
              <a:t>науковців</a:t>
            </a:r>
            <a:r>
              <a:rPr lang="ru-RU" i="1" u="sng" dirty="0"/>
              <a:t> та </a:t>
            </a:r>
            <a:r>
              <a:rPr lang="ru-RU" i="1" u="sng" dirty="0" err="1"/>
              <a:t>лікарів</a:t>
            </a:r>
            <a:r>
              <a:rPr lang="ru-RU" i="1" u="sng" dirty="0"/>
              <a:t> у </a:t>
            </a:r>
            <a:r>
              <a:rPr lang="ru-RU" i="1" u="sng" dirty="0" err="1"/>
              <a:t>Карлових</a:t>
            </a:r>
            <a:r>
              <a:rPr lang="ru-RU" i="1" u="sng" dirty="0"/>
              <a:t> Варах. </a:t>
            </a:r>
          </a:p>
          <a:p>
            <a:pPr marL="0" indent="0" algn="just">
              <a:buNone/>
            </a:pPr>
            <a:r>
              <a:rPr lang="ru-RU" dirty="0"/>
              <a:t>     На </a:t>
            </a:r>
            <a:r>
              <a:rPr lang="ru-RU" dirty="0" err="1"/>
              <a:t>ранковому</a:t>
            </a:r>
            <a:r>
              <a:rPr lang="ru-RU" dirty="0"/>
              <a:t> </a:t>
            </a:r>
            <a:r>
              <a:rPr lang="ru-RU" dirty="0" err="1"/>
              <a:t>засіданні</a:t>
            </a:r>
            <a:r>
              <a:rPr lang="ru-RU" dirty="0"/>
              <a:t> </a:t>
            </a:r>
            <a:r>
              <a:rPr lang="ru-RU" b="1" dirty="0"/>
              <a:t>Франц Гофмейстер</a:t>
            </a:r>
            <a:r>
              <a:rPr lang="ru-RU" dirty="0"/>
              <a:t>, </a:t>
            </a:r>
            <a:r>
              <a:rPr lang="ru-RU" dirty="0" err="1"/>
              <a:t>ґрунтуючись</a:t>
            </a:r>
            <a:r>
              <a:rPr lang="ru-RU" dirty="0"/>
              <a:t> 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 </a:t>
            </a:r>
            <a:r>
              <a:rPr lang="ru-RU" dirty="0" err="1"/>
              <a:t>біуретової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. А </a:t>
            </a:r>
            <a:r>
              <a:rPr lang="ru-RU" dirty="0" err="1"/>
              <a:t>кількома</a:t>
            </a:r>
            <a:r>
              <a:rPr lang="ru-RU" dirty="0"/>
              <a:t> годинами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виступ</a:t>
            </a:r>
            <a:r>
              <a:rPr lang="ru-RU" dirty="0"/>
              <a:t> </a:t>
            </a:r>
            <a:r>
              <a:rPr lang="ru-RU" b="1" dirty="0" err="1"/>
              <a:t>Еміля</a:t>
            </a:r>
            <a:r>
              <a:rPr lang="ru-RU" b="1" dirty="0"/>
              <a:t> </a:t>
            </a:r>
            <a:r>
              <a:rPr lang="ru-RU" b="1" dirty="0" err="1"/>
              <a:t>Фішера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навів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на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пептидного </a:t>
            </a:r>
            <a:r>
              <a:rPr lang="ru-RU" dirty="0" err="1"/>
              <a:t>зв’язку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     </a:t>
            </a:r>
            <a:r>
              <a:rPr lang="ru-RU" dirty="0" err="1"/>
              <a:t>Заради</a:t>
            </a:r>
            <a:r>
              <a:rPr lang="ru-RU" dirty="0"/>
              <a:t> </a:t>
            </a:r>
            <a:r>
              <a:rPr lang="ru-RU" dirty="0" err="1"/>
              <a:t>справедливості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1882 р.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амідного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в </a:t>
            </a:r>
            <a:r>
              <a:rPr lang="ru-RU" dirty="0" err="1"/>
              <a:t>білках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висловлена</a:t>
            </a:r>
            <a:r>
              <a:rPr lang="ru-RU" dirty="0"/>
              <a:t> </a:t>
            </a:r>
            <a:r>
              <a:rPr lang="ru-RU" dirty="0" err="1"/>
              <a:t>французьким</a:t>
            </a:r>
            <a:r>
              <a:rPr lang="ru-RU" dirty="0"/>
              <a:t> </a:t>
            </a:r>
            <a:r>
              <a:rPr lang="ru-RU" dirty="0" err="1"/>
              <a:t>хіміком</a:t>
            </a:r>
            <a:r>
              <a:rPr lang="ru-RU" dirty="0"/>
              <a:t> Е. </a:t>
            </a:r>
            <a:r>
              <a:rPr lang="ru-RU" dirty="0" err="1"/>
              <a:t>Грімо</a:t>
            </a:r>
            <a:r>
              <a:rPr lang="ru-RU" dirty="0"/>
              <a:t>, але </a:t>
            </a:r>
            <a:r>
              <a:rPr lang="ru-RU" dirty="0" err="1"/>
              <a:t>тоді</a:t>
            </a:r>
            <a:r>
              <a:rPr lang="ru-RU" dirty="0"/>
              <a:t> вона не </a:t>
            </a:r>
            <a:r>
              <a:rPr lang="ru-RU" dirty="0" err="1"/>
              <a:t>здобула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. </a:t>
            </a:r>
          </a:p>
        </p:txBody>
      </p:sp>
      <p:pic>
        <p:nvPicPr>
          <p:cNvPr id="2050" name="Picture 2" descr="Картинки по запросу Франц Гофмейстер">
            <a:extLst>
              <a:ext uri="{FF2B5EF4-FFF2-40B4-BE49-F238E27FC236}">
                <a16:creationId xmlns:a16="http://schemas.microsoft.com/office/drawing/2014/main" xmlns="" id="{005AA276-07B4-4C88-AD5B-2A82FDD76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4111" y="982795"/>
            <a:ext cx="2450084" cy="28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еміль фішер">
            <a:extLst>
              <a:ext uri="{FF2B5EF4-FFF2-40B4-BE49-F238E27FC236}">
                <a16:creationId xmlns:a16="http://schemas.microsoft.com/office/drawing/2014/main" xmlns="" id="{5939B8AF-7F72-4903-AA53-DB3150718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5041" y="3895443"/>
            <a:ext cx="1747912" cy="25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80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BBF381-FD6C-4293-9E4A-65BF9E6D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70" y="151571"/>
            <a:ext cx="11774659" cy="2554546"/>
          </a:xfrm>
          <a:solidFill>
            <a:srgbClr val="CC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   </a:t>
            </a:r>
            <a:r>
              <a:rPr lang="ru-RU" sz="2400" dirty="0" err="1"/>
              <a:t>Незважаючи</a:t>
            </a:r>
            <a:r>
              <a:rPr lang="ru-RU" sz="2400" dirty="0"/>
              <a:t> на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 та </a:t>
            </a:r>
            <a:r>
              <a:rPr lang="ru-RU" sz="2400" dirty="0" err="1"/>
              <a:t>пізніше</a:t>
            </a:r>
            <a:r>
              <a:rPr lang="ru-RU" sz="2400" dirty="0"/>
              <a:t> </a:t>
            </a:r>
            <a:r>
              <a:rPr lang="ru-RU" sz="2400" dirty="0" err="1"/>
              <a:t>доведення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гідролізати</a:t>
            </a:r>
            <a:r>
              <a:rPr lang="ru-RU" sz="2400" dirty="0"/>
              <a:t> </a:t>
            </a:r>
            <a:r>
              <a:rPr lang="ru-RU" sz="2400" dirty="0" err="1"/>
              <a:t>розщеплених</a:t>
            </a:r>
            <a:r>
              <a:rPr lang="ru-RU" sz="2400" dirty="0"/>
              <a:t> </a:t>
            </a:r>
            <a:r>
              <a:rPr lang="ru-RU" sz="2400" dirty="0" err="1"/>
              <a:t>білків</a:t>
            </a:r>
            <a:r>
              <a:rPr lang="ru-RU" sz="2400" dirty="0"/>
              <a:t> </a:t>
            </a:r>
            <a:r>
              <a:rPr lang="ru-RU" sz="2400" dirty="0" err="1"/>
              <a:t>утворюють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</a:t>
            </a:r>
            <a:r>
              <a:rPr lang="ru-RU" sz="2400" dirty="0" err="1"/>
              <a:t>олігопротеїни</a:t>
            </a:r>
            <a:r>
              <a:rPr lang="ru-RU" sz="2400" dirty="0"/>
              <a:t>, думка про </a:t>
            </a:r>
            <a:r>
              <a:rPr lang="ru-RU" sz="2400" dirty="0" err="1"/>
              <a:t>білки</a:t>
            </a:r>
            <a:r>
              <a:rPr lang="ru-RU" sz="2400" dirty="0"/>
              <a:t> як </a:t>
            </a:r>
            <a:r>
              <a:rPr lang="ru-RU" sz="2400" dirty="0" err="1"/>
              <a:t>лінійні</a:t>
            </a:r>
            <a:r>
              <a:rPr lang="ru-RU" sz="2400" dirty="0"/>
              <a:t> </a:t>
            </a:r>
            <a:r>
              <a:rPr lang="ru-RU" sz="2400" dirty="0" err="1"/>
              <a:t>полімери</a:t>
            </a:r>
            <a:r>
              <a:rPr lang="ru-RU" sz="2400" dirty="0"/>
              <a:t> </a:t>
            </a:r>
            <a:r>
              <a:rPr lang="ru-RU" sz="2400" dirty="0" err="1"/>
              <a:t>амінокислот</a:t>
            </a:r>
            <a:r>
              <a:rPr lang="ru-RU" sz="2400" dirty="0"/>
              <a:t> без </a:t>
            </a:r>
            <a:r>
              <a:rPr lang="ru-RU" sz="2400" dirty="0" err="1"/>
              <a:t>розгалужень</a:t>
            </a:r>
            <a:r>
              <a:rPr lang="ru-RU" sz="2400" dirty="0"/>
              <a:t> не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сприйнята</a:t>
            </a:r>
            <a:r>
              <a:rPr lang="ru-RU" sz="2400" dirty="0"/>
              <a:t> </a:t>
            </a:r>
            <a:r>
              <a:rPr lang="ru-RU" sz="2400" dirty="0" err="1"/>
              <a:t>одразу</a:t>
            </a:r>
            <a:r>
              <a:rPr lang="ru-RU" sz="2400" dirty="0"/>
              <a:t>. </a:t>
            </a:r>
            <a:r>
              <a:rPr lang="ru-RU" sz="2400" dirty="0" err="1"/>
              <a:t>Деякі</a:t>
            </a:r>
            <a:r>
              <a:rPr lang="ru-RU" sz="2400" dirty="0"/>
              <a:t> добре </a:t>
            </a:r>
            <a:r>
              <a:rPr lang="ru-RU" sz="2400" dirty="0" err="1"/>
              <a:t>відомі</a:t>
            </a:r>
            <a:r>
              <a:rPr lang="ru-RU" sz="2400" dirty="0"/>
              <a:t> </a:t>
            </a:r>
            <a:r>
              <a:rPr lang="ru-RU" sz="2400" dirty="0" err="1"/>
              <a:t>учені</a:t>
            </a:r>
            <a:r>
              <a:rPr lang="ru-RU" sz="2400" dirty="0"/>
              <a:t> </a:t>
            </a:r>
            <a:r>
              <a:rPr lang="ru-RU" sz="2400" dirty="0" err="1"/>
              <a:t>сумнівались</a:t>
            </a:r>
            <a:r>
              <a:rPr lang="ru-RU" sz="2400" dirty="0"/>
              <a:t> у тому,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ковалентні</a:t>
            </a:r>
            <a:r>
              <a:rPr lang="ru-RU" sz="2400" dirty="0"/>
              <a:t> </a:t>
            </a:r>
            <a:r>
              <a:rPr lang="ru-RU" sz="2400" dirty="0" err="1"/>
              <a:t>зв’язки</a:t>
            </a:r>
            <a:r>
              <a:rPr lang="ru-RU" sz="2400" dirty="0"/>
              <a:t> </a:t>
            </a:r>
            <a:r>
              <a:rPr lang="ru-RU" sz="2400" dirty="0" err="1"/>
              <a:t>настільки</a:t>
            </a:r>
            <a:r>
              <a:rPr lang="ru-RU" sz="2400" dirty="0"/>
              <a:t> </a:t>
            </a:r>
            <a:r>
              <a:rPr lang="ru-RU" sz="2400" dirty="0" err="1"/>
              <a:t>сильні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тримати</a:t>
            </a:r>
            <a:r>
              <a:rPr lang="ru-RU" sz="2400" dirty="0"/>
              <a:t>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довгі</a:t>
            </a:r>
            <a:r>
              <a:rPr lang="ru-RU" sz="2400" dirty="0"/>
              <a:t> </a:t>
            </a:r>
            <a:r>
              <a:rPr lang="ru-RU" sz="2400" dirty="0" err="1"/>
              <a:t>молекули</a:t>
            </a:r>
            <a:r>
              <a:rPr lang="ru-RU" sz="2400" dirty="0"/>
              <a:t> разом. Г. </a:t>
            </a:r>
            <a:r>
              <a:rPr lang="ru-RU" sz="2400" dirty="0" err="1"/>
              <a:t>Штаудінгеру</a:t>
            </a:r>
            <a:r>
              <a:rPr lang="ru-RU" sz="2400" dirty="0"/>
              <a:t> </a:t>
            </a:r>
            <a:r>
              <a:rPr lang="ru-RU" sz="2400" dirty="0" err="1"/>
              <a:t>довелося</a:t>
            </a:r>
            <a:r>
              <a:rPr lang="ru-RU" sz="2400" dirty="0"/>
              <a:t> </a:t>
            </a:r>
            <a:r>
              <a:rPr lang="ru-RU" sz="2400" dirty="0" err="1"/>
              <a:t>долати</a:t>
            </a:r>
            <a:r>
              <a:rPr lang="ru-RU" sz="2400" dirty="0"/>
              <a:t> </a:t>
            </a:r>
            <a:r>
              <a:rPr lang="ru-RU" sz="2400" dirty="0" err="1"/>
              <a:t>подібні</a:t>
            </a:r>
            <a:r>
              <a:rPr lang="ru-RU" sz="2400" dirty="0"/>
              <a:t> </a:t>
            </a:r>
            <a:r>
              <a:rPr lang="ru-RU" sz="2400" dirty="0" err="1"/>
              <a:t>упередження</a:t>
            </a:r>
            <a:r>
              <a:rPr lang="ru-RU" sz="2400" dirty="0"/>
              <a:t> в 1920-х роках, </a:t>
            </a:r>
            <a:r>
              <a:rPr lang="ru-RU" sz="2400" dirty="0" err="1"/>
              <a:t>переконуючи</a:t>
            </a:r>
            <a:r>
              <a:rPr lang="ru-RU" sz="2400" dirty="0"/>
              <a:t> </a:t>
            </a:r>
            <a:r>
              <a:rPr lang="ru-RU" sz="2400" dirty="0" err="1"/>
              <a:t>скептиків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каучук </a:t>
            </a:r>
            <a:r>
              <a:rPr lang="ru-RU" sz="2400" dirty="0" err="1"/>
              <a:t>складається</a:t>
            </a:r>
            <a:r>
              <a:rPr lang="ru-RU" sz="2400" dirty="0"/>
              <a:t> з макромолекул. Для </a:t>
            </a:r>
            <a:r>
              <a:rPr lang="ru-RU" sz="2400" dirty="0" err="1"/>
              <a:t>пояснення</a:t>
            </a:r>
            <a:r>
              <a:rPr lang="ru-RU" sz="2400" dirty="0"/>
              <a:t> </a:t>
            </a:r>
            <a:r>
              <a:rPr lang="ru-RU" sz="2400" dirty="0" err="1"/>
              <a:t>властивостей</a:t>
            </a:r>
            <a:r>
              <a:rPr lang="ru-RU" sz="2400" dirty="0"/>
              <a:t> </a:t>
            </a:r>
            <a:r>
              <a:rPr lang="ru-RU" sz="2400" dirty="0" err="1"/>
              <a:t>білків</a:t>
            </a:r>
            <a:r>
              <a:rPr lang="ru-RU" sz="2400" dirty="0"/>
              <a:t> </a:t>
            </a:r>
            <a:r>
              <a:rPr lang="ru-RU" sz="2400" dirty="0" err="1"/>
              <a:t>з’явилось</a:t>
            </a:r>
            <a:r>
              <a:rPr lang="ru-RU" sz="2400" dirty="0"/>
              <a:t> </a:t>
            </a:r>
            <a:r>
              <a:rPr lang="ru-RU" sz="2400" dirty="0" err="1"/>
              <a:t>кілька</a:t>
            </a:r>
            <a:r>
              <a:rPr lang="ru-RU" sz="2400" dirty="0"/>
              <a:t> </a:t>
            </a:r>
            <a:r>
              <a:rPr lang="ru-RU" sz="2400" dirty="0" err="1"/>
              <a:t>альтернативних</a:t>
            </a:r>
            <a:r>
              <a:rPr lang="ru-RU" sz="2400" dirty="0"/>
              <a:t> </a:t>
            </a:r>
            <a:r>
              <a:rPr lang="ru-RU" sz="2400" dirty="0" err="1"/>
              <a:t>гіпотез</a:t>
            </a:r>
            <a:r>
              <a:rPr lang="ru-RU" sz="2400" dirty="0"/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5BD89D4-5261-4FAB-A96C-1C646A5640E0}"/>
              </a:ext>
            </a:extLst>
          </p:cNvPr>
          <p:cNvSpPr/>
          <p:nvPr/>
        </p:nvSpPr>
        <p:spPr>
          <a:xfrm flipH="1">
            <a:off x="208669" y="2706117"/>
            <a:ext cx="11774659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/>
              <a:t>    </a:t>
            </a:r>
            <a:r>
              <a:rPr lang="ru-RU" sz="2400" b="1" dirty="0" err="1"/>
              <a:t>Колоїдна</a:t>
            </a:r>
            <a:r>
              <a:rPr lang="ru-RU" sz="2400" b="1" dirty="0"/>
              <a:t> </a:t>
            </a:r>
            <a:r>
              <a:rPr lang="ru-RU" sz="2400" b="1" dirty="0" err="1"/>
              <a:t>гіпотеза</a:t>
            </a:r>
            <a:r>
              <a:rPr lang="ru-RU" sz="2400" b="1" dirty="0"/>
              <a:t> </a:t>
            </a:r>
            <a:r>
              <a:rPr lang="ru-RU" sz="2400" b="1" dirty="0" err="1"/>
              <a:t>протеїнів</a:t>
            </a:r>
            <a:r>
              <a:rPr lang="ru-RU" sz="2400" b="1" dirty="0"/>
              <a:t> </a:t>
            </a:r>
            <a:r>
              <a:rPr lang="ru-RU" sz="2400" dirty="0" err="1"/>
              <a:t>стверджувала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білки</a:t>
            </a:r>
            <a:r>
              <a:rPr lang="ru-RU" sz="2400" dirty="0"/>
              <a:t> є </a:t>
            </a:r>
            <a:r>
              <a:rPr lang="ru-RU" sz="2400" dirty="0" err="1"/>
              <a:t>колоїдними</a:t>
            </a:r>
            <a:r>
              <a:rPr lang="ru-RU" sz="2400" dirty="0"/>
              <a:t> ансамблями маленьких молекул. Вона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спростована</a:t>
            </a:r>
            <a:r>
              <a:rPr lang="ru-RU" sz="2400" dirty="0"/>
              <a:t> в 1920-х роках </a:t>
            </a:r>
            <a:r>
              <a:rPr lang="ru-RU" sz="2400" dirty="0" err="1"/>
              <a:t>проведеними</a:t>
            </a:r>
            <a:r>
              <a:rPr lang="ru-RU" sz="2400" dirty="0"/>
              <a:t> Т. </a:t>
            </a:r>
            <a:r>
              <a:rPr lang="ru-RU" sz="2400" dirty="0" err="1"/>
              <a:t>Сведбергом</a:t>
            </a:r>
            <a:r>
              <a:rPr lang="ru-RU" sz="2400" dirty="0"/>
              <a:t> </a:t>
            </a:r>
            <a:r>
              <a:rPr lang="ru-RU" sz="2400" dirty="0" err="1"/>
              <a:t>дослідженнями</a:t>
            </a:r>
            <a:r>
              <a:rPr lang="ru-RU" sz="2400" dirty="0"/>
              <a:t> </a:t>
            </a:r>
            <a:r>
              <a:rPr lang="ru-RU" sz="2400" dirty="0" err="1"/>
              <a:t>білків</a:t>
            </a:r>
            <a:r>
              <a:rPr lang="ru-RU" sz="2400" dirty="0"/>
              <a:t> на ультрацентрифугах,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засвідчили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білки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сталу</a:t>
            </a:r>
            <a:r>
              <a:rPr lang="ru-RU" sz="2400" dirty="0"/>
              <a:t>, </a:t>
            </a:r>
            <a:r>
              <a:rPr lang="ru-RU" sz="2400" dirty="0" err="1"/>
              <a:t>відтворювану</a:t>
            </a:r>
            <a:r>
              <a:rPr lang="ru-RU" sz="2400" dirty="0"/>
              <a:t> </a:t>
            </a:r>
            <a:r>
              <a:rPr lang="ru-RU" sz="2400" dirty="0" err="1"/>
              <a:t>молекулярну</a:t>
            </a:r>
            <a:r>
              <a:rPr lang="ru-RU" sz="2400" dirty="0"/>
              <a:t> </a:t>
            </a:r>
            <a:r>
              <a:rPr lang="ru-RU" sz="2400" dirty="0" err="1"/>
              <a:t>масу</a:t>
            </a:r>
            <a:r>
              <a:rPr lang="ru-RU" sz="2400" dirty="0"/>
              <a:t>. </a:t>
            </a:r>
            <a:r>
              <a:rPr lang="ru-RU" sz="2400" dirty="0" err="1"/>
              <a:t>Пізніше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підтвердили</a:t>
            </a:r>
            <a:r>
              <a:rPr lang="ru-RU" sz="2400" dirty="0"/>
              <a:t> й </a:t>
            </a:r>
            <a:r>
              <a:rPr lang="ru-RU" sz="2400" dirty="0" err="1"/>
              <a:t>електрофоретичні</a:t>
            </a:r>
            <a:r>
              <a:rPr lang="ru-RU" sz="2400" dirty="0"/>
              <a:t> </a:t>
            </a:r>
            <a:r>
              <a:rPr lang="ru-RU" sz="2400" dirty="0" err="1"/>
              <a:t>вимірювання</a:t>
            </a:r>
            <a:r>
              <a:rPr lang="ru-RU" sz="2400" dirty="0"/>
              <a:t> </a:t>
            </a:r>
            <a:r>
              <a:rPr lang="en-US" sz="2400" dirty="0"/>
              <a:t>A. </a:t>
            </a:r>
            <a:r>
              <a:rPr lang="ru-RU" sz="2400" dirty="0" err="1"/>
              <a:t>Тізеліуса</a:t>
            </a:r>
            <a:r>
              <a:rPr lang="ru-RU" sz="2400" dirty="0"/>
              <a:t>: </a:t>
            </a:r>
            <a:r>
              <a:rPr lang="ru-RU" sz="2400" dirty="0" err="1"/>
              <a:t>протеїни</a:t>
            </a:r>
            <a:r>
              <a:rPr lang="ru-RU" sz="2400" dirty="0"/>
              <a:t> є </a:t>
            </a:r>
            <a:r>
              <a:rPr lang="ru-RU" sz="2400" dirty="0" err="1"/>
              <a:t>індивідуальними</a:t>
            </a:r>
            <a:r>
              <a:rPr lang="ru-RU" sz="2400" dirty="0"/>
              <a:t> молекулами.</a:t>
            </a:r>
            <a:br>
              <a:rPr lang="ru-RU" sz="2400" dirty="0"/>
            </a:br>
            <a:r>
              <a:rPr lang="ru-RU" sz="2400" dirty="0"/>
              <a:t>     </a:t>
            </a:r>
            <a:r>
              <a:rPr lang="ru-RU" sz="2400" dirty="0" err="1"/>
              <a:t>Інша</a:t>
            </a:r>
            <a:r>
              <a:rPr lang="ru-RU" sz="2400" dirty="0"/>
              <a:t>, </a:t>
            </a:r>
            <a:r>
              <a:rPr lang="ru-RU" sz="2400" b="1" dirty="0" err="1"/>
              <a:t>циклольна</a:t>
            </a:r>
            <a:r>
              <a:rPr lang="ru-RU" sz="2400" b="1" dirty="0"/>
              <a:t> (</a:t>
            </a:r>
            <a:r>
              <a:rPr lang="en-US" sz="2400" b="1" dirty="0"/>
              <a:t>cyclol) </a:t>
            </a:r>
            <a:r>
              <a:rPr lang="ru-RU" sz="2400" b="1" dirty="0" err="1"/>
              <a:t>гіпотеза</a:t>
            </a:r>
            <a:r>
              <a:rPr lang="ru-RU" sz="2400" dirty="0"/>
              <a:t>, </a:t>
            </a:r>
            <a:r>
              <a:rPr lang="ru-RU" sz="2400" dirty="0" err="1"/>
              <a:t>стверджувала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лінійний</a:t>
            </a:r>
            <a:r>
              <a:rPr lang="ru-RU" sz="2400" dirty="0"/>
              <a:t> </a:t>
            </a:r>
            <a:r>
              <a:rPr lang="ru-RU" sz="2400" dirty="0" err="1"/>
              <a:t>поліпептид</a:t>
            </a:r>
            <a:r>
              <a:rPr lang="ru-RU" sz="2400" dirty="0"/>
              <a:t> </a:t>
            </a:r>
            <a:r>
              <a:rPr lang="ru-RU" sz="2400" dirty="0" err="1"/>
              <a:t>відчуває</a:t>
            </a:r>
            <a:r>
              <a:rPr lang="ru-RU" sz="2400" dirty="0"/>
              <a:t> </a:t>
            </a:r>
            <a:r>
              <a:rPr lang="ru-RU" sz="2400" dirty="0" err="1"/>
              <a:t>хімічне</a:t>
            </a:r>
            <a:r>
              <a:rPr lang="ru-RU" sz="2400" dirty="0"/>
              <a:t> </a:t>
            </a:r>
            <a:r>
              <a:rPr lang="ru-RU" sz="2400" dirty="0" err="1"/>
              <a:t>циклольне</a:t>
            </a:r>
            <a:r>
              <a:rPr lang="ru-RU" sz="2400" dirty="0"/>
              <a:t> </a:t>
            </a:r>
            <a:r>
              <a:rPr lang="ru-RU" sz="2400" dirty="0" err="1"/>
              <a:t>перегрупування</a:t>
            </a:r>
            <a:r>
              <a:rPr lang="ru-RU" sz="2400" dirty="0"/>
              <a:t> </a:t>
            </a:r>
            <a:r>
              <a:rPr lang="en-US" sz="2400" dirty="0"/>
              <a:t>C=O + HN → C(</a:t>
            </a:r>
            <a:r>
              <a:rPr lang="ru-RU" sz="2400" dirty="0"/>
              <a:t>О)—</a:t>
            </a:r>
            <a:r>
              <a:rPr lang="en-US" sz="2400" dirty="0"/>
              <a:t>N, </a:t>
            </a:r>
            <a:r>
              <a:rPr lang="ru-RU" sz="2400" dirty="0"/>
              <a:t>яке </a:t>
            </a:r>
            <a:r>
              <a:rPr lang="ru-RU" sz="2400" dirty="0" err="1"/>
              <a:t>зшиває</a:t>
            </a:r>
            <a:r>
              <a:rPr lang="ru-RU" sz="2400" dirty="0"/>
              <a:t> </a:t>
            </a:r>
            <a:r>
              <a:rPr lang="ru-RU" sz="2400" dirty="0" err="1"/>
              <a:t>ланцюг</a:t>
            </a:r>
            <a:r>
              <a:rPr lang="ru-RU" sz="2400" dirty="0"/>
              <a:t> </a:t>
            </a:r>
            <a:r>
              <a:rPr lang="ru-RU" sz="2400" dirty="0" err="1"/>
              <a:t>амідних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, </a:t>
            </a:r>
            <a:r>
              <a:rPr lang="ru-RU" sz="2400" dirty="0" err="1"/>
              <a:t>формуючи</a:t>
            </a:r>
            <a:r>
              <a:rPr lang="ru-RU" sz="2400" dirty="0"/>
              <a:t> </a:t>
            </a:r>
            <a:r>
              <a:rPr lang="ru-RU" sz="2400" dirty="0" err="1"/>
              <a:t>двовимірну</a:t>
            </a:r>
            <a:r>
              <a:rPr lang="ru-RU" sz="2400" dirty="0"/>
              <a:t> структуру. </a:t>
            </a:r>
            <a:r>
              <a:rPr lang="ru-RU" sz="2400" dirty="0" err="1"/>
              <a:t>Первинні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</a:t>
            </a:r>
            <a:r>
              <a:rPr lang="ru-RU" sz="2400" dirty="0" err="1"/>
              <a:t>протеїнів</a:t>
            </a:r>
            <a:r>
              <a:rPr lang="ru-RU" sz="2400" dirty="0"/>
              <a:t> </a:t>
            </a:r>
            <a:r>
              <a:rPr lang="ru-RU" sz="2400" dirty="0" err="1"/>
              <a:t>пропонувалися</a:t>
            </a:r>
            <a:r>
              <a:rPr lang="ru-RU" sz="2400" dirty="0"/>
              <a:t>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дослідниками</a:t>
            </a:r>
            <a:r>
              <a:rPr lang="ru-RU" sz="2400" dirty="0"/>
              <a:t>, як, </a:t>
            </a:r>
            <a:r>
              <a:rPr lang="ru-RU" sz="2400" i="1" u="sng" dirty="0" err="1"/>
              <a:t>наприклад</a:t>
            </a:r>
            <a:r>
              <a:rPr lang="ru-RU" sz="2400" i="1" u="sng" dirty="0"/>
              <a:t>, </a:t>
            </a:r>
            <a:r>
              <a:rPr lang="ru-RU" sz="2400" i="1" u="sng" dirty="0" err="1"/>
              <a:t>дикетопіперазинова</a:t>
            </a:r>
            <a:r>
              <a:rPr lang="ru-RU" sz="2400" i="1" u="sng" dirty="0"/>
              <a:t> модель </a:t>
            </a:r>
            <a:r>
              <a:rPr lang="ru-RU" sz="2400" i="1" u="sng" dirty="0" err="1"/>
              <a:t>чи</a:t>
            </a:r>
            <a:r>
              <a:rPr lang="ru-RU" sz="2400" i="1" u="sng" dirty="0"/>
              <a:t> </a:t>
            </a:r>
            <a:r>
              <a:rPr lang="ru-RU" sz="2400" i="1" u="sng" dirty="0" err="1"/>
              <a:t>пірол</a:t>
            </a:r>
            <a:r>
              <a:rPr lang="ru-RU" sz="2400" i="1" u="sng" dirty="0"/>
              <a:t>/</a:t>
            </a:r>
            <a:r>
              <a:rPr lang="ru-RU" sz="2400" i="1" u="sng" dirty="0" err="1"/>
              <a:t>піперидинова</a:t>
            </a:r>
            <a:r>
              <a:rPr lang="ru-RU" sz="2400" i="1" u="sng" dirty="0"/>
              <a:t> </a:t>
            </a:r>
            <a:r>
              <a:rPr lang="ru-RU" sz="2400" i="1" u="sng" dirty="0" err="1"/>
              <a:t>теорія</a:t>
            </a:r>
            <a:r>
              <a:rPr lang="ru-RU" sz="2400" i="1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15767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D8EA90-76A6-4D05-8C83-2C0C4E7FC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06" y="264111"/>
            <a:ext cx="11718387" cy="3072674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, вони </a:t>
            </a:r>
            <a:r>
              <a:rPr lang="ru-RU" dirty="0" err="1"/>
              <a:t>були</a:t>
            </a:r>
            <a:r>
              <a:rPr lang="ru-RU" dirty="0"/>
              <a:t> остаточно </a:t>
            </a:r>
            <a:r>
              <a:rPr lang="ru-RU" dirty="0" err="1"/>
              <a:t>спростовані</a:t>
            </a:r>
            <a:r>
              <a:rPr lang="ru-RU" dirty="0"/>
              <a:t>, коли </a:t>
            </a:r>
            <a:r>
              <a:rPr lang="ru-RU" b="1" dirty="0" err="1"/>
              <a:t>Фредерік</a:t>
            </a:r>
            <a:r>
              <a:rPr lang="ru-RU" b="1" dirty="0"/>
              <a:t> </a:t>
            </a:r>
            <a:r>
              <a:rPr lang="ru-RU" b="1" dirty="0" err="1"/>
              <a:t>Сангер</a:t>
            </a:r>
            <a:r>
              <a:rPr lang="ru-RU" b="1" dirty="0"/>
              <a:t>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визначив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амінокислот</a:t>
            </a:r>
            <a:r>
              <a:rPr lang="ru-RU" dirty="0"/>
              <a:t> у </a:t>
            </a:r>
            <a:r>
              <a:rPr lang="ru-RU" dirty="0" err="1"/>
              <a:t>інсуліні</a:t>
            </a:r>
            <a:r>
              <a:rPr lang="ru-RU" dirty="0"/>
              <a:t>, а </a:t>
            </a:r>
            <a:r>
              <a:rPr lang="en-US" b="1" dirty="0"/>
              <a:t>M</a:t>
            </a:r>
            <a:r>
              <a:rPr lang="uk-UA" b="1" dirty="0" err="1"/>
              <a:t>акс</a:t>
            </a:r>
            <a:r>
              <a:rPr lang="en-US" b="1" dirty="0"/>
              <a:t> </a:t>
            </a:r>
            <a:r>
              <a:rPr lang="ru-RU" b="1" dirty="0" err="1"/>
              <a:t>Перутц</a:t>
            </a:r>
            <a:r>
              <a:rPr lang="ru-RU" b="1" dirty="0"/>
              <a:t> </a:t>
            </a:r>
            <a:r>
              <a:rPr lang="ru-RU" dirty="0"/>
              <a:t>і </a:t>
            </a:r>
            <a:r>
              <a:rPr lang="ru-RU" b="1" dirty="0"/>
              <a:t>Джон </a:t>
            </a:r>
            <a:r>
              <a:rPr lang="ru-RU" b="1" dirty="0" err="1"/>
              <a:t>Кендрю</a:t>
            </a:r>
            <a:r>
              <a:rPr lang="ru-RU" b="1" dirty="0"/>
              <a:t> </a:t>
            </a:r>
            <a:r>
              <a:rPr lang="ru-RU" dirty="0"/>
              <a:t>провели </a:t>
            </a:r>
            <a:r>
              <a:rPr lang="ru-RU" dirty="0" err="1"/>
              <a:t>кристалографічне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міоглобіну</a:t>
            </a:r>
            <a:r>
              <a:rPr lang="ru-RU" dirty="0"/>
              <a:t> та </a:t>
            </a:r>
            <a:r>
              <a:rPr lang="ru-RU" dirty="0" err="1"/>
              <a:t>гемоглобіну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   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 є </a:t>
            </a:r>
            <a:r>
              <a:rPr lang="ru-RU" dirty="0" err="1"/>
              <a:t>лінійними</a:t>
            </a:r>
            <a:r>
              <a:rPr lang="ru-RU" dirty="0"/>
              <a:t> </a:t>
            </a:r>
            <a:r>
              <a:rPr lang="ru-RU" dirty="0" err="1"/>
              <a:t>полімерами</a:t>
            </a:r>
            <a:r>
              <a:rPr lang="ru-RU" dirty="0"/>
              <a:t> – </a:t>
            </a:r>
            <a:r>
              <a:rPr lang="ru-RU" dirty="0" err="1"/>
              <a:t>поліпептидами</a:t>
            </a:r>
            <a:r>
              <a:rPr lang="ru-RU" dirty="0"/>
              <a:t>. У </a:t>
            </a:r>
            <a:r>
              <a:rPr lang="ru-RU" dirty="0" err="1"/>
              <a:t>всіх</a:t>
            </a:r>
            <a:r>
              <a:rPr lang="ru-RU" dirty="0"/>
              <a:t> видах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налічується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 млн, </a:t>
            </a:r>
            <a:r>
              <a:rPr lang="ru-RU" dirty="0" err="1"/>
              <a:t>міститься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1010 – 1012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endParaRPr lang="ru-RU" dirty="0"/>
          </a:p>
        </p:txBody>
      </p:sp>
      <p:pic>
        <p:nvPicPr>
          <p:cNvPr id="3074" name="Picture 2" descr="Картинки по запросу Ф. Сангер">
            <a:extLst>
              <a:ext uri="{FF2B5EF4-FFF2-40B4-BE49-F238E27FC236}">
                <a16:creationId xmlns:a16="http://schemas.microsoft.com/office/drawing/2014/main" xmlns="" id="{43E2D3ED-7813-4003-83D4-A53031F2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06" y="3429000"/>
            <a:ext cx="2285707" cy="30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M. Перутц">
            <a:extLst>
              <a:ext uri="{FF2B5EF4-FFF2-40B4-BE49-F238E27FC236}">
                <a16:creationId xmlns:a16="http://schemas.microsoft.com/office/drawing/2014/main" xmlns="" id="{8AB95857-6613-4E2D-ACF6-5FD98C70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845" y="3429000"/>
            <a:ext cx="2574193" cy="304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Д. Кендрю">
            <a:extLst>
              <a:ext uri="{FF2B5EF4-FFF2-40B4-BE49-F238E27FC236}">
                <a16:creationId xmlns:a16="http://schemas.microsoft.com/office/drawing/2014/main" xmlns="" id="{D0860763-4064-4D60-BF08-6C7423287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193" y="3403934"/>
            <a:ext cx="2173070" cy="307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Д. Кендрю">
            <a:extLst>
              <a:ext uri="{FF2B5EF4-FFF2-40B4-BE49-F238E27FC236}">
                <a16:creationId xmlns:a16="http://schemas.microsoft.com/office/drawing/2014/main" xmlns="" id="{AEDFBA9D-B15D-4E21-8096-AF812F80F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3418" y="3429000"/>
            <a:ext cx="27717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65CF686-D0F4-400C-8A7F-09AB19C5AAA3}"/>
              </a:ext>
            </a:extLst>
          </p:cNvPr>
          <p:cNvSpPr/>
          <p:nvPr/>
        </p:nvSpPr>
        <p:spPr>
          <a:xfrm>
            <a:off x="7561565" y="6535159"/>
            <a:ext cx="4630435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>
                <a:hlinkClick r:id="rId6"/>
              </a:rPr>
              <a:t>http://lib.iitta.gov.ua/7069/1/Velychko_Bio_him_4_2014.pdf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0052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90305C-CC22-4B82-AC41-F9FD188AC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5" y="111907"/>
            <a:ext cx="1975338" cy="774358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/>
              <a:t>Синтез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CDA586-B198-406F-9733-847C5952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5" y="1051266"/>
            <a:ext cx="5379720" cy="5518345"/>
          </a:xfr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    </a:t>
            </a:r>
            <a:r>
              <a:rPr lang="ru-RU" sz="2400" dirty="0" err="1"/>
              <a:t>Процес</a:t>
            </a:r>
            <a:r>
              <a:rPr lang="ru-RU" sz="2400" dirty="0"/>
              <a:t> синтезу </a:t>
            </a:r>
            <a:r>
              <a:rPr lang="ru-RU" sz="2400" dirty="0" err="1"/>
              <a:t>білка</a:t>
            </a:r>
            <a:r>
              <a:rPr lang="ru-RU" sz="2400" dirty="0"/>
              <a:t> в </a:t>
            </a:r>
            <a:r>
              <a:rPr lang="ru-RU" sz="2400" dirty="0" err="1"/>
              <a:t>клітині</a:t>
            </a:r>
            <a:r>
              <a:rPr lang="ru-RU" sz="2400" dirty="0"/>
              <a:t>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b="1" dirty="0" err="1"/>
              <a:t>біосинтезом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контролем </a:t>
            </a:r>
            <a:r>
              <a:rPr lang="ru-RU" sz="2400" dirty="0" err="1"/>
              <a:t>молекули</a:t>
            </a:r>
            <a:r>
              <a:rPr lang="ru-RU" sz="2400" dirty="0"/>
              <a:t> ДНК, яка таким чином </a:t>
            </a:r>
            <a:r>
              <a:rPr lang="ru-RU" sz="2400" dirty="0" err="1"/>
              <a:t>реалізує</a:t>
            </a:r>
            <a:r>
              <a:rPr lang="ru-RU" sz="2400" dirty="0"/>
              <a:t> </a:t>
            </a:r>
            <a:r>
              <a:rPr lang="ru-RU" sz="2400" dirty="0" err="1"/>
              <a:t>закодовану</a:t>
            </a:r>
            <a:r>
              <a:rPr lang="ru-RU" sz="2400" dirty="0"/>
              <a:t> в </a:t>
            </a:r>
            <a:r>
              <a:rPr lang="ru-RU" sz="2400" dirty="0" err="1"/>
              <a:t>ній</a:t>
            </a:r>
            <a:r>
              <a:rPr lang="ru-RU" sz="2400" dirty="0"/>
              <a:t> </a:t>
            </a:r>
            <a:r>
              <a:rPr lang="ru-RU" sz="2400" dirty="0" err="1"/>
              <a:t>спадкову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/>
              <a:t>      </a:t>
            </a:r>
            <a:r>
              <a:rPr lang="ru-RU" sz="2400" dirty="0" err="1"/>
              <a:t>Інформація</a:t>
            </a:r>
            <a:r>
              <a:rPr lang="ru-RU" sz="2400" dirty="0"/>
              <a:t> про склад </a:t>
            </a:r>
            <a:r>
              <a:rPr lang="ru-RU" sz="2400" dirty="0" err="1"/>
              <a:t>білка</a:t>
            </a:r>
            <a:r>
              <a:rPr lang="ru-RU" sz="2400" dirty="0"/>
              <a:t> </a:t>
            </a:r>
            <a:r>
              <a:rPr lang="ru-RU" sz="2400" dirty="0" err="1"/>
              <a:t>знаходиться</a:t>
            </a:r>
            <a:r>
              <a:rPr lang="ru-RU" sz="2400" dirty="0"/>
              <a:t> в молекулах ДНК. </a:t>
            </a:r>
            <a:r>
              <a:rPr lang="ru-RU" sz="2400" dirty="0" err="1"/>
              <a:t>Послідовність</a:t>
            </a:r>
            <a:r>
              <a:rPr lang="ru-RU" sz="2400" dirty="0"/>
              <a:t> </a:t>
            </a:r>
            <a:r>
              <a:rPr lang="ru-RU" sz="2400" dirty="0" err="1"/>
              <a:t>нуклеотидів</a:t>
            </a:r>
            <a:r>
              <a:rPr lang="ru-RU" sz="2400" dirty="0"/>
              <a:t> в молекулах ДНК,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послідовність</a:t>
            </a:r>
            <a:r>
              <a:rPr lang="ru-RU" sz="2400" dirty="0"/>
              <a:t> </a:t>
            </a:r>
            <a:r>
              <a:rPr lang="ru-RU" sz="2400" dirty="0" err="1"/>
              <a:t>амінокислот</a:t>
            </a:r>
            <a:r>
              <a:rPr lang="ru-RU" sz="2400" dirty="0"/>
              <a:t> в </a:t>
            </a:r>
            <a:r>
              <a:rPr lang="ru-RU" sz="2400" dirty="0" err="1"/>
              <a:t>молекулі</a:t>
            </a:r>
            <a:r>
              <a:rPr lang="ru-RU" sz="2400" dirty="0"/>
              <a:t> </a:t>
            </a:r>
            <a:r>
              <a:rPr lang="ru-RU" sz="2400" dirty="0" err="1"/>
              <a:t>синтезованого</a:t>
            </a:r>
            <a:r>
              <a:rPr lang="ru-RU" sz="2400" dirty="0"/>
              <a:t> </a:t>
            </a:r>
            <a:r>
              <a:rPr lang="ru-RU" sz="2400" dirty="0" err="1"/>
              <a:t>білка</a:t>
            </a:r>
            <a:r>
              <a:rPr lang="ru-RU" sz="2400" dirty="0"/>
              <a:t>,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b="1" dirty="0" err="1"/>
              <a:t>генетичним</a:t>
            </a:r>
            <a:r>
              <a:rPr lang="ru-RU" sz="2400" b="1" dirty="0"/>
              <a:t> кодом. </a:t>
            </a:r>
            <a:r>
              <a:rPr lang="ru-RU" sz="2400" dirty="0" err="1"/>
              <a:t>Амінокислоти</a:t>
            </a:r>
            <a:r>
              <a:rPr lang="ru-RU" sz="2400" dirty="0"/>
              <a:t> </a:t>
            </a:r>
            <a:r>
              <a:rPr lang="ru-RU" sz="2400" dirty="0" err="1"/>
              <a:t>кодуються</a:t>
            </a:r>
            <a:r>
              <a:rPr lang="ru-RU" sz="2400" dirty="0"/>
              <a:t> </a:t>
            </a:r>
            <a:r>
              <a:rPr lang="ru-RU" sz="2400" dirty="0" err="1"/>
              <a:t>трійками</a:t>
            </a:r>
            <a:r>
              <a:rPr lang="ru-RU" sz="2400" dirty="0"/>
              <a:t> </a:t>
            </a:r>
            <a:r>
              <a:rPr lang="ru-RU" sz="2400" dirty="0" err="1"/>
              <a:t>нуклеотидів</a:t>
            </a:r>
            <a:r>
              <a:rPr lang="ru-RU" sz="2400" dirty="0"/>
              <a:t>. </a:t>
            </a:r>
            <a:r>
              <a:rPr lang="ru-RU" sz="2400" dirty="0" err="1"/>
              <a:t>Трійку</a:t>
            </a:r>
            <a:r>
              <a:rPr lang="ru-RU" sz="2400" dirty="0"/>
              <a:t> </a:t>
            </a:r>
            <a:r>
              <a:rPr lang="ru-RU" sz="2400" dirty="0" err="1"/>
              <a:t>нуклеотидів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визначають</a:t>
            </a:r>
            <a:r>
              <a:rPr lang="ru-RU" sz="2400" dirty="0"/>
              <a:t> </a:t>
            </a:r>
            <a:r>
              <a:rPr lang="ru-RU" sz="2400" dirty="0" err="1"/>
              <a:t>включення</a:t>
            </a:r>
            <a:r>
              <a:rPr lang="ru-RU" sz="2400" dirty="0"/>
              <a:t> в </a:t>
            </a:r>
            <a:r>
              <a:rPr lang="ru-RU" sz="2400" dirty="0" err="1"/>
              <a:t>поліпептидний</a:t>
            </a:r>
            <a:r>
              <a:rPr lang="ru-RU" sz="2400" dirty="0"/>
              <a:t> </a:t>
            </a:r>
            <a:r>
              <a:rPr lang="ru-RU" sz="2400" dirty="0" err="1"/>
              <a:t>ланцюг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амінокислоти</a:t>
            </a:r>
            <a:r>
              <a:rPr lang="ru-RU" sz="2400" dirty="0"/>
              <a:t>,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b="1" dirty="0"/>
              <a:t>кодоном.</a:t>
            </a:r>
          </a:p>
        </p:txBody>
      </p:sp>
      <p:pic>
        <p:nvPicPr>
          <p:cNvPr id="4098" name="Picture 2" descr="https://studfiles.net/html/2706/506/html_380qdVRwrq.5qs_/img-_CyWWQ.png">
            <a:extLst>
              <a:ext uri="{FF2B5EF4-FFF2-40B4-BE49-F238E27FC236}">
                <a16:creationId xmlns:a16="http://schemas.microsoft.com/office/drawing/2014/main" xmlns="" id="{162D052E-5179-4D32-8997-D1632B42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176" y="225082"/>
            <a:ext cx="6307467" cy="42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2322679-5A14-4E52-B02A-34A6BC796152}"/>
              </a:ext>
            </a:extLst>
          </p:cNvPr>
          <p:cNvSpPr/>
          <p:nvPr/>
        </p:nvSpPr>
        <p:spPr>
          <a:xfrm>
            <a:off x="5848643" y="5638020"/>
            <a:ext cx="6096000" cy="830997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/>
              <a:t>Синтез </a:t>
            </a:r>
            <a:r>
              <a:rPr lang="ru-RU" sz="2400" b="1" dirty="0" err="1"/>
              <a:t>білка</a:t>
            </a:r>
            <a:r>
              <a:rPr lang="ru-RU" sz="2400" b="1" dirty="0"/>
              <a:t> </a:t>
            </a:r>
            <a:r>
              <a:rPr lang="ru-RU" sz="2400" b="1" dirty="0" err="1"/>
              <a:t>здійснюється</a:t>
            </a:r>
            <a:r>
              <a:rPr lang="ru-RU" sz="2400" b="1" dirty="0"/>
              <a:t> в два </a:t>
            </a:r>
            <a:r>
              <a:rPr lang="ru-RU" sz="2400" b="1" dirty="0" err="1"/>
              <a:t>етапи</a:t>
            </a:r>
            <a:r>
              <a:rPr lang="ru-RU" sz="2400" b="1" dirty="0"/>
              <a:t>:</a:t>
            </a:r>
            <a:r>
              <a:rPr lang="ru-RU" sz="2400" dirty="0"/>
              <a:t> 1 - </a:t>
            </a:r>
            <a:r>
              <a:rPr lang="ru-RU" sz="2400" dirty="0" err="1"/>
              <a:t>транскрипція</a:t>
            </a:r>
            <a:r>
              <a:rPr lang="ru-RU" sz="2400" dirty="0"/>
              <a:t>, 2 – </a:t>
            </a:r>
            <a:r>
              <a:rPr lang="ru-RU" sz="2400" dirty="0" err="1"/>
              <a:t>трансляція</a:t>
            </a:r>
            <a:r>
              <a:rPr lang="ru-RU" sz="2400" dirty="0"/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EEDCF1F-DA51-4C70-89B4-585ED7603F93}"/>
              </a:ext>
            </a:extLst>
          </p:cNvPr>
          <p:cNvSpPr/>
          <p:nvPr/>
        </p:nvSpPr>
        <p:spPr>
          <a:xfrm>
            <a:off x="6329658" y="4377343"/>
            <a:ext cx="5133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Схематичне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</a:t>
            </a:r>
            <a:r>
              <a:rPr lang="ru-RU" sz="2400" dirty="0" err="1"/>
              <a:t>транскрипції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29015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522BE6-D10C-41FB-8CA5-0A70E00D3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3" y="590843"/>
            <a:ext cx="11015003" cy="5586120"/>
          </a:xfrm>
          <a:solidFill>
            <a:srgbClr val="FFFF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    </a:t>
            </a:r>
            <a:r>
              <a:rPr lang="ru-RU" b="1" dirty="0" err="1"/>
              <a:t>Транскрипція</a:t>
            </a:r>
            <a:r>
              <a:rPr lang="ru-RU" dirty="0"/>
              <a:t> - </a:t>
            </a:r>
            <a:r>
              <a:rPr lang="ru-RU" dirty="0" err="1"/>
              <a:t>переписування</a:t>
            </a:r>
            <a:r>
              <a:rPr lang="ru-RU" dirty="0"/>
              <a:t> </a:t>
            </a:r>
            <a:r>
              <a:rPr lang="ru-RU" dirty="0" err="1"/>
              <a:t>генетичної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/>
              <a:t>молекули</a:t>
            </a:r>
            <a:r>
              <a:rPr lang="ru-RU" dirty="0"/>
              <a:t> ДНК на   і-РНК; і-РНК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генетичну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нуклеотидів</a:t>
            </a:r>
            <a:r>
              <a:rPr lang="ru-RU" dirty="0"/>
              <a:t>, точно </a:t>
            </a:r>
            <a:r>
              <a:rPr lang="ru-RU" dirty="0" err="1"/>
              <a:t>скопійованих</a:t>
            </a:r>
            <a:r>
              <a:rPr lang="ru-RU" dirty="0"/>
              <a:t> за типом </a:t>
            </a:r>
            <a:r>
              <a:rPr lang="ru-RU" dirty="0" err="1"/>
              <a:t>комплементарності</a:t>
            </a:r>
            <a:r>
              <a:rPr lang="ru-RU" dirty="0"/>
              <a:t> (А-У, Т-А; Ц-Г; Г-Ц) з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ДНК.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  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транскрипції</a:t>
            </a:r>
            <a:r>
              <a:rPr lang="ru-RU" dirty="0"/>
              <a:t> </a:t>
            </a:r>
            <a:r>
              <a:rPr lang="ru-RU" dirty="0" err="1"/>
              <a:t>синтезується</a:t>
            </a:r>
            <a:r>
              <a:rPr lang="ru-RU" dirty="0"/>
              <a:t> </a:t>
            </a:r>
            <a:r>
              <a:rPr lang="ru-RU" dirty="0" err="1"/>
              <a:t>проматрична</a:t>
            </a:r>
            <a:r>
              <a:rPr lang="ru-RU" dirty="0"/>
              <a:t>-РНК, </a:t>
            </a:r>
            <a:r>
              <a:rPr lang="ru-RU" dirty="0" err="1"/>
              <a:t>попередник</a:t>
            </a:r>
            <a:r>
              <a:rPr lang="ru-RU" dirty="0"/>
              <a:t> </a:t>
            </a:r>
            <a:r>
              <a:rPr lang="ru-RU" dirty="0" err="1"/>
              <a:t>зрілої</a:t>
            </a:r>
            <a:r>
              <a:rPr lang="ru-RU" dirty="0"/>
              <a:t> м-РНК (і-РНК), яка </a:t>
            </a:r>
            <a:r>
              <a:rPr lang="ru-RU" dirty="0" err="1"/>
              <a:t>бере</a:t>
            </a:r>
            <a:r>
              <a:rPr lang="ru-RU" dirty="0"/>
              <a:t> участь в </a:t>
            </a:r>
            <a:r>
              <a:rPr lang="ru-RU" dirty="0" err="1"/>
              <a:t>трансляції</a:t>
            </a:r>
            <a:r>
              <a:rPr lang="ru-RU" dirty="0"/>
              <a:t>. У ДНК </a:t>
            </a:r>
            <a:r>
              <a:rPr lang="ru-RU" dirty="0" err="1"/>
              <a:t>еукаріот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кодують</a:t>
            </a:r>
            <a:r>
              <a:rPr lang="ru-RU" dirty="0"/>
              <a:t> р-РНК, т-РНК і </a:t>
            </a:r>
            <a:r>
              <a:rPr lang="ru-RU" dirty="0" err="1"/>
              <a:t>поліпептиди</a:t>
            </a:r>
            <a:r>
              <a:rPr lang="ru-RU" dirty="0"/>
              <a:t>, є </a:t>
            </a:r>
            <a:r>
              <a:rPr lang="ru-RU" dirty="0" err="1"/>
              <a:t>фрагменти</a:t>
            </a:r>
            <a:r>
              <a:rPr lang="ru-RU" dirty="0"/>
              <a:t> без </a:t>
            </a:r>
            <a:r>
              <a:rPr lang="ru-RU" dirty="0" err="1"/>
              <a:t>генетичної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Вони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b="1" dirty="0" err="1"/>
              <a:t>інтронами</a:t>
            </a:r>
            <a:r>
              <a:rPr lang="ru-RU" dirty="0"/>
              <a:t>, а </a:t>
            </a:r>
            <a:r>
              <a:rPr lang="ru-RU" dirty="0" err="1"/>
              <a:t>кодують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- </a:t>
            </a:r>
            <a:r>
              <a:rPr lang="ru-RU" b="1" dirty="0" err="1"/>
              <a:t>екзонами</a:t>
            </a:r>
            <a:r>
              <a:rPr lang="ru-RU" b="1" dirty="0"/>
              <a:t>. </a:t>
            </a:r>
            <a:r>
              <a:rPr lang="ru-RU" dirty="0"/>
              <a:t>В </a:t>
            </a:r>
            <a:r>
              <a:rPr lang="ru-RU" dirty="0" err="1"/>
              <a:t>ядрі</a:t>
            </a:r>
            <a:r>
              <a:rPr lang="ru-RU" dirty="0"/>
              <a:t> в       про-м РНК </a:t>
            </a:r>
            <a:r>
              <a:rPr lang="ru-RU" dirty="0" err="1"/>
              <a:t>спеціальними</a:t>
            </a:r>
            <a:r>
              <a:rPr lang="ru-RU" dirty="0"/>
              <a:t> ферментами (</a:t>
            </a:r>
            <a:r>
              <a:rPr lang="ru-RU" dirty="0" err="1"/>
              <a:t>рестріктазами</a:t>
            </a:r>
            <a:r>
              <a:rPr lang="ru-RU" dirty="0"/>
              <a:t>) </a:t>
            </a:r>
            <a:r>
              <a:rPr lang="ru-RU" dirty="0" err="1"/>
              <a:t>вирізаються</a:t>
            </a:r>
            <a:r>
              <a:rPr lang="ru-RU" dirty="0"/>
              <a:t> </a:t>
            </a:r>
            <a:r>
              <a:rPr lang="ru-RU" dirty="0" err="1"/>
              <a:t>інтрони</a:t>
            </a:r>
            <a:r>
              <a:rPr lang="ru-RU" dirty="0"/>
              <a:t>, а </a:t>
            </a:r>
            <a:r>
              <a:rPr lang="ru-RU" dirty="0" err="1"/>
              <a:t>екзони</a:t>
            </a:r>
            <a:r>
              <a:rPr lang="ru-RU" dirty="0"/>
              <a:t> «</a:t>
            </a:r>
            <a:r>
              <a:rPr lang="ru-RU" dirty="0" err="1"/>
              <a:t>зрощуються</a:t>
            </a:r>
            <a:r>
              <a:rPr lang="ru-RU" dirty="0"/>
              <a:t>» </a:t>
            </a:r>
            <a:r>
              <a:rPr lang="ru-RU" dirty="0" err="1"/>
              <a:t>між</a:t>
            </a:r>
            <a:r>
              <a:rPr lang="ru-RU" dirty="0"/>
              <a:t> собою в </a:t>
            </a:r>
            <a:r>
              <a:rPr lang="ru-RU" dirty="0" err="1"/>
              <a:t>певному</a:t>
            </a:r>
            <a:r>
              <a:rPr lang="ru-RU" dirty="0"/>
              <a:t> порядку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 </a:t>
            </a:r>
            <a:r>
              <a:rPr lang="ru-RU" dirty="0" err="1"/>
              <a:t>лігаз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b="1" dirty="0"/>
              <a:t>сплайсинг. </a:t>
            </a:r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зріла</a:t>
            </a:r>
            <a:r>
              <a:rPr lang="ru-RU" dirty="0"/>
              <a:t> м-РНК, яка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ту </a:t>
            </a:r>
            <a:r>
              <a:rPr lang="ru-RU" dirty="0" err="1"/>
              <a:t>інформацію</a:t>
            </a:r>
            <a:r>
              <a:rPr lang="ru-RU" dirty="0"/>
              <a:t>, яка </a:t>
            </a:r>
            <a:r>
              <a:rPr lang="ru-RU" dirty="0" err="1"/>
              <a:t>необхідна</a:t>
            </a:r>
            <a:r>
              <a:rPr lang="ru-RU" dirty="0"/>
              <a:t> для синтезу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поліпептиду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8975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ADDEA0-1BC5-419E-B9BA-35787C182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632" y="356482"/>
            <a:ext cx="5852161" cy="2461846"/>
          </a:xfrm>
          <a:solidFill>
            <a:srgbClr val="CCE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b="1" dirty="0"/>
              <a:t>    </a:t>
            </a:r>
            <a:r>
              <a:rPr lang="ru-RU" b="1" dirty="0" err="1"/>
              <a:t>Трансляція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процес</a:t>
            </a:r>
            <a:r>
              <a:rPr lang="ru-RU" dirty="0"/>
              <a:t> синтезу </a:t>
            </a:r>
            <a:r>
              <a:rPr lang="ru-RU" dirty="0" err="1"/>
              <a:t>поліпептидних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рибосомах, де і-РНК є </a:t>
            </a:r>
            <a:r>
              <a:rPr lang="ru-RU" dirty="0" err="1"/>
              <a:t>посередником</a:t>
            </a:r>
            <a:r>
              <a:rPr lang="ru-RU" dirty="0"/>
              <a:t> у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первинну</a:t>
            </a:r>
            <a:r>
              <a:rPr lang="ru-RU" dirty="0"/>
              <a:t> структуру </a:t>
            </a:r>
            <a:r>
              <a:rPr lang="ru-RU" dirty="0" err="1"/>
              <a:t>білка</a:t>
            </a:r>
            <a:r>
              <a:rPr lang="ru-RU" dirty="0"/>
              <a:t>.</a:t>
            </a:r>
          </a:p>
        </p:txBody>
      </p:sp>
      <p:pic>
        <p:nvPicPr>
          <p:cNvPr id="5122" name="Picture 2" descr="https://studfiles.net/html/2706/506/html_380qdVRwrq.5qs_/img-mPWcbc.png">
            <a:extLst>
              <a:ext uri="{FF2B5EF4-FFF2-40B4-BE49-F238E27FC236}">
                <a16:creationId xmlns:a16="http://schemas.microsoft.com/office/drawing/2014/main" xmlns="" id="{EBC12E0C-94D2-48C8-95F9-BDF93A4A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33" y="0"/>
            <a:ext cx="4987949" cy="31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498EDCC-4F02-474D-BA99-DA407DC9D9CF}"/>
              </a:ext>
            </a:extLst>
          </p:cNvPr>
          <p:cNvSpPr/>
          <p:nvPr/>
        </p:nvSpPr>
        <p:spPr>
          <a:xfrm>
            <a:off x="427828" y="3046301"/>
            <a:ext cx="4805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/>
              <a:t>Схематичне</a:t>
            </a:r>
            <a:r>
              <a:rPr lang="ru-RU" sz="2400" dirty="0"/>
              <a:t> </a:t>
            </a:r>
            <a:r>
              <a:rPr lang="ru-RU" sz="2400" dirty="0" err="1"/>
              <a:t>зображення</a:t>
            </a:r>
            <a:r>
              <a:rPr lang="ru-RU" sz="2400" dirty="0"/>
              <a:t> </a:t>
            </a:r>
            <a:r>
              <a:rPr lang="ru-RU" sz="2400" dirty="0" err="1"/>
              <a:t>трансляції</a:t>
            </a:r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2E3E6C7-71A3-46B1-B99E-10096A2DF4B1}"/>
              </a:ext>
            </a:extLst>
          </p:cNvPr>
          <p:cNvSpPr/>
          <p:nvPr/>
        </p:nvSpPr>
        <p:spPr>
          <a:xfrm>
            <a:off x="427828" y="3683190"/>
            <a:ext cx="11374965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Трансляція</a:t>
            </a:r>
            <a:r>
              <a:rPr lang="ru-RU" sz="2400" b="1" dirty="0"/>
              <a:t> </a:t>
            </a:r>
            <a:r>
              <a:rPr lang="ru-RU" sz="2400" b="1" dirty="0" err="1"/>
              <a:t>складається</a:t>
            </a:r>
            <a:r>
              <a:rPr lang="ru-RU" sz="2400" b="1" dirty="0"/>
              <a:t> з </a:t>
            </a:r>
            <a:r>
              <a:rPr lang="ru-RU" sz="2400" b="1" dirty="0" err="1"/>
              <a:t>наступних</a:t>
            </a:r>
            <a:r>
              <a:rPr lang="ru-RU" sz="2400" b="1" dirty="0"/>
              <a:t> </a:t>
            </a:r>
            <a:r>
              <a:rPr lang="ru-RU" sz="2400" b="1" dirty="0" err="1"/>
              <a:t>етапів</a:t>
            </a:r>
            <a:r>
              <a:rPr lang="ru-RU" sz="2400" b="1" dirty="0"/>
              <a:t>:</a:t>
            </a:r>
          </a:p>
          <a:p>
            <a:endParaRPr lang="ru-RU" sz="2400" dirty="0"/>
          </a:p>
          <a:p>
            <a:pPr algn="just"/>
            <a:r>
              <a:rPr lang="ru-RU" sz="2400" b="1" dirty="0"/>
              <a:t>    1. </a:t>
            </a:r>
            <a:r>
              <a:rPr lang="ru-RU" sz="2400" b="1" dirty="0" err="1"/>
              <a:t>Ініціація</a:t>
            </a:r>
            <a:r>
              <a:rPr lang="ru-RU" sz="2400" b="1" dirty="0"/>
              <a:t>.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активація</a:t>
            </a:r>
            <a:r>
              <a:rPr lang="ru-RU" sz="2400" dirty="0"/>
              <a:t> і </a:t>
            </a:r>
            <a:r>
              <a:rPr lang="ru-RU" sz="2400" dirty="0" err="1"/>
              <a:t>кодування</a:t>
            </a:r>
            <a:r>
              <a:rPr lang="ru-RU" sz="2400" dirty="0"/>
              <a:t> </a:t>
            </a:r>
            <a:r>
              <a:rPr lang="ru-RU" sz="2400" dirty="0" err="1"/>
              <a:t>амінокислот</a:t>
            </a:r>
            <a:r>
              <a:rPr lang="ru-RU" sz="2400" dirty="0"/>
              <a:t>. Т-РНК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вигляд</a:t>
            </a:r>
            <a:r>
              <a:rPr lang="ru-RU" sz="2400" dirty="0"/>
              <a:t> </a:t>
            </a:r>
            <a:r>
              <a:rPr lang="ru-RU" sz="2400" dirty="0" err="1"/>
              <a:t>конюшини</a:t>
            </a:r>
            <a:r>
              <a:rPr lang="ru-RU" sz="2400" dirty="0"/>
              <a:t>, в </a:t>
            </a:r>
            <a:r>
              <a:rPr lang="ru-RU" sz="2400" dirty="0" err="1"/>
              <a:t>центральній</a:t>
            </a:r>
            <a:r>
              <a:rPr lang="ru-RU" sz="2400" dirty="0"/>
              <a:t> </a:t>
            </a:r>
            <a:r>
              <a:rPr lang="ru-RU" sz="2400" dirty="0" err="1"/>
              <a:t>петлі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розташовується</a:t>
            </a:r>
            <a:r>
              <a:rPr lang="ru-RU" sz="2400" dirty="0"/>
              <a:t> триплет - антикодон, </a:t>
            </a:r>
            <a:r>
              <a:rPr lang="ru-RU" sz="2400" dirty="0" err="1"/>
              <a:t>відповідний</a:t>
            </a:r>
            <a:r>
              <a:rPr lang="ru-RU" sz="2400" dirty="0"/>
              <a:t> коду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амінокислоти</a:t>
            </a:r>
            <a:r>
              <a:rPr lang="ru-RU" sz="2400" dirty="0"/>
              <a:t> і кодону на і-РНК. </a:t>
            </a:r>
            <a:r>
              <a:rPr lang="ru-RU" sz="2400" dirty="0" err="1"/>
              <a:t>Кожна</a:t>
            </a:r>
            <a:r>
              <a:rPr lang="ru-RU" sz="2400" dirty="0"/>
              <a:t> </a:t>
            </a:r>
            <a:r>
              <a:rPr lang="ru-RU" sz="2400" dirty="0" err="1"/>
              <a:t>амінокислота</a:t>
            </a:r>
            <a:r>
              <a:rPr lang="ru-RU" sz="2400" dirty="0"/>
              <a:t> </a:t>
            </a:r>
            <a:r>
              <a:rPr lang="ru-RU" sz="2400" dirty="0" err="1"/>
              <a:t>з'єднується</a:t>
            </a:r>
            <a:r>
              <a:rPr lang="ru-RU" sz="2400" dirty="0"/>
              <a:t> з </a:t>
            </a:r>
            <a:r>
              <a:rPr lang="ru-RU" sz="2400" dirty="0" err="1"/>
              <a:t>відповідною</a:t>
            </a:r>
            <a:r>
              <a:rPr lang="ru-RU" sz="2400" dirty="0"/>
              <a:t> т-РНК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 АТФ. </a:t>
            </a:r>
            <a:r>
              <a:rPr lang="ru-RU" sz="2400" dirty="0" err="1"/>
              <a:t>Утворюється</a:t>
            </a:r>
            <a:r>
              <a:rPr lang="ru-RU" sz="2400" dirty="0"/>
              <a:t> комплекс т-РНК - </a:t>
            </a:r>
            <a:r>
              <a:rPr lang="ru-RU" sz="2400" dirty="0" err="1"/>
              <a:t>амінокислота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надходить</a:t>
            </a:r>
            <a:r>
              <a:rPr lang="ru-RU" sz="2400" dirty="0"/>
              <a:t> на </a:t>
            </a:r>
            <a:r>
              <a:rPr lang="ru-RU" sz="2400" dirty="0" err="1"/>
              <a:t>рибосоми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1614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F37EE9F-0DCB-4006-AF70-97312154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73" y="863682"/>
            <a:ext cx="11408898" cy="5130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b="1" dirty="0"/>
              <a:t>    2. </a:t>
            </a:r>
            <a:r>
              <a:rPr lang="ru-RU" sz="2400" b="1" dirty="0" err="1"/>
              <a:t>Елонгація</a:t>
            </a:r>
            <a:r>
              <a:rPr lang="ru-RU" sz="2400" b="1" dirty="0"/>
              <a:t>. </a:t>
            </a:r>
            <a:r>
              <a:rPr lang="ru-RU" sz="2400" dirty="0"/>
              <a:t>і-РНК в </a:t>
            </a:r>
            <a:r>
              <a:rPr lang="ru-RU" sz="2400" dirty="0" err="1"/>
              <a:t>цитоплазмі</a:t>
            </a:r>
            <a:r>
              <a:rPr lang="ru-RU" sz="2400" dirty="0"/>
              <a:t> </a:t>
            </a:r>
            <a:r>
              <a:rPr lang="ru-RU" sz="2400" dirty="0" err="1"/>
              <a:t>з'єднується</a:t>
            </a:r>
            <a:r>
              <a:rPr lang="ru-RU" sz="2400" dirty="0"/>
              <a:t> з рибосомами на </a:t>
            </a:r>
            <a:r>
              <a:rPr lang="ru-RU" sz="2400" dirty="0" err="1"/>
              <a:t>гранулярній</a:t>
            </a:r>
            <a:r>
              <a:rPr lang="ru-RU" sz="2400" dirty="0"/>
              <a:t> ЕПС (</a:t>
            </a:r>
            <a:r>
              <a:rPr lang="ru-RU" sz="2400" dirty="0" err="1"/>
              <a:t>ендоплазматична</a:t>
            </a:r>
            <a:r>
              <a:rPr lang="ru-RU" sz="2400" dirty="0"/>
              <a:t> </a:t>
            </a:r>
            <a:r>
              <a:rPr lang="ru-RU" sz="2400" dirty="0" err="1"/>
              <a:t>сітка</a:t>
            </a:r>
            <a:r>
              <a:rPr lang="ru-RU" sz="2400" dirty="0"/>
              <a:t>), </a:t>
            </a:r>
            <a:r>
              <a:rPr lang="ru-RU" sz="2400" dirty="0" err="1"/>
              <a:t>утворюється</a:t>
            </a:r>
            <a:r>
              <a:rPr lang="ru-RU" sz="2400" dirty="0"/>
              <a:t> комплекс і-РНК - рибосома. Т-РНК з </a:t>
            </a:r>
            <a:r>
              <a:rPr lang="ru-RU" sz="2400" dirty="0" err="1"/>
              <a:t>амінокислотами</a:t>
            </a:r>
            <a:r>
              <a:rPr lang="ru-RU" sz="2400" dirty="0"/>
              <a:t> за принципом </a:t>
            </a:r>
            <a:r>
              <a:rPr lang="ru-RU" sz="2400" dirty="0" err="1"/>
              <a:t>комплементарності</a:t>
            </a:r>
            <a:r>
              <a:rPr lang="ru-RU" sz="2400" dirty="0"/>
              <a:t> антикодону з кодоном </a:t>
            </a:r>
            <a:r>
              <a:rPr lang="ru-RU" sz="2400" dirty="0" err="1"/>
              <a:t>з'єднуються</a:t>
            </a:r>
            <a:r>
              <a:rPr lang="ru-RU" sz="2400" dirty="0"/>
              <a:t> з і-РНК і </a:t>
            </a:r>
            <a:r>
              <a:rPr lang="ru-RU" sz="2400" dirty="0" err="1"/>
              <a:t>входять</a:t>
            </a:r>
            <a:r>
              <a:rPr lang="ru-RU" sz="2400" dirty="0"/>
              <a:t> в рибосому. У пептидному </a:t>
            </a:r>
            <a:r>
              <a:rPr lang="ru-RU" sz="2400" dirty="0" err="1"/>
              <a:t>центрі</a:t>
            </a:r>
            <a:r>
              <a:rPr lang="ru-RU" sz="2400" dirty="0"/>
              <a:t> </a:t>
            </a:r>
            <a:r>
              <a:rPr lang="ru-RU" sz="2400" dirty="0" err="1"/>
              <a:t>рибосоми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</a:t>
            </a:r>
            <a:r>
              <a:rPr lang="ru-RU" sz="2400" dirty="0" err="1"/>
              <a:t>амінокислотами</a:t>
            </a:r>
            <a:r>
              <a:rPr lang="ru-RU" sz="2400" dirty="0"/>
              <a:t> </a:t>
            </a:r>
            <a:r>
              <a:rPr lang="ru-RU" sz="2400" dirty="0" err="1"/>
              <a:t>утворюється</a:t>
            </a:r>
            <a:r>
              <a:rPr lang="ru-RU" sz="2400" dirty="0"/>
              <a:t> </a:t>
            </a:r>
            <a:r>
              <a:rPr lang="ru-RU" sz="2400" dirty="0" err="1"/>
              <a:t>пептидний</a:t>
            </a:r>
            <a:r>
              <a:rPr lang="ru-RU" sz="2400" dirty="0"/>
              <a:t> </a:t>
            </a:r>
            <a:r>
              <a:rPr lang="ru-RU" sz="2400" dirty="0" err="1"/>
              <a:t>зв'язок</a:t>
            </a:r>
            <a:r>
              <a:rPr lang="ru-RU" sz="2400" dirty="0"/>
              <a:t>, а </a:t>
            </a:r>
            <a:r>
              <a:rPr lang="ru-RU" sz="2400" dirty="0" err="1"/>
              <a:t>вільна</a:t>
            </a:r>
            <a:r>
              <a:rPr lang="ru-RU" sz="2400" dirty="0"/>
              <a:t> т-РНК </a:t>
            </a:r>
            <a:r>
              <a:rPr lang="ru-RU" sz="2400" dirty="0" err="1"/>
              <a:t>покидає</a:t>
            </a:r>
            <a:r>
              <a:rPr lang="ru-RU" sz="2400" dirty="0"/>
              <a:t> рибосому.</a:t>
            </a:r>
          </a:p>
          <a:p>
            <a:pPr marL="0" indent="0" algn="just">
              <a:buNone/>
            </a:pPr>
            <a:r>
              <a:rPr lang="ru-RU" sz="2400" dirty="0"/>
              <a:t>     </a:t>
            </a:r>
            <a:r>
              <a:rPr lang="ru-RU" sz="2400" b="1" dirty="0"/>
              <a:t>3. </a:t>
            </a:r>
            <a:r>
              <a:rPr lang="ru-RU" sz="2400" b="1" dirty="0" err="1"/>
              <a:t>Термінація</a:t>
            </a:r>
            <a:r>
              <a:rPr lang="ru-RU" sz="2400" b="1" dirty="0"/>
              <a:t>. </a:t>
            </a:r>
            <a:r>
              <a:rPr lang="ru-RU" sz="2400" dirty="0"/>
              <a:t>Синтез </a:t>
            </a:r>
            <a:r>
              <a:rPr lang="ru-RU" sz="2400" dirty="0" err="1"/>
              <a:t>закінчується</a:t>
            </a:r>
            <a:r>
              <a:rPr lang="ru-RU" sz="2400" dirty="0"/>
              <a:t>, коли на і-РНК </a:t>
            </a:r>
            <a:r>
              <a:rPr lang="ru-RU" sz="2400" dirty="0" err="1"/>
              <a:t>починаються</a:t>
            </a:r>
            <a:r>
              <a:rPr lang="ru-RU" sz="2400" dirty="0"/>
              <a:t> </a:t>
            </a:r>
            <a:r>
              <a:rPr lang="ru-RU" sz="2400" dirty="0" err="1"/>
              <a:t>безглузді</a:t>
            </a:r>
            <a:r>
              <a:rPr lang="ru-RU" sz="2400" dirty="0"/>
              <a:t> </a:t>
            </a:r>
            <a:r>
              <a:rPr lang="ru-RU" sz="2400" dirty="0" err="1"/>
              <a:t>кодони</a:t>
            </a:r>
            <a:r>
              <a:rPr lang="ru-RU" sz="2400" dirty="0"/>
              <a:t> (стоп-</a:t>
            </a:r>
            <a:r>
              <a:rPr lang="ru-RU" sz="2400" dirty="0" err="1"/>
              <a:t>коди</a:t>
            </a:r>
            <a:r>
              <a:rPr lang="ru-RU" sz="2400" dirty="0"/>
              <a:t>). </a:t>
            </a:r>
            <a:r>
              <a:rPr lang="ru-RU" sz="2400" dirty="0" err="1"/>
              <a:t>Рибосоми</a:t>
            </a:r>
            <a:r>
              <a:rPr lang="ru-RU" sz="2400" dirty="0"/>
              <a:t> </a:t>
            </a:r>
            <a:r>
              <a:rPr lang="ru-RU" sz="2400" dirty="0" err="1"/>
              <a:t>відокремлюються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і-РНК, з них </a:t>
            </a:r>
            <a:r>
              <a:rPr lang="ru-RU" sz="2400" dirty="0" err="1"/>
              <a:t>знімаються</a:t>
            </a:r>
            <a:r>
              <a:rPr lang="ru-RU" sz="2400" dirty="0"/>
              <a:t> </a:t>
            </a:r>
            <a:r>
              <a:rPr lang="ru-RU" sz="2400" dirty="0" err="1"/>
              <a:t>поліпетідні</a:t>
            </a:r>
            <a:r>
              <a:rPr lang="ru-RU" sz="2400" dirty="0"/>
              <a:t> </a:t>
            </a:r>
            <a:r>
              <a:rPr lang="ru-RU" sz="2400" dirty="0" err="1"/>
              <a:t>ендоплазматичні</a:t>
            </a:r>
            <a:r>
              <a:rPr lang="ru-RU" sz="2400" dirty="0"/>
              <a:t> </a:t>
            </a:r>
            <a:r>
              <a:rPr lang="ru-RU" sz="2400" dirty="0" err="1"/>
              <a:t>сітки</a:t>
            </a:r>
            <a:r>
              <a:rPr lang="ru-RU" sz="2400" dirty="0"/>
              <a:t>. Так як весь </a:t>
            </a:r>
            <a:r>
              <a:rPr lang="ru-RU" sz="2400" dirty="0" err="1"/>
              <a:t>процес</a:t>
            </a:r>
            <a:r>
              <a:rPr lang="ru-RU" sz="2400" dirty="0"/>
              <a:t> синтезу </a:t>
            </a:r>
            <a:r>
              <a:rPr lang="ru-RU" sz="2400" dirty="0" err="1"/>
              <a:t>протікає</a:t>
            </a:r>
            <a:r>
              <a:rPr lang="ru-RU" sz="2400" dirty="0"/>
              <a:t> на </a:t>
            </a:r>
            <a:r>
              <a:rPr lang="ru-RU" sz="2400" dirty="0" err="1"/>
              <a:t>гранулярній</a:t>
            </a:r>
            <a:r>
              <a:rPr lang="ru-RU" sz="2400" dirty="0"/>
              <a:t> </a:t>
            </a:r>
            <a:r>
              <a:rPr lang="ru-RU" sz="2400" dirty="0" err="1"/>
              <a:t>ендоплазматичній</a:t>
            </a:r>
            <a:r>
              <a:rPr lang="ru-RU" sz="2400" dirty="0"/>
              <a:t> </a:t>
            </a:r>
            <a:r>
              <a:rPr lang="ru-RU" sz="2400" dirty="0" err="1"/>
              <a:t>сітці</a:t>
            </a:r>
            <a:r>
              <a:rPr lang="ru-RU" sz="2400" dirty="0"/>
              <a:t>, то </a:t>
            </a:r>
            <a:r>
              <a:rPr lang="ru-RU" sz="2400" dirty="0" err="1"/>
              <a:t>утворюються</a:t>
            </a:r>
            <a:r>
              <a:rPr lang="ru-RU" sz="2400" dirty="0"/>
              <a:t> </a:t>
            </a:r>
            <a:r>
              <a:rPr lang="ru-RU" sz="2400" dirty="0" err="1"/>
              <a:t>поліпептидні</a:t>
            </a:r>
            <a:r>
              <a:rPr lang="ru-RU" sz="2400" dirty="0"/>
              <a:t> </a:t>
            </a:r>
            <a:r>
              <a:rPr lang="ru-RU" sz="2400" dirty="0" err="1"/>
              <a:t>ланцюги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надходять</a:t>
            </a:r>
            <a:r>
              <a:rPr lang="ru-RU" sz="2400" dirty="0"/>
              <a:t> в </a:t>
            </a:r>
            <a:r>
              <a:rPr lang="ru-RU" sz="2400" dirty="0" err="1"/>
              <a:t>канальця</a:t>
            </a:r>
            <a:r>
              <a:rPr lang="ru-RU" sz="2400" dirty="0"/>
              <a:t> ЕПС, де </a:t>
            </a:r>
            <a:r>
              <a:rPr lang="ru-RU" sz="2400" dirty="0" err="1"/>
              <a:t>набувають</a:t>
            </a:r>
            <a:r>
              <a:rPr lang="ru-RU" sz="2400" dirty="0"/>
              <a:t> </a:t>
            </a:r>
            <a:r>
              <a:rPr lang="ru-RU" sz="2400" dirty="0" err="1"/>
              <a:t>залишкову</a:t>
            </a:r>
            <a:r>
              <a:rPr lang="ru-RU" sz="2400" dirty="0"/>
              <a:t> структуру і </a:t>
            </a:r>
            <a:r>
              <a:rPr lang="ru-RU" sz="2400" dirty="0" err="1"/>
              <a:t>перетворюються</a:t>
            </a:r>
            <a:r>
              <a:rPr lang="ru-RU" sz="2400" dirty="0"/>
              <a:t> в молекулу </a:t>
            </a:r>
            <a:r>
              <a:rPr lang="ru-RU" sz="2400" dirty="0" err="1"/>
              <a:t>білка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r>
              <a:rPr lang="ru-RU" sz="2400" i="1" u="sng" dirty="0"/>
              <a:t>Таким чином, </a:t>
            </a:r>
            <a:r>
              <a:rPr lang="ru-RU" sz="2400" i="1" u="sng" dirty="0" err="1"/>
              <a:t>послідовність</a:t>
            </a:r>
            <a:r>
              <a:rPr lang="ru-RU" sz="2400" i="1" u="sng" dirty="0"/>
              <a:t> </a:t>
            </a:r>
            <a:r>
              <a:rPr lang="ru-RU" sz="2400" i="1" u="sng" dirty="0" err="1"/>
              <a:t>амінокислот</a:t>
            </a:r>
            <a:r>
              <a:rPr lang="ru-RU" sz="2400" i="1" u="sng" dirty="0"/>
              <a:t> у </a:t>
            </a:r>
            <a:r>
              <a:rPr lang="ru-RU" sz="2400" i="1" u="sng" dirty="0" err="1"/>
              <a:t>поліпептидному</a:t>
            </a:r>
            <a:r>
              <a:rPr lang="ru-RU" sz="2400" i="1" u="sng" dirty="0"/>
              <a:t> </a:t>
            </a:r>
            <a:r>
              <a:rPr lang="ru-RU" sz="2400" i="1" u="sng" dirty="0" err="1"/>
              <a:t>ланцюзі</a:t>
            </a:r>
            <a:r>
              <a:rPr lang="ru-RU" sz="2400" i="1" u="sng" dirty="0"/>
              <a:t> </a:t>
            </a:r>
            <a:r>
              <a:rPr lang="ru-RU" sz="2400" i="1" u="sng" dirty="0" err="1"/>
              <a:t>визначається</a:t>
            </a:r>
            <a:r>
              <a:rPr lang="ru-RU" sz="2400" i="1" u="sng" dirty="0"/>
              <a:t> </a:t>
            </a:r>
            <a:r>
              <a:rPr lang="ru-RU" sz="2400" i="1" u="sng" dirty="0" err="1"/>
              <a:t>послідовністю</a:t>
            </a:r>
            <a:r>
              <a:rPr lang="ru-RU" sz="2400" i="1" u="sng" dirty="0"/>
              <a:t> </a:t>
            </a:r>
            <a:r>
              <a:rPr lang="ru-RU" sz="2400" i="1" u="sng" dirty="0" err="1"/>
              <a:t>азотистих</a:t>
            </a:r>
            <a:r>
              <a:rPr lang="ru-RU" sz="2400" i="1" u="sng" dirty="0"/>
              <a:t> основ у </a:t>
            </a:r>
            <a:r>
              <a:rPr lang="ru-RU" sz="2400" i="1" u="sng" dirty="0" err="1"/>
              <a:t>молекулі</a:t>
            </a:r>
            <a:r>
              <a:rPr lang="ru-RU" sz="2400" i="1" u="sng" dirty="0"/>
              <a:t> і-РНК, яка, в свою </a:t>
            </a:r>
            <a:r>
              <a:rPr lang="ru-RU" sz="2400" i="1" u="sng" dirty="0" err="1"/>
              <a:t>чергу</a:t>
            </a:r>
            <a:r>
              <a:rPr lang="ru-RU" sz="2400" i="1" u="sng" dirty="0"/>
              <a:t>, </a:t>
            </a:r>
            <a:r>
              <a:rPr lang="ru-RU" sz="2400" i="1" u="sng" dirty="0" err="1"/>
              <a:t>визначається</a:t>
            </a:r>
            <a:r>
              <a:rPr lang="ru-RU" sz="2400" i="1" u="sng" dirty="0"/>
              <a:t> </a:t>
            </a:r>
            <a:r>
              <a:rPr lang="ru-RU" sz="2400" i="1" u="sng" dirty="0" err="1"/>
              <a:t>послідовністю</a:t>
            </a:r>
            <a:r>
              <a:rPr lang="ru-RU" sz="2400" i="1" u="sng" dirty="0"/>
              <a:t> </a:t>
            </a:r>
            <a:r>
              <a:rPr lang="ru-RU" sz="2400" i="1" u="sng" dirty="0" err="1"/>
              <a:t>азотистих</a:t>
            </a:r>
            <a:r>
              <a:rPr lang="ru-RU" sz="2400" i="1" u="sng" dirty="0"/>
              <a:t> основ у </a:t>
            </a:r>
            <a:r>
              <a:rPr lang="ru-RU" sz="2400" i="1" u="sng" dirty="0" err="1"/>
              <a:t>молекулі</a:t>
            </a:r>
            <a:r>
              <a:rPr lang="ru-RU" sz="2400" i="1" u="sng" dirty="0"/>
              <a:t> ДНК.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59FADA9-BECB-4D84-9702-B61676C0E968}"/>
              </a:ext>
            </a:extLst>
          </p:cNvPr>
          <p:cNvSpPr/>
          <p:nvPr/>
        </p:nvSpPr>
        <p:spPr>
          <a:xfrm>
            <a:off x="7566567" y="6488668"/>
            <a:ext cx="462543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https://studfiles.net/preview/6223604/page:2/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236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1357</Words>
  <Application>Microsoft Office PowerPoint</Application>
  <PresentationFormat>Произвольный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ПЕРВИННА СТРУКТУРА БІЛКА</vt:lpstr>
      <vt:lpstr>Слайд 2</vt:lpstr>
      <vt:lpstr>Історія визначення первинної структури білків </vt:lpstr>
      <vt:lpstr>Слайд 4</vt:lpstr>
      <vt:lpstr>Слайд 5</vt:lpstr>
      <vt:lpstr>Синтез</vt:lpstr>
      <vt:lpstr>Слайд 7</vt:lpstr>
      <vt:lpstr>Слайд 8</vt:lpstr>
      <vt:lpstr>Слайд 9</vt:lpstr>
      <vt:lpstr> Хімічний синтез</vt:lpstr>
      <vt:lpstr>Слайд 11</vt:lpstr>
      <vt:lpstr>Нерибосомний синтез</vt:lpstr>
      <vt:lpstr>Найвідоміший представник – яєчний альбумін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ПЕРВИННА СТРУКТУРА БІЛКА</dc:title>
  <dc:creator>Пользователь</dc:creator>
  <cp:lastModifiedBy>Женя</cp:lastModifiedBy>
  <cp:revision>19</cp:revision>
  <dcterms:created xsi:type="dcterms:W3CDTF">2019-10-21T18:44:53Z</dcterms:created>
  <dcterms:modified xsi:type="dcterms:W3CDTF">2019-10-22T07:19:46Z</dcterms:modified>
</cp:coreProperties>
</file>