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78" r:id="rId5"/>
    <p:sldId id="259" r:id="rId6"/>
    <p:sldId id="281" r:id="rId7"/>
    <p:sldId id="282" r:id="rId8"/>
    <p:sldId id="283" r:id="rId9"/>
    <p:sldId id="284" r:id="rId10"/>
    <p:sldId id="275" r:id="rId11"/>
    <p:sldId id="257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1" r:id="rId20"/>
    <p:sldId id="293" r:id="rId21"/>
    <p:sldId id="294" r:id="rId22"/>
    <p:sldId id="295" r:id="rId23"/>
    <p:sldId id="296" r:id="rId24"/>
    <p:sldId id="297" r:id="rId25"/>
    <p:sldId id="27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1F"/>
    <a:srgbClr val="727272"/>
    <a:srgbClr val="BE5108"/>
    <a:srgbClr val="D29500"/>
    <a:srgbClr val="4CAF50"/>
    <a:srgbClr val="1D4999"/>
    <a:srgbClr val="FE6700"/>
    <a:srgbClr val="74724B"/>
    <a:srgbClr val="007D75"/>
    <a:srgbClr val="FB7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jpe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реция арт - 64 фото">
            <a:extLst>
              <a:ext uri="{FF2B5EF4-FFF2-40B4-BE49-F238E27FC236}">
                <a16:creationId xmlns:a16="http://schemas.microsoft.com/office/drawing/2014/main" id="{CC996546-E09F-BD3B-8AC6-07779A4C8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3" r="1"/>
          <a:stretch/>
        </p:blipFill>
        <p:spPr bwMode="auto">
          <a:xfrm>
            <a:off x="0" y="-1"/>
            <a:ext cx="5235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265" y="2108395"/>
            <a:ext cx="6733734" cy="2641209"/>
          </a:xfrm>
        </p:spPr>
        <p:txBody>
          <a:bodyPr anchor="ctr"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консалтингу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Частина_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5FCDF1-6287-2BE4-C69C-3E4B960BC4F4}"/>
              </a:ext>
            </a:extLst>
          </p:cNvPr>
          <p:cNvCxnSpPr>
            <a:cxnSpLocks/>
          </p:cNvCxnSpPr>
          <p:nvPr/>
        </p:nvCxnSpPr>
        <p:spPr>
          <a:xfrm>
            <a:off x="5347044" y="-1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консалтинг.</a:t>
            </a:r>
            <a:br>
              <a:rPr lang="ru-RU" dirty="0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40222"/>
            <a:ext cx="12192000" cy="1831847"/>
          </a:xfrm>
        </p:spPr>
        <p:txBody>
          <a:bodyPr anchor="ctr" anchorCtr="0">
            <a:no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Deloitte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Ernst &amp; Young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(Велика Британія),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KPMG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(Нідерланди),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Arthur Andersen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(США)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Coopers &amp; </a:t>
            </a:r>
            <a:r>
              <a:rPr lang="de-DE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Lybrand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(Велика Британія).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 flipH="1">
            <a:off x="0" y="4708241"/>
            <a:ext cx="12192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KPMG Ukraine – Ліга студентів Асоціації правників України">
            <a:extLst>
              <a:ext uri="{FF2B5EF4-FFF2-40B4-BE49-F238E27FC236}">
                <a16:creationId xmlns:a16="http://schemas.microsoft.com/office/drawing/2014/main" id="{2C6C21E0-C324-49D1-6C55-155B00C41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522" y="1817778"/>
            <a:ext cx="4188324" cy="27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loitte — Википедия">
            <a:extLst>
              <a:ext uri="{FF2B5EF4-FFF2-40B4-BE49-F238E27FC236}">
                <a16:creationId xmlns:a16="http://schemas.microsoft.com/office/drawing/2014/main" id="{B60CA2EE-7014-F687-CEE3-10752EC3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336"/>
            <a:ext cx="3812345" cy="15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icewaterhouseCoopers — Википедия">
            <a:extLst>
              <a:ext uri="{FF2B5EF4-FFF2-40B4-BE49-F238E27FC236}">
                <a16:creationId xmlns:a16="http://schemas.microsoft.com/office/drawing/2014/main" id="{C67795D8-B88E-CF85-C602-9BE11FDD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65" y="2045637"/>
            <a:ext cx="2696931" cy="20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rnst &amp; Young — Википедия">
            <a:extLst>
              <a:ext uri="{FF2B5EF4-FFF2-40B4-BE49-F238E27FC236}">
                <a16:creationId xmlns:a16="http://schemas.microsoft.com/office/drawing/2014/main" id="{4FC2F250-DA6E-03B5-4553-D90D22CD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45" y="1921116"/>
            <a:ext cx="2089052" cy="20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5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8" cy="158471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таланту консультанта як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165231"/>
            <a:ext cx="0" cy="21080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63043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s Icons - Results Icon , Free Transparent Clipart - ClipartKey">
            <a:extLst>
              <a:ext uri="{FF2B5EF4-FFF2-40B4-BE49-F238E27FC236}">
                <a16:creationId xmlns:a16="http://schemas.microsoft.com/office/drawing/2014/main" id="{16F921F1-A93E-7C12-E2A2-20B470783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9525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0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Rubber Stamps Stampmore Industries - Greek Png Clipart, Transparent Png -  kindpng">
            <a:extLst>
              <a:ext uri="{FF2B5EF4-FFF2-40B4-BE49-F238E27FC236}">
                <a16:creationId xmlns:a16="http://schemas.microsoft.com/office/drawing/2014/main" id="{6F5C5492-76EB-EA0C-5365-A4D78EFD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5" y="281618"/>
            <a:ext cx="923142" cy="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53B235-7A3F-2A08-5F0F-CC367DFBF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16517"/>
          <a:stretch/>
        </p:blipFill>
        <p:spPr>
          <a:xfrm>
            <a:off x="308635" y="2372627"/>
            <a:ext cx="5468924" cy="37834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F3DA33-9450-D362-93F1-FF225538D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r="8141"/>
          <a:stretch/>
        </p:blipFill>
        <p:spPr>
          <a:xfrm>
            <a:off x="5960867" y="2372627"/>
            <a:ext cx="5922498" cy="37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5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презентации бизнес - 63 фото">
            <a:extLst>
              <a:ext uri="{FF2B5EF4-FFF2-40B4-BE49-F238E27FC236}">
                <a16:creationId xmlns:a16="http://schemas.microsoft.com/office/drawing/2014/main" id="{323AAEBA-C093-391C-6EED-DD227489D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37069"/>
          <a:stretch/>
        </p:blipFill>
        <p:spPr bwMode="auto">
          <a:xfrm>
            <a:off x="-1" y="-1"/>
            <a:ext cx="5235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265" y="2108395"/>
            <a:ext cx="6733734" cy="2641209"/>
          </a:xfrm>
        </p:spPr>
        <p:txBody>
          <a:bodyPr anchor="ctr"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консалтингу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Частина_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5FCDF1-6287-2BE4-C69C-3E4B960BC4F4}"/>
              </a:ext>
            </a:extLst>
          </p:cNvPr>
          <p:cNvCxnSpPr>
            <a:cxnSpLocks/>
          </p:cNvCxnSpPr>
          <p:nvPr/>
        </p:nvCxnSpPr>
        <p:spPr>
          <a:xfrm>
            <a:off x="5347044" y="-1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4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E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 управлінський консалтинг.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підхід до класифікації.</a:t>
            </a:r>
            <a:endParaRPr lang="ru-RU" dirty="0">
              <a:solidFill>
                <a:srgbClr val="FE6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72" y="3567888"/>
            <a:ext cx="2501841" cy="906253"/>
          </a:xfrm>
        </p:spPr>
        <p:txBody>
          <a:bodyPr anchor="ctr" anchorCtr="0">
            <a:normAutofit/>
          </a:bodyPr>
          <a:lstStyle/>
          <a:p>
            <a:pPr indent="0" algn="ctr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 управління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F33536-8DC4-A490-0771-103369550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76" y="1461005"/>
            <a:ext cx="2252352" cy="2252352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526F492F-F8C4-B5D3-5D51-314D16B2D1E4}"/>
              </a:ext>
            </a:extLst>
          </p:cNvPr>
          <p:cNvSpPr txBox="1">
            <a:spLocks/>
          </p:cNvSpPr>
          <p:nvPr/>
        </p:nvSpPr>
        <p:spPr>
          <a:xfrm>
            <a:off x="3327490" y="3486040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1FCF2A5D-1D47-F793-2DD1-3FD545484499}"/>
              </a:ext>
            </a:extLst>
          </p:cNvPr>
          <p:cNvSpPr txBox="1">
            <a:spLocks/>
          </p:cNvSpPr>
          <p:nvPr/>
        </p:nvSpPr>
        <p:spPr>
          <a:xfrm>
            <a:off x="6379385" y="3422609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 управління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30B014E3-B359-1AA9-69A1-85B3B650CAC0}"/>
              </a:ext>
            </a:extLst>
          </p:cNvPr>
          <p:cNvSpPr txBox="1">
            <a:spLocks/>
          </p:cNvSpPr>
          <p:nvPr/>
        </p:nvSpPr>
        <p:spPr>
          <a:xfrm>
            <a:off x="8985579" y="3486040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кадрами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5087167-0AAF-FFBD-6735-247AB98EB345}"/>
              </a:ext>
            </a:extLst>
          </p:cNvPr>
          <p:cNvSpPr txBox="1">
            <a:spLocks/>
          </p:cNvSpPr>
          <p:nvPr/>
        </p:nvSpPr>
        <p:spPr>
          <a:xfrm>
            <a:off x="423553" y="5938790"/>
            <a:ext cx="2501841" cy="906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BEBC84B-02A5-A9D3-7D82-27BFFD44A3C6}"/>
              </a:ext>
            </a:extLst>
          </p:cNvPr>
          <p:cNvSpPr txBox="1">
            <a:spLocks/>
          </p:cNvSpPr>
          <p:nvPr/>
        </p:nvSpPr>
        <p:spPr>
          <a:xfrm>
            <a:off x="3396632" y="5951747"/>
            <a:ext cx="2501841" cy="906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428,854 Giving Advice Illustrations &amp; Clip Art - iStock">
            <a:extLst>
              <a:ext uri="{FF2B5EF4-FFF2-40B4-BE49-F238E27FC236}">
                <a16:creationId xmlns:a16="http://schemas.microsoft.com/office/drawing/2014/main" id="{1451E0BC-7A35-408C-FA1A-376A5252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60" y="4163638"/>
            <a:ext cx="2077184" cy="20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36F2BBDB-997B-4704-3BCF-5D5715EF0E2C}"/>
              </a:ext>
            </a:extLst>
          </p:cNvPr>
          <p:cNvSpPr txBox="1">
            <a:spLocks/>
          </p:cNvSpPr>
          <p:nvPr/>
        </p:nvSpPr>
        <p:spPr>
          <a:xfrm>
            <a:off x="6369711" y="5999783"/>
            <a:ext cx="2501841" cy="906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технології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5F4B623-3891-C805-4785-DE8F25C0299F}"/>
              </a:ext>
            </a:extLst>
          </p:cNvPr>
          <p:cNvSpPr txBox="1">
            <a:spLocks/>
          </p:cNvSpPr>
          <p:nvPr/>
        </p:nvSpPr>
        <p:spPr>
          <a:xfrm>
            <a:off x="9020149" y="5999783"/>
            <a:ext cx="2501841" cy="906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послуги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User Man Gear Cog Setting Person Configure Control Svg Png Icon Free  Download (#542895) - OnlineWebFonts.COM">
            <a:extLst>
              <a:ext uri="{FF2B5EF4-FFF2-40B4-BE49-F238E27FC236}">
                <a16:creationId xmlns:a16="http://schemas.microsoft.com/office/drawing/2014/main" id="{26DE6783-3527-4653-E6A4-B8671141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53" y="1826240"/>
            <a:ext cx="1860077" cy="18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ager User Man Control Gear Cog Svg Png Icon Free Download (#542861) -  OnlineWebFonts.COM">
            <a:extLst>
              <a:ext uri="{FF2B5EF4-FFF2-40B4-BE49-F238E27FC236}">
                <a16:creationId xmlns:a16="http://schemas.microsoft.com/office/drawing/2014/main" id="{9DE974A0-6941-7A82-0EFA-1270582A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07" y="1825215"/>
            <a:ext cx="1308296" cy="17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 Art Black And White Stock Clip Art Portable Network - Png Account Icon  PNG Image | Transparent PNG Free Download on SeekPNG">
            <a:extLst>
              <a:ext uri="{FF2B5EF4-FFF2-40B4-BE49-F238E27FC236}">
                <a16:creationId xmlns:a16="http://schemas.microsoft.com/office/drawing/2014/main" id="{F68C3E97-7C32-1A39-D940-7C803109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85" y="1639074"/>
            <a:ext cx="1791452" cy="18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 Digital Enertia Icondigitalmarketing - Marketing Icon Png Black,  Transparent Png - kindpng">
            <a:extLst>
              <a:ext uri="{FF2B5EF4-FFF2-40B4-BE49-F238E27FC236}">
                <a16:creationId xmlns:a16="http://schemas.microsoft.com/office/drawing/2014/main" id="{04B42E08-AE78-1045-2587-8C0AFD55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0" y="4489225"/>
            <a:ext cx="2037067" cy="15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nk Building Icon Government Office Symbol Stock Vector (Royalty Free)  1922275655 | Shutterstock">
            <a:extLst>
              <a:ext uri="{FF2B5EF4-FFF2-40B4-BE49-F238E27FC236}">
                <a16:creationId xmlns:a16="http://schemas.microsoft.com/office/drawing/2014/main" id="{985696AA-F22C-36A0-895C-E8C898F3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18764" r="17029" b="29569"/>
          <a:stretch/>
        </p:blipFill>
        <p:spPr bwMode="auto">
          <a:xfrm>
            <a:off x="3555473" y="4328928"/>
            <a:ext cx="2186975" cy="17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Space satellite icon on white Royalty Free Vector Image">
            <a:extLst>
              <a:ext uri="{FF2B5EF4-FFF2-40B4-BE49-F238E27FC236}">
                <a16:creationId xmlns:a16="http://schemas.microsoft.com/office/drawing/2014/main" id="{E1CBEE20-002A-0D82-02F9-B8E2C6B47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 bwMode="auto">
          <a:xfrm>
            <a:off x="9265187" y="4038743"/>
            <a:ext cx="2113521" cy="20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6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067951"/>
            <a:ext cx="0" cy="447352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User Man Gear Cog Setting Person Configure Control Svg Png Icon Free  Download (#542895) - OnlineWebFonts.COM">
            <a:extLst>
              <a:ext uri="{FF2B5EF4-FFF2-40B4-BE49-F238E27FC236}">
                <a16:creationId xmlns:a16="http://schemas.microsoft.com/office/drawing/2014/main" id="{0AB5C7E8-D094-68F8-665A-3D16D3B8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08" y="2650001"/>
            <a:ext cx="2863816" cy="28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9EEAC25E-7830-66C3-004D-9636EDD50BDA}"/>
              </a:ext>
            </a:extLst>
          </p:cNvPr>
          <p:cNvSpPr txBox="1">
            <a:spLocks/>
          </p:cNvSpPr>
          <p:nvPr/>
        </p:nvSpPr>
        <p:spPr>
          <a:xfrm>
            <a:off x="4923694" y="1851924"/>
            <a:ext cx="7047913" cy="4816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ефективності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кон’юктури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проектами;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55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BE51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sz="3600" dirty="0">
                <a:solidFill>
                  <a:srgbClr val="BE51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630659"/>
            <a:ext cx="7008644" cy="360132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офісом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630659"/>
            <a:ext cx="0" cy="330590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Manager User Man Control Gear Cog Svg Png Icon Free Download (#542861) -  OnlineWebFonts.COM">
            <a:extLst>
              <a:ext uri="{FF2B5EF4-FFF2-40B4-BE49-F238E27FC236}">
                <a16:creationId xmlns:a16="http://schemas.microsoft.com/office/drawing/2014/main" id="{067E8760-9D09-834E-4E6F-61AC1372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36" y="2630659"/>
            <a:ext cx="2457338" cy="32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4C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283948"/>
            <a:ext cx="0" cy="403244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7861A8-D8CF-EA3F-ECC3-8EC942CFC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8" y="2283948"/>
            <a:ext cx="3605139" cy="360513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1292F6C4-998B-6829-60CB-D14CBF41A5F7}"/>
              </a:ext>
            </a:extLst>
          </p:cNvPr>
          <p:cNvSpPr txBox="1">
            <a:spLocks/>
          </p:cNvSpPr>
          <p:nvPr/>
        </p:nvSpPr>
        <p:spPr>
          <a:xfrm>
            <a:off x="5036235" y="1861463"/>
            <a:ext cx="7047913" cy="4816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оборот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неплатоспроможність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79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D2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D29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600" dirty="0">
                <a:solidFill>
                  <a:srgbClr val="D29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кадрами.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023836"/>
            <a:ext cx="7008644" cy="4531703"/>
          </a:xfrm>
        </p:spPr>
        <p:txBody>
          <a:bodyPr anchor="ctr" anchorCtr="0">
            <a:normAutofit/>
          </a:bodyPr>
          <a:lstStyle/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рух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корпоративна культура;</a:t>
            </a:r>
          </a:p>
          <a:p>
            <a:pPr indent="0" algn="just">
              <a:buNone/>
            </a:pPr>
            <a:r>
              <a:rPr lang="ru-RU"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угоди;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391508"/>
            <a:ext cx="0" cy="392488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Clip Art Black And White Stock Clip Art Portable Network - Png Account Icon  PNG Image | Transparent PNG Free Download on SeekPNG">
            <a:extLst>
              <a:ext uri="{FF2B5EF4-FFF2-40B4-BE49-F238E27FC236}">
                <a16:creationId xmlns:a16="http://schemas.microsoft.com/office/drawing/2014/main" id="{FCA5EB25-674F-CCB7-576D-6C9729D2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49" y="2630655"/>
            <a:ext cx="3305180" cy="34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7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BE51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025748"/>
            <a:ext cx="0" cy="44875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Icon Digital Enertia Icondigitalmarketing - Marketing Icon Png Black,  Transparent Png - kindpng">
            <a:extLst>
              <a:ext uri="{FF2B5EF4-FFF2-40B4-BE49-F238E27FC236}">
                <a16:creationId xmlns:a16="http://schemas.microsoft.com/office/drawing/2014/main" id="{2116CB68-2302-0016-B882-C5E0C55F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" y="2827682"/>
            <a:ext cx="3558745" cy="27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EE270CD-88B2-5A30-477C-DF82FC0870F4}"/>
              </a:ext>
            </a:extLst>
          </p:cNvPr>
          <p:cNvSpPr txBox="1">
            <a:spLocks/>
          </p:cNvSpPr>
          <p:nvPr/>
        </p:nvSpPr>
        <p:spPr>
          <a:xfrm>
            <a:off x="4923694" y="1797580"/>
            <a:ext cx="7268305" cy="4816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реклама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дизайн;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дилерів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8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Дельфійський оракул.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Консалтингові послуги від посланців богів.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73E595-CBA7-6DC7-0796-DB48F899C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3" y="1826502"/>
            <a:ext cx="3275835" cy="4918872"/>
          </a:xfrm>
          <a:prstGeom prst="rect">
            <a:avLst/>
          </a:prstGeom>
        </p:spPr>
      </p:pic>
      <p:pic>
        <p:nvPicPr>
          <p:cNvPr id="10" name="Picture 2" descr="Rubber Stamps Stampmore Industries - Greek Png Clipart, Transparent Png -  kindpng">
            <a:extLst>
              <a:ext uri="{FF2B5EF4-FFF2-40B4-BE49-F238E27FC236}">
                <a16:creationId xmlns:a16="http://schemas.microsoft.com/office/drawing/2014/main" id="{6F5C5492-76EB-EA0C-5365-A4D78EFD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5" y="281618"/>
            <a:ext cx="923142" cy="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BE51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3600" dirty="0">
                <a:solidFill>
                  <a:srgbClr val="BE51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638272"/>
            <a:ext cx="7008644" cy="5219727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упаковка;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схема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1997612"/>
            <a:ext cx="0" cy="460013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F59852-E558-C5DC-7515-1CF99B842C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28" y="2630659"/>
            <a:ext cx="4399071" cy="35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0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799471"/>
            <a:ext cx="0" cy="247381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428,854 Giving Advice Illustrations &amp; Clip Art - iStock">
            <a:extLst>
              <a:ext uri="{FF2B5EF4-FFF2-40B4-BE49-F238E27FC236}">
                <a16:creationId xmlns:a16="http://schemas.microsoft.com/office/drawing/2014/main" id="{BB48A3A7-EFBE-237E-36B9-56135743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1" y="2354579"/>
            <a:ext cx="3352801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803819AC-086F-E47F-2969-98B9EE25D332}"/>
              </a:ext>
            </a:extLst>
          </p:cNvPr>
          <p:cNvSpPr txBox="1">
            <a:spLocks/>
          </p:cNvSpPr>
          <p:nvPr/>
        </p:nvSpPr>
        <p:spPr>
          <a:xfrm>
            <a:off x="4923694" y="1851924"/>
            <a:ext cx="7047913" cy="4816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комп’ютеризовані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інформаційно-пошукові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</a:t>
            </a:r>
          </a:p>
          <a:p>
            <a:pPr indent="0" algn="just"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6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3600" dirty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3600" dirty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630659"/>
            <a:ext cx="7008644" cy="3601328"/>
          </a:xfrm>
        </p:spPr>
        <p:txBody>
          <a:bodyPr anchor="ctr" anchorCtr="0">
            <a:normAutofit lnSpcReduction="10000"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консалтинг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електроенергетикою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консалтинг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консалтинг у державному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консалтинг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30" y="2737190"/>
            <a:ext cx="0" cy="332598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6" descr="Space satellite icon on white Royalty Free Vector Image">
            <a:extLst>
              <a:ext uri="{FF2B5EF4-FFF2-40B4-BE49-F238E27FC236}">
                <a16:creationId xmlns:a16="http://schemas.microsoft.com/office/drawing/2014/main" id="{765344C1-13F4-064A-12E5-F5D15CA0D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 bwMode="auto">
          <a:xfrm>
            <a:off x="8314006" y="2737190"/>
            <a:ext cx="3008431" cy="29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4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gradFill flip="none" rotWithShape="1">
            <a:gsLst>
              <a:gs pos="7000">
                <a:srgbClr val="0070C0"/>
              </a:gs>
              <a:gs pos="95000">
                <a:srgbClr val="FFFF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1856935"/>
            <a:ext cx="0" cy="47548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544829" y="272147"/>
            <a:ext cx="1325562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03819AC-086F-E47F-2969-98B9EE25D332}"/>
              </a:ext>
            </a:extLst>
          </p:cNvPr>
          <p:cNvSpPr txBox="1">
            <a:spLocks/>
          </p:cNvSpPr>
          <p:nvPr/>
        </p:nvSpPr>
        <p:spPr>
          <a:xfrm>
            <a:off x="4923694" y="1584714"/>
            <a:ext cx="7047913" cy="52732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проектами;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персоналом;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майна.</a:t>
            </a:r>
          </a:p>
        </p:txBody>
      </p:sp>
      <p:pic>
        <p:nvPicPr>
          <p:cNvPr id="1026" name="Picture 2" descr="1,827,076 Ukraine Illustrations &amp; Clip Art - iStock">
            <a:extLst>
              <a:ext uri="{FF2B5EF4-FFF2-40B4-BE49-F238E27FC236}">
                <a16:creationId xmlns:a16="http://schemas.microsoft.com/office/drawing/2014/main" id="{3AE9CFCA-EDA5-6AA0-0162-F95E1B46E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600"/>
            <a:ext cx="4860681" cy="36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43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ED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sz="3600" dirty="0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615882"/>
            <a:ext cx="7008644" cy="5242117"/>
          </a:xfrm>
        </p:spPr>
        <p:txBody>
          <a:bodyPr anchor="ctr" anchorCtr="0">
            <a:normAutofit/>
          </a:bodyPr>
          <a:lstStyle/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демотивуючий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657373" y="26747"/>
            <a:ext cx="132555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30" y="3221502"/>
            <a:ext cx="0" cy="20473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lubEEA 2021 - Valenciennes - Sciencesconf.org">
            <a:extLst>
              <a:ext uri="{FF2B5EF4-FFF2-40B4-BE49-F238E27FC236}">
                <a16:creationId xmlns:a16="http://schemas.microsoft.com/office/drawing/2014/main" id="{08C0C5B6-267C-6057-45AD-9AD85CB1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5" y="2416485"/>
            <a:ext cx="4163304" cy="36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3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6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0"/>
            <a:ext cx="11150991" cy="158471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ефективності» та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ХІХ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Видатні представники: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Ф. Тейлор, Г.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Х. Емерсон,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Френк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Ліліан Гілберт. 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038622"/>
            <a:ext cx="0" cy="205388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ree Clipart: Gear tools | ben">
            <a:extLst>
              <a:ext uri="{FF2B5EF4-FFF2-40B4-BE49-F238E27FC236}">
                <a16:creationId xmlns:a16="http://schemas.microsoft.com/office/drawing/2014/main" id="{DB150EF0-0530-FEFA-6968-982E844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" y="255504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1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консалтингу.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факторів виробництва.</a:t>
            </a: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60774"/>
            <a:ext cx="2501841" cy="906253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Фактор_1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F33536-8DC4-A490-0771-103369550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56" y="1527957"/>
            <a:ext cx="2252352" cy="2252352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3A4A807-9266-9056-4813-CBB10CFA27EF}"/>
              </a:ext>
            </a:extLst>
          </p:cNvPr>
          <p:cNvSpPr txBox="1">
            <a:spLocks/>
          </p:cNvSpPr>
          <p:nvPr/>
        </p:nvSpPr>
        <p:spPr>
          <a:xfrm>
            <a:off x="2111297" y="3460880"/>
            <a:ext cx="2570983" cy="9063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Фактор_2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526F492F-F8C4-B5D3-5D51-314D16B2D1E4}"/>
              </a:ext>
            </a:extLst>
          </p:cNvPr>
          <p:cNvSpPr txBox="1">
            <a:spLocks/>
          </p:cNvSpPr>
          <p:nvPr/>
        </p:nvSpPr>
        <p:spPr>
          <a:xfrm>
            <a:off x="4428067" y="3480782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Фактор_3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1FCF2A5D-1D47-F793-2DD1-3FD545484499}"/>
              </a:ext>
            </a:extLst>
          </p:cNvPr>
          <p:cNvSpPr txBox="1">
            <a:spLocks/>
          </p:cNvSpPr>
          <p:nvPr/>
        </p:nvSpPr>
        <p:spPr>
          <a:xfrm>
            <a:off x="6816052" y="3465845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Фактор_4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30B014E3-B359-1AA9-69A1-85B3B650CAC0}"/>
              </a:ext>
            </a:extLst>
          </p:cNvPr>
          <p:cNvSpPr txBox="1">
            <a:spLocks/>
          </p:cNvSpPr>
          <p:nvPr/>
        </p:nvSpPr>
        <p:spPr>
          <a:xfrm>
            <a:off x="9387035" y="3480782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Фактор_5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Grain Wheat Crop - Grain Clipart - Free Transparent PNG Download - PNGkey">
            <a:extLst>
              <a:ext uri="{FF2B5EF4-FFF2-40B4-BE49-F238E27FC236}">
                <a16:creationId xmlns:a16="http://schemas.microsoft.com/office/drawing/2014/main" id="{1EE1CAB4-7A54-B1C0-41BF-772C9176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9" y="1518402"/>
            <a:ext cx="2352399" cy="22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28,854 Giving Advice Illustrations &amp; Clip Art - iStock">
            <a:extLst>
              <a:ext uri="{FF2B5EF4-FFF2-40B4-BE49-F238E27FC236}">
                <a16:creationId xmlns:a16="http://schemas.microsoft.com/office/drawing/2014/main" id="{021F0A84-638D-BB43-5AB0-61BBD152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71" y="4186605"/>
            <a:ext cx="2077184" cy="20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C5087167-0AAF-FFBD-6735-247AB98EB345}"/>
              </a:ext>
            </a:extLst>
          </p:cNvPr>
          <p:cNvSpPr txBox="1">
            <a:spLocks/>
          </p:cNvSpPr>
          <p:nvPr/>
        </p:nvSpPr>
        <p:spPr>
          <a:xfrm>
            <a:off x="3401185" y="5951747"/>
            <a:ext cx="2501841" cy="906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Фактор_6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BEBC84B-02A5-A9D3-7D82-27BFFD44A3C6}"/>
              </a:ext>
            </a:extLst>
          </p:cNvPr>
          <p:cNvSpPr txBox="1">
            <a:spLocks/>
          </p:cNvSpPr>
          <p:nvPr/>
        </p:nvSpPr>
        <p:spPr>
          <a:xfrm>
            <a:off x="6096000" y="5996310"/>
            <a:ext cx="2501841" cy="906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Фактор_7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Business Startup Icon Start New Business Stock Illustration - Download  Image Now - iStock">
            <a:extLst>
              <a:ext uri="{FF2B5EF4-FFF2-40B4-BE49-F238E27FC236}">
                <a16:creationId xmlns:a16="http://schemas.microsoft.com/office/drawing/2014/main" id="{FF0D9924-808F-883B-34F9-9FFB21F8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27" y="1522288"/>
            <a:ext cx="2252353" cy="22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Honey Bee Silhouette Honey Bee Stock Vector (Royalty Free)  1107429773 | Shutterstock">
            <a:extLst>
              <a:ext uri="{FF2B5EF4-FFF2-40B4-BE49-F238E27FC236}">
                <a16:creationId xmlns:a16="http://schemas.microsoft.com/office/drawing/2014/main" id="{22B1BACD-F63F-15FE-60AB-77E81CC88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 bwMode="auto">
          <a:xfrm>
            <a:off x="4361544" y="1422300"/>
            <a:ext cx="2604979" cy="23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нновации – Бесплатные иконки: строительство и инструменты">
            <a:extLst>
              <a:ext uri="{FF2B5EF4-FFF2-40B4-BE49-F238E27FC236}">
                <a16:creationId xmlns:a16="http://schemas.microsoft.com/office/drawing/2014/main" id="{E4EA0620-4E69-5A05-B84C-F4CED7B1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37" y="1729639"/>
            <a:ext cx="1954609" cy="19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3 Leaves Logo Images – Browse 75,224 Stock Photos, Vectors, and Video |  Adobe Stock">
            <a:extLst>
              <a:ext uri="{FF2B5EF4-FFF2-40B4-BE49-F238E27FC236}">
                <a16:creationId xmlns:a16="http://schemas.microsoft.com/office/drawing/2014/main" id="{EB7F19AF-B36A-8E1F-A8FE-308D60750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4" t="22256" r="32301" b="22904"/>
          <a:stretch/>
        </p:blipFill>
        <p:spPr bwMode="auto">
          <a:xfrm>
            <a:off x="6369713" y="4138309"/>
            <a:ext cx="1914724" cy="18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7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7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7D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 з економіки та управління</a:t>
            </a:r>
            <a:br>
              <a:rPr lang="uk-UA" dirty="0">
                <a:solidFill>
                  <a:srgbClr val="007D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7D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ХХ століття</a:t>
            </a:r>
            <a:endParaRPr lang="ru-RU" dirty="0">
              <a:solidFill>
                <a:srgbClr val="007D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630659"/>
            <a:ext cx="7008644" cy="360132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ХХ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інформованість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менеджмент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Booz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Allen Hamilton»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(1914)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Edwin G. </a:t>
            </a:r>
            <a:r>
              <a:rPr lang="de-DE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Booz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968283"/>
            <a:ext cx="0" cy="296828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uyers' Guide to Booz Allen Hamilton (BAH) - HFS Research">
            <a:extLst>
              <a:ext uri="{FF2B5EF4-FFF2-40B4-BE49-F238E27FC236}">
                <a16:creationId xmlns:a16="http://schemas.microsoft.com/office/drawing/2014/main" id="{5BBB5EFE-3A92-E4CD-53A0-323E6EA5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19" y="2630656"/>
            <a:ext cx="64293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7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0"/>
            <a:ext cx="11150991" cy="158471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 консалтингових послуг </a:t>
            </a:r>
            <a:b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20-х років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Видатні представники: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Елтон Мейо, Мері Паркер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Фоллет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компаній: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«McKinsey &amp; Company»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«AT Kearney»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841674"/>
            <a:ext cx="0" cy="243161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88C7D8-D90B-BABA-8643-31B95D3D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2908055"/>
            <a:ext cx="4130800" cy="2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1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747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консультування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роки Другої світової війни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630659"/>
            <a:ext cx="7008644" cy="360132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уряду, а й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США,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968283"/>
            <a:ext cx="0" cy="296828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hield icon template color editable. shield symbol vector sign • wall  stickers guarantee, graphic, frame | myloview.com">
            <a:extLst>
              <a:ext uri="{FF2B5EF4-FFF2-40B4-BE49-F238E27FC236}">
                <a16:creationId xmlns:a16="http://schemas.microsoft.com/office/drawing/2014/main" id="{994EBD10-7CA6-B6E7-CD4C-3A167305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23" y="2039819"/>
            <a:ext cx="4526276" cy="45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3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8" y="0"/>
            <a:ext cx="11150991" cy="158471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Консалтингові послуги</a:t>
            </a:r>
            <a:br>
              <a:rPr lang="uk-UA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період післявоєнної відбудови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650001"/>
            <a:ext cx="7047913" cy="323908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277772"/>
            <a:ext cx="0" cy="199551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Picture 4" descr="New Tea: кейс Industrial Media. Створюємо видатні проєкти у digital">
            <a:extLst>
              <a:ext uri="{FF2B5EF4-FFF2-40B4-BE49-F238E27FC236}">
                <a16:creationId xmlns:a16="http://schemas.microsoft.com/office/drawing/2014/main" id="{50613040-E5F9-3DD8-6751-FCE853CDC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6236"/>
          <a:stretch/>
        </p:blipFill>
        <p:spPr bwMode="auto">
          <a:xfrm>
            <a:off x="924658" y="2082897"/>
            <a:ext cx="2902635" cy="43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6" y="0"/>
            <a:ext cx="11066584" cy="158913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 та аудит.</a:t>
            </a:r>
            <a:b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«Золоте століття консалтингу»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630659"/>
            <a:ext cx="7008644" cy="360132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початку 60-х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Нарівні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аудиторськими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стали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консалтингу.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573194"/>
            <a:ext cx="0" cy="169566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2D642A-10C2-79E9-3086-8FBDAAF027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2" y="2331999"/>
            <a:ext cx="3797997" cy="37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64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925</Words>
  <Application>Microsoft Office PowerPoint</Application>
  <PresentationFormat>Широкий екран</PresentationFormat>
  <Paragraphs>171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Еволюція розвитку консалтингу  Частина_#1</vt:lpstr>
      <vt:lpstr>Дельфійський оракул. Консалтингові послуги від посланців богів.</vt:lpstr>
      <vt:lpstr>«Експерти з ефективності» та «організація виробництва» у ХІХ столітті</vt:lpstr>
      <vt:lpstr>Еволюція консалтингу. Вплив факторів виробництва.</vt:lpstr>
      <vt:lpstr>Консультування з економіки та управління на початку ХХ століття</vt:lpstr>
      <vt:lpstr>Ринок консалтингових послуг  на початку 20-х років</vt:lpstr>
      <vt:lpstr>Державне консультування в роки Другої світової війни</vt:lpstr>
      <vt:lpstr>Консалтингові послуги в період післявоєнної відбудови</vt:lpstr>
      <vt:lpstr>Консалтинг та аудит. «Золоте століття консалтингу»</vt:lpstr>
      <vt:lpstr>Світовий управлінський консалтинг. Сучасний стан розвитку.</vt:lpstr>
      <vt:lpstr>Причини зростання попиту на послуги управлінського консалтингу</vt:lpstr>
      <vt:lpstr>Висновки</vt:lpstr>
      <vt:lpstr>Еволюція розвитку консалтингу  Частина_#2</vt:lpstr>
      <vt:lpstr>Світовий управлінський консалтинг. Європейський підхід до класифікації.</vt:lpstr>
      <vt:lpstr>Європейська класифікація консалтингових послуг. Загальне управління.</vt:lpstr>
      <vt:lpstr>Європейська класифікація консалтингових послуг. Адміністрування.</vt:lpstr>
      <vt:lpstr>Європейська класифікація консалтингових послуг. Фінансове управління.</vt:lpstr>
      <vt:lpstr>Європейська класифікація консалтингових послуг. Управління кадрами.</vt:lpstr>
      <vt:lpstr>Європейська класифікація консалтингових послуг. Маркетинг.</vt:lpstr>
      <vt:lpstr>Європейська класифікація консалтингових послуг. Виробництво.</vt:lpstr>
      <vt:lpstr>Європейська класифікація консалтингових послуг. Інформаційні технології.</vt:lpstr>
      <vt:lpstr>Європейська класифікація консалтингових послуг. Спеціалізовані послуги.</vt:lpstr>
      <vt:lpstr>Ринок консалтингових послуг в Україні. Основні напрями.</vt:lpstr>
      <vt:lpstr>Основні проблеми національної культури управління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Владимир Зеленский</cp:lastModifiedBy>
  <cp:revision>676</cp:revision>
  <dcterms:created xsi:type="dcterms:W3CDTF">2021-11-07T15:54:35Z</dcterms:created>
  <dcterms:modified xsi:type="dcterms:W3CDTF">2022-09-28T12:09:44Z</dcterms:modified>
</cp:coreProperties>
</file>