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8" r:id="rId3"/>
    <p:sldId id="257"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22A23F1C-8267-40F2-A02F-34249A6D0EC4}">
          <p14:sldIdLst>
            <p14:sldId id="256"/>
            <p14:sldId id="258"/>
            <p14:sldId id="257"/>
            <p14:sldId id="260"/>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6E393D-E8CE-43D1-989F-C29F45607109}"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uk-UA"/>
        </a:p>
      </dgm:t>
    </dgm:pt>
    <dgm:pt modelId="{F5E0633B-C78A-40EE-B353-4FC3717FBA13}">
      <dgm:prSet custT="1"/>
      <dgm:spPr/>
      <dgm:t>
        <a:bodyPr/>
        <a:lstStyle/>
        <a:p>
          <a:r>
            <a:rPr lang="uk-UA" sz="1400" dirty="0"/>
            <a:t>Апеляційний господарський суд, у межах апеляційного округу якого (території, на яку поширюються повноваження відповідного апеляційного господарського суду) знаходиться місцевий господарський суд, який ухвалив судове рішення, що оскаржується, якщо інше не передбачено ГПК;</a:t>
          </a:r>
        </a:p>
      </dgm:t>
    </dgm:pt>
    <dgm:pt modelId="{7573EB71-D297-4260-BE1F-C2F4B3A6F749}" type="parTrans" cxnId="{733B2EDE-5303-4E64-8D29-52133C722CBF}">
      <dgm:prSet/>
      <dgm:spPr/>
      <dgm:t>
        <a:bodyPr/>
        <a:lstStyle/>
        <a:p>
          <a:endParaRPr lang="uk-UA"/>
        </a:p>
      </dgm:t>
    </dgm:pt>
    <dgm:pt modelId="{78407E45-17AA-454B-BF62-C628DA3350DD}" type="sibTrans" cxnId="{733B2EDE-5303-4E64-8D29-52133C722CBF}">
      <dgm:prSet/>
      <dgm:spPr/>
      <dgm:t>
        <a:bodyPr/>
        <a:lstStyle/>
        <a:p>
          <a:endParaRPr lang="uk-UA"/>
        </a:p>
      </dgm:t>
    </dgm:pt>
    <dgm:pt modelId="{C0F9AA33-1152-45A1-B52B-36E428DABBC1}">
      <dgm:prSet custT="1"/>
      <dgm:spPr/>
      <dgm:t>
        <a:bodyPr/>
        <a:lstStyle/>
        <a:p>
          <a:r>
            <a:rPr lang="uk-UA" sz="1600" dirty="0"/>
            <a:t>Верховний Суд, коли переглядає в апеляційному порядку судові рішення апеляційних господарських судів, ухвалені ними як судами першої інстанції; </a:t>
          </a:r>
        </a:p>
      </dgm:t>
    </dgm:pt>
    <dgm:pt modelId="{941A8AD7-83A3-4735-A60C-0C6E90DA0BC6}" type="parTrans" cxnId="{89AA12E1-0A12-4ECB-A814-C12E6DECA66C}">
      <dgm:prSet/>
      <dgm:spPr/>
      <dgm:t>
        <a:bodyPr/>
        <a:lstStyle/>
        <a:p>
          <a:endParaRPr lang="uk-UA"/>
        </a:p>
      </dgm:t>
    </dgm:pt>
    <dgm:pt modelId="{A0D3F308-AACB-4324-8B29-1A0B33F59F4A}" type="sibTrans" cxnId="{89AA12E1-0A12-4ECB-A814-C12E6DECA66C}">
      <dgm:prSet/>
      <dgm:spPr/>
      <dgm:t>
        <a:bodyPr/>
        <a:lstStyle/>
        <a:p>
          <a:endParaRPr lang="uk-UA"/>
        </a:p>
      </dgm:t>
    </dgm:pt>
    <dgm:pt modelId="{D4F24981-35DF-4B35-9A6E-04B11296957F}">
      <dgm:prSet/>
      <dgm:spPr/>
      <dgm:t>
        <a:bodyPr/>
        <a:lstStyle/>
        <a:p>
          <a:r>
            <a:rPr lang="uk-UA"/>
            <a:t>Апеляційна палата Вищого суду з питань інтелектуальної власності переглядає в апеляційному порядку судові рішення, ухвалені Вищим судом з питань інтелектуальної власності. </a:t>
          </a:r>
        </a:p>
      </dgm:t>
    </dgm:pt>
    <dgm:pt modelId="{F59E7217-3690-4D10-80C9-9FA0783C1A7D}" type="parTrans" cxnId="{E834B449-A64B-491B-98EB-48CCE1B21963}">
      <dgm:prSet/>
      <dgm:spPr/>
      <dgm:t>
        <a:bodyPr/>
        <a:lstStyle/>
        <a:p>
          <a:endParaRPr lang="uk-UA"/>
        </a:p>
      </dgm:t>
    </dgm:pt>
    <dgm:pt modelId="{0DD91D32-FACD-4FB0-A8A5-67C1991BF56E}" type="sibTrans" cxnId="{E834B449-A64B-491B-98EB-48CCE1B21963}">
      <dgm:prSet/>
      <dgm:spPr/>
      <dgm:t>
        <a:bodyPr/>
        <a:lstStyle/>
        <a:p>
          <a:endParaRPr lang="uk-UA"/>
        </a:p>
      </dgm:t>
    </dgm:pt>
    <dgm:pt modelId="{B1AC11E6-2BBD-4055-A963-C26B9F8AE8DB}" type="pres">
      <dgm:prSet presAssocID="{CE6E393D-E8CE-43D1-989F-C29F45607109}" presName="compositeShape" presStyleCnt="0">
        <dgm:presLayoutVars>
          <dgm:dir/>
          <dgm:resizeHandles/>
        </dgm:presLayoutVars>
      </dgm:prSet>
      <dgm:spPr/>
    </dgm:pt>
    <dgm:pt modelId="{63453CD9-F919-4C50-89CB-EC6B1E0AB829}" type="pres">
      <dgm:prSet presAssocID="{CE6E393D-E8CE-43D1-989F-C29F45607109}" presName="pyramid" presStyleLbl="node1" presStyleIdx="0" presStyleCnt="1" custLinFactNeighborX="4844" custLinFactNeighborY="234"/>
      <dgm:spPr/>
    </dgm:pt>
    <dgm:pt modelId="{03CDAD77-B075-4B2B-B201-B96FBBBFBFC4}" type="pres">
      <dgm:prSet presAssocID="{CE6E393D-E8CE-43D1-989F-C29F45607109}" presName="theList" presStyleCnt="0"/>
      <dgm:spPr/>
    </dgm:pt>
    <dgm:pt modelId="{3DB2E0B3-24D4-4F00-8884-1923B5089BFA}" type="pres">
      <dgm:prSet presAssocID="{F5E0633B-C78A-40EE-B353-4FC3717FBA13}" presName="aNode" presStyleLbl="fgAcc1" presStyleIdx="0" presStyleCnt="3">
        <dgm:presLayoutVars>
          <dgm:bulletEnabled val="1"/>
        </dgm:presLayoutVars>
      </dgm:prSet>
      <dgm:spPr/>
    </dgm:pt>
    <dgm:pt modelId="{CCD75E22-150D-4C0B-8B10-A9A62B9C3239}" type="pres">
      <dgm:prSet presAssocID="{F5E0633B-C78A-40EE-B353-4FC3717FBA13}" presName="aSpace" presStyleCnt="0"/>
      <dgm:spPr/>
    </dgm:pt>
    <dgm:pt modelId="{845130D5-5467-4E1D-A0F2-F2F796DE38E2}" type="pres">
      <dgm:prSet presAssocID="{C0F9AA33-1152-45A1-B52B-36E428DABBC1}" presName="aNode" presStyleLbl="fgAcc1" presStyleIdx="1" presStyleCnt="3">
        <dgm:presLayoutVars>
          <dgm:bulletEnabled val="1"/>
        </dgm:presLayoutVars>
      </dgm:prSet>
      <dgm:spPr/>
    </dgm:pt>
    <dgm:pt modelId="{AB5D8B9E-4AE0-485F-95FF-C97D2669AE6B}" type="pres">
      <dgm:prSet presAssocID="{C0F9AA33-1152-45A1-B52B-36E428DABBC1}" presName="aSpace" presStyleCnt="0"/>
      <dgm:spPr/>
    </dgm:pt>
    <dgm:pt modelId="{88CC0BCA-2AC9-4351-960F-33679C738925}" type="pres">
      <dgm:prSet presAssocID="{D4F24981-35DF-4B35-9A6E-04B11296957F}" presName="aNode" presStyleLbl="fgAcc1" presStyleIdx="2" presStyleCnt="3">
        <dgm:presLayoutVars>
          <dgm:bulletEnabled val="1"/>
        </dgm:presLayoutVars>
      </dgm:prSet>
      <dgm:spPr/>
    </dgm:pt>
    <dgm:pt modelId="{70A6E03C-6AF4-4674-9C83-1B350E3F0309}" type="pres">
      <dgm:prSet presAssocID="{D4F24981-35DF-4B35-9A6E-04B11296957F}" presName="aSpace" presStyleCnt="0"/>
      <dgm:spPr/>
    </dgm:pt>
  </dgm:ptLst>
  <dgm:cxnLst>
    <dgm:cxn modelId="{39078F5C-0BA2-48A5-8623-94403207DC39}" type="presOf" srcId="{D4F24981-35DF-4B35-9A6E-04B11296957F}" destId="{88CC0BCA-2AC9-4351-960F-33679C738925}" srcOrd="0" destOrd="0" presId="urn:microsoft.com/office/officeart/2005/8/layout/pyramid2"/>
    <dgm:cxn modelId="{E834B449-A64B-491B-98EB-48CCE1B21963}" srcId="{CE6E393D-E8CE-43D1-989F-C29F45607109}" destId="{D4F24981-35DF-4B35-9A6E-04B11296957F}" srcOrd="2" destOrd="0" parTransId="{F59E7217-3690-4D10-80C9-9FA0783C1A7D}" sibTransId="{0DD91D32-FACD-4FB0-A8A5-67C1991BF56E}"/>
    <dgm:cxn modelId="{42CCDC85-2067-4772-BB5C-4326ECDD6DA7}" type="presOf" srcId="{F5E0633B-C78A-40EE-B353-4FC3717FBA13}" destId="{3DB2E0B3-24D4-4F00-8884-1923B5089BFA}" srcOrd="0" destOrd="0" presId="urn:microsoft.com/office/officeart/2005/8/layout/pyramid2"/>
    <dgm:cxn modelId="{60BE1EBF-A807-4876-8405-C53FB7CFD38D}" type="presOf" srcId="{C0F9AA33-1152-45A1-B52B-36E428DABBC1}" destId="{845130D5-5467-4E1D-A0F2-F2F796DE38E2}" srcOrd="0" destOrd="0" presId="urn:microsoft.com/office/officeart/2005/8/layout/pyramid2"/>
    <dgm:cxn modelId="{733B2EDE-5303-4E64-8D29-52133C722CBF}" srcId="{CE6E393D-E8CE-43D1-989F-C29F45607109}" destId="{F5E0633B-C78A-40EE-B353-4FC3717FBA13}" srcOrd="0" destOrd="0" parTransId="{7573EB71-D297-4260-BE1F-C2F4B3A6F749}" sibTransId="{78407E45-17AA-454B-BF62-C628DA3350DD}"/>
    <dgm:cxn modelId="{89AA12E1-0A12-4ECB-A814-C12E6DECA66C}" srcId="{CE6E393D-E8CE-43D1-989F-C29F45607109}" destId="{C0F9AA33-1152-45A1-B52B-36E428DABBC1}" srcOrd="1" destOrd="0" parTransId="{941A8AD7-83A3-4735-A60C-0C6E90DA0BC6}" sibTransId="{A0D3F308-AACB-4324-8B29-1A0B33F59F4A}"/>
    <dgm:cxn modelId="{16D32EE8-F39F-420B-946F-1FED52878EA5}" type="presOf" srcId="{CE6E393D-E8CE-43D1-989F-C29F45607109}" destId="{B1AC11E6-2BBD-4055-A963-C26B9F8AE8DB}" srcOrd="0" destOrd="0" presId="urn:microsoft.com/office/officeart/2005/8/layout/pyramid2"/>
    <dgm:cxn modelId="{31AE4C0B-3EF1-4271-9489-130DBADF68BB}" type="presParOf" srcId="{B1AC11E6-2BBD-4055-A963-C26B9F8AE8DB}" destId="{63453CD9-F919-4C50-89CB-EC6B1E0AB829}" srcOrd="0" destOrd="0" presId="urn:microsoft.com/office/officeart/2005/8/layout/pyramid2"/>
    <dgm:cxn modelId="{D930B7DC-FC0E-421F-A390-4FDFC5C82280}" type="presParOf" srcId="{B1AC11E6-2BBD-4055-A963-C26B9F8AE8DB}" destId="{03CDAD77-B075-4B2B-B201-B96FBBBFBFC4}" srcOrd="1" destOrd="0" presId="urn:microsoft.com/office/officeart/2005/8/layout/pyramid2"/>
    <dgm:cxn modelId="{D2F53677-F01B-4733-9918-33DDC244CF24}" type="presParOf" srcId="{03CDAD77-B075-4B2B-B201-B96FBBBFBFC4}" destId="{3DB2E0B3-24D4-4F00-8884-1923B5089BFA}" srcOrd="0" destOrd="0" presId="urn:microsoft.com/office/officeart/2005/8/layout/pyramid2"/>
    <dgm:cxn modelId="{8C41CEA5-2302-4356-A00A-029BF549B4E7}" type="presParOf" srcId="{03CDAD77-B075-4B2B-B201-B96FBBBFBFC4}" destId="{CCD75E22-150D-4C0B-8B10-A9A62B9C3239}" srcOrd="1" destOrd="0" presId="urn:microsoft.com/office/officeart/2005/8/layout/pyramid2"/>
    <dgm:cxn modelId="{E2414C73-3644-4A0D-BEFB-829A0AE35F5D}" type="presParOf" srcId="{03CDAD77-B075-4B2B-B201-B96FBBBFBFC4}" destId="{845130D5-5467-4E1D-A0F2-F2F796DE38E2}" srcOrd="2" destOrd="0" presId="urn:microsoft.com/office/officeart/2005/8/layout/pyramid2"/>
    <dgm:cxn modelId="{55BEFFBD-7769-45B2-BAE0-962A7FB0E0A1}" type="presParOf" srcId="{03CDAD77-B075-4B2B-B201-B96FBBBFBFC4}" destId="{AB5D8B9E-4AE0-485F-95FF-C97D2669AE6B}" srcOrd="3" destOrd="0" presId="urn:microsoft.com/office/officeart/2005/8/layout/pyramid2"/>
    <dgm:cxn modelId="{11F37CAB-025A-4FD9-8DD9-1A06BF7FC792}" type="presParOf" srcId="{03CDAD77-B075-4B2B-B201-B96FBBBFBFC4}" destId="{88CC0BCA-2AC9-4351-960F-33679C738925}" srcOrd="4" destOrd="0" presId="urn:microsoft.com/office/officeart/2005/8/layout/pyramid2"/>
    <dgm:cxn modelId="{835DDEFA-78D8-4EC1-9683-EFA42B3F6EAE}" type="presParOf" srcId="{03CDAD77-B075-4B2B-B201-B96FBBBFBFC4}" destId="{70A6E03C-6AF4-4674-9C83-1B350E3F0309}"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8E2A6AC-59D3-4596-9D75-71B157064814}" type="doc">
      <dgm:prSet loTypeId="urn:microsoft.com/office/officeart/2005/8/layout/target3" loCatId="list" qsTypeId="urn:microsoft.com/office/officeart/2005/8/quickstyle/simple1" qsCatId="simple" csTypeId="urn:microsoft.com/office/officeart/2005/8/colors/accent1_2" csCatId="accent1"/>
      <dgm:spPr/>
      <dgm:t>
        <a:bodyPr/>
        <a:lstStyle/>
        <a:p>
          <a:endParaRPr lang="uk-UA"/>
        </a:p>
      </dgm:t>
    </dgm:pt>
    <dgm:pt modelId="{7C7007DC-749C-4C5E-839D-82E2D9470D70}">
      <dgm:prSet custT="1"/>
      <dgm:spPr/>
      <dgm:t>
        <a:bodyPr/>
        <a:lstStyle/>
        <a:p>
          <a:r>
            <a:rPr lang="ru-RU" sz="1400" dirty="0"/>
            <a:t>1)  </a:t>
          </a:r>
          <a:r>
            <a:rPr lang="ru-RU" sz="1400" dirty="0" err="1"/>
            <a:t>істотні</a:t>
          </a:r>
          <a:r>
            <a:rPr lang="ru-RU" sz="1400" dirty="0"/>
            <a:t> для </a:t>
          </a:r>
          <a:r>
            <a:rPr lang="ru-RU" sz="1400" dirty="0" err="1"/>
            <a:t>справи</a:t>
          </a:r>
          <a:r>
            <a:rPr lang="ru-RU" sz="1400" dirty="0"/>
            <a:t> </a:t>
          </a:r>
          <a:r>
            <a:rPr lang="ru-RU" sz="1400" dirty="0" err="1"/>
            <a:t>обставини</a:t>
          </a:r>
          <a:r>
            <a:rPr lang="ru-RU" sz="1400" dirty="0"/>
            <a:t>, </a:t>
          </a:r>
          <a:r>
            <a:rPr lang="ru-RU" sz="1400" dirty="0" err="1"/>
            <a:t>що</a:t>
          </a:r>
          <a:r>
            <a:rPr lang="ru-RU" sz="1400" dirty="0"/>
            <a:t> не були </a:t>
          </a:r>
          <a:r>
            <a:rPr lang="ru-RU" sz="1400" dirty="0" err="1"/>
            <a:t>встановлені</a:t>
          </a:r>
          <a:r>
            <a:rPr lang="ru-RU" sz="1400" dirty="0"/>
            <a:t> судом та не були і не могли бути </a:t>
          </a:r>
          <a:r>
            <a:rPr lang="ru-RU" sz="1400" dirty="0" err="1"/>
            <a:t>відомі</a:t>
          </a:r>
          <a:r>
            <a:rPr lang="ru-RU" sz="1400" dirty="0"/>
            <a:t> </a:t>
          </a:r>
          <a:r>
            <a:rPr lang="ru-RU" sz="1400" dirty="0" err="1"/>
            <a:t>особі</a:t>
          </a:r>
          <a:r>
            <a:rPr lang="ru-RU" sz="1400" dirty="0"/>
            <a:t>, яка </a:t>
          </a:r>
          <a:r>
            <a:rPr lang="ru-RU" sz="1400" dirty="0" err="1"/>
            <a:t>звертається</a:t>
          </a:r>
          <a:r>
            <a:rPr lang="ru-RU" sz="1400" dirty="0"/>
            <a:t> </a:t>
          </a:r>
          <a:r>
            <a:rPr lang="ru-RU" sz="1400" dirty="0" err="1"/>
            <a:t>із</a:t>
          </a:r>
          <a:r>
            <a:rPr lang="ru-RU" sz="1400" dirty="0"/>
            <a:t> </a:t>
          </a:r>
          <a:r>
            <a:rPr lang="ru-RU" sz="1400" dirty="0" err="1"/>
            <a:t>заявою</a:t>
          </a:r>
          <a:r>
            <a:rPr lang="ru-RU" sz="1400" dirty="0"/>
            <a:t>, на час </a:t>
          </a:r>
          <a:r>
            <a:rPr lang="ru-RU" sz="1400" dirty="0" err="1"/>
            <a:t>розгляду</a:t>
          </a:r>
          <a:r>
            <a:rPr lang="ru-RU" sz="1400" dirty="0"/>
            <a:t> </a:t>
          </a:r>
          <a:r>
            <a:rPr lang="ru-RU" sz="1400" dirty="0" err="1"/>
            <a:t>справи</a:t>
          </a:r>
          <a:r>
            <a:rPr lang="ru-RU" sz="1400" dirty="0"/>
            <a:t>;</a:t>
          </a:r>
          <a:endParaRPr lang="uk-UA" sz="1400" dirty="0"/>
        </a:p>
      </dgm:t>
    </dgm:pt>
    <dgm:pt modelId="{A0A394DD-2725-4ECA-BA49-E3F4A17BD064}" type="parTrans" cxnId="{138B8AED-22E3-4383-BD84-BD5E1664C9A5}">
      <dgm:prSet/>
      <dgm:spPr/>
      <dgm:t>
        <a:bodyPr/>
        <a:lstStyle/>
        <a:p>
          <a:endParaRPr lang="uk-UA"/>
        </a:p>
      </dgm:t>
    </dgm:pt>
    <dgm:pt modelId="{A637C0D7-647B-40AF-A89E-FA9DCE7079DE}" type="sibTrans" cxnId="{138B8AED-22E3-4383-BD84-BD5E1664C9A5}">
      <dgm:prSet/>
      <dgm:spPr/>
      <dgm:t>
        <a:bodyPr/>
        <a:lstStyle/>
        <a:p>
          <a:endParaRPr lang="uk-UA"/>
        </a:p>
      </dgm:t>
    </dgm:pt>
    <dgm:pt modelId="{BF1210FA-64AA-4C9C-AD49-8774B995624F}">
      <dgm:prSet custT="1"/>
      <dgm:spPr/>
      <dgm:t>
        <a:bodyPr/>
        <a:lstStyle/>
        <a:p>
          <a:r>
            <a:rPr lang="ru-RU" sz="1400" dirty="0"/>
            <a:t>2)  </a:t>
          </a:r>
          <a:r>
            <a:rPr lang="ru-RU" sz="1400" dirty="0" err="1"/>
            <a:t>встановлений</a:t>
          </a:r>
          <a:r>
            <a:rPr lang="ru-RU" sz="1400" dirty="0"/>
            <a:t> </a:t>
          </a:r>
          <a:r>
            <a:rPr lang="ru-RU" sz="1400" dirty="0" err="1"/>
            <a:t>вироком</a:t>
          </a:r>
          <a:r>
            <a:rPr lang="ru-RU" sz="1400" dirty="0"/>
            <a:t> </a:t>
          </a:r>
          <a:r>
            <a:rPr lang="ru-RU" sz="1400" dirty="0" err="1"/>
            <a:t>або</a:t>
          </a:r>
          <a:r>
            <a:rPr lang="ru-RU" sz="1400" dirty="0"/>
            <a:t> </a:t>
          </a:r>
          <a:r>
            <a:rPr lang="ru-RU" sz="1400" dirty="0" err="1"/>
            <a:t>ухвалою</a:t>
          </a:r>
          <a:r>
            <a:rPr lang="ru-RU" sz="1400" dirty="0"/>
            <a:t> про </a:t>
          </a:r>
          <a:r>
            <a:rPr lang="ru-RU" sz="1400" dirty="0" err="1"/>
            <a:t>закриття</a:t>
          </a:r>
          <a:r>
            <a:rPr lang="ru-RU" sz="1400" dirty="0"/>
            <a:t> </a:t>
          </a:r>
          <a:r>
            <a:rPr lang="ru-RU" sz="1400" dirty="0" err="1"/>
            <a:t>кримінального</a:t>
          </a:r>
          <a:r>
            <a:rPr lang="ru-RU" sz="1400" dirty="0"/>
            <a:t> </a:t>
          </a:r>
          <a:r>
            <a:rPr lang="ru-RU" sz="1400" dirty="0" err="1"/>
            <a:t>провадження</a:t>
          </a:r>
          <a:r>
            <a:rPr lang="ru-RU" sz="1400" dirty="0"/>
            <a:t> та </a:t>
          </a:r>
          <a:r>
            <a:rPr lang="ru-RU" sz="1400" dirty="0" err="1"/>
            <a:t>звільнення</a:t>
          </a:r>
          <a:r>
            <a:rPr lang="ru-RU" sz="1400" dirty="0"/>
            <a:t> особи </a:t>
          </a:r>
          <a:r>
            <a:rPr lang="ru-RU" sz="1400" dirty="0" err="1"/>
            <a:t>від</a:t>
          </a:r>
          <a:r>
            <a:rPr lang="ru-RU" sz="1400" dirty="0"/>
            <a:t> </a:t>
          </a:r>
          <a:r>
            <a:rPr lang="ru-RU" sz="1400" dirty="0" err="1"/>
            <a:t>кримінальної</a:t>
          </a:r>
          <a:r>
            <a:rPr lang="ru-RU" sz="1400" dirty="0"/>
            <a:t> </a:t>
          </a:r>
          <a:r>
            <a:rPr lang="ru-RU" sz="1400" dirty="0" err="1"/>
            <a:t>відповідальності</a:t>
          </a:r>
          <a:r>
            <a:rPr lang="ru-RU" sz="1400" dirty="0"/>
            <a:t>, </a:t>
          </a:r>
          <a:r>
            <a:rPr lang="ru-RU" sz="1400" dirty="0" err="1"/>
            <a:t>що</a:t>
          </a:r>
          <a:r>
            <a:rPr lang="ru-RU" sz="1400" dirty="0"/>
            <a:t> набрали </a:t>
          </a:r>
          <a:r>
            <a:rPr lang="ru-RU" sz="1400" dirty="0" err="1"/>
            <a:t>законної</a:t>
          </a:r>
          <a:r>
            <a:rPr lang="ru-RU" sz="1400" dirty="0"/>
            <a:t> сили, факт </a:t>
          </a:r>
          <a:r>
            <a:rPr lang="ru-RU" sz="1400" dirty="0" err="1"/>
            <a:t>надання</a:t>
          </a:r>
          <a:r>
            <a:rPr lang="ru-RU" sz="1400" dirty="0"/>
            <a:t> </a:t>
          </a:r>
          <a:r>
            <a:rPr lang="ru-RU" sz="1400" dirty="0" err="1"/>
            <a:t>завідомо</a:t>
          </a:r>
          <a:r>
            <a:rPr lang="ru-RU" sz="1400" dirty="0"/>
            <a:t> неправильного </a:t>
          </a:r>
          <a:r>
            <a:rPr lang="ru-RU" sz="1400" dirty="0" err="1"/>
            <a:t>висновку</a:t>
          </a:r>
          <a:r>
            <a:rPr lang="ru-RU" sz="1400" dirty="0"/>
            <a:t> </a:t>
          </a:r>
          <a:r>
            <a:rPr lang="ru-RU" sz="1400" dirty="0" err="1"/>
            <a:t>експерта</a:t>
          </a:r>
          <a:r>
            <a:rPr lang="ru-RU" sz="1400" dirty="0"/>
            <a:t>, </a:t>
          </a:r>
          <a:r>
            <a:rPr lang="ru-RU" sz="1400" dirty="0" err="1"/>
            <a:t>завідомо</a:t>
          </a:r>
          <a:r>
            <a:rPr lang="ru-RU" sz="1400" dirty="0"/>
            <a:t> </a:t>
          </a:r>
          <a:r>
            <a:rPr lang="ru-RU" sz="1400" dirty="0" err="1"/>
            <a:t>неправдивих</a:t>
          </a:r>
          <a:r>
            <a:rPr lang="ru-RU" sz="1400" dirty="0"/>
            <a:t> </a:t>
          </a:r>
          <a:r>
            <a:rPr lang="ru-RU" sz="1400" dirty="0" err="1"/>
            <a:t>показань</a:t>
          </a:r>
          <a:r>
            <a:rPr lang="ru-RU" sz="1400" dirty="0"/>
            <a:t> </a:t>
          </a:r>
          <a:r>
            <a:rPr lang="ru-RU" sz="1400" dirty="0" err="1"/>
            <a:t>свідка</a:t>
          </a:r>
          <a:r>
            <a:rPr lang="ru-RU" sz="1400" dirty="0"/>
            <a:t>, </a:t>
          </a:r>
          <a:r>
            <a:rPr lang="ru-RU" sz="1400" dirty="0" err="1"/>
            <a:t>завідомо</a:t>
          </a:r>
          <a:r>
            <a:rPr lang="ru-RU" sz="1400" dirty="0"/>
            <a:t> неправильного перекладу, </a:t>
          </a:r>
          <a:r>
            <a:rPr lang="ru-RU" sz="1400" dirty="0" err="1"/>
            <a:t>фальшивості</a:t>
          </a:r>
          <a:r>
            <a:rPr lang="ru-RU" sz="1400" dirty="0"/>
            <a:t> </a:t>
          </a:r>
          <a:r>
            <a:rPr lang="ru-RU" sz="1400" dirty="0" err="1"/>
            <a:t>письмових</a:t>
          </a:r>
          <a:r>
            <a:rPr lang="ru-RU" sz="1400" dirty="0"/>
            <a:t>, </a:t>
          </a:r>
          <a:r>
            <a:rPr lang="ru-RU" sz="1400" dirty="0" err="1"/>
            <a:t>речових</a:t>
          </a:r>
          <a:r>
            <a:rPr lang="ru-RU" sz="1400" dirty="0"/>
            <a:t> </a:t>
          </a:r>
          <a:r>
            <a:rPr lang="ru-RU" sz="1400" dirty="0" err="1"/>
            <a:t>чи</a:t>
          </a:r>
          <a:r>
            <a:rPr lang="ru-RU" sz="1400" dirty="0"/>
            <a:t> </a:t>
          </a:r>
          <a:r>
            <a:rPr lang="ru-RU" sz="1400" dirty="0" err="1"/>
            <a:t>електронних</a:t>
          </a:r>
          <a:r>
            <a:rPr lang="ru-RU" sz="1400" dirty="0"/>
            <a:t> </a:t>
          </a:r>
          <a:r>
            <a:rPr lang="ru-RU" sz="1400" dirty="0" err="1"/>
            <a:t>доказів</a:t>
          </a:r>
          <a:r>
            <a:rPr lang="ru-RU" sz="1400" dirty="0"/>
            <a:t>, </a:t>
          </a:r>
          <a:r>
            <a:rPr lang="ru-RU" sz="1400" dirty="0" err="1"/>
            <a:t>що</a:t>
          </a:r>
          <a:r>
            <a:rPr lang="ru-RU" sz="1400" dirty="0"/>
            <a:t> </a:t>
          </a:r>
          <a:r>
            <a:rPr lang="ru-RU" sz="1400" dirty="0" err="1"/>
            <a:t>потягли</a:t>
          </a:r>
          <a:r>
            <a:rPr lang="ru-RU" sz="1400" dirty="0"/>
            <a:t> за собою </a:t>
          </a:r>
          <a:r>
            <a:rPr lang="ru-RU" sz="1400" dirty="0" err="1"/>
            <a:t>ухвалення</a:t>
          </a:r>
          <a:r>
            <a:rPr lang="ru-RU" sz="1400" dirty="0"/>
            <a:t> незаконного </a:t>
          </a:r>
          <a:r>
            <a:rPr lang="ru-RU" sz="1400" dirty="0" err="1"/>
            <a:t>рішення</a:t>
          </a:r>
          <a:r>
            <a:rPr lang="ru-RU" sz="1400" dirty="0"/>
            <a:t> у </a:t>
          </a:r>
          <a:r>
            <a:rPr lang="ru-RU" sz="1400" dirty="0" err="1"/>
            <a:t>цій</a:t>
          </a:r>
          <a:r>
            <a:rPr lang="ru-RU" sz="1400" dirty="0"/>
            <a:t> </a:t>
          </a:r>
          <a:r>
            <a:rPr lang="ru-RU" sz="1400" dirty="0" err="1"/>
            <a:t>справі</a:t>
          </a:r>
          <a:r>
            <a:rPr lang="ru-RU" sz="1400" dirty="0"/>
            <a:t>;</a:t>
          </a:r>
          <a:endParaRPr lang="uk-UA" sz="1400" dirty="0"/>
        </a:p>
      </dgm:t>
    </dgm:pt>
    <dgm:pt modelId="{01DF8E65-8BCC-4291-BAE5-DBC906A9A22C}" type="parTrans" cxnId="{D0F97BA1-C62E-44E0-89B9-86A8679D1481}">
      <dgm:prSet/>
      <dgm:spPr/>
      <dgm:t>
        <a:bodyPr/>
        <a:lstStyle/>
        <a:p>
          <a:endParaRPr lang="uk-UA"/>
        </a:p>
      </dgm:t>
    </dgm:pt>
    <dgm:pt modelId="{DFA30B67-CCA6-41D0-B8F5-3F24CE779D0C}" type="sibTrans" cxnId="{D0F97BA1-C62E-44E0-89B9-86A8679D1481}">
      <dgm:prSet/>
      <dgm:spPr/>
      <dgm:t>
        <a:bodyPr/>
        <a:lstStyle/>
        <a:p>
          <a:endParaRPr lang="uk-UA"/>
        </a:p>
      </dgm:t>
    </dgm:pt>
    <dgm:pt modelId="{8450FF3F-F2DB-498E-BF4B-46576A959CE1}">
      <dgm:prSet custT="1"/>
      <dgm:spPr/>
      <dgm:t>
        <a:bodyPr/>
        <a:lstStyle/>
        <a:p>
          <a:r>
            <a:rPr lang="ru-RU" sz="1400" dirty="0"/>
            <a:t>3)  </a:t>
          </a:r>
          <a:r>
            <a:rPr lang="ru-RU" sz="1400" dirty="0" err="1"/>
            <a:t>скасування</a:t>
          </a:r>
          <a:r>
            <a:rPr lang="ru-RU" sz="1400" dirty="0"/>
            <a:t> судового </a:t>
          </a:r>
          <a:r>
            <a:rPr lang="ru-RU" sz="1400" dirty="0" err="1"/>
            <a:t>рішення</a:t>
          </a:r>
          <a:r>
            <a:rPr lang="ru-RU" sz="1400" dirty="0"/>
            <a:t>, яке стало </a:t>
          </a:r>
          <a:r>
            <a:rPr lang="ru-RU" sz="1400" dirty="0" err="1"/>
            <a:t>підставою</a:t>
          </a:r>
          <a:r>
            <a:rPr lang="ru-RU" sz="1400" dirty="0"/>
            <a:t> для </a:t>
          </a:r>
          <a:r>
            <a:rPr lang="ru-RU" sz="1400" dirty="0" err="1"/>
            <a:t>ухвалення</a:t>
          </a:r>
          <a:r>
            <a:rPr lang="ru-RU" sz="1400" dirty="0"/>
            <a:t> судового </a:t>
          </a:r>
          <a:r>
            <a:rPr lang="ru-RU" sz="1400" dirty="0" err="1"/>
            <a:t>рішення</a:t>
          </a:r>
          <a:r>
            <a:rPr lang="ru-RU" sz="1400" dirty="0"/>
            <a:t>, </a:t>
          </a:r>
          <a:r>
            <a:rPr lang="ru-RU" sz="1400" dirty="0" err="1"/>
            <a:t>що</a:t>
          </a:r>
          <a:r>
            <a:rPr lang="ru-RU" sz="1400" dirty="0"/>
            <a:t> </a:t>
          </a:r>
          <a:r>
            <a:rPr lang="ru-RU" sz="1400" dirty="0" err="1"/>
            <a:t>підлягає</a:t>
          </a:r>
          <a:r>
            <a:rPr lang="ru-RU" sz="1400" dirty="0"/>
            <a:t> перегляду (ч. 2 ст. 320).</a:t>
          </a:r>
          <a:endParaRPr lang="uk-UA" sz="1400" dirty="0"/>
        </a:p>
      </dgm:t>
    </dgm:pt>
    <dgm:pt modelId="{864EEA09-A867-4518-A435-8BD5461591C5}" type="parTrans" cxnId="{70B67660-911F-4AEB-BA01-EB3414282591}">
      <dgm:prSet/>
      <dgm:spPr/>
      <dgm:t>
        <a:bodyPr/>
        <a:lstStyle/>
        <a:p>
          <a:endParaRPr lang="uk-UA"/>
        </a:p>
      </dgm:t>
    </dgm:pt>
    <dgm:pt modelId="{7BD3E31F-944C-4A0D-8569-FA79C7DB68DC}" type="sibTrans" cxnId="{70B67660-911F-4AEB-BA01-EB3414282591}">
      <dgm:prSet/>
      <dgm:spPr/>
      <dgm:t>
        <a:bodyPr/>
        <a:lstStyle/>
        <a:p>
          <a:endParaRPr lang="uk-UA"/>
        </a:p>
      </dgm:t>
    </dgm:pt>
    <dgm:pt modelId="{53907975-21B2-4982-B216-AFA2E77BAA9E}" type="pres">
      <dgm:prSet presAssocID="{B8E2A6AC-59D3-4596-9D75-71B157064814}" presName="Name0" presStyleCnt="0">
        <dgm:presLayoutVars>
          <dgm:chMax val="7"/>
          <dgm:dir/>
          <dgm:animLvl val="lvl"/>
          <dgm:resizeHandles val="exact"/>
        </dgm:presLayoutVars>
      </dgm:prSet>
      <dgm:spPr/>
    </dgm:pt>
    <dgm:pt modelId="{5348747C-BBA2-44C1-B30A-7FC5F555972A}" type="pres">
      <dgm:prSet presAssocID="{7C7007DC-749C-4C5E-839D-82E2D9470D70}" presName="circle1" presStyleLbl="node1" presStyleIdx="0" presStyleCnt="3"/>
      <dgm:spPr/>
    </dgm:pt>
    <dgm:pt modelId="{5030E756-C7FE-429B-96A9-C3BB44FF02ED}" type="pres">
      <dgm:prSet presAssocID="{7C7007DC-749C-4C5E-839D-82E2D9470D70}" presName="space" presStyleCnt="0"/>
      <dgm:spPr/>
    </dgm:pt>
    <dgm:pt modelId="{91E1EA8D-9438-4654-BFBA-7D0618842113}" type="pres">
      <dgm:prSet presAssocID="{7C7007DC-749C-4C5E-839D-82E2D9470D70}" presName="rect1" presStyleLbl="alignAcc1" presStyleIdx="0" presStyleCnt="3"/>
      <dgm:spPr/>
    </dgm:pt>
    <dgm:pt modelId="{C390DC4D-AA93-45BE-8722-67755695288D}" type="pres">
      <dgm:prSet presAssocID="{BF1210FA-64AA-4C9C-AD49-8774B995624F}" presName="vertSpace2" presStyleLbl="node1" presStyleIdx="0" presStyleCnt="3"/>
      <dgm:spPr/>
    </dgm:pt>
    <dgm:pt modelId="{AFD1B6C8-778A-4593-AA9D-81EEEC058794}" type="pres">
      <dgm:prSet presAssocID="{BF1210FA-64AA-4C9C-AD49-8774B995624F}" presName="circle2" presStyleLbl="node1" presStyleIdx="1" presStyleCnt="3"/>
      <dgm:spPr/>
    </dgm:pt>
    <dgm:pt modelId="{00677B99-D7DA-4478-850A-AC39F4E86F76}" type="pres">
      <dgm:prSet presAssocID="{BF1210FA-64AA-4C9C-AD49-8774B995624F}" presName="rect2" presStyleLbl="alignAcc1" presStyleIdx="1" presStyleCnt="3"/>
      <dgm:spPr/>
    </dgm:pt>
    <dgm:pt modelId="{E226E2B0-85A7-4743-BAA4-EE21AC15BA06}" type="pres">
      <dgm:prSet presAssocID="{8450FF3F-F2DB-498E-BF4B-46576A959CE1}" presName="vertSpace3" presStyleLbl="node1" presStyleIdx="1" presStyleCnt="3"/>
      <dgm:spPr/>
    </dgm:pt>
    <dgm:pt modelId="{0433A21D-8A8F-48F0-8F50-BD2EA3FDB08A}" type="pres">
      <dgm:prSet presAssocID="{8450FF3F-F2DB-498E-BF4B-46576A959CE1}" presName="circle3" presStyleLbl="node1" presStyleIdx="2" presStyleCnt="3"/>
      <dgm:spPr/>
    </dgm:pt>
    <dgm:pt modelId="{25F323F7-E324-4C66-A797-05AF2ABE59FA}" type="pres">
      <dgm:prSet presAssocID="{8450FF3F-F2DB-498E-BF4B-46576A959CE1}" presName="rect3" presStyleLbl="alignAcc1" presStyleIdx="2" presStyleCnt="3"/>
      <dgm:spPr/>
    </dgm:pt>
    <dgm:pt modelId="{A70710D6-3FD5-46D1-9D3F-0C050A595F22}" type="pres">
      <dgm:prSet presAssocID="{7C7007DC-749C-4C5E-839D-82E2D9470D70}" presName="rect1ParTxNoCh" presStyleLbl="alignAcc1" presStyleIdx="2" presStyleCnt="3">
        <dgm:presLayoutVars>
          <dgm:chMax val="1"/>
          <dgm:bulletEnabled val="1"/>
        </dgm:presLayoutVars>
      </dgm:prSet>
      <dgm:spPr/>
    </dgm:pt>
    <dgm:pt modelId="{5AF10CD9-F883-491C-85A7-01B53FEEBE59}" type="pres">
      <dgm:prSet presAssocID="{BF1210FA-64AA-4C9C-AD49-8774B995624F}" presName="rect2ParTxNoCh" presStyleLbl="alignAcc1" presStyleIdx="2" presStyleCnt="3">
        <dgm:presLayoutVars>
          <dgm:chMax val="1"/>
          <dgm:bulletEnabled val="1"/>
        </dgm:presLayoutVars>
      </dgm:prSet>
      <dgm:spPr/>
    </dgm:pt>
    <dgm:pt modelId="{E8A8FB99-B4E9-4E11-9E5A-F81BF9C45741}" type="pres">
      <dgm:prSet presAssocID="{8450FF3F-F2DB-498E-BF4B-46576A959CE1}" presName="rect3ParTxNoCh" presStyleLbl="alignAcc1" presStyleIdx="2" presStyleCnt="3">
        <dgm:presLayoutVars>
          <dgm:chMax val="1"/>
          <dgm:bulletEnabled val="1"/>
        </dgm:presLayoutVars>
      </dgm:prSet>
      <dgm:spPr/>
    </dgm:pt>
  </dgm:ptLst>
  <dgm:cxnLst>
    <dgm:cxn modelId="{25A46D09-3A5B-49FF-99AA-801AF6F8E222}" type="presOf" srcId="{7C7007DC-749C-4C5E-839D-82E2D9470D70}" destId="{91E1EA8D-9438-4654-BFBA-7D0618842113}" srcOrd="0" destOrd="0" presId="urn:microsoft.com/office/officeart/2005/8/layout/target3"/>
    <dgm:cxn modelId="{3671E509-E71B-42B8-9519-82DF02F260F2}" type="presOf" srcId="{8450FF3F-F2DB-498E-BF4B-46576A959CE1}" destId="{E8A8FB99-B4E9-4E11-9E5A-F81BF9C45741}" srcOrd="1" destOrd="0" presId="urn:microsoft.com/office/officeart/2005/8/layout/target3"/>
    <dgm:cxn modelId="{15FCBE5E-CC3A-4499-B675-8C554C5360E7}" type="presOf" srcId="{8450FF3F-F2DB-498E-BF4B-46576A959CE1}" destId="{25F323F7-E324-4C66-A797-05AF2ABE59FA}" srcOrd="0" destOrd="0" presId="urn:microsoft.com/office/officeart/2005/8/layout/target3"/>
    <dgm:cxn modelId="{70B67660-911F-4AEB-BA01-EB3414282591}" srcId="{B8E2A6AC-59D3-4596-9D75-71B157064814}" destId="{8450FF3F-F2DB-498E-BF4B-46576A959CE1}" srcOrd="2" destOrd="0" parTransId="{864EEA09-A867-4518-A435-8BD5461591C5}" sibTransId="{7BD3E31F-944C-4A0D-8569-FA79C7DB68DC}"/>
    <dgm:cxn modelId="{3EFCF367-4279-4BFC-8AA6-8C2D5C3798E2}" type="presOf" srcId="{B8E2A6AC-59D3-4596-9D75-71B157064814}" destId="{53907975-21B2-4982-B216-AFA2E77BAA9E}" srcOrd="0" destOrd="0" presId="urn:microsoft.com/office/officeart/2005/8/layout/target3"/>
    <dgm:cxn modelId="{CA16BF58-302B-49A9-8354-FD199690438B}" type="presOf" srcId="{BF1210FA-64AA-4C9C-AD49-8774B995624F}" destId="{00677B99-D7DA-4478-850A-AC39F4E86F76}" srcOrd="0" destOrd="0" presId="urn:microsoft.com/office/officeart/2005/8/layout/target3"/>
    <dgm:cxn modelId="{D0F97BA1-C62E-44E0-89B9-86A8679D1481}" srcId="{B8E2A6AC-59D3-4596-9D75-71B157064814}" destId="{BF1210FA-64AA-4C9C-AD49-8774B995624F}" srcOrd="1" destOrd="0" parTransId="{01DF8E65-8BCC-4291-BAE5-DBC906A9A22C}" sibTransId="{DFA30B67-CCA6-41D0-B8F5-3F24CE779D0C}"/>
    <dgm:cxn modelId="{3BB6E2D1-0DD8-4517-A8B6-46195459757D}" type="presOf" srcId="{7C7007DC-749C-4C5E-839D-82E2D9470D70}" destId="{A70710D6-3FD5-46D1-9D3F-0C050A595F22}" srcOrd="1" destOrd="0" presId="urn:microsoft.com/office/officeart/2005/8/layout/target3"/>
    <dgm:cxn modelId="{138B8AED-22E3-4383-BD84-BD5E1664C9A5}" srcId="{B8E2A6AC-59D3-4596-9D75-71B157064814}" destId="{7C7007DC-749C-4C5E-839D-82E2D9470D70}" srcOrd="0" destOrd="0" parTransId="{A0A394DD-2725-4ECA-BA49-E3F4A17BD064}" sibTransId="{A637C0D7-647B-40AF-A89E-FA9DCE7079DE}"/>
    <dgm:cxn modelId="{E878BBFA-D02D-48DD-B618-2936002AEE12}" type="presOf" srcId="{BF1210FA-64AA-4C9C-AD49-8774B995624F}" destId="{5AF10CD9-F883-491C-85A7-01B53FEEBE59}" srcOrd="1" destOrd="0" presId="urn:microsoft.com/office/officeart/2005/8/layout/target3"/>
    <dgm:cxn modelId="{591E14BC-7DDB-4AB3-8962-D259F3E4D0C8}" type="presParOf" srcId="{53907975-21B2-4982-B216-AFA2E77BAA9E}" destId="{5348747C-BBA2-44C1-B30A-7FC5F555972A}" srcOrd="0" destOrd="0" presId="urn:microsoft.com/office/officeart/2005/8/layout/target3"/>
    <dgm:cxn modelId="{F77B3CCD-8AA2-4716-9B85-D390CA49732F}" type="presParOf" srcId="{53907975-21B2-4982-B216-AFA2E77BAA9E}" destId="{5030E756-C7FE-429B-96A9-C3BB44FF02ED}" srcOrd="1" destOrd="0" presId="urn:microsoft.com/office/officeart/2005/8/layout/target3"/>
    <dgm:cxn modelId="{98C2E3EA-DC62-4003-98DE-C89EBFD6D631}" type="presParOf" srcId="{53907975-21B2-4982-B216-AFA2E77BAA9E}" destId="{91E1EA8D-9438-4654-BFBA-7D0618842113}" srcOrd="2" destOrd="0" presId="urn:microsoft.com/office/officeart/2005/8/layout/target3"/>
    <dgm:cxn modelId="{5A7C4144-A885-4AA8-8F63-8B621C6F2C1F}" type="presParOf" srcId="{53907975-21B2-4982-B216-AFA2E77BAA9E}" destId="{C390DC4D-AA93-45BE-8722-67755695288D}" srcOrd="3" destOrd="0" presId="urn:microsoft.com/office/officeart/2005/8/layout/target3"/>
    <dgm:cxn modelId="{23631B8A-EAA3-4BD8-931D-F1AC5554AC20}" type="presParOf" srcId="{53907975-21B2-4982-B216-AFA2E77BAA9E}" destId="{AFD1B6C8-778A-4593-AA9D-81EEEC058794}" srcOrd="4" destOrd="0" presId="urn:microsoft.com/office/officeart/2005/8/layout/target3"/>
    <dgm:cxn modelId="{1ADBFC3B-E9CE-4F49-B587-22C995C41938}" type="presParOf" srcId="{53907975-21B2-4982-B216-AFA2E77BAA9E}" destId="{00677B99-D7DA-4478-850A-AC39F4E86F76}" srcOrd="5" destOrd="0" presId="urn:microsoft.com/office/officeart/2005/8/layout/target3"/>
    <dgm:cxn modelId="{1C5A158C-BE2E-42B2-BC93-B3EF64B55759}" type="presParOf" srcId="{53907975-21B2-4982-B216-AFA2E77BAA9E}" destId="{E226E2B0-85A7-4743-BAA4-EE21AC15BA06}" srcOrd="6" destOrd="0" presId="urn:microsoft.com/office/officeart/2005/8/layout/target3"/>
    <dgm:cxn modelId="{18E3578B-F6E1-4029-913C-A53139D44CB7}" type="presParOf" srcId="{53907975-21B2-4982-B216-AFA2E77BAA9E}" destId="{0433A21D-8A8F-48F0-8F50-BD2EA3FDB08A}" srcOrd="7" destOrd="0" presId="urn:microsoft.com/office/officeart/2005/8/layout/target3"/>
    <dgm:cxn modelId="{D82D9242-B787-42E8-8A23-A70D52111781}" type="presParOf" srcId="{53907975-21B2-4982-B216-AFA2E77BAA9E}" destId="{25F323F7-E324-4C66-A797-05AF2ABE59FA}" srcOrd="8" destOrd="0" presId="urn:microsoft.com/office/officeart/2005/8/layout/target3"/>
    <dgm:cxn modelId="{AC409A3E-5CAF-4E26-8A7E-B990DB16986E}" type="presParOf" srcId="{53907975-21B2-4982-B216-AFA2E77BAA9E}" destId="{A70710D6-3FD5-46D1-9D3F-0C050A595F22}" srcOrd="9" destOrd="0" presId="urn:microsoft.com/office/officeart/2005/8/layout/target3"/>
    <dgm:cxn modelId="{C75543FB-D47C-45C0-95C3-82A333BFFE82}" type="presParOf" srcId="{53907975-21B2-4982-B216-AFA2E77BAA9E}" destId="{5AF10CD9-F883-491C-85A7-01B53FEEBE59}" srcOrd="10" destOrd="0" presId="urn:microsoft.com/office/officeart/2005/8/layout/target3"/>
    <dgm:cxn modelId="{8C7961BC-B38F-41A0-B30A-99551807A55F}" type="presParOf" srcId="{53907975-21B2-4982-B216-AFA2E77BAA9E}" destId="{E8A8FB99-B4E9-4E11-9E5A-F81BF9C45741}"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7C59DF-F223-4548-A342-C0FDC174D3C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D12C907B-767A-4C95-BD55-BD6E3D17DAD8}">
      <dgm:prSet/>
      <dgm:spPr/>
      <dgm:t>
        <a:bodyPr/>
        <a:lstStyle/>
        <a:p>
          <a:r>
            <a:rPr lang="ru-RU"/>
            <a:t>1)  відмовити в задоволенні заяви про перегляд судового рішення за нововиявленими або виключними обставинами та залишити відповідне судове рішення в силі;</a:t>
          </a:r>
          <a:endParaRPr lang="uk-UA"/>
        </a:p>
      </dgm:t>
    </dgm:pt>
    <dgm:pt modelId="{E6A2B7D3-E051-427E-84B2-94FC25623284}" type="parTrans" cxnId="{0742D7FD-D0EB-4438-8BB4-D8D49E66850A}">
      <dgm:prSet/>
      <dgm:spPr/>
      <dgm:t>
        <a:bodyPr/>
        <a:lstStyle/>
        <a:p>
          <a:endParaRPr lang="uk-UA"/>
        </a:p>
      </dgm:t>
    </dgm:pt>
    <dgm:pt modelId="{A00B95CD-BE9F-49FA-B6DB-9792EC345EA3}" type="sibTrans" cxnId="{0742D7FD-D0EB-4438-8BB4-D8D49E66850A}">
      <dgm:prSet/>
      <dgm:spPr/>
      <dgm:t>
        <a:bodyPr/>
        <a:lstStyle/>
        <a:p>
          <a:endParaRPr lang="uk-UA"/>
        </a:p>
      </dgm:t>
    </dgm:pt>
    <dgm:pt modelId="{4DAC4B09-64EC-4C08-B044-7B0A7C9EF3CC}">
      <dgm:prSet/>
      <dgm:spPr/>
      <dgm:t>
        <a:bodyPr/>
        <a:lstStyle/>
        <a:p>
          <a:r>
            <a:rPr lang="ru-RU"/>
            <a:t>2)  задовольнити заяву про перегляд судового рішення за нововиявленими або виключними обставинами, скасувати відповідне судове рішення та ухвалити нове рішення чи змінити рішення; </a:t>
          </a:r>
          <a:endParaRPr lang="uk-UA"/>
        </a:p>
      </dgm:t>
    </dgm:pt>
    <dgm:pt modelId="{4E0DE224-EF53-4116-81C8-612073BC8AC5}" type="parTrans" cxnId="{639881A8-BCE1-49FB-AB8B-67E1C9B8D841}">
      <dgm:prSet/>
      <dgm:spPr/>
      <dgm:t>
        <a:bodyPr/>
        <a:lstStyle/>
        <a:p>
          <a:endParaRPr lang="uk-UA"/>
        </a:p>
      </dgm:t>
    </dgm:pt>
    <dgm:pt modelId="{F2C65D05-7250-47C7-B448-CAACD85D0264}" type="sibTrans" cxnId="{639881A8-BCE1-49FB-AB8B-67E1C9B8D841}">
      <dgm:prSet/>
      <dgm:spPr/>
      <dgm:t>
        <a:bodyPr/>
        <a:lstStyle/>
        <a:p>
          <a:endParaRPr lang="uk-UA"/>
        </a:p>
      </dgm:t>
    </dgm:pt>
    <dgm:pt modelId="{12EB5CEB-EA0B-4B52-B43C-19C3650AF9D2}">
      <dgm:prSet/>
      <dgm:spPr/>
      <dgm:t>
        <a:bodyPr/>
        <a:lstStyle/>
        <a:p>
          <a:r>
            <a:rPr lang="ru-RU"/>
            <a:t>3)  скасувати судове рішення і закрити провадження у справі або залишити позов без розгляду. </a:t>
          </a:r>
          <a:endParaRPr lang="uk-UA"/>
        </a:p>
      </dgm:t>
    </dgm:pt>
    <dgm:pt modelId="{F60505BE-62BB-44DB-B70E-AF41C0AA1475}" type="parTrans" cxnId="{CCCC0827-A6CB-407C-955F-42556A9AA491}">
      <dgm:prSet/>
      <dgm:spPr/>
      <dgm:t>
        <a:bodyPr/>
        <a:lstStyle/>
        <a:p>
          <a:endParaRPr lang="uk-UA"/>
        </a:p>
      </dgm:t>
    </dgm:pt>
    <dgm:pt modelId="{40B2A876-D1D9-4B6A-889B-E831D83A1D61}" type="sibTrans" cxnId="{CCCC0827-A6CB-407C-955F-42556A9AA491}">
      <dgm:prSet/>
      <dgm:spPr/>
      <dgm:t>
        <a:bodyPr/>
        <a:lstStyle/>
        <a:p>
          <a:endParaRPr lang="uk-UA"/>
        </a:p>
      </dgm:t>
    </dgm:pt>
    <dgm:pt modelId="{F2DB8E8A-EF36-4BC5-A9E3-BFF113B2112F}" type="pres">
      <dgm:prSet presAssocID="{0E7C59DF-F223-4548-A342-C0FDC174D3C9}" presName="linear" presStyleCnt="0">
        <dgm:presLayoutVars>
          <dgm:animLvl val="lvl"/>
          <dgm:resizeHandles val="exact"/>
        </dgm:presLayoutVars>
      </dgm:prSet>
      <dgm:spPr/>
    </dgm:pt>
    <dgm:pt modelId="{405C8D78-9D94-4892-A0C2-1CF2B2FA20FD}" type="pres">
      <dgm:prSet presAssocID="{D12C907B-767A-4C95-BD55-BD6E3D17DAD8}" presName="parentText" presStyleLbl="node1" presStyleIdx="0" presStyleCnt="3">
        <dgm:presLayoutVars>
          <dgm:chMax val="0"/>
          <dgm:bulletEnabled val="1"/>
        </dgm:presLayoutVars>
      </dgm:prSet>
      <dgm:spPr/>
    </dgm:pt>
    <dgm:pt modelId="{3067FBD9-C3AF-431F-9704-6D4AE132707B}" type="pres">
      <dgm:prSet presAssocID="{A00B95CD-BE9F-49FA-B6DB-9792EC345EA3}" presName="spacer" presStyleCnt="0"/>
      <dgm:spPr/>
    </dgm:pt>
    <dgm:pt modelId="{CBEEE65C-E301-4E30-8F4B-D509A9888DD5}" type="pres">
      <dgm:prSet presAssocID="{4DAC4B09-64EC-4C08-B044-7B0A7C9EF3CC}" presName="parentText" presStyleLbl="node1" presStyleIdx="1" presStyleCnt="3">
        <dgm:presLayoutVars>
          <dgm:chMax val="0"/>
          <dgm:bulletEnabled val="1"/>
        </dgm:presLayoutVars>
      </dgm:prSet>
      <dgm:spPr/>
    </dgm:pt>
    <dgm:pt modelId="{589A43A2-0E85-45DC-9410-071C87A2DB42}" type="pres">
      <dgm:prSet presAssocID="{F2C65D05-7250-47C7-B448-CAACD85D0264}" presName="spacer" presStyleCnt="0"/>
      <dgm:spPr/>
    </dgm:pt>
    <dgm:pt modelId="{1473D261-4027-466C-8AC4-50B7D302C6E5}" type="pres">
      <dgm:prSet presAssocID="{12EB5CEB-EA0B-4B52-B43C-19C3650AF9D2}" presName="parentText" presStyleLbl="node1" presStyleIdx="2" presStyleCnt="3" custLinFactY="4312" custLinFactNeighborY="100000">
        <dgm:presLayoutVars>
          <dgm:chMax val="0"/>
          <dgm:bulletEnabled val="1"/>
        </dgm:presLayoutVars>
      </dgm:prSet>
      <dgm:spPr/>
    </dgm:pt>
  </dgm:ptLst>
  <dgm:cxnLst>
    <dgm:cxn modelId="{D947030D-7830-474F-B8AB-CD3AD7D55A16}" type="presOf" srcId="{0E7C59DF-F223-4548-A342-C0FDC174D3C9}" destId="{F2DB8E8A-EF36-4BC5-A9E3-BFF113B2112F}" srcOrd="0" destOrd="0" presId="urn:microsoft.com/office/officeart/2005/8/layout/vList2"/>
    <dgm:cxn modelId="{CCCC0827-A6CB-407C-955F-42556A9AA491}" srcId="{0E7C59DF-F223-4548-A342-C0FDC174D3C9}" destId="{12EB5CEB-EA0B-4B52-B43C-19C3650AF9D2}" srcOrd="2" destOrd="0" parTransId="{F60505BE-62BB-44DB-B70E-AF41C0AA1475}" sibTransId="{40B2A876-D1D9-4B6A-889B-E831D83A1D61}"/>
    <dgm:cxn modelId="{45C18B3A-5A35-4D4A-B75B-E7B9BB22C46C}" type="presOf" srcId="{4DAC4B09-64EC-4C08-B044-7B0A7C9EF3CC}" destId="{CBEEE65C-E301-4E30-8F4B-D509A9888DD5}" srcOrd="0" destOrd="0" presId="urn:microsoft.com/office/officeart/2005/8/layout/vList2"/>
    <dgm:cxn modelId="{AE915A58-671E-4152-B9F5-17238D0343B6}" type="presOf" srcId="{D12C907B-767A-4C95-BD55-BD6E3D17DAD8}" destId="{405C8D78-9D94-4892-A0C2-1CF2B2FA20FD}" srcOrd="0" destOrd="0" presId="urn:microsoft.com/office/officeart/2005/8/layout/vList2"/>
    <dgm:cxn modelId="{F2FE0BA1-B21A-4428-AC43-0498AD591448}" type="presOf" srcId="{12EB5CEB-EA0B-4B52-B43C-19C3650AF9D2}" destId="{1473D261-4027-466C-8AC4-50B7D302C6E5}" srcOrd="0" destOrd="0" presId="urn:microsoft.com/office/officeart/2005/8/layout/vList2"/>
    <dgm:cxn modelId="{639881A8-BCE1-49FB-AB8B-67E1C9B8D841}" srcId="{0E7C59DF-F223-4548-A342-C0FDC174D3C9}" destId="{4DAC4B09-64EC-4C08-B044-7B0A7C9EF3CC}" srcOrd="1" destOrd="0" parTransId="{4E0DE224-EF53-4116-81C8-612073BC8AC5}" sibTransId="{F2C65D05-7250-47C7-B448-CAACD85D0264}"/>
    <dgm:cxn modelId="{0742D7FD-D0EB-4438-8BB4-D8D49E66850A}" srcId="{0E7C59DF-F223-4548-A342-C0FDC174D3C9}" destId="{D12C907B-767A-4C95-BD55-BD6E3D17DAD8}" srcOrd="0" destOrd="0" parTransId="{E6A2B7D3-E051-427E-84B2-94FC25623284}" sibTransId="{A00B95CD-BE9F-49FA-B6DB-9792EC345EA3}"/>
    <dgm:cxn modelId="{BC9470CE-3002-4389-B6A2-18D42A94C5E5}" type="presParOf" srcId="{F2DB8E8A-EF36-4BC5-A9E3-BFF113B2112F}" destId="{405C8D78-9D94-4892-A0C2-1CF2B2FA20FD}" srcOrd="0" destOrd="0" presId="urn:microsoft.com/office/officeart/2005/8/layout/vList2"/>
    <dgm:cxn modelId="{D99F4A3C-1960-457A-83C7-43D143B36557}" type="presParOf" srcId="{F2DB8E8A-EF36-4BC5-A9E3-BFF113B2112F}" destId="{3067FBD9-C3AF-431F-9704-6D4AE132707B}" srcOrd="1" destOrd="0" presId="urn:microsoft.com/office/officeart/2005/8/layout/vList2"/>
    <dgm:cxn modelId="{21291DCC-9B7F-4A27-B87E-86B6ED92A634}" type="presParOf" srcId="{F2DB8E8A-EF36-4BC5-A9E3-BFF113B2112F}" destId="{CBEEE65C-E301-4E30-8F4B-D509A9888DD5}" srcOrd="2" destOrd="0" presId="urn:microsoft.com/office/officeart/2005/8/layout/vList2"/>
    <dgm:cxn modelId="{8930F7C0-B50A-4603-83FB-E03E2A2C7291}" type="presParOf" srcId="{F2DB8E8A-EF36-4BC5-A9E3-BFF113B2112F}" destId="{589A43A2-0E85-45DC-9410-071C87A2DB42}" srcOrd="3" destOrd="0" presId="urn:microsoft.com/office/officeart/2005/8/layout/vList2"/>
    <dgm:cxn modelId="{39500A78-24C9-4920-9D41-66B53C787418}" type="presParOf" srcId="{F2DB8E8A-EF36-4BC5-A9E3-BFF113B2112F}" destId="{1473D261-4027-466C-8AC4-50B7D302C6E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470E5A-2CDE-4D25-A956-D7E338AAAA4B}"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uk-UA"/>
        </a:p>
      </dgm:t>
    </dgm:pt>
    <dgm:pt modelId="{DA358A0B-4A6A-4462-AD97-370B991B3C8A}">
      <dgm:prSet custT="1"/>
      <dgm:spPr/>
      <dgm:t>
        <a:bodyPr/>
        <a:lstStyle/>
        <a:p>
          <a:r>
            <a:rPr lang="uk-UA" sz="1800" dirty="0"/>
            <a:t> апеляційна скарга подана особою, яка не має процесуальної дієздатності, не підписана, або підписана особою, яка не має права її підписувати, або особою, посадове становище якої не зазначено; </a:t>
          </a:r>
        </a:p>
      </dgm:t>
    </dgm:pt>
    <dgm:pt modelId="{ED947F3F-197B-4CA1-8B18-8918D9E36822}" type="parTrans" cxnId="{427DA137-1F76-40E4-852A-8C0B362467EA}">
      <dgm:prSet/>
      <dgm:spPr/>
      <dgm:t>
        <a:bodyPr/>
        <a:lstStyle/>
        <a:p>
          <a:endParaRPr lang="uk-UA"/>
        </a:p>
      </dgm:t>
    </dgm:pt>
    <dgm:pt modelId="{F0008119-F0FA-4BD8-A043-43D46904E88E}" type="sibTrans" cxnId="{427DA137-1F76-40E4-852A-8C0B362467EA}">
      <dgm:prSet/>
      <dgm:spPr/>
      <dgm:t>
        <a:bodyPr/>
        <a:lstStyle/>
        <a:p>
          <a:endParaRPr lang="uk-UA"/>
        </a:p>
      </dgm:t>
    </dgm:pt>
    <dgm:pt modelId="{8B331876-AC8B-485A-A2B5-96CBE0E9DC8B}">
      <dgm:prSet/>
      <dgm:spPr/>
      <dgm:t>
        <a:bodyPr/>
        <a:lstStyle/>
        <a:p>
          <a:r>
            <a:rPr lang="uk-UA" dirty="0"/>
            <a:t>  до постановлення ухвали про відкриття апеляційного провадження особа, яка подала скаргу, подала заяву про її відкликання; </a:t>
          </a:r>
        </a:p>
      </dgm:t>
    </dgm:pt>
    <dgm:pt modelId="{8CE1B1C0-930D-4233-A836-BD3653A824F7}" type="parTrans" cxnId="{79F2C8F7-065A-4A24-BF3E-EB2D9F40B50F}">
      <dgm:prSet/>
      <dgm:spPr/>
      <dgm:t>
        <a:bodyPr/>
        <a:lstStyle/>
        <a:p>
          <a:endParaRPr lang="uk-UA"/>
        </a:p>
      </dgm:t>
    </dgm:pt>
    <dgm:pt modelId="{F0AF3748-FC59-4E50-A43F-896BF9A8E518}" type="sibTrans" cxnId="{79F2C8F7-065A-4A24-BF3E-EB2D9F40B50F}">
      <dgm:prSet/>
      <dgm:spPr/>
      <dgm:t>
        <a:bodyPr/>
        <a:lstStyle/>
        <a:p>
          <a:endParaRPr lang="uk-UA"/>
        </a:p>
      </dgm:t>
    </dgm:pt>
    <dgm:pt modelId="{1218416C-AB17-4F2A-B70E-3863916B4933}">
      <dgm:prSet/>
      <dgm:spPr/>
      <dgm:t>
        <a:bodyPr/>
        <a:lstStyle/>
        <a:p>
          <a:r>
            <a:rPr lang="uk-UA" dirty="0"/>
            <a:t>  скаргу подано в інший спосіб, ніж до суду апеляційної інстанції;</a:t>
          </a:r>
        </a:p>
      </dgm:t>
    </dgm:pt>
    <dgm:pt modelId="{94933AAC-C10D-4C0C-8F5B-68356C905BF5}" type="parTrans" cxnId="{D5C002DF-3F9D-42D5-B96A-FB88A3173E96}">
      <dgm:prSet/>
      <dgm:spPr/>
      <dgm:t>
        <a:bodyPr/>
        <a:lstStyle/>
        <a:p>
          <a:endParaRPr lang="uk-UA"/>
        </a:p>
      </dgm:t>
    </dgm:pt>
    <dgm:pt modelId="{BBB116C2-B978-4D61-B0E8-CD0515057368}" type="sibTrans" cxnId="{D5C002DF-3F9D-42D5-B96A-FB88A3173E96}">
      <dgm:prSet/>
      <dgm:spPr/>
      <dgm:t>
        <a:bodyPr/>
        <a:lstStyle/>
        <a:p>
          <a:endParaRPr lang="uk-UA"/>
        </a:p>
      </dgm:t>
    </dgm:pt>
    <dgm:pt modelId="{E98B88AA-83E6-4697-A3A2-55C2E8641BED}">
      <dgm:prSet/>
      <dgm:spPr/>
      <dgm:t>
        <a:bodyPr/>
        <a:lstStyle/>
        <a:p>
          <a:r>
            <a:rPr lang="uk-UA" dirty="0"/>
            <a:t> скаргу подано на ухвалу, що не підлягає оскарженню окремо від рішення суду. </a:t>
          </a:r>
        </a:p>
      </dgm:t>
    </dgm:pt>
    <dgm:pt modelId="{880FEA18-0FAE-4021-96AC-2EA8A0994C06}" type="parTrans" cxnId="{E4A5C4D8-FFAB-499F-A681-C23487B30F6F}">
      <dgm:prSet/>
      <dgm:spPr/>
      <dgm:t>
        <a:bodyPr/>
        <a:lstStyle/>
        <a:p>
          <a:endParaRPr lang="uk-UA"/>
        </a:p>
      </dgm:t>
    </dgm:pt>
    <dgm:pt modelId="{36930223-0B32-4C94-A90C-FDB2965255D4}" type="sibTrans" cxnId="{E4A5C4D8-FFAB-499F-A681-C23487B30F6F}">
      <dgm:prSet/>
      <dgm:spPr/>
      <dgm:t>
        <a:bodyPr/>
        <a:lstStyle/>
        <a:p>
          <a:endParaRPr lang="uk-UA"/>
        </a:p>
      </dgm:t>
    </dgm:pt>
    <dgm:pt modelId="{7A15CBE3-51AA-4D4F-9EA8-57B1F677B16B}" type="pres">
      <dgm:prSet presAssocID="{85470E5A-2CDE-4D25-A956-D7E338AAAA4B}" presName="diagram" presStyleCnt="0">
        <dgm:presLayoutVars>
          <dgm:chPref val="1"/>
          <dgm:dir/>
          <dgm:animOne val="branch"/>
          <dgm:animLvl val="lvl"/>
          <dgm:resizeHandles/>
        </dgm:presLayoutVars>
      </dgm:prSet>
      <dgm:spPr/>
    </dgm:pt>
    <dgm:pt modelId="{2E70E8F0-05E4-4DCB-B459-E3FAE434BBA3}" type="pres">
      <dgm:prSet presAssocID="{DA358A0B-4A6A-4462-AD97-370B991B3C8A}" presName="root" presStyleCnt="0"/>
      <dgm:spPr/>
    </dgm:pt>
    <dgm:pt modelId="{12A0C9AD-205E-425E-827F-ED3DD9AB3E25}" type="pres">
      <dgm:prSet presAssocID="{DA358A0B-4A6A-4462-AD97-370B991B3C8A}" presName="rootComposite" presStyleCnt="0"/>
      <dgm:spPr/>
    </dgm:pt>
    <dgm:pt modelId="{494D8DDD-F7EC-4B51-9F4E-CCBEB1E7A40C}" type="pres">
      <dgm:prSet presAssocID="{DA358A0B-4A6A-4462-AD97-370B991B3C8A}" presName="rootText" presStyleLbl="node1" presStyleIdx="0" presStyleCnt="4" custScaleX="136037" custScaleY="235021"/>
      <dgm:spPr/>
    </dgm:pt>
    <dgm:pt modelId="{192AB1AC-5875-4A5B-96F1-FCDFA5220C06}" type="pres">
      <dgm:prSet presAssocID="{DA358A0B-4A6A-4462-AD97-370B991B3C8A}" presName="rootConnector" presStyleLbl="node1" presStyleIdx="0" presStyleCnt="4"/>
      <dgm:spPr/>
    </dgm:pt>
    <dgm:pt modelId="{1B1F210B-3480-45DA-AAEC-DFFE7650D425}" type="pres">
      <dgm:prSet presAssocID="{DA358A0B-4A6A-4462-AD97-370B991B3C8A}" presName="childShape" presStyleCnt="0"/>
      <dgm:spPr/>
    </dgm:pt>
    <dgm:pt modelId="{4377803B-3875-40E3-8FD7-3A9781F46B1F}" type="pres">
      <dgm:prSet presAssocID="{8B331876-AC8B-485A-A2B5-96CBE0E9DC8B}" presName="root" presStyleCnt="0"/>
      <dgm:spPr/>
    </dgm:pt>
    <dgm:pt modelId="{F2CB668B-D8CF-4B9A-AB68-608C3761C862}" type="pres">
      <dgm:prSet presAssocID="{8B331876-AC8B-485A-A2B5-96CBE0E9DC8B}" presName="rootComposite" presStyleCnt="0"/>
      <dgm:spPr/>
    </dgm:pt>
    <dgm:pt modelId="{F42E2630-3D51-405D-B862-A11F23B778D1}" type="pres">
      <dgm:prSet presAssocID="{8B331876-AC8B-485A-A2B5-96CBE0E9DC8B}" presName="rootText" presStyleLbl="node1" presStyleIdx="1" presStyleCnt="4" custScaleX="108093" custScaleY="232825"/>
      <dgm:spPr/>
    </dgm:pt>
    <dgm:pt modelId="{53902895-74EC-4E7C-B126-27289C08B2C7}" type="pres">
      <dgm:prSet presAssocID="{8B331876-AC8B-485A-A2B5-96CBE0E9DC8B}" presName="rootConnector" presStyleLbl="node1" presStyleIdx="1" presStyleCnt="4"/>
      <dgm:spPr/>
    </dgm:pt>
    <dgm:pt modelId="{A4321475-1335-4B20-BD2B-0C1710EE8AAB}" type="pres">
      <dgm:prSet presAssocID="{8B331876-AC8B-485A-A2B5-96CBE0E9DC8B}" presName="childShape" presStyleCnt="0"/>
      <dgm:spPr/>
    </dgm:pt>
    <dgm:pt modelId="{FD962C98-1405-4F91-9DD8-530233278EEB}" type="pres">
      <dgm:prSet presAssocID="{1218416C-AB17-4F2A-B70E-3863916B4933}" presName="root" presStyleCnt="0"/>
      <dgm:spPr/>
    </dgm:pt>
    <dgm:pt modelId="{5C90079F-38E4-41DE-913D-B67623F6D150}" type="pres">
      <dgm:prSet presAssocID="{1218416C-AB17-4F2A-B70E-3863916B4933}" presName="rootComposite" presStyleCnt="0"/>
      <dgm:spPr/>
    </dgm:pt>
    <dgm:pt modelId="{EE7DFD41-8706-4B83-B83C-232AA42E9402}" type="pres">
      <dgm:prSet presAssocID="{1218416C-AB17-4F2A-B70E-3863916B4933}" presName="rootText" presStyleLbl="node1" presStyleIdx="2" presStyleCnt="4" custScaleX="97588" custScaleY="231660"/>
      <dgm:spPr/>
    </dgm:pt>
    <dgm:pt modelId="{23B3B96B-B778-4815-8A67-A189BF2273A5}" type="pres">
      <dgm:prSet presAssocID="{1218416C-AB17-4F2A-B70E-3863916B4933}" presName="rootConnector" presStyleLbl="node1" presStyleIdx="2" presStyleCnt="4"/>
      <dgm:spPr/>
    </dgm:pt>
    <dgm:pt modelId="{B1AB8A47-4965-4D98-8A3C-60AA0870729C}" type="pres">
      <dgm:prSet presAssocID="{1218416C-AB17-4F2A-B70E-3863916B4933}" presName="childShape" presStyleCnt="0"/>
      <dgm:spPr/>
    </dgm:pt>
    <dgm:pt modelId="{B7108B7F-A8F0-405A-9498-828DD5502548}" type="pres">
      <dgm:prSet presAssocID="{E98B88AA-83E6-4697-A3A2-55C2E8641BED}" presName="root" presStyleCnt="0"/>
      <dgm:spPr/>
    </dgm:pt>
    <dgm:pt modelId="{8F8F8E5A-8C4E-40D5-B9CA-E233407E1CEB}" type="pres">
      <dgm:prSet presAssocID="{E98B88AA-83E6-4697-A3A2-55C2E8641BED}" presName="rootComposite" presStyleCnt="0"/>
      <dgm:spPr/>
    </dgm:pt>
    <dgm:pt modelId="{0AFC447D-495A-4CED-B805-8B1B90D79A7E}" type="pres">
      <dgm:prSet presAssocID="{E98B88AA-83E6-4697-A3A2-55C2E8641BED}" presName="rootText" presStyleLbl="node1" presStyleIdx="3" presStyleCnt="4" custScaleY="234921"/>
      <dgm:spPr/>
    </dgm:pt>
    <dgm:pt modelId="{C0933FBE-4C86-4784-9821-8863F781CEB9}" type="pres">
      <dgm:prSet presAssocID="{E98B88AA-83E6-4697-A3A2-55C2E8641BED}" presName="rootConnector" presStyleLbl="node1" presStyleIdx="3" presStyleCnt="4"/>
      <dgm:spPr/>
    </dgm:pt>
    <dgm:pt modelId="{44BC6D78-1088-405F-A1C0-EF27B30C5C3C}" type="pres">
      <dgm:prSet presAssocID="{E98B88AA-83E6-4697-A3A2-55C2E8641BED}" presName="childShape" presStyleCnt="0"/>
      <dgm:spPr/>
    </dgm:pt>
  </dgm:ptLst>
  <dgm:cxnLst>
    <dgm:cxn modelId="{2E99E203-E7A0-4691-A62B-1D71EEC3F56A}" type="presOf" srcId="{DA358A0B-4A6A-4462-AD97-370B991B3C8A}" destId="{192AB1AC-5875-4A5B-96F1-FCDFA5220C06}" srcOrd="1" destOrd="0" presId="urn:microsoft.com/office/officeart/2005/8/layout/hierarchy3"/>
    <dgm:cxn modelId="{26AF5D06-F4E4-44E7-BF0B-2201FE035D8F}" type="presOf" srcId="{8B331876-AC8B-485A-A2B5-96CBE0E9DC8B}" destId="{53902895-74EC-4E7C-B126-27289C08B2C7}" srcOrd="1" destOrd="0" presId="urn:microsoft.com/office/officeart/2005/8/layout/hierarchy3"/>
    <dgm:cxn modelId="{427DA137-1F76-40E4-852A-8C0B362467EA}" srcId="{85470E5A-2CDE-4D25-A956-D7E338AAAA4B}" destId="{DA358A0B-4A6A-4462-AD97-370B991B3C8A}" srcOrd="0" destOrd="0" parTransId="{ED947F3F-197B-4CA1-8B18-8918D9E36822}" sibTransId="{F0008119-F0FA-4BD8-A043-43D46904E88E}"/>
    <dgm:cxn modelId="{1A35A049-D183-427D-AAC6-6863BA1DE850}" type="presOf" srcId="{1218416C-AB17-4F2A-B70E-3863916B4933}" destId="{23B3B96B-B778-4815-8A67-A189BF2273A5}" srcOrd="1" destOrd="0" presId="urn:microsoft.com/office/officeart/2005/8/layout/hierarchy3"/>
    <dgm:cxn modelId="{6248B656-538B-4F39-BDD0-468E63730674}" type="presOf" srcId="{E98B88AA-83E6-4697-A3A2-55C2E8641BED}" destId="{C0933FBE-4C86-4784-9821-8863F781CEB9}" srcOrd="1" destOrd="0" presId="urn:microsoft.com/office/officeart/2005/8/layout/hierarchy3"/>
    <dgm:cxn modelId="{EFC8C57A-A09A-4CC1-8E7E-C89143A9DA0E}" type="presOf" srcId="{85470E5A-2CDE-4D25-A956-D7E338AAAA4B}" destId="{7A15CBE3-51AA-4D4F-9EA8-57B1F677B16B}" srcOrd="0" destOrd="0" presId="urn:microsoft.com/office/officeart/2005/8/layout/hierarchy3"/>
    <dgm:cxn modelId="{BE4CFA8D-BF57-4732-A7C5-5D3859509F95}" type="presOf" srcId="{8B331876-AC8B-485A-A2B5-96CBE0E9DC8B}" destId="{F42E2630-3D51-405D-B862-A11F23B778D1}" srcOrd="0" destOrd="0" presId="urn:microsoft.com/office/officeart/2005/8/layout/hierarchy3"/>
    <dgm:cxn modelId="{26B86296-A3BD-4978-BEC4-FED8E1B14849}" type="presOf" srcId="{E98B88AA-83E6-4697-A3A2-55C2E8641BED}" destId="{0AFC447D-495A-4CED-B805-8B1B90D79A7E}" srcOrd="0" destOrd="0" presId="urn:microsoft.com/office/officeart/2005/8/layout/hierarchy3"/>
    <dgm:cxn modelId="{6C6DB6C1-0A49-4D7A-A7F5-3C24FA90B8E8}" type="presOf" srcId="{1218416C-AB17-4F2A-B70E-3863916B4933}" destId="{EE7DFD41-8706-4B83-B83C-232AA42E9402}" srcOrd="0" destOrd="0" presId="urn:microsoft.com/office/officeart/2005/8/layout/hierarchy3"/>
    <dgm:cxn modelId="{E4A5C4D8-FFAB-499F-A681-C23487B30F6F}" srcId="{85470E5A-2CDE-4D25-A956-D7E338AAAA4B}" destId="{E98B88AA-83E6-4697-A3A2-55C2E8641BED}" srcOrd="3" destOrd="0" parTransId="{880FEA18-0FAE-4021-96AC-2EA8A0994C06}" sibTransId="{36930223-0B32-4C94-A90C-FDB2965255D4}"/>
    <dgm:cxn modelId="{D5C002DF-3F9D-42D5-B96A-FB88A3173E96}" srcId="{85470E5A-2CDE-4D25-A956-D7E338AAAA4B}" destId="{1218416C-AB17-4F2A-B70E-3863916B4933}" srcOrd="2" destOrd="0" parTransId="{94933AAC-C10D-4C0C-8F5B-68356C905BF5}" sibTransId="{BBB116C2-B978-4D61-B0E8-CD0515057368}"/>
    <dgm:cxn modelId="{728725E3-48F8-4E58-A46F-5B8C8D7652C2}" type="presOf" srcId="{DA358A0B-4A6A-4462-AD97-370B991B3C8A}" destId="{494D8DDD-F7EC-4B51-9F4E-CCBEB1E7A40C}" srcOrd="0" destOrd="0" presId="urn:microsoft.com/office/officeart/2005/8/layout/hierarchy3"/>
    <dgm:cxn modelId="{79F2C8F7-065A-4A24-BF3E-EB2D9F40B50F}" srcId="{85470E5A-2CDE-4D25-A956-D7E338AAAA4B}" destId="{8B331876-AC8B-485A-A2B5-96CBE0E9DC8B}" srcOrd="1" destOrd="0" parTransId="{8CE1B1C0-930D-4233-A836-BD3653A824F7}" sibTransId="{F0AF3748-FC59-4E50-A43F-896BF9A8E518}"/>
    <dgm:cxn modelId="{7F1431DF-E290-4CAA-87D8-BD027E1FB833}" type="presParOf" srcId="{7A15CBE3-51AA-4D4F-9EA8-57B1F677B16B}" destId="{2E70E8F0-05E4-4DCB-B459-E3FAE434BBA3}" srcOrd="0" destOrd="0" presId="urn:microsoft.com/office/officeart/2005/8/layout/hierarchy3"/>
    <dgm:cxn modelId="{49274F43-34AF-4EE6-B4F2-E379ADAD7482}" type="presParOf" srcId="{2E70E8F0-05E4-4DCB-B459-E3FAE434BBA3}" destId="{12A0C9AD-205E-425E-827F-ED3DD9AB3E25}" srcOrd="0" destOrd="0" presId="urn:microsoft.com/office/officeart/2005/8/layout/hierarchy3"/>
    <dgm:cxn modelId="{85350077-9BFC-4EDF-9925-F33836DAF328}" type="presParOf" srcId="{12A0C9AD-205E-425E-827F-ED3DD9AB3E25}" destId="{494D8DDD-F7EC-4B51-9F4E-CCBEB1E7A40C}" srcOrd="0" destOrd="0" presId="urn:microsoft.com/office/officeart/2005/8/layout/hierarchy3"/>
    <dgm:cxn modelId="{C040DE70-22B9-4A2E-8713-5CB190B99EB8}" type="presParOf" srcId="{12A0C9AD-205E-425E-827F-ED3DD9AB3E25}" destId="{192AB1AC-5875-4A5B-96F1-FCDFA5220C06}" srcOrd="1" destOrd="0" presId="urn:microsoft.com/office/officeart/2005/8/layout/hierarchy3"/>
    <dgm:cxn modelId="{9195DAA7-0A52-4D87-896D-D9BE638E8F3A}" type="presParOf" srcId="{2E70E8F0-05E4-4DCB-B459-E3FAE434BBA3}" destId="{1B1F210B-3480-45DA-AAEC-DFFE7650D425}" srcOrd="1" destOrd="0" presId="urn:microsoft.com/office/officeart/2005/8/layout/hierarchy3"/>
    <dgm:cxn modelId="{A4911982-7368-485B-BC81-BCE398FB5415}" type="presParOf" srcId="{7A15CBE3-51AA-4D4F-9EA8-57B1F677B16B}" destId="{4377803B-3875-40E3-8FD7-3A9781F46B1F}" srcOrd="1" destOrd="0" presId="urn:microsoft.com/office/officeart/2005/8/layout/hierarchy3"/>
    <dgm:cxn modelId="{79CE4933-54E8-4642-B749-9D91A41BD407}" type="presParOf" srcId="{4377803B-3875-40E3-8FD7-3A9781F46B1F}" destId="{F2CB668B-D8CF-4B9A-AB68-608C3761C862}" srcOrd="0" destOrd="0" presId="urn:microsoft.com/office/officeart/2005/8/layout/hierarchy3"/>
    <dgm:cxn modelId="{47AC720F-E7E8-479A-994B-25BF85F6E289}" type="presParOf" srcId="{F2CB668B-D8CF-4B9A-AB68-608C3761C862}" destId="{F42E2630-3D51-405D-B862-A11F23B778D1}" srcOrd="0" destOrd="0" presId="urn:microsoft.com/office/officeart/2005/8/layout/hierarchy3"/>
    <dgm:cxn modelId="{93916FDA-C97F-400D-B929-978A98B564B0}" type="presParOf" srcId="{F2CB668B-D8CF-4B9A-AB68-608C3761C862}" destId="{53902895-74EC-4E7C-B126-27289C08B2C7}" srcOrd="1" destOrd="0" presId="urn:microsoft.com/office/officeart/2005/8/layout/hierarchy3"/>
    <dgm:cxn modelId="{248E9B82-E63D-4AB1-BA82-31CD50D501DC}" type="presParOf" srcId="{4377803B-3875-40E3-8FD7-3A9781F46B1F}" destId="{A4321475-1335-4B20-BD2B-0C1710EE8AAB}" srcOrd="1" destOrd="0" presId="urn:microsoft.com/office/officeart/2005/8/layout/hierarchy3"/>
    <dgm:cxn modelId="{F43BA3FA-ED29-432B-AB6C-7C73911057AE}" type="presParOf" srcId="{7A15CBE3-51AA-4D4F-9EA8-57B1F677B16B}" destId="{FD962C98-1405-4F91-9DD8-530233278EEB}" srcOrd="2" destOrd="0" presId="urn:microsoft.com/office/officeart/2005/8/layout/hierarchy3"/>
    <dgm:cxn modelId="{BA521B34-89DC-42B0-95E9-F2F47F8DB65F}" type="presParOf" srcId="{FD962C98-1405-4F91-9DD8-530233278EEB}" destId="{5C90079F-38E4-41DE-913D-B67623F6D150}" srcOrd="0" destOrd="0" presId="urn:microsoft.com/office/officeart/2005/8/layout/hierarchy3"/>
    <dgm:cxn modelId="{E80B32DB-301C-4815-8C02-F30D76926F85}" type="presParOf" srcId="{5C90079F-38E4-41DE-913D-B67623F6D150}" destId="{EE7DFD41-8706-4B83-B83C-232AA42E9402}" srcOrd="0" destOrd="0" presId="urn:microsoft.com/office/officeart/2005/8/layout/hierarchy3"/>
    <dgm:cxn modelId="{A18D1AB3-82BB-4B0E-AC3A-08B10580EAA1}" type="presParOf" srcId="{5C90079F-38E4-41DE-913D-B67623F6D150}" destId="{23B3B96B-B778-4815-8A67-A189BF2273A5}" srcOrd="1" destOrd="0" presId="urn:microsoft.com/office/officeart/2005/8/layout/hierarchy3"/>
    <dgm:cxn modelId="{CFC6A3D6-97FF-4FB2-8E07-E0FD8C40256F}" type="presParOf" srcId="{FD962C98-1405-4F91-9DD8-530233278EEB}" destId="{B1AB8A47-4965-4D98-8A3C-60AA0870729C}" srcOrd="1" destOrd="0" presId="urn:microsoft.com/office/officeart/2005/8/layout/hierarchy3"/>
    <dgm:cxn modelId="{64F36730-11DA-4040-BD9E-5757F785AD6A}" type="presParOf" srcId="{7A15CBE3-51AA-4D4F-9EA8-57B1F677B16B}" destId="{B7108B7F-A8F0-405A-9498-828DD5502548}" srcOrd="3" destOrd="0" presId="urn:microsoft.com/office/officeart/2005/8/layout/hierarchy3"/>
    <dgm:cxn modelId="{18E13DC6-8D28-484C-9700-8094E826CFAC}" type="presParOf" srcId="{B7108B7F-A8F0-405A-9498-828DD5502548}" destId="{8F8F8E5A-8C4E-40D5-B9CA-E233407E1CEB}" srcOrd="0" destOrd="0" presId="urn:microsoft.com/office/officeart/2005/8/layout/hierarchy3"/>
    <dgm:cxn modelId="{AA622783-83BF-431E-A07F-63F1C05E8404}" type="presParOf" srcId="{8F8F8E5A-8C4E-40D5-B9CA-E233407E1CEB}" destId="{0AFC447D-495A-4CED-B805-8B1B90D79A7E}" srcOrd="0" destOrd="0" presId="urn:microsoft.com/office/officeart/2005/8/layout/hierarchy3"/>
    <dgm:cxn modelId="{61A4F3E1-0B2A-48A0-B3F7-C1C60BC21EA9}" type="presParOf" srcId="{8F8F8E5A-8C4E-40D5-B9CA-E233407E1CEB}" destId="{C0933FBE-4C86-4784-9821-8863F781CEB9}" srcOrd="1" destOrd="0" presId="urn:microsoft.com/office/officeart/2005/8/layout/hierarchy3"/>
    <dgm:cxn modelId="{4BE2A336-BDD2-4A43-9A8D-D9B479E314DD}" type="presParOf" srcId="{B7108B7F-A8F0-405A-9498-828DD5502548}" destId="{44BC6D78-1088-405F-A1C0-EF27B30C5C3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9F25DD-F735-4ECA-B5A5-EAF7E79118B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C839ECB3-5F5E-4545-93FB-65E4A57B23DE}">
      <dgm:prSet/>
      <dgm:spPr/>
      <dgm:t>
        <a:bodyPr/>
        <a:lstStyle/>
        <a:p>
          <a:r>
            <a:rPr lang="uk-UA" dirty="0"/>
            <a:t>1)  апеляційну скаргу подано на судове рішення, що не підлягає апеляційному оскарженню; </a:t>
          </a:r>
        </a:p>
      </dgm:t>
    </dgm:pt>
    <dgm:pt modelId="{419992E1-3A3C-412F-B6EC-C091EAEA0896}" type="parTrans" cxnId="{75114B32-6B3C-4DF3-86D6-E5EBD8FC8FB9}">
      <dgm:prSet/>
      <dgm:spPr/>
      <dgm:t>
        <a:bodyPr/>
        <a:lstStyle/>
        <a:p>
          <a:endParaRPr lang="uk-UA"/>
        </a:p>
      </dgm:t>
    </dgm:pt>
    <dgm:pt modelId="{A63E286B-E4DB-4431-8C5C-06FA7B79AE19}" type="sibTrans" cxnId="{75114B32-6B3C-4DF3-86D6-E5EBD8FC8FB9}">
      <dgm:prSet/>
      <dgm:spPr/>
      <dgm:t>
        <a:bodyPr/>
        <a:lstStyle/>
        <a:p>
          <a:endParaRPr lang="uk-UA"/>
        </a:p>
      </dgm:t>
    </dgm:pt>
    <dgm:pt modelId="{432AAE33-A5D4-4B12-B555-F9DACFD28090}">
      <dgm:prSet/>
      <dgm:spPr/>
      <dgm:t>
        <a:bodyPr/>
        <a:lstStyle/>
        <a:p>
          <a:r>
            <a:rPr lang="uk-UA"/>
            <a:t>2)  є ухвала про закриття провадження у зв’язку з відмовою від раніше поданої апеляційної скарги цієї ж особи на це саме судове рішення; </a:t>
          </a:r>
        </a:p>
      </dgm:t>
    </dgm:pt>
    <dgm:pt modelId="{96EA5E93-6472-4B03-89B5-64B707A9CDE8}" type="parTrans" cxnId="{13A71EC9-F878-44AE-810C-6C788B06C680}">
      <dgm:prSet/>
      <dgm:spPr/>
      <dgm:t>
        <a:bodyPr/>
        <a:lstStyle/>
        <a:p>
          <a:endParaRPr lang="uk-UA"/>
        </a:p>
      </dgm:t>
    </dgm:pt>
    <dgm:pt modelId="{8F6F3F4D-AD1C-4BB8-A9F4-BE6C5AB0DF52}" type="sibTrans" cxnId="{13A71EC9-F878-44AE-810C-6C788B06C680}">
      <dgm:prSet/>
      <dgm:spPr/>
      <dgm:t>
        <a:bodyPr/>
        <a:lstStyle/>
        <a:p>
          <a:endParaRPr lang="uk-UA"/>
        </a:p>
      </dgm:t>
    </dgm:pt>
    <dgm:pt modelId="{37AAA922-B298-40A8-B014-9E5909730AF3}">
      <dgm:prSet/>
      <dgm:spPr/>
      <dgm:t>
        <a:bodyPr/>
        <a:lstStyle/>
        <a:p>
          <a:r>
            <a:rPr lang="uk-UA"/>
            <a:t>3)  є постанова про залишення апеляційної скарги цієї ж особи без задоволення або ухвала про відмову у відкритті апеляційного провадження за апеляційною скаргою цієї особи на це саме судове рішення; </a:t>
          </a:r>
        </a:p>
      </dgm:t>
    </dgm:pt>
    <dgm:pt modelId="{708C94EF-FCE5-4239-B54D-55C2C2A6CCDA}" type="parTrans" cxnId="{939FE4DE-0BED-4108-B824-BA2209F18005}">
      <dgm:prSet/>
      <dgm:spPr/>
      <dgm:t>
        <a:bodyPr/>
        <a:lstStyle/>
        <a:p>
          <a:endParaRPr lang="uk-UA"/>
        </a:p>
      </dgm:t>
    </dgm:pt>
    <dgm:pt modelId="{97828992-3379-4BB0-9936-42B1FA363FD9}" type="sibTrans" cxnId="{939FE4DE-0BED-4108-B824-BA2209F18005}">
      <dgm:prSet/>
      <dgm:spPr/>
      <dgm:t>
        <a:bodyPr/>
        <a:lstStyle/>
        <a:p>
          <a:endParaRPr lang="uk-UA"/>
        </a:p>
      </dgm:t>
    </dgm:pt>
    <dgm:pt modelId="{21C3703C-8D00-4D01-B1A6-D073FA53C6E5}">
      <dgm:prSet/>
      <dgm:spPr/>
      <dgm:t>
        <a:bodyPr/>
        <a:lstStyle/>
        <a:p>
          <a:r>
            <a:rPr lang="uk-UA"/>
            <a:t>4)  скаржником у строк, визначений судом, не подано заяву про поновлення строку на апеляційне оскарження або наведені підстави для поновлення строку на апеляційне оскарження визнані судом неповажними.</a:t>
          </a:r>
        </a:p>
      </dgm:t>
    </dgm:pt>
    <dgm:pt modelId="{F795F9CE-68E7-4222-8D21-3D9044BE74C3}" type="parTrans" cxnId="{0390942A-4DA7-48F0-9F85-FC0A8F1F6613}">
      <dgm:prSet/>
      <dgm:spPr/>
      <dgm:t>
        <a:bodyPr/>
        <a:lstStyle/>
        <a:p>
          <a:endParaRPr lang="uk-UA"/>
        </a:p>
      </dgm:t>
    </dgm:pt>
    <dgm:pt modelId="{9DE62B68-3728-4329-967A-59B2067B239D}" type="sibTrans" cxnId="{0390942A-4DA7-48F0-9F85-FC0A8F1F6613}">
      <dgm:prSet/>
      <dgm:spPr/>
      <dgm:t>
        <a:bodyPr/>
        <a:lstStyle/>
        <a:p>
          <a:endParaRPr lang="uk-UA"/>
        </a:p>
      </dgm:t>
    </dgm:pt>
    <dgm:pt modelId="{4AFD8D2B-DC50-4359-9973-DC2EBDF68209}" type="pres">
      <dgm:prSet presAssocID="{B39F25DD-F735-4ECA-B5A5-EAF7E79118B1}" presName="linear" presStyleCnt="0">
        <dgm:presLayoutVars>
          <dgm:animLvl val="lvl"/>
          <dgm:resizeHandles val="exact"/>
        </dgm:presLayoutVars>
      </dgm:prSet>
      <dgm:spPr/>
    </dgm:pt>
    <dgm:pt modelId="{1EB48F79-1BF7-403A-AAE7-CBDB2E720422}" type="pres">
      <dgm:prSet presAssocID="{C839ECB3-5F5E-4545-93FB-65E4A57B23DE}" presName="parentText" presStyleLbl="node1" presStyleIdx="0" presStyleCnt="4">
        <dgm:presLayoutVars>
          <dgm:chMax val="0"/>
          <dgm:bulletEnabled val="1"/>
        </dgm:presLayoutVars>
      </dgm:prSet>
      <dgm:spPr/>
    </dgm:pt>
    <dgm:pt modelId="{9F324D59-BE72-4076-B403-FBA0D2C3AC46}" type="pres">
      <dgm:prSet presAssocID="{A63E286B-E4DB-4431-8C5C-06FA7B79AE19}" presName="spacer" presStyleCnt="0"/>
      <dgm:spPr/>
    </dgm:pt>
    <dgm:pt modelId="{EEA129B0-796D-4214-9CD8-733B93A22980}" type="pres">
      <dgm:prSet presAssocID="{432AAE33-A5D4-4B12-B555-F9DACFD28090}" presName="parentText" presStyleLbl="node1" presStyleIdx="1" presStyleCnt="4">
        <dgm:presLayoutVars>
          <dgm:chMax val="0"/>
          <dgm:bulletEnabled val="1"/>
        </dgm:presLayoutVars>
      </dgm:prSet>
      <dgm:spPr/>
    </dgm:pt>
    <dgm:pt modelId="{62FC1E6E-C0EF-442B-A30D-1C98730D53EE}" type="pres">
      <dgm:prSet presAssocID="{8F6F3F4D-AD1C-4BB8-A9F4-BE6C5AB0DF52}" presName="spacer" presStyleCnt="0"/>
      <dgm:spPr/>
    </dgm:pt>
    <dgm:pt modelId="{C794E9CE-90E3-463F-AAD1-AA9A05F5CFE8}" type="pres">
      <dgm:prSet presAssocID="{37AAA922-B298-40A8-B014-9E5909730AF3}" presName="parentText" presStyleLbl="node1" presStyleIdx="2" presStyleCnt="4">
        <dgm:presLayoutVars>
          <dgm:chMax val="0"/>
          <dgm:bulletEnabled val="1"/>
        </dgm:presLayoutVars>
      </dgm:prSet>
      <dgm:spPr/>
    </dgm:pt>
    <dgm:pt modelId="{973B5818-CD6A-4808-98D0-4DA382B087E8}" type="pres">
      <dgm:prSet presAssocID="{97828992-3379-4BB0-9936-42B1FA363FD9}" presName="spacer" presStyleCnt="0"/>
      <dgm:spPr/>
    </dgm:pt>
    <dgm:pt modelId="{DE79FEF8-0D46-4E26-8D5E-649D0CBCC6FC}" type="pres">
      <dgm:prSet presAssocID="{21C3703C-8D00-4D01-B1A6-D073FA53C6E5}" presName="parentText" presStyleLbl="node1" presStyleIdx="3" presStyleCnt="4">
        <dgm:presLayoutVars>
          <dgm:chMax val="0"/>
          <dgm:bulletEnabled val="1"/>
        </dgm:presLayoutVars>
      </dgm:prSet>
      <dgm:spPr/>
    </dgm:pt>
  </dgm:ptLst>
  <dgm:cxnLst>
    <dgm:cxn modelId="{0390942A-4DA7-48F0-9F85-FC0A8F1F6613}" srcId="{B39F25DD-F735-4ECA-B5A5-EAF7E79118B1}" destId="{21C3703C-8D00-4D01-B1A6-D073FA53C6E5}" srcOrd="3" destOrd="0" parTransId="{F795F9CE-68E7-4222-8D21-3D9044BE74C3}" sibTransId="{9DE62B68-3728-4329-967A-59B2067B239D}"/>
    <dgm:cxn modelId="{75114B32-6B3C-4DF3-86D6-E5EBD8FC8FB9}" srcId="{B39F25DD-F735-4ECA-B5A5-EAF7E79118B1}" destId="{C839ECB3-5F5E-4545-93FB-65E4A57B23DE}" srcOrd="0" destOrd="0" parTransId="{419992E1-3A3C-412F-B6EC-C091EAEA0896}" sibTransId="{A63E286B-E4DB-4431-8C5C-06FA7B79AE19}"/>
    <dgm:cxn modelId="{B735909E-3BBE-40E2-B28C-375BD365D6DE}" type="presOf" srcId="{432AAE33-A5D4-4B12-B555-F9DACFD28090}" destId="{EEA129B0-796D-4214-9CD8-733B93A22980}" srcOrd="0" destOrd="0" presId="urn:microsoft.com/office/officeart/2005/8/layout/vList2"/>
    <dgm:cxn modelId="{B9554EB1-CA1F-44D7-BF1F-9B0D6DB311B7}" type="presOf" srcId="{37AAA922-B298-40A8-B014-9E5909730AF3}" destId="{C794E9CE-90E3-463F-AAD1-AA9A05F5CFE8}" srcOrd="0" destOrd="0" presId="urn:microsoft.com/office/officeart/2005/8/layout/vList2"/>
    <dgm:cxn modelId="{13A71EC9-F878-44AE-810C-6C788B06C680}" srcId="{B39F25DD-F735-4ECA-B5A5-EAF7E79118B1}" destId="{432AAE33-A5D4-4B12-B555-F9DACFD28090}" srcOrd="1" destOrd="0" parTransId="{96EA5E93-6472-4B03-89B5-64B707A9CDE8}" sibTransId="{8F6F3F4D-AD1C-4BB8-A9F4-BE6C5AB0DF52}"/>
    <dgm:cxn modelId="{A05FCAD3-E81E-4606-AC78-CFF0792B1412}" type="presOf" srcId="{B39F25DD-F735-4ECA-B5A5-EAF7E79118B1}" destId="{4AFD8D2B-DC50-4359-9973-DC2EBDF68209}" srcOrd="0" destOrd="0" presId="urn:microsoft.com/office/officeart/2005/8/layout/vList2"/>
    <dgm:cxn modelId="{BF8E37D5-8641-4DD8-8A19-7AB65848C041}" type="presOf" srcId="{C839ECB3-5F5E-4545-93FB-65E4A57B23DE}" destId="{1EB48F79-1BF7-403A-AAE7-CBDB2E720422}" srcOrd="0" destOrd="0" presId="urn:microsoft.com/office/officeart/2005/8/layout/vList2"/>
    <dgm:cxn modelId="{AA83F2D8-FFEA-45A1-BE3A-1DAB70A1D172}" type="presOf" srcId="{21C3703C-8D00-4D01-B1A6-D073FA53C6E5}" destId="{DE79FEF8-0D46-4E26-8D5E-649D0CBCC6FC}" srcOrd="0" destOrd="0" presId="urn:microsoft.com/office/officeart/2005/8/layout/vList2"/>
    <dgm:cxn modelId="{939FE4DE-0BED-4108-B824-BA2209F18005}" srcId="{B39F25DD-F735-4ECA-B5A5-EAF7E79118B1}" destId="{37AAA922-B298-40A8-B014-9E5909730AF3}" srcOrd="2" destOrd="0" parTransId="{708C94EF-FCE5-4239-B54D-55C2C2A6CCDA}" sibTransId="{97828992-3379-4BB0-9936-42B1FA363FD9}"/>
    <dgm:cxn modelId="{431F2CD3-4AB9-40CE-B844-DC1B129D4635}" type="presParOf" srcId="{4AFD8D2B-DC50-4359-9973-DC2EBDF68209}" destId="{1EB48F79-1BF7-403A-AAE7-CBDB2E720422}" srcOrd="0" destOrd="0" presId="urn:microsoft.com/office/officeart/2005/8/layout/vList2"/>
    <dgm:cxn modelId="{0AE0CA10-10D6-4DA0-B7D0-9CDEB890B308}" type="presParOf" srcId="{4AFD8D2B-DC50-4359-9973-DC2EBDF68209}" destId="{9F324D59-BE72-4076-B403-FBA0D2C3AC46}" srcOrd="1" destOrd="0" presId="urn:microsoft.com/office/officeart/2005/8/layout/vList2"/>
    <dgm:cxn modelId="{68F6AF5B-C0B7-4C8D-8590-F1A4DF47EE72}" type="presParOf" srcId="{4AFD8D2B-DC50-4359-9973-DC2EBDF68209}" destId="{EEA129B0-796D-4214-9CD8-733B93A22980}" srcOrd="2" destOrd="0" presId="urn:microsoft.com/office/officeart/2005/8/layout/vList2"/>
    <dgm:cxn modelId="{9FD618BA-2E9E-4439-9BA6-4DFCA3B9D16F}" type="presParOf" srcId="{4AFD8D2B-DC50-4359-9973-DC2EBDF68209}" destId="{62FC1E6E-C0EF-442B-A30D-1C98730D53EE}" srcOrd="3" destOrd="0" presId="urn:microsoft.com/office/officeart/2005/8/layout/vList2"/>
    <dgm:cxn modelId="{0323DA63-20EC-47C5-97C8-A263710418B3}" type="presParOf" srcId="{4AFD8D2B-DC50-4359-9973-DC2EBDF68209}" destId="{C794E9CE-90E3-463F-AAD1-AA9A05F5CFE8}" srcOrd="4" destOrd="0" presId="urn:microsoft.com/office/officeart/2005/8/layout/vList2"/>
    <dgm:cxn modelId="{AC0BDFDA-DEE0-42BA-8EBE-CF740E89396C}" type="presParOf" srcId="{4AFD8D2B-DC50-4359-9973-DC2EBDF68209}" destId="{973B5818-CD6A-4808-98D0-4DA382B087E8}" srcOrd="5" destOrd="0" presId="urn:microsoft.com/office/officeart/2005/8/layout/vList2"/>
    <dgm:cxn modelId="{17814A02-4277-4051-8EC9-4040F7B03761}" type="presParOf" srcId="{4AFD8D2B-DC50-4359-9973-DC2EBDF68209}" destId="{DE79FEF8-0D46-4E26-8D5E-649D0CBCC6F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2120CB-26ED-4D3B-8AE7-6C3DAB089DF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A6F5BE69-5AB3-4620-A382-799BA5DBA144}">
      <dgm:prSet/>
      <dgm:spPr/>
      <dgm:t>
        <a:bodyPr/>
        <a:lstStyle/>
        <a:p>
          <a:r>
            <a:rPr lang="uk-UA" dirty="0"/>
            <a:t>1) подання апеляційної скарги особою, не повідомленою про розгляд справи або не залученою до участі в ній, якщо суд ухвалив рішення про її права, інтереси та (або) обов’язки; </a:t>
          </a:r>
        </a:p>
      </dgm:t>
    </dgm:pt>
    <dgm:pt modelId="{618767D1-9BA0-49AF-8653-7A9475C82976}" type="parTrans" cxnId="{001566CF-694E-4521-85C5-BE1D01B10E11}">
      <dgm:prSet/>
      <dgm:spPr/>
      <dgm:t>
        <a:bodyPr/>
        <a:lstStyle/>
        <a:p>
          <a:endParaRPr lang="uk-UA"/>
        </a:p>
      </dgm:t>
    </dgm:pt>
    <dgm:pt modelId="{ED91BAC3-E67C-4C3C-BA09-FF5BE848D9AE}" type="sibTrans" cxnId="{001566CF-694E-4521-85C5-BE1D01B10E11}">
      <dgm:prSet/>
      <dgm:spPr/>
      <dgm:t>
        <a:bodyPr/>
        <a:lstStyle/>
        <a:p>
          <a:endParaRPr lang="uk-UA"/>
        </a:p>
      </dgm:t>
    </dgm:pt>
    <dgm:pt modelId="{0BCDB9FE-4A68-45E2-83DB-8FD54AA95AE2}">
      <dgm:prSet/>
      <dgm:spPr/>
      <dgm:t>
        <a:bodyPr/>
        <a:lstStyle/>
        <a:p>
          <a:r>
            <a:rPr lang="uk-UA"/>
            <a:t>2)  пропуску строку на апеляційне оскарження внаслідок виникнення обставин непереборної сили. Отже, частиною другою статті 262 ГПК встановлені певні випадки, коли у відкритті апеляційного провадження не може бути відмовлено. </a:t>
          </a:r>
        </a:p>
      </dgm:t>
    </dgm:pt>
    <dgm:pt modelId="{21BB2868-6A69-453E-B91B-4D740F5CC86E}" type="parTrans" cxnId="{62D7A0FF-2E02-4E26-BC4D-95BA5987D8D1}">
      <dgm:prSet/>
      <dgm:spPr/>
      <dgm:t>
        <a:bodyPr/>
        <a:lstStyle/>
        <a:p>
          <a:endParaRPr lang="uk-UA"/>
        </a:p>
      </dgm:t>
    </dgm:pt>
    <dgm:pt modelId="{704A4118-8EEE-49E2-B9A1-BCAB739A3A1F}" type="sibTrans" cxnId="{62D7A0FF-2E02-4E26-BC4D-95BA5987D8D1}">
      <dgm:prSet/>
      <dgm:spPr/>
      <dgm:t>
        <a:bodyPr/>
        <a:lstStyle/>
        <a:p>
          <a:endParaRPr lang="uk-UA"/>
        </a:p>
      </dgm:t>
    </dgm:pt>
    <dgm:pt modelId="{8751C36D-6CA5-49B0-BA30-8C85F629F2E5}" type="pres">
      <dgm:prSet presAssocID="{1B2120CB-26ED-4D3B-8AE7-6C3DAB089DF8}" presName="linear" presStyleCnt="0">
        <dgm:presLayoutVars>
          <dgm:animLvl val="lvl"/>
          <dgm:resizeHandles val="exact"/>
        </dgm:presLayoutVars>
      </dgm:prSet>
      <dgm:spPr/>
    </dgm:pt>
    <dgm:pt modelId="{7891DD30-9E35-4039-8FDE-95AD0F150F1A}" type="pres">
      <dgm:prSet presAssocID="{A6F5BE69-5AB3-4620-A382-799BA5DBA144}" presName="parentText" presStyleLbl="node1" presStyleIdx="0" presStyleCnt="2">
        <dgm:presLayoutVars>
          <dgm:chMax val="0"/>
          <dgm:bulletEnabled val="1"/>
        </dgm:presLayoutVars>
      </dgm:prSet>
      <dgm:spPr/>
    </dgm:pt>
    <dgm:pt modelId="{7CB18D96-0A75-4A1A-8CF4-32A7B4A390B6}" type="pres">
      <dgm:prSet presAssocID="{ED91BAC3-E67C-4C3C-BA09-FF5BE848D9AE}" presName="spacer" presStyleCnt="0"/>
      <dgm:spPr/>
    </dgm:pt>
    <dgm:pt modelId="{7EAC5E10-BC82-4498-A61A-1316B3604E66}" type="pres">
      <dgm:prSet presAssocID="{0BCDB9FE-4A68-45E2-83DB-8FD54AA95AE2}" presName="parentText" presStyleLbl="node1" presStyleIdx="1" presStyleCnt="2">
        <dgm:presLayoutVars>
          <dgm:chMax val="0"/>
          <dgm:bulletEnabled val="1"/>
        </dgm:presLayoutVars>
      </dgm:prSet>
      <dgm:spPr/>
    </dgm:pt>
  </dgm:ptLst>
  <dgm:cxnLst>
    <dgm:cxn modelId="{83D22511-C54F-420C-8EB9-32130B5D00F8}" type="presOf" srcId="{A6F5BE69-5AB3-4620-A382-799BA5DBA144}" destId="{7891DD30-9E35-4039-8FDE-95AD0F150F1A}" srcOrd="0" destOrd="0" presId="urn:microsoft.com/office/officeart/2005/8/layout/vList2"/>
    <dgm:cxn modelId="{01541E82-07E1-4941-8E81-573BEBC5E498}" type="presOf" srcId="{1B2120CB-26ED-4D3B-8AE7-6C3DAB089DF8}" destId="{8751C36D-6CA5-49B0-BA30-8C85F629F2E5}" srcOrd="0" destOrd="0" presId="urn:microsoft.com/office/officeart/2005/8/layout/vList2"/>
    <dgm:cxn modelId="{B64394BA-D553-4D5B-88F0-5E840EBA1750}" type="presOf" srcId="{0BCDB9FE-4A68-45E2-83DB-8FD54AA95AE2}" destId="{7EAC5E10-BC82-4498-A61A-1316B3604E66}" srcOrd="0" destOrd="0" presId="urn:microsoft.com/office/officeart/2005/8/layout/vList2"/>
    <dgm:cxn modelId="{001566CF-694E-4521-85C5-BE1D01B10E11}" srcId="{1B2120CB-26ED-4D3B-8AE7-6C3DAB089DF8}" destId="{A6F5BE69-5AB3-4620-A382-799BA5DBA144}" srcOrd="0" destOrd="0" parTransId="{618767D1-9BA0-49AF-8653-7A9475C82976}" sibTransId="{ED91BAC3-E67C-4C3C-BA09-FF5BE848D9AE}"/>
    <dgm:cxn modelId="{62D7A0FF-2E02-4E26-BC4D-95BA5987D8D1}" srcId="{1B2120CB-26ED-4D3B-8AE7-6C3DAB089DF8}" destId="{0BCDB9FE-4A68-45E2-83DB-8FD54AA95AE2}" srcOrd="1" destOrd="0" parTransId="{21BB2868-6A69-453E-B91B-4D740F5CC86E}" sibTransId="{704A4118-8EEE-49E2-B9A1-BCAB739A3A1F}"/>
    <dgm:cxn modelId="{DF2D9F00-D761-4B3F-A029-E868A31A4601}" type="presParOf" srcId="{8751C36D-6CA5-49B0-BA30-8C85F629F2E5}" destId="{7891DD30-9E35-4039-8FDE-95AD0F150F1A}" srcOrd="0" destOrd="0" presId="urn:microsoft.com/office/officeart/2005/8/layout/vList2"/>
    <dgm:cxn modelId="{66EA88A2-35D9-498D-82F5-9DC35BD70590}" type="presParOf" srcId="{8751C36D-6CA5-49B0-BA30-8C85F629F2E5}" destId="{7CB18D96-0A75-4A1A-8CF4-32A7B4A390B6}" srcOrd="1" destOrd="0" presId="urn:microsoft.com/office/officeart/2005/8/layout/vList2"/>
    <dgm:cxn modelId="{9AA1E7F1-C8ED-40D3-BB9F-ECB01DC92068}" type="presParOf" srcId="{8751C36D-6CA5-49B0-BA30-8C85F629F2E5}" destId="{7EAC5E10-BC82-4498-A61A-1316B3604E6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15B28E-7DF2-431A-B230-417227AC14C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73D92FA2-6DFF-4ADE-B6C0-4DC2D4BDCD13}">
      <dgm:prSet/>
      <dgm:spPr/>
      <dgm:t>
        <a:bodyPr/>
        <a:lstStyle/>
        <a:p>
          <a:r>
            <a:rPr lang="uk-UA"/>
            <a:t>1)  після відкриття апеляційного провадження особа, яка подала апеляційну скаргу, заявила клопотання про відмову від скарги, за винятком випадків, коли є заперечення інших осіб, які приєдналися до апеляційної скарги;</a:t>
          </a:r>
        </a:p>
      </dgm:t>
    </dgm:pt>
    <dgm:pt modelId="{9331DDBC-64ED-4083-89A0-617048B1649F}" type="parTrans" cxnId="{AA301903-3CD0-4AB8-AEF4-58EE7865DB91}">
      <dgm:prSet/>
      <dgm:spPr/>
      <dgm:t>
        <a:bodyPr/>
        <a:lstStyle/>
        <a:p>
          <a:endParaRPr lang="uk-UA"/>
        </a:p>
      </dgm:t>
    </dgm:pt>
    <dgm:pt modelId="{A3BCEAFF-3E92-4CB7-9CE5-D695B3933D9C}" type="sibTrans" cxnId="{AA301903-3CD0-4AB8-AEF4-58EE7865DB91}">
      <dgm:prSet/>
      <dgm:spPr/>
      <dgm:t>
        <a:bodyPr/>
        <a:lstStyle/>
        <a:p>
          <a:endParaRPr lang="uk-UA"/>
        </a:p>
      </dgm:t>
    </dgm:pt>
    <dgm:pt modelId="{A39F7367-17C4-4644-9A79-6E73EA33A69B}">
      <dgm:prSet/>
      <dgm:spPr/>
      <dgm:t>
        <a:bodyPr/>
        <a:lstStyle/>
        <a:p>
          <a:r>
            <a:rPr lang="uk-UA"/>
            <a:t>2)  після відкриття апеляційного провадження виявилося, що апеляційну скаргу не підписано, подано особою, яка не має процесуальної дієздатності, або підписано особою, яка не має права її підписувати; </a:t>
          </a:r>
        </a:p>
      </dgm:t>
    </dgm:pt>
    <dgm:pt modelId="{F2200E76-A2B1-496B-BA8A-A455DA09320F}" type="parTrans" cxnId="{04D69C48-7272-4649-A7EB-03BD8ECFEF47}">
      <dgm:prSet/>
      <dgm:spPr/>
      <dgm:t>
        <a:bodyPr/>
        <a:lstStyle/>
        <a:p>
          <a:endParaRPr lang="uk-UA"/>
        </a:p>
      </dgm:t>
    </dgm:pt>
    <dgm:pt modelId="{083719CB-0275-46DA-810E-D3D3ED4E89C1}" type="sibTrans" cxnId="{04D69C48-7272-4649-A7EB-03BD8ECFEF47}">
      <dgm:prSet/>
      <dgm:spPr/>
      <dgm:t>
        <a:bodyPr/>
        <a:lstStyle/>
        <a:p>
          <a:endParaRPr lang="uk-UA"/>
        </a:p>
      </dgm:t>
    </dgm:pt>
    <dgm:pt modelId="{33127515-7630-46C8-935B-621BED5449B9}">
      <dgm:prSet/>
      <dgm:spPr/>
      <dgm:t>
        <a:bodyPr/>
        <a:lstStyle/>
        <a:p>
          <a:r>
            <a:rPr lang="uk-UA" dirty="0"/>
            <a:t>3)  після відкриття апеляційного провадження за апеляційною скаргою, поданою особою з підстав вирішення судом питання про її права, інтереси та (або) обов’язки, встановлено, що судовим рішенням питання про права, інтереси та (або) обов’язки такої особи не вирішувалося. </a:t>
          </a:r>
        </a:p>
      </dgm:t>
    </dgm:pt>
    <dgm:pt modelId="{BF2AE764-079F-4502-A5AE-5A64279BB378}" type="parTrans" cxnId="{58DCA4B1-FF5E-45A6-914B-8B7AFF2DC57D}">
      <dgm:prSet/>
      <dgm:spPr/>
      <dgm:t>
        <a:bodyPr/>
        <a:lstStyle/>
        <a:p>
          <a:endParaRPr lang="uk-UA"/>
        </a:p>
      </dgm:t>
    </dgm:pt>
    <dgm:pt modelId="{A5905F83-1C1A-461E-BBFB-B735DF71F6B2}" type="sibTrans" cxnId="{58DCA4B1-FF5E-45A6-914B-8B7AFF2DC57D}">
      <dgm:prSet/>
      <dgm:spPr/>
      <dgm:t>
        <a:bodyPr/>
        <a:lstStyle/>
        <a:p>
          <a:endParaRPr lang="uk-UA"/>
        </a:p>
      </dgm:t>
    </dgm:pt>
    <dgm:pt modelId="{B414A9A1-8AD9-409F-9525-86F8AE2E7B65}" type="pres">
      <dgm:prSet presAssocID="{2E15B28E-7DF2-431A-B230-417227AC14C5}" presName="linear" presStyleCnt="0">
        <dgm:presLayoutVars>
          <dgm:animLvl val="lvl"/>
          <dgm:resizeHandles val="exact"/>
        </dgm:presLayoutVars>
      </dgm:prSet>
      <dgm:spPr/>
    </dgm:pt>
    <dgm:pt modelId="{78A73A1B-ED4D-4133-9522-730F6623E0DD}" type="pres">
      <dgm:prSet presAssocID="{73D92FA2-6DFF-4ADE-B6C0-4DC2D4BDCD13}" presName="parentText" presStyleLbl="node1" presStyleIdx="0" presStyleCnt="3">
        <dgm:presLayoutVars>
          <dgm:chMax val="0"/>
          <dgm:bulletEnabled val="1"/>
        </dgm:presLayoutVars>
      </dgm:prSet>
      <dgm:spPr/>
    </dgm:pt>
    <dgm:pt modelId="{B894FE6D-213F-46D6-8F05-336025E46895}" type="pres">
      <dgm:prSet presAssocID="{A3BCEAFF-3E92-4CB7-9CE5-D695B3933D9C}" presName="spacer" presStyleCnt="0"/>
      <dgm:spPr/>
    </dgm:pt>
    <dgm:pt modelId="{293C8CB4-D7AC-4E3B-AC71-DB694860B41A}" type="pres">
      <dgm:prSet presAssocID="{A39F7367-17C4-4644-9A79-6E73EA33A69B}" presName="parentText" presStyleLbl="node1" presStyleIdx="1" presStyleCnt="3">
        <dgm:presLayoutVars>
          <dgm:chMax val="0"/>
          <dgm:bulletEnabled val="1"/>
        </dgm:presLayoutVars>
      </dgm:prSet>
      <dgm:spPr/>
    </dgm:pt>
    <dgm:pt modelId="{1F5123FC-F9E9-4CC5-A7C7-5AD04E1BB457}" type="pres">
      <dgm:prSet presAssocID="{083719CB-0275-46DA-810E-D3D3ED4E89C1}" presName="spacer" presStyleCnt="0"/>
      <dgm:spPr/>
    </dgm:pt>
    <dgm:pt modelId="{06CA312B-6B9B-4F36-9D80-582DCF4E359D}" type="pres">
      <dgm:prSet presAssocID="{33127515-7630-46C8-935B-621BED5449B9}" presName="parentText" presStyleLbl="node1" presStyleIdx="2" presStyleCnt="3">
        <dgm:presLayoutVars>
          <dgm:chMax val="0"/>
          <dgm:bulletEnabled val="1"/>
        </dgm:presLayoutVars>
      </dgm:prSet>
      <dgm:spPr/>
    </dgm:pt>
  </dgm:ptLst>
  <dgm:cxnLst>
    <dgm:cxn modelId="{AA301903-3CD0-4AB8-AEF4-58EE7865DB91}" srcId="{2E15B28E-7DF2-431A-B230-417227AC14C5}" destId="{73D92FA2-6DFF-4ADE-B6C0-4DC2D4BDCD13}" srcOrd="0" destOrd="0" parTransId="{9331DDBC-64ED-4083-89A0-617048B1649F}" sibTransId="{A3BCEAFF-3E92-4CB7-9CE5-D695B3933D9C}"/>
    <dgm:cxn modelId="{CB54261F-0C20-412A-B8F7-5D9AC2426614}" type="presOf" srcId="{73D92FA2-6DFF-4ADE-B6C0-4DC2D4BDCD13}" destId="{78A73A1B-ED4D-4133-9522-730F6623E0DD}" srcOrd="0" destOrd="0" presId="urn:microsoft.com/office/officeart/2005/8/layout/vList2"/>
    <dgm:cxn modelId="{81FF2F2C-B29A-4DD8-BAC4-A0A76CCA8759}" type="presOf" srcId="{2E15B28E-7DF2-431A-B230-417227AC14C5}" destId="{B414A9A1-8AD9-409F-9525-86F8AE2E7B65}" srcOrd="0" destOrd="0" presId="urn:microsoft.com/office/officeart/2005/8/layout/vList2"/>
    <dgm:cxn modelId="{9C0CAF3E-27BF-43E5-8819-82AF6213FDA9}" type="presOf" srcId="{33127515-7630-46C8-935B-621BED5449B9}" destId="{06CA312B-6B9B-4F36-9D80-582DCF4E359D}" srcOrd="0" destOrd="0" presId="urn:microsoft.com/office/officeart/2005/8/layout/vList2"/>
    <dgm:cxn modelId="{04D69C48-7272-4649-A7EB-03BD8ECFEF47}" srcId="{2E15B28E-7DF2-431A-B230-417227AC14C5}" destId="{A39F7367-17C4-4644-9A79-6E73EA33A69B}" srcOrd="1" destOrd="0" parTransId="{F2200E76-A2B1-496B-BA8A-A455DA09320F}" sibTransId="{083719CB-0275-46DA-810E-D3D3ED4E89C1}"/>
    <dgm:cxn modelId="{02E0379C-E2F6-4FA7-B75E-725333916B0A}" type="presOf" srcId="{A39F7367-17C4-4644-9A79-6E73EA33A69B}" destId="{293C8CB4-D7AC-4E3B-AC71-DB694860B41A}" srcOrd="0" destOrd="0" presId="urn:microsoft.com/office/officeart/2005/8/layout/vList2"/>
    <dgm:cxn modelId="{58DCA4B1-FF5E-45A6-914B-8B7AFF2DC57D}" srcId="{2E15B28E-7DF2-431A-B230-417227AC14C5}" destId="{33127515-7630-46C8-935B-621BED5449B9}" srcOrd="2" destOrd="0" parTransId="{BF2AE764-079F-4502-A5AE-5A64279BB378}" sibTransId="{A5905F83-1C1A-461E-BBFB-B735DF71F6B2}"/>
    <dgm:cxn modelId="{C6868E4D-96A3-4F05-A732-870F0A91A8BE}" type="presParOf" srcId="{B414A9A1-8AD9-409F-9525-86F8AE2E7B65}" destId="{78A73A1B-ED4D-4133-9522-730F6623E0DD}" srcOrd="0" destOrd="0" presId="urn:microsoft.com/office/officeart/2005/8/layout/vList2"/>
    <dgm:cxn modelId="{771F4510-0AA7-49EB-916D-A7363DABEA97}" type="presParOf" srcId="{B414A9A1-8AD9-409F-9525-86F8AE2E7B65}" destId="{B894FE6D-213F-46D6-8F05-336025E46895}" srcOrd="1" destOrd="0" presId="urn:microsoft.com/office/officeart/2005/8/layout/vList2"/>
    <dgm:cxn modelId="{393BB3AC-EB3D-4991-AFE2-F7A407EFE220}" type="presParOf" srcId="{B414A9A1-8AD9-409F-9525-86F8AE2E7B65}" destId="{293C8CB4-D7AC-4E3B-AC71-DB694860B41A}" srcOrd="2" destOrd="0" presId="urn:microsoft.com/office/officeart/2005/8/layout/vList2"/>
    <dgm:cxn modelId="{4CBF0E78-A618-42CB-AD18-AB3F2B4CA90F}" type="presParOf" srcId="{B414A9A1-8AD9-409F-9525-86F8AE2E7B65}" destId="{1F5123FC-F9E9-4CC5-A7C7-5AD04E1BB457}" srcOrd="3" destOrd="0" presId="urn:microsoft.com/office/officeart/2005/8/layout/vList2"/>
    <dgm:cxn modelId="{CB6C2376-3051-4141-A42C-726EAA622B48}" type="presParOf" srcId="{B414A9A1-8AD9-409F-9525-86F8AE2E7B65}" destId="{06CA312B-6B9B-4F36-9D80-582DCF4E359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4295EC-6E3C-434B-99ED-2609737E49C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3247CB38-6A15-4AEB-AC85-3142D90767F3}">
      <dgm:prSet/>
      <dgm:spPr/>
      <dgm:t>
        <a:bodyPr/>
        <a:lstStyle/>
        <a:p>
          <a:r>
            <a:rPr lang="uk-UA"/>
            <a:t>1)  залишити судове рішення без змін, а скаргу без задоволення; </a:t>
          </a:r>
        </a:p>
      </dgm:t>
    </dgm:pt>
    <dgm:pt modelId="{A5038989-11F7-4D2B-88A2-3AD61B183AEE}" type="parTrans" cxnId="{780C8821-723B-4171-9149-CF22A0C7F17F}">
      <dgm:prSet/>
      <dgm:spPr/>
      <dgm:t>
        <a:bodyPr/>
        <a:lstStyle/>
        <a:p>
          <a:endParaRPr lang="uk-UA"/>
        </a:p>
      </dgm:t>
    </dgm:pt>
    <dgm:pt modelId="{1B0FF537-68BD-454E-AB20-6838830D1171}" type="sibTrans" cxnId="{780C8821-723B-4171-9149-CF22A0C7F17F}">
      <dgm:prSet/>
      <dgm:spPr/>
      <dgm:t>
        <a:bodyPr/>
        <a:lstStyle/>
        <a:p>
          <a:endParaRPr lang="uk-UA"/>
        </a:p>
      </dgm:t>
    </dgm:pt>
    <dgm:pt modelId="{CD3BAB98-196E-44AC-9438-6A05D24579F5}">
      <dgm:prSet/>
      <dgm:spPr/>
      <dgm:t>
        <a:bodyPr/>
        <a:lstStyle/>
        <a:p>
          <a:r>
            <a:rPr lang="uk-UA"/>
            <a:t>2)  скасувати судове рішення повністю або частково і ухвалити нове рішення у відповідній частині або змінити рішення; </a:t>
          </a:r>
        </a:p>
      </dgm:t>
    </dgm:pt>
    <dgm:pt modelId="{466BB8C9-75C7-42F8-BBE9-9D3C0B5C9615}" type="parTrans" cxnId="{6AEC2359-E7AB-4A0B-A0D1-6F3163D81D21}">
      <dgm:prSet/>
      <dgm:spPr/>
      <dgm:t>
        <a:bodyPr/>
        <a:lstStyle/>
        <a:p>
          <a:endParaRPr lang="uk-UA"/>
        </a:p>
      </dgm:t>
    </dgm:pt>
    <dgm:pt modelId="{FB571626-DA7C-4433-BEFE-8465261D284B}" type="sibTrans" cxnId="{6AEC2359-E7AB-4A0B-A0D1-6F3163D81D21}">
      <dgm:prSet/>
      <dgm:spPr/>
      <dgm:t>
        <a:bodyPr/>
        <a:lstStyle/>
        <a:p>
          <a:endParaRPr lang="uk-UA"/>
        </a:p>
      </dgm:t>
    </dgm:pt>
    <dgm:pt modelId="{E9DA0B35-0327-4F7E-A3C5-79F57D6AFC1C}">
      <dgm:prSet/>
      <dgm:spPr/>
      <dgm:t>
        <a:bodyPr/>
        <a:lstStyle/>
        <a:p>
          <a:r>
            <a:rPr lang="uk-UA"/>
            <a:t>3)  визнати нечинним судове рішення суду першої інстанції повністю або частково у передбачених ГПК випадках і закрити провадження у справі у відповідній частині; </a:t>
          </a:r>
        </a:p>
      </dgm:t>
    </dgm:pt>
    <dgm:pt modelId="{9C4DBFF8-E85C-4E28-9C5D-25AC7316AB2B}" type="parTrans" cxnId="{52870740-5E0D-40F1-8FD3-B9BCBE832A46}">
      <dgm:prSet/>
      <dgm:spPr/>
      <dgm:t>
        <a:bodyPr/>
        <a:lstStyle/>
        <a:p>
          <a:endParaRPr lang="uk-UA"/>
        </a:p>
      </dgm:t>
    </dgm:pt>
    <dgm:pt modelId="{A6FB06A8-4E1F-4FB8-9C2B-A39A4E1969AE}" type="sibTrans" cxnId="{52870740-5E0D-40F1-8FD3-B9BCBE832A46}">
      <dgm:prSet/>
      <dgm:spPr/>
      <dgm:t>
        <a:bodyPr/>
        <a:lstStyle/>
        <a:p>
          <a:endParaRPr lang="uk-UA"/>
        </a:p>
      </dgm:t>
    </dgm:pt>
    <dgm:pt modelId="{5D16C54C-3580-436C-9CFA-0E3C38CEE2F9}">
      <dgm:prSet/>
      <dgm:spPr/>
      <dgm:t>
        <a:bodyPr/>
        <a:lstStyle/>
        <a:p>
          <a:r>
            <a:rPr lang="uk-UA"/>
            <a:t>4)  скасувати судове рішення повністю або частково і у відповідній частині закрити провадження у справі повністю або частково або залишити позовну заяву без розгляду повністю або частково;</a:t>
          </a:r>
        </a:p>
      </dgm:t>
    </dgm:pt>
    <dgm:pt modelId="{98677FBB-76A9-4FA5-BFD8-91AB5EEBEC77}" type="parTrans" cxnId="{BBD00D40-B4B4-42DC-A831-2C0EBFE65A9F}">
      <dgm:prSet/>
      <dgm:spPr/>
      <dgm:t>
        <a:bodyPr/>
        <a:lstStyle/>
        <a:p>
          <a:endParaRPr lang="uk-UA"/>
        </a:p>
      </dgm:t>
    </dgm:pt>
    <dgm:pt modelId="{8A393B99-D6A7-4952-AD77-842F905F24DF}" type="sibTrans" cxnId="{BBD00D40-B4B4-42DC-A831-2C0EBFE65A9F}">
      <dgm:prSet/>
      <dgm:spPr/>
      <dgm:t>
        <a:bodyPr/>
        <a:lstStyle/>
        <a:p>
          <a:endParaRPr lang="uk-UA"/>
        </a:p>
      </dgm:t>
    </dgm:pt>
    <dgm:pt modelId="{DF1EA24F-C46E-4F55-84A5-63CC842FADAC}">
      <dgm:prSet/>
      <dgm:spPr/>
      <dgm:t>
        <a:bodyPr/>
        <a:lstStyle/>
        <a:p>
          <a:r>
            <a:rPr lang="uk-UA"/>
            <a:t>5)  скасувати судове рішення і направити справу для розгляду до іншого суду першої інстанції за встановленою підсудністю; </a:t>
          </a:r>
        </a:p>
      </dgm:t>
    </dgm:pt>
    <dgm:pt modelId="{7645D5BC-0C57-4235-B7AA-D1F5BFC1954D}" type="parTrans" cxnId="{F29DA195-83BD-4675-8CBD-675060B1DF38}">
      <dgm:prSet/>
      <dgm:spPr/>
      <dgm:t>
        <a:bodyPr/>
        <a:lstStyle/>
        <a:p>
          <a:endParaRPr lang="uk-UA"/>
        </a:p>
      </dgm:t>
    </dgm:pt>
    <dgm:pt modelId="{90868241-5BEB-4DA2-B639-6FF1104F67BA}" type="sibTrans" cxnId="{F29DA195-83BD-4675-8CBD-675060B1DF38}">
      <dgm:prSet/>
      <dgm:spPr/>
      <dgm:t>
        <a:bodyPr/>
        <a:lstStyle/>
        <a:p>
          <a:endParaRPr lang="uk-UA"/>
        </a:p>
      </dgm:t>
    </dgm:pt>
    <dgm:pt modelId="{BE7DF344-EFB8-491D-A3C4-F6979F8C04F2}">
      <dgm:prSet/>
      <dgm:spPr/>
      <dgm:t>
        <a:bodyPr/>
        <a:lstStyle/>
        <a:p>
          <a:r>
            <a:rPr lang="uk-UA"/>
            <a:t>6)  скасувати ухвалу, що перешкоджає подальшому провадженню у справі, і направити справу для продовження розгляду до суду першої інстанції; </a:t>
          </a:r>
        </a:p>
      </dgm:t>
    </dgm:pt>
    <dgm:pt modelId="{2C40D138-BCC6-4D0E-9644-D03F239272FA}" type="parTrans" cxnId="{8161FB86-57BC-4A38-A92F-72B8494E8F90}">
      <dgm:prSet/>
      <dgm:spPr/>
      <dgm:t>
        <a:bodyPr/>
        <a:lstStyle/>
        <a:p>
          <a:endParaRPr lang="uk-UA"/>
        </a:p>
      </dgm:t>
    </dgm:pt>
    <dgm:pt modelId="{9A0804B8-E2D5-490F-86E6-F3AEAA0E4E75}" type="sibTrans" cxnId="{8161FB86-57BC-4A38-A92F-72B8494E8F90}">
      <dgm:prSet/>
      <dgm:spPr/>
      <dgm:t>
        <a:bodyPr/>
        <a:lstStyle/>
        <a:p>
          <a:endParaRPr lang="uk-UA"/>
        </a:p>
      </dgm:t>
    </dgm:pt>
    <dgm:pt modelId="{BE17EEF9-D0D3-4667-84AD-44EE7ED8BEF9}">
      <dgm:prSet/>
      <dgm:spPr/>
      <dgm:t>
        <a:bodyPr/>
        <a:lstStyle/>
        <a:p>
          <a:r>
            <a:rPr lang="uk-UA"/>
            <a:t>7)  у передбачених ГПК випадках скасувати свою постанову (повністю або частково) і прийняти одне з рішень, зазначених у пунктах 1-6 частини першої статті 275.</a:t>
          </a:r>
        </a:p>
      </dgm:t>
    </dgm:pt>
    <dgm:pt modelId="{7DD4927E-E9B6-4983-AB62-9450F4AD2088}" type="parTrans" cxnId="{770D90CB-065D-415F-A8C4-F70CB6DF498C}">
      <dgm:prSet/>
      <dgm:spPr/>
      <dgm:t>
        <a:bodyPr/>
        <a:lstStyle/>
        <a:p>
          <a:endParaRPr lang="uk-UA"/>
        </a:p>
      </dgm:t>
    </dgm:pt>
    <dgm:pt modelId="{3D8329D8-8619-4311-AE35-E78019434210}" type="sibTrans" cxnId="{770D90CB-065D-415F-A8C4-F70CB6DF498C}">
      <dgm:prSet/>
      <dgm:spPr/>
      <dgm:t>
        <a:bodyPr/>
        <a:lstStyle/>
        <a:p>
          <a:endParaRPr lang="uk-UA"/>
        </a:p>
      </dgm:t>
    </dgm:pt>
    <dgm:pt modelId="{E281DC1D-C195-4FD9-A5BA-C10A0F10652E}" type="pres">
      <dgm:prSet presAssocID="{A24295EC-6E3C-434B-99ED-2609737E49C1}" presName="linear" presStyleCnt="0">
        <dgm:presLayoutVars>
          <dgm:animLvl val="lvl"/>
          <dgm:resizeHandles val="exact"/>
        </dgm:presLayoutVars>
      </dgm:prSet>
      <dgm:spPr/>
    </dgm:pt>
    <dgm:pt modelId="{090E8A5A-5ECC-4E20-B16C-61F0DB91CBD3}" type="pres">
      <dgm:prSet presAssocID="{3247CB38-6A15-4AEB-AC85-3142D90767F3}" presName="parentText" presStyleLbl="node1" presStyleIdx="0" presStyleCnt="7">
        <dgm:presLayoutVars>
          <dgm:chMax val="0"/>
          <dgm:bulletEnabled val="1"/>
        </dgm:presLayoutVars>
      </dgm:prSet>
      <dgm:spPr/>
    </dgm:pt>
    <dgm:pt modelId="{40E4F5A9-4E83-483A-8A37-80EC9B338647}" type="pres">
      <dgm:prSet presAssocID="{1B0FF537-68BD-454E-AB20-6838830D1171}" presName="spacer" presStyleCnt="0"/>
      <dgm:spPr/>
    </dgm:pt>
    <dgm:pt modelId="{F20E7424-B758-4690-A166-AEF0CFCBA396}" type="pres">
      <dgm:prSet presAssocID="{CD3BAB98-196E-44AC-9438-6A05D24579F5}" presName="parentText" presStyleLbl="node1" presStyleIdx="1" presStyleCnt="7">
        <dgm:presLayoutVars>
          <dgm:chMax val="0"/>
          <dgm:bulletEnabled val="1"/>
        </dgm:presLayoutVars>
      </dgm:prSet>
      <dgm:spPr/>
    </dgm:pt>
    <dgm:pt modelId="{AC594974-CA3C-4112-A306-CBACDFE3CBEA}" type="pres">
      <dgm:prSet presAssocID="{FB571626-DA7C-4433-BEFE-8465261D284B}" presName="spacer" presStyleCnt="0"/>
      <dgm:spPr/>
    </dgm:pt>
    <dgm:pt modelId="{AA5A1429-EE31-441D-AAB4-2508C84525C9}" type="pres">
      <dgm:prSet presAssocID="{E9DA0B35-0327-4F7E-A3C5-79F57D6AFC1C}" presName="parentText" presStyleLbl="node1" presStyleIdx="2" presStyleCnt="7">
        <dgm:presLayoutVars>
          <dgm:chMax val="0"/>
          <dgm:bulletEnabled val="1"/>
        </dgm:presLayoutVars>
      </dgm:prSet>
      <dgm:spPr/>
    </dgm:pt>
    <dgm:pt modelId="{80CB4170-F18B-4E6D-9A9F-4DB6AFB69783}" type="pres">
      <dgm:prSet presAssocID="{A6FB06A8-4E1F-4FB8-9C2B-A39A4E1969AE}" presName="spacer" presStyleCnt="0"/>
      <dgm:spPr/>
    </dgm:pt>
    <dgm:pt modelId="{CBF3EA01-43BC-4ACA-8EA8-BC50AAE93913}" type="pres">
      <dgm:prSet presAssocID="{5D16C54C-3580-436C-9CFA-0E3C38CEE2F9}" presName="parentText" presStyleLbl="node1" presStyleIdx="3" presStyleCnt="7">
        <dgm:presLayoutVars>
          <dgm:chMax val="0"/>
          <dgm:bulletEnabled val="1"/>
        </dgm:presLayoutVars>
      </dgm:prSet>
      <dgm:spPr/>
    </dgm:pt>
    <dgm:pt modelId="{F6AB4E2E-32EE-4AE9-9145-BF065AE25186}" type="pres">
      <dgm:prSet presAssocID="{8A393B99-D6A7-4952-AD77-842F905F24DF}" presName="spacer" presStyleCnt="0"/>
      <dgm:spPr/>
    </dgm:pt>
    <dgm:pt modelId="{64F769AC-C2B1-44A3-8B70-CB4503388A40}" type="pres">
      <dgm:prSet presAssocID="{DF1EA24F-C46E-4F55-84A5-63CC842FADAC}" presName="parentText" presStyleLbl="node1" presStyleIdx="4" presStyleCnt="7">
        <dgm:presLayoutVars>
          <dgm:chMax val="0"/>
          <dgm:bulletEnabled val="1"/>
        </dgm:presLayoutVars>
      </dgm:prSet>
      <dgm:spPr/>
    </dgm:pt>
    <dgm:pt modelId="{F029B26C-2D04-46C1-8957-9859C75580FE}" type="pres">
      <dgm:prSet presAssocID="{90868241-5BEB-4DA2-B639-6FF1104F67BA}" presName="spacer" presStyleCnt="0"/>
      <dgm:spPr/>
    </dgm:pt>
    <dgm:pt modelId="{0BFE137C-736D-4A8D-BFC6-E57EEF2A6FB5}" type="pres">
      <dgm:prSet presAssocID="{BE7DF344-EFB8-491D-A3C4-F6979F8C04F2}" presName="parentText" presStyleLbl="node1" presStyleIdx="5" presStyleCnt="7">
        <dgm:presLayoutVars>
          <dgm:chMax val="0"/>
          <dgm:bulletEnabled val="1"/>
        </dgm:presLayoutVars>
      </dgm:prSet>
      <dgm:spPr/>
    </dgm:pt>
    <dgm:pt modelId="{31DC0195-02C5-4259-8DCE-8A8FFA19125C}" type="pres">
      <dgm:prSet presAssocID="{9A0804B8-E2D5-490F-86E6-F3AEAA0E4E75}" presName="spacer" presStyleCnt="0"/>
      <dgm:spPr/>
    </dgm:pt>
    <dgm:pt modelId="{B5AA0845-613A-40A8-BC3E-F2B0FA8EAEF8}" type="pres">
      <dgm:prSet presAssocID="{BE17EEF9-D0D3-4667-84AD-44EE7ED8BEF9}" presName="parentText" presStyleLbl="node1" presStyleIdx="6" presStyleCnt="7">
        <dgm:presLayoutVars>
          <dgm:chMax val="0"/>
          <dgm:bulletEnabled val="1"/>
        </dgm:presLayoutVars>
      </dgm:prSet>
      <dgm:spPr/>
    </dgm:pt>
  </dgm:ptLst>
  <dgm:cxnLst>
    <dgm:cxn modelId="{F6EC1606-2563-4267-8661-C7B688312A40}" type="presOf" srcId="{BE17EEF9-D0D3-4667-84AD-44EE7ED8BEF9}" destId="{B5AA0845-613A-40A8-BC3E-F2B0FA8EAEF8}" srcOrd="0" destOrd="0" presId="urn:microsoft.com/office/officeart/2005/8/layout/vList2"/>
    <dgm:cxn modelId="{E3BAD709-FCE2-41A3-A670-C52C3C4CEF4B}" type="presOf" srcId="{3247CB38-6A15-4AEB-AC85-3142D90767F3}" destId="{090E8A5A-5ECC-4E20-B16C-61F0DB91CBD3}" srcOrd="0" destOrd="0" presId="urn:microsoft.com/office/officeart/2005/8/layout/vList2"/>
    <dgm:cxn modelId="{780C8821-723B-4171-9149-CF22A0C7F17F}" srcId="{A24295EC-6E3C-434B-99ED-2609737E49C1}" destId="{3247CB38-6A15-4AEB-AC85-3142D90767F3}" srcOrd="0" destOrd="0" parTransId="{A5038989-11F7-4D2B-88A2-3AD61B183AEE}" sibTransId="{1B0FF537-68BD-454E-AB20-6838830D1171}"/>
    <dgm:cxn modelId="{FA821F3F-6CFD-4F54-BF6C-2A635A8894ED}" type="presOf" srcId="{A24295EC-6E3C-434B-99ED-2609737E49C1}" destId="{E281DC1D-C195-4FD9-A5BA-C10A0F10652E}" srcOrd="0" destOrd="0" presId="urn:microsoft.com/office/officeart/2005/8/layout/vList2"/>
    <dgm:cxn modelId="{52870740-5E0D-40F1-8FD3-B9BCBE832A46}" srcId="{A24295EC-6E3C-434B-99ED-2609737E49C1}" destId="{E9DA0B35-0327-4F7E-A3C5-79F57D6AFC1C}" srcOrd="2" destOrd="0" parTransId="{9C4DBFF8-E85C-4E28-9C5D-25AC7316AB2B}" sibTransId="{A6FB06A8-4E1F-4FB8-9C2B-A39A4E1969AE}"/>
    <dgm:cxn modelId="{BBD00D40-B4B4-42DC-A831-2C0EBFE65A9F}" srcId="{A24295EC-6E3C-434B-99ED-2609737E49C1}" destId="{5D16C54C-3580-436C-9CFA-0E3C38CEE2F9}" srcOrd="3" destOrd="0" parTransId="{98677FBB-76A9-4FA5-BFD8-91AB5EEBEC77}" sibTransId="{8A393B99-D6A7-4952-AD77-842F905F24DF}"/>
    <dgm:cxn modelId="{2AF64962-B4D4-4BE0-9CB8-10EC7175AB45}" type="presOf" srcId="{E9DA0B35-0327-4F7E-A3C5-79F57D6AFC1C}" destId="{AA5A1429-EE31-441D-AAB4-2508C84525C9}" srcOrd="0" destOrd="0" presId="urn:microsoft.com/office/officeart/2005/8/layout/vList2"/>
    <dgm:cxn modelId="{E598B845-81C6-423C-A373-A8C9B2D656D0}" type="presOf" srcId="{DF1EA24F-C46E-4F55-84A5-63CC842FADAC}" destId="{64F769AC-C2B1-44A3-8B70-CB4503388A40}" srcOrd="0" destOrd="0" presId="urn:microsoft.com/office/officeart/2005/8/layout/vList2"/>
    <dgm:cxn modelId="{6AEC2359-E7AB-4A0B-A0D1-6F3163D81D21}" srcId="{A24295EC-6E3C-434B-99ED-2609737E49C1}" destId="{CD3BAB98-196E-44AC-9438-6A05D24579F5}" srcOrd="1" destOrd="0" parTransId="{466BB8C9-75C7-42F8-BBE9-9D3C0B5C9615}" sibTransId="{FB571626-DA7C-4433-BEFE-8465261D284B}"/>
    <dgm:cxn modelId="{8161FB86-57BC-4A38-A92F-72B8494E8F90}" srcId="{A24295EC-6E3C-434B-99ED-2609737E49C1}" destId="{BE7DF344-EFB8-491D-A3C4-F6979F8C04F2}" srcOrd="5" destOrd="0" parTransId="{2C40D138-BCC6-4D0E-9644-D03F239272FA}" sibTransId="{9A0804B8-E2D5-490F-86E6-F3AEAA0E4E75}"/>
    <dgm:cxn modelId="{F29DA195-83BD-4675-8CBD-675060B1DF38}" srcId="{A24295EC-6E3C-434B-99ED-2609737E49C1}" destId="{DF1EA24F-C46E-4F55-84A5-63CC842FADAC}" srcOrd="4" destOrd="0" parTransId="{7645D5BC-0C57-4235-B7AA-D1F5BFC1954D}" sibTransId="{90868241-5BEB-4DA2-B639-6FF1104F67BA}"/>
    <dgm:cxn modelId="{BE162CA8-2A2E-49C7-B928-C9EE75CDB86C}" type="presOf" srcId="{CD3BAB98-196E-44AC-9438-6A05D24579F5}" destId="{F20E7424-B758-4690-A166-AEF0CFCBA396}" srcOrd="0" destOrd="0" presId="urn:microsoft.com/office/officeart/2005/8/layout/vList2"/>
    <dgm:cxn modelId="{818E72AB-5F09-45E9-9D4C-CCDAE8F6F0A6}" type="presOf" srcId="{5D16C54C-3580-436C-9CFA-0E3C38CEE2F9}" destId="{CBF3EA01-43BC-4ACA-8EA8-BC50AAE93913}" srcOrd="0" destOrd="0" presId="urn:microsoft.com/office/officeart/2005/8/layout/vList2"/>
    <dgm:cxn modelId="{770D90CB-065D-415F-A8C4-F70CB6DF498C}" srcId="{A24295EC-6E3C-434B-99ED-2609737E49C1}" destId="{BE17EEF9-D0D3-4667-84AD-44EE7ED8BEF9}" srcOrd="6" destOrd="0" parTransId="{7DD4927E-E9B6-4983-AB62-9450F4AD2088}" sibTransId="{3D8329D8-8619-4311-AE35-E78019434210}"/>
    <dgm:cxn modelId="{E4F49ACC-10D2-4043-8851-B1A57761E110}" type="presOf" srcId="{BE7DF344-EFB8-491D-A3C4-F6979F8C04F2}" destId="{0BFE137C-736D-4A8D-BFC6-E57EEF2A6FB5}" srcOrd="0" destOrd="0" presId="urn:microsoft.com/office/officeart/2005/8/layout/vList2"/>
    <dgm:cxn modelId="{BD855FC1-8366-46EC-88D3-ABC558AC376E}" type="presParOf" srcId="{E281DC1D-C195-4FD9-A5BA-C10A0F10652E}" destId="{090E8A5A-5ECC-4E20-B16C-61F0DB91CBD3}" srcOrd="0" destOrd="0" presId="urn:microsoft.com/office/officeart/2005/8/layout/vList2"/>
    <dgm:cxn modelId="{035D385F-1AAC-46B9-9EBE-0377677797EC}" type="presParOf" srcId="{E281DC1D-C195-4FD9-A5BA-C10A0F10652E}" destId="{40E4F5A9-4E83-483A-8A37-80EC9B338647}" srcOrd="1" destOrd="0" presId="urn:microsoft.com/office/officeart/2005/8/layout/vList2"/>
    <dgm:cxn modelId="{0E146266-5DC4-4204-919E-63E1A3B99C8D}" type="presParOf" srcId="{E281DC1D-C195-4FD9-A5BA-C10A0F10652E}" destId="{F20E7424-B758-4690-A166-AEF0CFCBA396}" srcOrd="2" destOrd="0" presId="urn:microsoft.com/office/officeart/2005/8/layout/vList2"/>
    <dgm:cxn modelId="{F30C3888-01F3-4D15-ADF7-FAF1EDF17439}" type="presParOf" srcId="{E281DC1D-C195-4FD9-A5BA-C10A0F10652E}" destId="{AC594974-CA3C-4112-A306-CBACDFE3CBEA}" srcOrd="3" destOrd="0" presId="urn:microsoft.com/office/officeart/2005/8/layout/vList2"/>
    <dgm:cxn modelId="{D425E985-4556-46F0-93A1-8EC2E62747CE}" type="presParOf" srcId="{E281DC1D-C195-4FD9-A5BA-C10A0F10652E}" destId="{AA5A1429-EE31-441D-AAB4-2508C84525C9}" srcOrd="4" destOrd="0" presId="urn:microsoft.com/office/officeart/2005/8/layout/vList2"/>
    <dgm:cxn modelId="{E2061BB4-358D-40EF-AEE0-EAFC149F58A5}" type="presParOf" srcId="{E281DC1D-C195-4FD9-A5BA-C10A0F10652E}" destId="{80CB4170-F18B-4E6D-9A9F-4DB6AFB69783}" srcOrd="5" destOrd="0" presId="urn:microsoft.com/office/officeart/2005/8/layout/vList2"/>
    <dgm:cxn modelId="{3091D92B-E04B-4805-86E7-768B3641EBEF}" type="presParOf" srcId="{E281DC1D-C195-4FD9-A5BA-C10A0F10652E}" destId="{CBF3EA01-43BC-4ACA-8EA8-BC50AAE93913}" srcOrd="6" destOrd="0" presId="urn:microsoft.com/office/officeart/2005/8/layout/vList2"/>
    <dgm:cxn modelId="{30F9DC4D-44FE-424F-8962-022533734CBF}" type="presParOf" srcId="{E281DC1D-C195-4FD9-A5BA-C10A0F10652E}" destId="{F6AB4E2E-32EE-4AE9-9145-BF065AE25186}" srcOrd="7" destOrd="0" presId="urn:microsoft.com/office/officeart/2005/8/layout/vList2"/>
    <dgm:cxn modelId="{49316B4D-2736-4F67-ACED-176727E647AE}" type="presParOf" srcId="{E281DC1D-C195-4FD9-A5BA-C10A0F10652E}" destId="{64F769AC-C2B1-44A3-8B70-CB4503388A40}" srcOrd="8" destOrd="0" presId="urn:microsoft.com/office/officeart/2005/8/layout/vList2"/>
    <dgm:cxn modelId="{FBC72818-A20F-4ADA-863D-FFD256DC039F}" type="presParOf" srcId="{E281DC1D-C195-4FD9-A5BA-C10A0F10652E}" destId="{F029B26C-2D04-46C1-8957-9859C75580FE}" srcOrd="9" destOrd="0" presId="urn:microsoft.com/office/officeart/2005/8/layout/vList2"/>
    <dgm:cxn modelId="{E059C594-50AD-4F04-8826-332F999B18DA}" type="presParOf" srcId="{E281DC1D-C195-4FD9-A5BA-C10A0F10652E}" destId="{0BFE137C-736D-4A8D-BFC6-E57EEF2A6FB5}" srcOrd="10" destOrd="0" presId="urn:microsoft.com/office/officeart/2005/8/layout/vList2"/>
    <dgm:cxn modelId="{1F8D67B8-68D1-4482-B253-A090F205F008}" type="presParOf" srcId="{E281DC1D-C195-4FD9-A5BA-C10A0F10652E}" destId="{31DC0195-02C5-4259-8DCE-8A8FFA19125C}" srcOrd="11" destOrd="0" presId="urn:microsoft.com/office/officeart/2005/8/layout/vList2"/>
    <dgm:cxn modelId="{36DC7905-4045-4BDE-82EE-05897AD39427}" type="presParOf" srcId="{E281DC1D-C195-4FD9-A5BA-C10A0F10652E}" destId="{B5AA0845-613A-40A8-BC3E-F2B0FA8EAEF8}"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6ECC8C2-C961-4EF5-9510-7C76D571EC62}"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uk-UA"/>
        </a:p>
      </dgm:t>
    </dgm:pt>
    <dgm:pt modelId="{DA352A52-239E-4D7F-987C-D33C85DE1EA1}">
      <dgm:prSet custT="1"/>
      <dgm:spPr/>
      <dgm:t>
        <a:bodyPr/>
        <a:lstStyle/>
        <a:p>
          <a:r>
            <a:rPr lang="uk-UA" sz="1800" dirty="0"/>
            <a:t>найменування суду касаційної інстанції;</a:t>
          </a:r>
        </a:p>
      </dgm:t>
    </dgm:pt>
    <dgm:pt modelId="{A1BB76B3-DE9E-40D1-9E63-CE8F67CD5165}" type="parTrans" cxnId="{F247CCF5-B5F9-4F2F-A66B-22A745666452}">
      <dgm:prSet/>
      <dgm:spPr/>
      <dgm:t>
        <a:bodyPr/>
        <a:lstStyle/>
        <a:p>
          <a:endParaRPr lang="uk-UA"/>
        </a:p>
      </dgm:t>
    </dgm:pt>
    <dgm:pt modelId="{5CF8FC25-CC1A-4D70-90AE-B9A76EB00456}" type="sibTrans" cxnId="{F247CCF5-B5F9-4F2F-A66B-22A745666452}">
      <dgm:prSet/>
      <dgm:spPr/>
      <dgm:t>
        <a:bodyPr/>
        <a:lstStyle/>
        <a:p>
          <a:endParaRPr lang="uk-UA"/>
        </a:p>
      </dgm:t>
    </dgm:pt>
    <dgm:pt modelId="{75FD8110-15E7-431E-BA4F-18E0FD6C7DEF}">
      <dgm:prSet custT="1"/>
      <dgm:spPr/>
      <dgm:t>
        <a:bodyPr/>
        <a:lstStyle/>
        <a:p>
          <a:r>
            <a:rPr lang="uk-UA" sz="1600" dirty="0"/>
            <a:t>ім’я (найменування), поштову адресу особи, яка подає відзив на касаційну скаргу, а також номер засобу зв’язку, адресу електронної пошти, за наявності; </a:t>
          </a:r>
        </a:p>
      </dgm:t>
    </dgm:pt>
    <dgm:pt modelId="{DB98D6A7-7499-40FB-954F-15EFF1FCB643}" type="parTrans" cxnId="{2230A4D7-5DFE-4B0C-8247-B87C1041D255}">
      <dgm:prSet/>
      <dgm:spPr/>
      <dgm:t>
        <a:bodyPr/>
        <a:lstStyle/>
        <a:p>
          <a:endParaRPr lang="uk-UA"/>
        </a:p>
      </dgm:t>
    </dgm:pt>
    <dgm:pt modelId="{F2BB38BE-5A56-4925-B6FF-B140E575ECFD}" type="sibTrans" cxnId="{2230A4D7-5DFE-4B0C-8247-B87C1041D255}">
      <dgm:prSet/>
      <dgm:spPr/>
      <dgm:t>
        <a:bodyPr/>
        <a:lstStyle/>
        <a:p>
          <a:endParaRPr lang="uk-UA"/>
        </a:p>
      </dgm:t>
    </dgm:pt>
    <dgm:pt modelId="{CC3310FA-361B-4A00-8EB8-FD89AB491774}">
      <dgm:prSet/>
      <dgm:spPr/>
      <dgm:t>
        <a:bodyPr/>
        <a:lstStyle/>
        <a:p>
          <a:r>
            <a:rPr lang="uk-UA"/>
            <a:t>обґрунтування заперечень щодо змісту і вимог касаційної скарги; </a:t>
          </a:r>
        </a:p>
      </dgm:t>
    </dgm:pt>
    <dgm:pt modelId="{975A6D6B-3AE8-4207-A55C-2B4A32448E28}" type="parTrans" cxnId="{1912F81D-CB9F-4E16-99E4-1BCB779BCE45}">
      <dgm:prSet/>
      <dgm:spPr/>
      <dgm:t>
        <a:bodyPr/>
        <a:lstStyle/>
        <a:p>
          <a:endParaRPr lang="uk-UA"/>
        </a:p>
      </dgm:t>
    </dgm:pt>
    <dgm:pt modelId="{A43D25AF-94FA-4D16-9A4A-4695AFA8C5BC}" type="sibTrans" cxnId="{1912F81D-CB9F-4E16-99E4-1BCB779BCE45}">
      <dgm:prSet/>
      <dgm:spPr/>
      <dgm:t>
        <a:bodyPr/>
        <a:lstStyle/>
        <a:p>
          <a:endParaRPr lang="uk-UA"/>
        </a:p>
      </dgm:t>
    </dgm:pt>
    <dgm:pt modelId="{29DC4354-11F1-42D9-8E07-015D2A6CEAC3}">
      <dgm:prSet/>
      <dgm:spPr/>
      <dgm:t>
        <a:bodyPr/>
        <a:lstStyle/>
        <a:p>
          <a:r>
            <a:rPr lang="uk-UA"/>
            <a:t>у разі необхідності – клопотання особи, яка подає відзив на касаційну скаргу;</a:t>
          </a:r>
        </a:p>
      </dgm:t>
    </dgm:pt>
    <dgm:pt modelId="{335C9205-B30B-4EB0-82E3-B79428427093}" type="parTrans" cxnId="{8762949A-B4EB-4827-A120-F93A589FEF99}">
      <dgm:prSet/>
      <dgm:spPr/>
      <dgm:t>
        <a:bodyPr/>
        <a:lstStyle/>
        <a:p>
          <a:endParaRPr lang="uk-UA"/>
        </a:p>
      </dgm:t>
    </dgm:pt>
    <dgm:pt modelId="{59F4A7B8-AD32-4E86-8422-F1FEDDCCBD2C}" type="sibTrans" cxnId="{8762949A-B4EB-4827-A120-F93A589FEF99}">
      <dgm:prSet/>
      <dgm:spPr/>
      <dgm:t>
        <a:bodyPr/>
        <a:lstStyle/>
        <a:p>
          <a:endParaRPr lang="uk-UA"/>
        </a:p>
      </dgm:t>
    </dgm:pt>
    <dgm:pt modelId="{FBD9E955-6F84-4CDB-A7CC-16BC2245AF40}">
      <dgm:prSet custT="1"/>
      <dgm:spPr/>
      <dgm:t>
        <a:bodyPr/>
        <a:lstStyle/>
        <a:p>
          <a:r>
            <a:rPr lang="uk-UA" sz="1800" dirty="0"/>
            <a:t>перелік матеріалів, що додаються. </a:t>
          </a:r>
        </a:p>
      </dgm:t>
    </dgm:pt>
    <dgm:pt modelId="{FF3AEA3F-F7F7-42DD-8E02-606B83FCF617}" type="parTrans" cxnId="{608FAF8B-B305-4EF1-AA08-2E5E4445D7E4}">
      <dgm:prSet/>
      <dgm:spPr/>
      <dgm:t>
        <a:bodyPr/>
        <a:lstStyle/>
        <a:p>
          <a:endParaRPr lang="uk-UA"/>
        </a:p>
      </dgm:t>
    </dgm:pt>
    <dgm:pt modelId="{8202A8EE-C2E9-4581-99F4-AE0C192F35A6}" type="sibTrans" cxnId="{608FAF8B-B305-4EF1-AA08-2E5E4445D7E4}">
      <dgm:prSet/>
      <dgm:spPr/>
      <dgm:t>
        <a:bodyPr/>
        <a:lstStyle/>
        <a:p>
          <a:endParaRPr lang="uk-UA"/>
        </a:p>
      </dgm:t>
    </dgm:pt>
    <dgm:pt modelId="{281191AC-65EC-4D61-850D-DC8D57A7678E}" type="pres">
      <dgm:prSet presAssocID="{E6ECC8C2-C961-4EF5-9510-7C76D571EC62}" presName="compositeShape" presStyleCnt="0">
        <dgm:presLayoutVars>
          <dgm:chMax val="7"/>
          <dgm:dir/>
          <dgm:resizeHandles val="exact"/>
        </dgm:presLayoutVars>
      </dgm:prSet>
      <dgm:spPr/>
    </dgm:pt>
    <dgm:pt modelId="{A543448D-4EF6-4744-A94B-5E7E6357B142}" type="pres">
      <dgm:prSet presAssocID="{DA352A52-239E-4D7F-987C-D33C85DE1EA1}" presName="circ1" presStyleLbl="vennNode1" presStyleIdx="0" presStyleCnt="5"/>
      <dgm:spPr/>
    </dgm:pt>
    <dgm:pt modelId="{EB0BEBF9-4C33-4697-9E8A-C6B04C005A9F}" type="pres">
      <dgm:prSet presAssocID="{DA352A52-239E-4D7F-987C-D33C85DE1EA1}" presName="circ1Tx" presStyleLbl="revTx" presStyleIdx="0" presStyleCnt="0">
        <dgm:presLayoutVars>
          <dgm:chMax val="0"/>
          <dgm:chPref val="0"/>
          <dgm:bulletEnabled val="1"/>
        </dgm:presLayoutVars>
      </dgm:prSet>
      <dgm:spPr/>
    </dgm:pt>
    <dgm:pt modelId="{838F131F-0929-4948-A90D-862D87ABA919}" type="pres">
      <dgm:prSet presAssocID="{75FD8110-15E7-431E-BA4F-18E0FD6C7DEF}" presName="circ2" presStyleLbl="vennNode1" presStyleIdx="1" presStyleCnt="5"/>
      <dgm:spPr/>
    </dgm:pt>
    <dgm:pt modelId="{3D7C04A4-83F4-4C7D-9E36-41BED59BFA78}" type="pres">
      <dgm:prSet presAssocID="{75FD8110-15E7-431E-BA4F-18E0FD6C7DEF}" presName="circ2Tx" presStyleLbl="revTx" presStyleIdx="0" presStyleCnt="0">
        <dgm:presLayoutVars>
          <dgm:chMax val="0"/>
          <dgm:chPref val="0"/>
          <dgm:bulletEnabled val="1"/>
        </dgm:presLayoutVars>
      </dgm:prSet>
      <dgm:spPr/>
    </dgm:pt>
    <dgm:pt modelId="{E1159E5A-43B5-45BC-B5F6-5D8F99E7B537}" type="pres">
      <dgm:prSet presAssocID="{CC3310FA-361B-4A00-8EB8-FD89AB491774}" presName="circ3" presStyleLbl="vennNode1" presStyleIdx="2" presStyleCnt="5"/>
      <dgm:spPr/>
    </dgm:pt>
    <dgm:pt modelId="{5CD6BA76-94DA-423F-98BD-8583097182AF}" type="pres">
      <dgm:prSet presAssocID="{CC3310FA-361B-4A00-8EB8-FD89AB491774}" presName="circ3Tx" presStyleLbl="revTx" presStyleIdx="0" presStyleCnt="0">
        <dgm:presLayoutVars>
          <dgm:chMax val="0"/>
          <dgm:chPref val="0"/>
          <dgm:bulletEnabled val="1"/>
        </dgm:presLayoutVars>
      </dgm:prSet>
      <dgm:spPr/>
    </dgm:pt>
    <dgm:pt modelId="{F0FB3512-1B5C-4FA2-8119-B4A0C44065F0}" type="pres">
      <dgm:prSet presAssocID="{29DC4354-11F1-42D9-8E07-015D2A6CEAC3}" presName="circ4" presStyleLbl="vennNode1" presStyleIdx="3" presStyleCnt="5"/>
      <dgm:spPr/>
    </dgm:pt>
    <dgm:pt modelId="{9C32F148-22A5-4B5A-8EEB-9D01F3FAC74E}" type="pres">
      <dgm:prSet presAssocID="{29DC4354-11F1-42D9-8E07-015D2A6CEAC3}" presName="circ4Tx" presStyleLbl="revTx" presStyleIdx="0" presStyleCnt="0">
        <dgm:presLayoutVars>
          <dgm:chMax val="0"/>
          <dgm:chPref val="0"/>
          <dgm:bulletEnabled val="1"/>
        </dgm:presLayoutVars>
      </dgm:prSet>
      <dgm:spPr/>
    </dgm:pt>
    <dgm:pt modelId="{34C7DA2C-1645-42D9-832D-EC121BA15D6C}" type="pres">
      <dgm:prSet presAssocID="{FBD9E955-6F84-4CDB-A7CC-16BC2245AF40}" presName="circ5" presStyleLbl="vennNode1" presStyleIdx="4" presStyleCnt="5"/>
      <dgm:spPr/>
    </dgm:pt>
    <dgm:pt modelId="{8FB01858-6DB2-4DE6-ABE3-45C7B183007D}" type="pres">
      <dgm:prSet presAssocID="{FBD9E955-6F84-4CDB-A7CC-16BC2245AF40}" presName="circ5Tx" presStyleLbl="revTx" presStyleIdx="0" presStyleCnt="0">
        <dgm:presLayoutVars>
          <dgm:chMax val="0"/>
          <dgm:chPref val="0"/>
          <dgm:bulletEnabled val="1"/>
        </dgm:presLayoutVars>
      </dgm:prSet>
      <dgm:spPr/>
    </dgm:pt>
  </dgm:ptLst>
  <dgm:cxnLst>
    <dgm:cxn modelId="{3F673E08-FAC9-4C13-BAE6-3C0F0CED0A9F}" type="presOf" srcId="{75FD8110-15E7-431E-BA4F-18E0FD6C7DEF}" destId="{3D7C04A4-83F4-4C7D-9E36-41BED59BFA78}" srcOrd="0" destOrd="0" presId="urn:microsoft.com/office/officeart/2005/8/layout/venn1"/>
    <dgm:cxn modelId="{1912F81D-CB9F-4E16-99E4-1BCB779BCE45}" srcId="{E6ECC8C2-C961-4EF5-9510-7C76D571EC62}" destId="{CC3310FA-361B-4A00-8EB8-FD89AB491774}" srcOrd="2" destOrd="0" parTransId="{975A6D6B-3AE8-4207-A55C-2B4A32448E28}" sibTransId="{A43D25AF-94FA-4D16-9A4A-4695AFA8C5BC}"/>
    <dgm:cxn modelId="{E96E2F50-A984-47F2-AF85-7A8939BABAC8}" type="presOf" srcId="{FBD9E955-6F84-4CDB-A7CC-16BC2245AF40}" destId="{8FB01858-6DB2-4DE6-ABE3-45C7B183007D}" srcOrd="0" destOrd="0" presId="urn:microsoft.com/office/officeart/2005/8/layout/venn1"/>
    <dgm:cxn modelId="{46962974-CE5D-4501-B63E-EDDDCA100356}" type="presOf" srcId="{E6ECC8C2-C961-4EF5-9510-7C76D571EC62}" destId="{281191AC-65EC-4D61-850D-DC8D57A7678E}" srcOrd="0" destOrd="0" presId="urn:microsoft.com/office/officeart/2005/8/layout/venn1"/>
    <dgm:cxn modelId="{608FAF8B-B305-4EF1-AA08-2E5E4445D7E4}" srcId="{E6ECC8C2-C961-4EF5-9510-7C76D571EC62}" destId="{FBD9E955-6F84-4CDB-A7CC-16BC2245AF40}" srcOrd="4" destOrd="0" parTransId="{FF3AEA3F-F7F7-42DD-8E02-606B83FCF617}" sibTransId="{8202A8EE-C2E9-4581-99F4-AE0C192F35A6}"/>
    <dgm:cxn modelId="{8762949A-B4EB-4827-A120-F93A589FEF99}" srcId="{E6ECC8C2-C961-4EF5-9510-7C76D571EC62}" destId="{29DC4354-11F1-42D9-8E07-015D2A6CEAC3}" srcOrd="3" destOrd="0" parTransId="{335C9205-B30B-4EB0-82E3-B79428427093}" sibTransId="{59F4A7B8-AD32-4E86-8422-F1FEDDCCBD2C}"/>
    <dgm:cxn modelId="{92B42CB1-F92E-4593-A0CB-AE5CF4ABAE48}" type="presOf" srcId="{DA352A52-239E-4D7F-987C-D33C85DE1EA1}" destId="{EB0BEBF9-4C33-4697-9E8A-C6B04C005A9F}" srcOrd="0" destOrd="0" presId="urn:microsoft.com/office/officeart/2005/8/layout/venn1"/>
    <dgm:cxn modelId="{3863FDC6-0A70-471A-B7CA-22971CD2CC78}" type="presOf" srcId="{CC3310FA-361B-4A00-8EB8-FD89AB491774}" destId="{5CD6BA76-94DA-423F-98BD-8583097182AF}" srcOrd="0" destOrd="0" presId="urn:microsoft.com/office/officeart/2005/8/layout/venn1"/>
    <dgm:cxn modelId="{2230A4D7-5DFE-4B0C-8247-B87C1041D255}" srcId="{E6ECC8C2-C961-4EF5-9510-7C76D571EC62}" destId="{75FD8110-15E7-431E-BA4F-18E0FD6C7DEF}" srcOrd="1" destOrd="0" parTransId="{DB98D6A7-7499-40FB-954F-15EFF1FCB643}" sibTransId="{F2BB38BE-5A56-4925-B6FF-B140E575ECFD}"/>
    <dgm:cxn modelId="{9D3A99E8-DEF4-4F74-927C-FC1A30FA47A7}" type="presOf" srcId="{29DC4354-11F1-42D9-8E07-015D2A6CEAC3}" destId="{9C32F148-22A5-4B5A-8EEB-9D01F3FAC74E}" srcOrd="0" destOrd="0" presId="urn:microsoft.com/office/officeart/2005/8/layout/venn1"/>
    <dgm:cxn modelId="{F247CCF5-B5F9-4F2F-A66B-22A745666452}" srcId="{E6ECC8C2-C961-4EF5-9510-7C76D571EC62}" destId="{DA352A52-239E-4D7F-987C-D33C85DE1EA1}" srcOrd="0" destOrd="0" parTransId="{A1BB76B3-DE9E-40D1-9E63-CE8F67CD5165}" sibTransId="{5CF8FC25-CC1A-4D70-90AE-B9A76EB00456}"/>
    <dgm:cxn modelId="{42B1A617-4D24-40E3-A9FD-E849BDF15364}" type="presParOf" srcId="{281191AC-65EC-4D61-850D-DC8D57A7678E}" destId="{A543448D-4EF6-4744-A94B-5E7E6357B142}" srcOrd="0" destOrd="0" presId="urn:microsoft.com/office/officeart/2005/8/layout/venn1"/>
    <dgm:cxn modelId="{EAC0A54A-4DF4-401C-AEF2-FED52CE80B85}" type="presParOf" srcId="{281191AC-65EC-4D61-850D-DC8D57A7678E}" destId="{EB0BEBF9-4C33-4697-9E8A-C6B04C005A9F}" srcOrd="1" destOrd="0" presId="urn:microsoft.com/office/officeart/2005/8/layout/venn1"/>
    <dgm:cxn modelId="{42A14D92-604B-4CB0-9FFB-A4DE7F3B5418}" type="presParOf" srcId="{281191AC-65EC-4D61-850D-DC8D57A7678E}" destId="{838F131F-0929-4948-A90D-862D87ABA919}" srcOrd="2" destOrd="0" presId="urn:microsoft.com/office/officeart/2005/8/layout/venn1"/>
    <dgm:cxn modelId="{52789FC2-8D34-4B63-8A26-8E48A62DF8B6}" type="presParOf" srcId="{281191AC-65EC-4D61-850D-DC8D57A7678E}" destId="{3D7C04A4-83F4-4C7D-9E36-41BED59BFA78}" srcOrd="3" destOrd="0" presId="urn:microsoft.com/office/officeart/2005/8/layout/venn1"/>
    <dgm:cxn modelId="{C0462249-67D9-403F-B292-F9D0ED006BE7}" type="presParOf" srcId="{281191AC-65EC-4D61-850D-DC8D57A7678E}" destId="{E1159E5A-43B5-45BC-B5F6-5D8F99E7B537}" srcOrd="4" destOrd="0" presId="urn:microsoft.com/office/officeart/2005/8/layout/venn1"/>
    <dgm:cxn modelId="{8921C366-E89D-4F00-ABCC-207DCF960569}" type="presParOf" srcId="{281191AC-65EC-4D61-850D-DC8D57A7678E}" destId="{5CD6BA76-94DA-423F-98BD-8583097182AF}" srcOrd="5" destOrd="0" presId="urn:microsoft.com/office/officeart/2005/8/layout/venn1"/>
    <dgm:cxn modelId="{79F26E64-2AF8-4EE9-9B25-4A2518568F53}" type="presParOf" srcId="{281191AC-65EC-4D61-850D-DC8D57A7678E}" destId="{F0FB3512-1B5C-4FA2-8119-B4A0C44065F0}" srcOrd="6" destOrd="0" presId="urn:microsoft.com/office/officeart/2005/8/layout/venn1"/>
    <dgm:cxn modelId="{4442E4D4-4980-4615-8F7A-4E233A93DD5F}" type="presParOf" srcId="{281191AC-65EC-4D61-850D-DC8D57A7678E}" destId="{9C32F148-22A5-4B5A-8EEB-9D01F3FAC74E}" srcOrd="7" destOrd="0" presId="urn:microsoft.com/office/officeart/2005/8/layout/venn1"/>
    <dgm:cxn modelId="{057AB0FB-16F0-4173-8700-1AE6B25B5051}" type="presParOf" srcId="{281191AC-65EC-4D61-850D-DC8D57A7678E}" destId="{34C7DA2C-1645-42D9-832D-EC121BA15D6C}" srcOrd="8" destOrd="0" presId="urn:microsoft.com/office/officeart/2005/8/layout/venn1"/>
    <dgm:cxn modelId="{406CBA77-6FAB-4AB6-8488-A418B056D470}" type="presParOf" srcId="{281191AC-65EC-4D61-850D-DC8D57A7678E}" destId="{8FB01858-6DB2-4DE6-ABE3-45C7B183007D}"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3A6EE33-33AE-48A2-B939-85E1DCBCFBDC}"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uk-UA"/>
        </a:p>
      </dgm:t>
    </dgm:pt>
    <dgm:pt modelId="{4B1EF86F-7624-46F9-B3D5-0C1F63FF75EF}">
      <dgm:prSet/>
      <dgm:spPr/>
      <dgm:t>
        <a:bodyPr/>
        <a:lstStyle/>
        <a:p>
          <a:r>
            <a:rPr lang="uk-UA"/>
            <a:t>1)  після відкриття касаційного провадження особа, яка подала касаційну скаргу, заявила клопотання про відмову від скарги, за винятком випадків, коли є заперечення інших осіб, які приєдналися до касаційної скарги; </a:t>
          </a:r>
        </a:p>
      </dgm:t>
    </dgm:pt>
    <dgm:pt modelId="{E07802E8-506B-4C2C-AA48-EB61B389F646}" type="parTrans" cxnId="{C68D6947-3FEE-4E28-90FF-69746DAB8036}">
      <dgm:prSet/>
      <dgm:spPr/>
      <dgm:t>
        <a:bodyPr/>
        <a:lstStyle/>
        <a:p>
          <a:endParaRPr lang="uk-UA"/>
        </a:p>
      </dgm:t>
    </dgm:pt>
    <dgm:pt modelId="{6A084A46-00E4-4AD5-ACF3-841D3A235EFB}" type="sibTrans" cxnId="{C68D6947-3FEE-4E28-90FF-69746DAB8036}">
      <dgm:prSet/>
      <dgm:spPr/>
      <dgm:t>
        <a:bodyPr/>
        <a:lstStyle/>
        <a:p>
          <a:endParaRPr lang="uk-UA"/>
        </a:p>
      </dgm:t>
    </dgm:pt>
    <dgm:pt modelId="{129878A5-A46A-4F0B-B99D-F015CFD118D1}">
      <dgm:prSet/>
      <dgm:spPr/>
      <dgm:t>
        <a:bodyPr/>
        <a:lstStyle/>
        <a:p>
          <a:r>
            <a:rPr lang="uk-UA" dirty="0"/>
            <a:t>2)  після відкриття касаційного провадження виявилося, що касаційну скаргу не підписано, подано особою, яка не має процесуальної дієздатності, або підписано особою, яка не має права її підписувати; </a:t>
          </a:r>
        </a:p>
      </dgm:t>
    </dgm:pt>
    <dgm:pt modelId="{614924BD-9E8B-4E88-883F-E1902E99D58E}" type="parTrans" cxnId="{B300143A-0855-44CC-85CC-61C5B45C686B}">
      <dgm:prSet/>
      <dgm:spPr/>
      <dgm:t>
        <a:bodyPr/>
        <a:lstStyle/>
        <a:p>
          <a:endParaRPr lang="uk-UA"/>
        </a:p>
      </dgm:t>
    </dgm:pt>
    <dgm:pt modelId="{67B956F5-38D7-4532-B3F4-CF500D2411D1}" type="sibTrans" cxnId="{B300143A-0855-44CC-85CC-61C5B45C686B}">
      <dgm:prSet/>
      <dgm:spPr/>
      <dgm:t>
        <a:bodyPr/>
        <a:lstStyle/>
        <a:p>
          <a:endParaRPr lang="uk-UA"/>
        </a:p>
      </dgm:t>
    </dgm:pt>
    <dgm:pt modelId="{CBAC71B3-1725-4873-B9F3-1AA44A7BAAB3}">
      <dgm:prSet/>
      <dgm:spPr/>
      <dgm:t>
        <a:bodyPr/>
        <a:lstStyle/>
        <a:p>
          <a:r>
            <a:rPr lang="uk-UA"/>
            <a:t>3)  після відкриття касаційного провадження за касаційною скаргою, поданою особою з підстав вирішення судом першої чи апеляційної інстанції питання про її права, інтереси та (або) обов’язки, встановлено, що судовим рішенням питання про права, інтереси та (або) обов’язки такої особи не вирішувалося. </a:t>
          </a:r>
        </a:p>
      </dgm:t>
    </dgm:pt>
    <dgm:pt modelId="{359937C4-EC2D-4D32-AC8F-35F455648966}" type="parTrans" cxnId="{C18EACF3-F58A-445E-B85E-C24E3DC799B8}">
      <dgm:prSet/>
      <dgm:spPr/>
      <dgm:t>
        <a:bodyPr/>
        <a:lstStyle/>
        <a:p>
          <a:endParaRPr lang="uk-UA"/>
        </a:p>
      </dgm:t>
    </dgm:pt>
    <dgm:pt modelId="{2BEBE5D4-CBC8-402A-9C36-2FB23AD5A126}" type="sibTrans" cxnId="{C18EACF3-F58A-445E-B85E-C24E3DC799B8}">
      <dgm:prSet/>
      <dgm:spPr/>
      <dgm:t>
        <a:bodyPr/>
        <a:lstStyle/>
        <a:p>
          <a:endParaRPr lang="uk-UA"/>
        </a:p>
      </dgm:t>
    </dgm:pt>
    <dgm:pt modelId="{5F13FF60-4B1D-4C68-A6C7-F62C7CB2D9D8}" type="pres">
      <dgm:prSet presAssocID="{53A6EE33-33AE-48A2-B939-85E1DCBCFBDC}" presName="Name0" presStyleCnt="0">
        <dgm:presLayoutVars>
          <dgm:chMax val="7"/>
          <dgm:dir/>
          <dgm:animLvl val="lvl"/>
          <dgm:resizeHandles val="exact"/>
        </dgm:presLayoutVars>
      </dgm:prSet>
      <dgm:spPr/>
    </dgm:pt>
    <dgm:pt modelId="{F3FDA941-A9FE-40D6-B343-815F3ED9C482}" type="pres">
      <dgm:prSet presAssocID="{4B1EF86F-7624-46F9-B3D5-0C1F63FF75EF}" presName="circle1" presStyleLbl="node1" presStyleIdx="0" presStyleCnt="3"/>
      <dgm:spPr/>
    </dgm:pt>
    <dgm:pt modelId="{7ACCDFFB-893A-42C3-8DFC-4A4AEDAA846F}" type="pres">
      <dgm:prSet presAssocID="{4B1EF86F-7624-46F9-B3D5-0C1F63FF75EF}" presName="space" presStyleCnt="0"/>
      <dgm:spPr/>
    </dgm:pt>
    <dgm:pt modelId="{5A209DC2-2370-4657-9416-6E42D12E2C19}" type="pres">
      <dgm:prSet presAssocID="{4B1EF86F-7624-46F9-B3D5-0C1F63FF75EF}" presName="rect1" presStyleLbl="alignAcc1" presStyleIdx="0" presStyleCnt="3"/>
      <dgm:spPr/>
    </dgm:pt>
    <dgm:pt modelId="{5A8F7F24-69F2-40AD-836C-7E30D960C645}" type="pres">
      <dgm:prSet presAssocID="{129878A5-A46A-4F0B-B99D-F015CFD118D1}" presName="vertSpace2" presStyleLbl="node1" presStyleIdx="0" presStyleCnt="3"/>
      <dgm:spPr/>
    </dgm:pt>
    <dgm:pt modelId="{D8E1919B-169F-469E-B889-42F54105ABAD}" type="pres">
      <dgm:prSet presAssocID="{129878A5-A46A-4F0B-B99D-F015CFD118D1}" presName="circle2" presStyleLbl="node1" presStyleIdx="1" presStyleCnt="3"/>
      <dgm:spPr/>
    </dgm:pt>
    <dgm:pt modelId="{5FDFC61E-ED57-4D74-8E84-1C9B531B97E5}" type="pres">
      <dgm:prSet presAssocID="{129878A5-A46A-4F0B-B99D-F015CFD118D1}" presName="rect2" presStyleLbl="alignAcc1" presStyleIdx="1" presStyleCnt="3"/>
      <dgm:spPr/>
    </dgm:pt>
    <dgm:pt modelId="{0DDF24AF-CB6B-42BF-9405-AFBB0734648D}" type="pres">
      <dgm:prSet presAssocID="{CBAC71B3-1725-4873-B9F3-1AA44A7BAAB3}" presName="vertSpace3" presStyleLbl="node1" presStyleIdx="1" presStyleCnt="3"/>
      <dgm:spPr/>
    </dgm:pt>
    <dgm:pt modelId="{680D7CE4-ED45-4D1C-8E40-161D9F3C9121}" type="pres">
      <dgm:prSet presAssocID="{CBAC71B3-1725-4873-B9F3-1AA44A7BAAB3}" presName="circle3" presStyleLbl="node1" presStyleIdx="2" presStyleCnt="3"/>
      <dgm:spPr/>
    </dgm:pt>
    <dgm:pt modelId="{17A78D6A-7C67-4AAE-95AE-D1E5A95627F9}" type="pres">
      <dgm:prSet presAssocID="{CBAC71B3-1725-4873-B9F3-1AA44A7BAAB3}" presName="rect3" presStyleLbl="alignAcc1" presStyleIdx="2" presStyleCnt="3"/>
      <dgm:spPr/>
    </dgm:pt>
    <dgm:pt modelId="{5ECA0625-49F6-4064-A1F2-942E7A8C67F7}" type="pres">
      <dgm:prSet presAssocID="{4B1EF86F-7624-46F9-B3D5-0C1F63FF75EF}" presName="rect1ParTxNoCh" presStyleLbl="alignAcc1" presStyleIdx="2" presStyleCnt="3">
        <dgm:presLayoutVars>
          <dgm:chMax val="1"/>
          <dgm:bulletEnabled val="1"/>
        </dgm:presLayoutVars>
      </dgm:prSet>
      <dgm:spPr/>
    </dgm:pt>
    <dgm:pt modelId="{2478037D-296D-4270-AA0A-A011B6787BBC}" type="pres">
      <dgm:prSet presAssocID="{129878A5-A46A-4F0B-B99D-F015CFD118D1}" presName="rect2ParTxNoCh" presStyleLbl="alignAcc1" presStyleIdx="2" presStyleCnt="3">
        <dgm:presLayoutVars>
          <dgm:chMax val="1"/>
          <dgm:bulletEnabled val="1"/>
        </dgm:presLayoutVars>
      </dgm:prSet>
      <dgm:spPr/>
    </dgm:pt>
    <dgm:pt modelId="{0596842C-6796-4EF6-B385-F1F4C3A7AAFE}" type="pres">
      <dgm:prSet presAssocID="{CBAC71B3-1725-4873-B9F3-1AA44A7BAAB3}" presName="rect3ParTxNoCh" presStyleLbl="alignAcc1" presStyleIdx="2" presStyleCnt="3">
        <dgm:presLayoutVars>
          <dgm:chMax val="1"/>
          <dgm:bulletEnabled val="1"/>
        </dgm:presLayoutVars>
      </dgm:prSet>
      <dgm:spPr/>
    </dgm:pt>
  </dgm:ptLst>
  <dgm:cxnLst>
    <dgm:cxn modelId="{0A216D0B-73F5-4F68-8F0F-491675BBBC49}" type="presOf" srcId="{129878A5-A46A-4F0B-B99D-F015CFD118D1}" destId="{2478037D-296D-4270-AA0A-A011B6787BBC}" srcOrd="1" destOrd="0" presId="urn:microsoft.com/office/officeart/2005/8/layout/target3"/>
    <dgm:cxn modelId="{5882AF1E-9673-448F-8DA0-276850A7333D}" type="presOf" srcId="{CBAC71B3-1725-4873-B9F3-1AA44A7BAAB3}" destId="{0596842C-6796-4EF6-B385-F1F4C3A7AAFE}" srcOrd="1" destOrd="0" presId="urn:microsoft.com/office/officeart/2005/8/layout/target3"/>
    <dgm:cxn modelId="{B300143A-0855-44CC-85CC-61C5B45C686B}" srcId="{53A6EE33-33AE-48A2-B939-85E1DCBCFBDC}" destId="{129878A5-A46A-4F0B-B99D-F015CFD118D1}" srcOrd="1" destOrd="0" parTransId="{614924BD-9E8B-4E88-883F-E1902E99D58E}" sibTransId="{67B956F5-38D7-4532-B3F4-CF500D2411D1}"/>
    <dgm:cxn modelId="{C68D6947-3FEE-4E28-90FF-69746DAB8036}" srcId="{53A6EE33-33AE-48A2-B939-85E1DCBCFBDC}" destId="{4B1EF86F-7624-46F9-B3D5-0C1F63FF75EF}" srcOrd="0" destOrd="0" parTransId="{E07802E8-506B-4C2C-AA48-EB61B389F646}" sibTransId="{6A084A46-00E4-4AD5-ACF3-841D3A235EFB}"/>
    <dgm:cxn modelId="{EE98AA4D-6A37-4780-9916-DC7F0CCEF6F8}" type="presOf" srcId="{53A6EE33-33AE-48A2-B939-85E1DCBCFBDC}" destId="{5F13FF60-4B1D-4C68-A6C7-F62C7CB2D9D8}" srcOrd="0" destOrd="0" presId="urn:microsoft.com/office/officeart/2005/8/layout/target3"/>
    <dgm:cxn modelId="{EB52F893-E50E-4EE8-8271-8867E2882356}" type="presOf" srcId="{4B1EF86F-7624-46F9-B3D5-0C1F63FF75EF}" destId="{5A209DC2-2370-4657-9416-6E42D12E2C19}" srcOrd="0" destOrd="0" presId="urn:microsoft.com/office/officeart/2005/8/layout/target3"/>
    <dgm:cxn modelId="{FC8E54B3-A724-48B5-B462-1B4CB635BB14}" type="presOf" srcId="{CBAC71B3-1725-4873-B9F3-1AA44A7BAAB3}" destId="{17A78D6A-7C67-4AAE-95AE-D1E5A95627F9}" srcOrd="0" destOrd="0" presId="urn:microsoft.com/office/officeart/2005/8/layout/target3"/>
    <dgm:cxn modelId="{B47DA8D1-A4AE-4FF7-A06B-3948620A3DA0}" type="presOf" srcId="{129878A5-A46A-4F0B-B99D-F015CFD118D1}" destId="{5FDFC61E-ED57-4D74-8E84-1C9B531B97E5}" srcOrd="0" destOrd="0" presId="urn:microsoft.com/office/officeart/2005/8/layout/target3"/>
    <dgm:cxn modelId="{C18EACF3-F58A-445E-B85E-C24E3DC799B8}" srcId="{53A6EE33-33AE-48A2-B939-85E1DCBCFBDC}" destId="{CBAC71B3-1725-4873-B9F3-1AA44A7BAAB3}" srcOrd="2" destOrd="0" parTransId="{359937C4-EC2D-4D32-AC8F-35F455648966}" sibTransId="{2BEBE5D4-CBC8-402A-9C36-2FB23AD5A126}"/>
    <dgm:cxn modelId="{59AA58FB-0E3B-432F-8A67-A3836A57BE5D}" type="presOf" srcId="{4B1EF86F-7624-46F9-B3D5-0C1F63FF75EF}" destId="{5ECA0625-49F6-4064-A1F2-942E7A8C67F7}" srcOrd="1" destOrd="0" presId="urn:microsoft.com/office/officeart/2005/8/layout/target3"/>
    <dgm:cxn modelId="{9CFDD41D-5B0A-4F2F-9262-542544297A81}" type="presParOf" srcId="{5F13FF60-4B1D-4C68-A6C7-F62C7CB2D9D8}" destId="{F3FDA941-A9FE-40D6-B343-815F3ED9C482}" srcOrd="0" destOrd="0" presId="urn:microsoft.com/office/officeart/2005/8/layout/target3"/>
    <dgm:cxn modelId="{C701B900-1D17-4B7C-9B20-02BFC5CE8061}" type="presParOf" srcId="{5F13FF60-4B1D-4C68-A6C7-F62C7CB2D9D8}" destId="{7ACCDFFB-893A-42C3-8DFC-4A4AEDAA846F}" srcOrd="1" destOrd="0" presId="urn:microsoft.com/office/officeart/2005/8/layout/target3"/>
    <dgm:cxn modelId="{A3196FAF-56BB-447C-BC26-FD9FD02B0FFD}" type="presParOf" srcId="{5F13FF60-4B1D-4C68-A6C7-F62C7CB2D9D8}" destId="{5A209DC2-2370-4657-9416-6E42D12E2C19}" srcOrd="2" destOrd="0" presId="urn:microsoft.com/office/officeart/2005/8/layout/target3"/>
    <dgm:cxn modelId="{B0679728-39E6-41CF-B058-A883BE8657D4}" type="presParOf" srcId="{5F13FF60-4B1D-4C68-A6C7-F62C7CB2D9D8}" destId="{5A8F7F24-69F2-40AD-836C-7E30D960C645}" srcOrd="3" destOrd="0" presId="urn:microsoft.com/office/officeart/2005/8/layout/target3"/>
    <dgm:cxn modelId="{C6A8DCE0-39D7-40E6-8514-EEA27E2AA3BB}" type="presParOf" srcId="{5F13FF60-4B1D-4C68-A6C7-F62C7CB2D9D8}" destId="{D8E1919B-169F-469E-B889-42F54105ABAD}" srcOrd="4" destOrd="0" presId="urn:microsoft.com/office/officeart/2005/8/layout/target3"/>
    <dgm:cxn modelId="{30919344-CC9A-4AF4-9BDC-AA4C1C30EFAF}" type="presParOf" srcId="{5F13FF60-4B1D-4C68-A6C7-F62C7CB2D9D8}" destId="{5FDFC61E-ED57-4D74-8E84-1C9B531B97E5}" srcOrd="5" destOrd="0" presId="urn:microsoft.com/office/officeart/2005/8/layout/target3"/>
    <dgm:cxn modelId="{2CB1D22D-A5A9-4FFD-8AB6-107097C59D5F}" type="presParOf" srcId="{5F13FF60-4B1D-4C68-A6C7-F62C7CB2D9D8}" destId="{0DDF24AF-CB6B-42BF-9405-AFBB0734648D}" srcOrd="6" destOrd="0" presId="urn:microsoft.com/office/officeart/2005/8/layout/target3"/>
    <dgm:cxn modelId="{BCC5870A-61CD-4C6A-9A8B-7B0EF0F127C2}" type="presParOf" srcId="{5F13FF60-4B1D-4C68-A6C7-F62C7CB2D9D8}" destId="{680D7CE4-ED45-4D1C-8E40-161D9F3C9121}" srcOrd="7" destOrd="0" presId="urn:microsoft.com/office/officeart/2005/8/layout/target3"/>
    <dgm:cxn modelId="{42C0E1CE-DB3A-40D6-A53D-B509A3667990}" type="presParOf" srcId="{5F13FF60-4B1D-4C68-A6C7-F62C7CB2D9D8}" destId="{17A78D6A-7C67-4AAE-95AE-D1E5A95627F9}" srcOrd="8" destOrd="0" presId="urn:microsoft.com/office/officeart/2005/8/layout/target3"/>
    <dgm:cxn modelId="{7B28EA2F-E83B-49D2-A35A-47A05C34D58A}" type="presParOf" srcId="{5F13FF60-4B1D-4C68-A6C7-F62C7CB2D9D8}" destId="{5ECA0625-49F6-4064-A1F2-942E7A8C67F7}" srcOrd="9" destOrd="0" presId="urn:microsoft.com/office/officeart/2005/8/layout/target3"/>
    <dgm:cxn modelId="{CD1545DD-B913-4256-A9DC-22F9F2682C3E}" type="presParOf" srcId="{5F13FF60-4B1D-4C68-A6C7-F62C7CB2D9D8}" destId="{2478037D-296D-4270-AA0A-A011B6787BBC}" srcOrd="10" destOrd="0" presId="urn:microsoft.com/office/officeart/2005/8/layout/target3"/>
    <dgm:cxn modelId="{671E0410-6778-4121-9F8D-B49C75738EAF}" type="presParOf" srcId="{5F13FF60-4B1D-4C68-A6C7-F62C7CB2D9D8}" destId="{0596842C-6796-4EF6-B385-F1F4C3A7AAFE}"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5D43A24-7D74-4040-A642-BFC0CCEFEC1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FAE63D54-B7F0-4CBD-9E1F-F53043C3FFE3}">
      <dgm:prSet/>
      <dgm:spPr/>
      <dgm:t>
        <a:bodyPr/>
        <a:lstStyle/>
        <a:p>
          <a:r>
            <a:rPr lang="uk-UA" dirty="0"/>
            <a:t>1)  залишити судові рішення судів першої інстанції та апеляційної інстанції без змін, а скаргу без задоволення; </a:t>
          </a:r>
        </a:p>
      </dgm:t>
    </dgm:pt>
    <dgm:pt modelId="{6DF8E3ED-796B-4B13-B66F-644468257F5E}" type="parTrans" cxnId="{E5D8690B-D383-4A1C-BC27-16CA2F428C87}">
      <dgm:prSet/>
      <dgm:spPr/>
      <dgm:t>
        <a:bodyPr/>
        <a:lstStyle/>
        <a:p>
          <a:endParaRPr lang="uk-UA"/>
        </a:p>
      </dgm:t>
    </dgm:pt>
    <dgm:pt modelId="{9C980927-CA88-4589-A196-9DAFBD8B11C7}" type="sibTrans" cxnId="{E5D8690B-D383-4A1C-BC27-16CA2F428C87}">
      <dgm:prSet/>
      <dgm:spPr/>
      <dgm:t>
        <a:bodyPr/>
        <a:lstStyle/>
        <a:p>
          <a:endParaRPr lang="uk-UA"/>
        </a:p>
      </dgm:t>
    </dgm:pt>
    <dgm:pt modelId="{ACDBDCB3-5920-402B-9705-4C9F65FE6E49}">
      <dgm:prSet/>
      <dgm:spPr/>
      <dgm:t>
        <a:bodyPr/>
        <a:lstStyle/>
        <a:p>
          <a:r>
            <a:rPr lang="uk-UA"/>
            <a:t>2)  скасувати судові рішення судів першої та апеляційної інстанцій повністю або частково і передати справу повністю або частково на новий розгляд, зокрема за встановленою підсудністю або для продовження розгляду; </a:t>
          </a:r>
        </a:p>
      </dgm:t>
    </dgm:pt>
    <dgm:pt modelId="{7F42009A-B709-408E-9D4D-D78DB88CFB56}" type="parTrans" cxnId="{7B3A1EE5-6B45-4027-8FF1-68CF5F62F788}">
      <dgm:prSet/>
      <dgm:spPr/>
      <dgm:t>
        <a:bodyPr/>
        <a:lstStyle/>
        <a:p>
          <a:endParaRPr lang="uk-UA"/>
        </a:p>
      </dgm:t>
    </dgm:pt>
    <dgm:pt modelId="{A5761A88-7783-4608-A47E-6976A3F059F2}" type="sibTrans" cxnId="{7B3A1EE5-6B45-4027-8FF1-68CF5F62F788}">
      <dgm:prSet/>
      <dgm:spPr/>
      <dgm:t>
        <a:bodyPr/>
        <a:lstStyle/>
        <a:p>
          <a:endParaRPr lang="uk-UA"/>
        </a:p>
      </dgm:t>
    </dgm:pt>
    <dgm:pt modelId="{1DDB2BC4-548E-49B3-94D3-CC1A8B443687}">
      <dgm:prSet/>
      <dgm:spPr/>
      <dgm:t>
        <a:bodyPr/>
        <a:lstStyle/>
        <a:p>
          <a:r>
            <a:rPr lang="uk-UA" dirty="0"/>
            <a:t>3)  скасувати судові рішення повністю або частково і ухвалити нове рішення у відповідній частині або змінити рішення, не передаючи справи на новий розгляд; </a:t>
          </a:r>
        </a:p>
      </dgm:t>
    </dgm:pt>
    <dgm:pt modelId="{EBB4696E-0ED6-4828-B4B7-87C9D0F9A912}" type="parTrans" cxnId="{9B3A7133-2401-4552-8E11-EDB1AC3A2307}">
      <dgm:prSet/>
      <dgm:spPr/>
      <dgm:t>
        <a:bodyPr/>
        <a:lstStyle/>
        <a:p>
          <a:endParaRPr lang="uk-UA"/>
        </a:p>
      </dgm:t>
    </dgm:pt>
    <dgm:pt modelId="{E3965229-1712-476A-A71E-CD5C185D5628}" type="sibTrans" cxnId="{9B3A7133-2401-4552-8E11-EDB1AC3A2307}">
      <dgm:prSet/>
      <dgm:spPr/>
      <dgm:t>
        <a:bodyPr/>
        <a:lstStyle/>
        <a:p>
          <a:endParaRPr lang="uk-UA"/>
        </a:p>
      </dgm:t>
    </dgm:pt>
    <dgm:pt modelId="{FC6A554B-1133-4C80-B628-949534C66FFE}">
      <dgm:prSet/>
      <dgm:spPr/>
      <dgm:t>
        <a:bodyPr/>
        <a:lstStyle/>
        <a:p>
          <a:r>
            <a:rPr lang="uk-UA"/>
            <a:t>4)  скасувати постанову суду апеляційної інстанції повністю або частково і залишити в силі рішення суду першої інстанції у відповідній частині; </a:t>
          </a:r>
        </a:p>
      </dgm:t>
    </dgm:pt>
    <dgm:pt modelId="{B433AA8E-860B-486B-9F72-80E6328A2932}" type="parTrans" cxnId="{0332367F-3037-4D16-8A18-FF8272AF660C}">
      <dgm:prSet/>
      <dgm:spPr/>
      <dgm:t>
        <a:bodyPr/>
        <a:lstStyle/>
        <a:p>
          <a:endParaRPr lang="uk-UA"/>
        </a:p>
      </dgm:t>
    </dgm:pt>
    <dgm:pt modelId="{6D66BD45-DCBD-4F62-8FD0-7DC96EB5F4E6}" type="sibTrans" cxnId="{0332367F-3037-4D16-8A18-FF8272AF660C}">
      <dgm:prSet/>
      <dgm:spPr/>
      <dgm:t>
        <a:bodyPr/>
        <a:lstStyle/>
        <a:p>
          <a:endParaRPr lang="uk-UA"/>
        </a:p>
      </dgm:t>
    </dgm:pt>
    <dgm:pt modelId="{AFB45294-2D5C-420A-AC63-8C4DFD92BE9A}">
      <dgm:prSet/>
      <dgm:spPr/>
      <dgm:t>
        <a:bodyPr/>
        <a:lstStyle/>
        <a:p>
          <a:r>
            <a:rPr lang="uk-UA"/>
            <a:t>5)  скасувати судові рішення суду першої та апеляційної інстанцій повністю або частково і закрити провадження у справі чи залишити заяву без розгляду у відповідній частині; </a:t>
          </a:r>
        </a:p>
      </dgm:t>
    </dgm:pt>
    <dgm:pt modelId="{43A75F1F-56A5-4C8D-85A5-D51EE5A620E0}" type="parTrans" cxnId="{3A6055E7-92F1-4511-9BB0-60B74600756A}">
      <dgm:prSet/>
      <dgm:spPr/>
      <dgm:t>
        <a:bodyPr/>
        <a:lstStyle/>
        <a:p>
          <a:endParaRPr lang="uk-UA"/>
        </a:p>
      </dgm:t>
    </dgm:pt>
    <dgm:pt modelId="{21483D1F-64D0-442B-AA38-ABE01D0B5D64}" type="sibTrans" cxnId="{3A6055E7-92F1-4511-9BB0-60B74600756A}">
      <dgm:prSet/>
      <dgm:spPr/>
      <dgm:t>
        <a:bodyPr/>
        <a:lstStyle/>
        <a:p>
          <a:endParaRPr lang="uk-UA"/>
        </a:p>
      </dgm:t>
    </dgm:pt>
    <dgm:pt modelId="{88B3C6EC-C4CC-4A94-AA5A-C634F5E70934}">
      <dgm:prSet/>
      <dgm:spPr/>
      <dgm:t>
        <a:bodyPr/>
        <a:lstStyle/>
        <a:p>
          <a:r>
            <a:rPr lang="uk-UA"/>
            <a:t>6)  у передбачених ГПК випадках визнати нечинними судові рішення судів першої та апеляційної інстанцій повністю або частково і закрити провадження у справі у відповідній частині;</a:t>
          </a:r>
        </a:p>
      </dgm:t>
    </dgm:pt>
    <dgm:pt modelId="{C6FC39D8-EE9D-410A-8142-48487C2809C1}" type="parTrans" cxnId="{B0559715-30E4-40FB-89DC-D068C0436777}">
      <dgm:prSet/>
      <dgm:spPr/>
      <dgm:t>
        <a:bodyPr/>
        <a:lstStyle/>
        <a:p>
          <a:endParaRPr lang="uk-UA"/>
        </a:p>
      </dgm:t>
    </dgm:pt>
    <dgm:pt modelId="{71C6A684-294E-4B53-A491-26D450FA48F9}" type="sibTrans" cxnId="{B0559715-30E4-40FB-89DC-D068C0436777}">
      <dgm:prSet/>
      <dgm:spPr/>
      <dgm:t>
        <a:bodyPr/>
        <a:lstStyle/>
        <a:p>
          <a:endParaRPr lang="uk-UA"/>
        </a:p>
      </dgm:t>
    </dgm:pt>
    <dgm:pt modelId="{2DC8A48F-DF2F-4720-A181-F1CFDAAB2F0C}">
      <dgm:prSet/>
      <dgm:spPr/>
      <dgm:t>
        <a:bodyPr/>
        <a:lstStyle/>
        <a:p>
          <a:r>
            <a:rPr lang="uk-UA"/>
            <a:t>7)  у передбачених ГПК випадках скасувати свою постанову (повністю або частково) і прийняти одне з рішень, зазначених в пунктах 1-6 частини першої статті 308. </a:t>
          </a:r>
        </a:p>
      </dgm:t>
    </dgm:pt>
    <dgm:pt modelId="{3D6C3763-B8EE-44FF-A113-8EBD68FCF807}" type="parTrans" cxnId="{0A5ACE72-7DB3-4B03-ADF4-B933AC4F05E5}">
      <dgm:prSet/>
      <dgm:spPr/>
      <dgm:t>
        <a:bodyPr/>
        <a:lstStyle/>
        <a:p>
          <a:endParaRPr lang="uk-UA"/>
        </a:p>
      </dgm:t>
    </dgm:pt>
    <dgm:pt modelId="{2F532136-2C3B-4639-B493-8102621961F4}" type="sibTrans" cxnId="{0A5ACE72-7DB3-4B03-ADF4-B933AC4F05E5}">
      <dgm:prSet/>
      <dgm:spPr/>
      <dgm:t>
        <a:bodyPr/>
        <a:lstStyle/>
        <a:p>
          <a:endParaRPr lang="uk-UA"/>
        </a:p>
      </dgm:t>
    </dgm:pt>
    <dgm:pt modelId="{A8D99E93-E99F-4DA1-A9E9-1DC3F932A369}" type="pres">
      <dgm:prSet presAssocID="{A5D43A24-7D74-4040-A642-BFC0CCEFEC16}" presName="linear" presStyleCnt="0">
        <dgm:presLayoutVars>
          <dgm:animLvl val="lvl"/>
          <dgm:resizeHandles val="exact"/>
        </dgm:presLayoutVars>
      </dgm:prSet>
      <dgm:spPr/>
    </dgm:pt>
    <dgm:pt modelId="{4258E3B5-2D77-481D-A179-82316337486B}" type="pres">
      <dgm:prSet presAssocID="{FAE63D54-B7F0-4CBD-9E1F-F53043C3FFE3}" presName="parentText" presStyleLbl="node1" presStyleIdx="0" presStyleCnt="7">
        <dgm:presLayoutVars>
          <dgm:chMax val="0"/>
          <dgm:bulletEnabled val="1"/>
        </dgm:presLayoutVars>
      </dgm:prSet>
      <dgm:spPr/>
    </dgm:pt>
    <dgm:pt modelId="{A628F487-AB22-4607-919F-ABEC2C2C8DC9}" type="pres">
      <dgm:prSet presAssocID="{9C980927-CA88-4589-A196-9DAFBD8B11C7}" presName="spacer" presStyleCnt="0"/>
      <dgm:spPr/>
    </dgm:pt>
    <dgm:pt modelId="{E23434C0-8321-4826-B19D-C7F6EF0DE44C}" type="pres">
      <dgm:prSet presAssocID="{ACDBDCB3-5920-402B-9705-4C9F65FE6E49}" presName="parentText" presStyleLbl="node1" presStyleIdx="1" presStyleCnt="7">
        <dgm:presLayoutVars>
          <dgm:chMax val="0"/>
          <dgm:bulletEnabled val="1"/>
        </dgm:presLayoutVars>
      </dgm:prSet>
      <dgm:spPr/>
    </dgm:pt>
    <dgm:pt modelId="{A2F13A74-2744-42E3-93F1-5D523C6C803F}" type="pres">
      <dgm:prSet presAssocID="{A5761A88-7783-4608-A47E-6976A3F059F2}" presName="spacer" presStyleCnt="0"/>
      <dgm:spPr/>
    </dgm:pt>
    <dgm:pt modelId="{75FD8E65-81F3-4A87-8563-67F29A05D089}" type="pres">
      <dgm:prSet presAssocID="{1DDB2BC4-548E-49B3-94D3-CC1A8B443687}" presName="parentText" presStyleLbl="node1" presStyleIdx="2" presStyleCnt="7">
        <dgm:presLayoutVars>
          <dgm:chMax val="0"/>
          <dgm:bulletEnabled val="1"/>
        </dgm:presLayoutVars>
      </dgm:prSet>
      <dgm:spPr/>
    </dgm:pt>
    <dgm:pt modelId="{499361D9-487A-48D9-9B33-794016AC9565}" type="pres">
      <dgm:prSet presAssocID="{E3965229-1712-476A-A71E-CD5C185D5628}" presName="spacer" presStyleCnt="0"/>
      <dgm:spPr/>
    </dgm:pt>
    <dgm:pt modelId="{D1A5AF91-3C73-4CCD-95C6-AFF69CCAD867}" type="pres">
      <dgm:prSet presAssocID="{FC6A554B-1133-4C80-B628-949534C66FFE}" presName="parentText" presStyleLbl="node1" presStyleIdx="3" presStyleCnt="7">
        <dgm:presLayoutVars>
          <dgm:chMax val="0"/>
          <dgm:bulletEnabled val="1"/>
        </dgm:presLayoutVars>
      </dgm:prSet>
      <dgm:spPr/>
    </dgm:pt>
    <dgm:pt modelId="{FB12C34A-31B9-4DFC-B7CB-D4016916F677}" type="pres">
      <dgm:prSet presAssocID="{6D66BD45-DCBD-4F62-8FD0-7DC96EB5F4E6}" presName="spacer" presStyleCnt="0"/>
      <dgm:spPr/>
    </dgm:pt>
    <dgm:pt modelId="{4B0123E1-C944-4554-89BE-F4BCA758FDE2}" type="pres">
      <dgm:prSet presAssocID="{AFB45294-2D5C-420A-AC63-8C4DFD92BE9A}" presName="parentText" presStyleLbl="node1" presStyleIdx="4" presStyleCnt="7">
        <dgm:presLayoutVars>
          <dgm:chMax val="0"/>
          <dgm:bulletEnabled val="1"/>
        </dgm:presLayoutVars>
      </dgm:prSet>
      <dgm:spPr/>
    </dgm:pt>
    <dgm:pt modelId="{62505B46-B201-4329-8740-69CB6651D00F}" type="pres">
      <dgm:prSet presAssocID="{21483D1F-64D0-442B-AA38-ABE01D0B5D64}" presName="spacer" presStyleCnt="0"/>
      <dgm:spPr/>
    </dgm:pt>
    <dgm:pt modelId="{41B3786D-8500-4034-A661-124A4B8945B5}" type="pres">
      <dgm:prSet presAssocID="{88B3C6EC-C4CC-4A94-AA5A-C634F5E70934}" presName="parentText" presStyleLbl="node1" presStyleIdx="5" presStyleCnt="7">
        <dgm:presLayoutVars>
          <dgm:chMax val="0"/>
          <dgm:bulletEnabled val="1"/>
        </dgm:presLayoutVars>
      </dgm:prSet>
      <dgm:spPr/>
    </dgm:pt>
    <dgm:pt modelId="{030AD26A-730C-42E5-81A1-285383BE2DA7}" type="pres">
      <dgm:prSet presAssocID="{71C6A684-294E-4B53-A491-26D450FA48F9}" presName="spacer" presStyleCnt="0"/>
      <dgm:spPr/>
    </dgm:pt>
    <dgm:pt modelId="{16CA5B09-B68C-4532-83E4-C01073CB2F60}" type="pres">
      <dgm:prSet presAssocID="{2DC8A48F-DF2F-4720-A181-F1CFDAAB2F0C}" presName="parentText" presStyleLbl="node1" presStyleIdx="6" presStyleCnt="7">
        <dgm:presLayoutVars>
          <dgm:chMax val="0"/>
          <dgm:bulletEnabled val="1"/>
        </dgm:presLayoutVars>
      </dgm:prSet>
      <dgm:spPr/>
    </dgm:pt>
  </dgm:ptLst>
  <dgm:cxnLst>
    <dgm:cxn modelId="{A5344607-2F65-427A-B24E-244732481E89}" type="presOf" srcId="{ACDBDCB3-5920-402B-9705-4C9F65FE6E49}" destId="{E23434C0-8321-4826-B19D-C7F6EF0DE44C}" srcOrd="0" destOrd="0" presId="urn:microsoft.com/office/officeart/2005/8/layout/vList2"/>
    <dgm:cxn modelId="{E5D8690B-D383-4A1C-BC27-16CA2F428C87}" srcId="{A5D43A24-7D74-4040-A642-BFC0CCEFEC16}" destId="{FAE63D54-B7F0-4CBD-9E1F-F53043C3FFE3}" srcOrd="0" destOrd="0" parTransId="{6DF8E3ED-796B-4B13-B66F-644468257F5E}" sibTransId="{9C980927-CA88-4589-A196-9DAFBD8B11C7}"/>
    <dgm:cxn modelId="{B0559715-30E4-40FB-89DC-D068C0436777}" srcId="{A5D43A24-7D74-4040-A642-BFC0CCEFEC16}" destId="{88B3C6EC-C4CC-4A94-AA5A-C634F5E70934}" srcOrd="5" destOrd="0" parTransId="{C6FC39D8-EE9D-410A-8142-48487C2809C1}" sibTransId="{71C6A684-294E-4B53-A491-26D450FA48F9}"/>
    <dgm:cxn modelId="{1276C325-4994-4389-9792-6637E7118C68}" type="presOf" srcId="{FC6A554B-1133-4C80-B628-949534C66FFE}" destId="{D1A5AF91-3C73-4CCD-95C6-AFF69CCAD867}" srcOrd="0" destOrd="0" presId="urn:microsoft.com/office/officeart/2005/8/layout/vList2"/>
    <dgm:cxn modelId="{9B3A7133-2401-4552-8E11-EDB1AC3A2307}" srcId="{A5D43A24-7D74-4040-A642-BFC0CCEFEC16}" destId="{1DDB2BC4-548E-49B3-94D3-CC1A8B443687}" srcOrd="2" destOrd="0" parTransId="{EBB4696E-0ED6-4828-B4B7-87C9D0F9A912}" sibTransId="{E3965229-1712-476A-A71E-CD5C185D5628}"/>
    <dgm:cxn modelId="{9B426170-9F40-438B-9521-2C95A9F26DC2}" type="presOf" srcId="{2DC8A48F-DF2F-4720-A181-F1CFDAAB2F0C}" destId="{16CA5B09-B68C-4532-83E4-C01073CB2F60}" srcOrd="0" destOrd="0" presId="urn:microsoft.com/office/officeart/2005/8/layout/vList2"/>
    <dgm:cxn modelId="{0A5ACE72-7DB3-4B03-ADF4-B933AC4F05E5}" srcId="{A5D43A24-7D74-4040-A642-BFC0CCEFEC16}" destId="{2DC8A48F-DF2F-4720-A181-F1CFDAAB2F0C}" srcOrd="6" destOrd="0" parTransId="{3D6C3763-B8EE-44FF-A113-8EBD68FCF807}" sibTransId="{2F532136-2C3B-4639-B493-8102621961F4}"/>
    <dgm:cxn modelId="{0332367F-3037-4D16-8A18-FF8272AF660C}" srcId="{A5D43A24-7D74-4040-A642-BFC0CCEFEC16}" destId="{FC6A554B-1133-4C80-B628-949534C66FFE}" srcOrd="3" destOrd="0" parTransId="{B433AA8E-860B-486B-9F72-80E6328A2932}" sibTransId="{6D66BD45-DCBD-4F62-8FD0-7DC96EB5F4E6}"/>
    <dgm:cxn modelId="{0A5D3395-DF97-4AEB-A2F1-06387204B57D}" type="presOf" srcId="{88B3C6EC-C4CC-4A94-AA5A-C634F5E70934}" destId="{41B3786D-8500-4034-A661-124A4B8945B5}" srcOrd="0" destOrd="0" presId="urn:microsoft.com/office/officeart/2005/8/layout/vList2"/>
    <dgm:cxn modelId="{26B6F0DF-9EC5-41DF-A6B3-566EB175D085}" type="presOf" srcId="{FAE63D54-B7F0-4CBD-9E1F-F53043C3FFE3}" destId="{4258E3B5-2D77-481D-A179-82316337486B}" srcOrd="0" destOrd="0" presId="urn:microsoft.com/office/officeart/2005/8/layout/vList2"/>
    <dgm:cxn modelId="{7B3A1EE5-6B45-4027-8FF1-68CF5F62F788}" srcId="{A5D43A24-7D74-4040-A642-BFC0CCEFEC16}" destId="{ACDBDCB3-5920-402B-9705-4C9F65FE6E49}" srcOrd="1" destOrd="0" parTransId="{7F42009A-B709-408E-9D4D-D78DB88CFB56}" sibTransId="{A5761A88-7783-4608-A47E-6976A3F059F2}"/>
    <dgm:cxn modelId="{3A6055E7-92F1-4511-9BB0-60B74600756A}" srcId="{A5D43A24-7D74-4040-A642-BFC0CCEFEC16}" destId="{AFB45294-2D5C-420A-AC63-8C4DFD92BE9A}" srcOrd="4" destOrd="0" parTransId="{43A75F1F-56A5-4C8D-85A5-D51EE5A620E0}" sibTransId="{21483D1F-64D0-442B-AA38-ABE01D0B5D64}"/>
    <dgm:cxn modelId="{FEDD1EF5-406C-4D1F-ABF6-B73F0A81D03C}" type="presOf" srcId="{AFB45294-2D5C-420A-AC63-8C4DFD92BE9A}" destId="{4B0123E1-C944-4554-89BE-F4BCA758FDE2}" srcOrd="0" destOrd="0" presId="urn:microsoft.com/office/officeart/2005/8/layout/vList2"/>
    <dgm:cxn modelId="{5A54C6F9-C7D7-4E28-83A4-935D1EC3DB24}" type="presOf" srcId="{A5D43A24-7D74-4040-A642-BFC0CCEFEC16}" destId="{A8D99E93-E99F-4DA1-A9E9-1DC3F932A369}" srcOrd="0" destOrd="0" presId="urn:microsoft.com/office/officeart/2005/8/layout/vList2"/>
    <dgm:cxn modelId="{C32DC2FE-C91B-4C04-B8D1-249D0713BE2C}" type="presOf" srcId="{1DDB2BC4-548E-49B3-94D3-CC1A8B443687}" destId="{75FD8E65-81F3-4A87-8563-67F29A05D089}" srcOrd="0" destOrd="0" presId="urn:microsoft.com/office/officeart/2005/8/layout/vList2"/>
    <dgm:cxn modelId="{A242BB2F-E803-4CFF-B76A-2DA52EFF5D59}" type="presParOf" srcId="{A8D99E93-E99F-4DA1-A9E9-1DC3F932A369}" destId="{4258E3B5-2D77-481D-A179-82316337486B}" srcOrd="0" destOrd="0" presId="urn:microsoft.com/office/officeart/2005/8/layout/vList2"/>
    <dgm:cxn modelId="{639DC8C6-D61E-4AE7-B213-AFAB3B87CFCF}" type="presParOf" srcId="{A8D99E93-E99F-4DA1-A9E9-1DC3F932A369}" destId="{A628F487-AB22-4607-919F-ABEC2C2C8DC9}" srcOrd="1" destOrd="0" presId="urn:microsoft.com/office/officeart/2005/8/layout/vList2"/>
    <dgm:cxn modelId="{C8577301-4266-412F-845F-712F13CC8748}" type="presParOf" srcId="{A8D99E93-E99F-4DA1-A9E9-1DC3F932A369}" destId="{E23434C0-8321-4826-B19D-C7F6EF0DE44C}" srcOrd="2" destOrd="0" presId="urn:microsoft.com/office/officeart/2005/8/layout/vList2"/>
    <dgm:cxn modelId="{C55A2864-B28A-4EE9-8401-A28A09E538EF}" type="presParOf" srcId="{A8D99E93-E99F-4DA1-A9E9-1DC3F932A369}" destId="{A2F13A74-2744-42E3-93F1-5D523C6C803F}" srcOrd="3" destOrd="0" presId="urn:microsoft.com/office/officeart/2005/8/layout/vList2"/>
    <dgm:cxn modelId="{409C4374-7C86-4D8D-A8BC-E9C7E7E40ECB}" type="presParOf" srcId="{A8D99E93-E99F-4DA1-A9E9-1DC3F932A369}" destId="{75FD8E65-81F3-4A87-8563-67F29A05D089}" srcOrd="4" destOrd="0" presId="urn:microsoft.com/office/officeart/2005/8/layout/vList2"/>
    <dgm:cxn modelId="{55A712E3-9EC0-4338-8B20-C3D01AC47BFF}" type="presParOf" srcId="{A8D99E93-E99F-4DA1-A9E9-1DC3F932A369}" destId="{499361D9-487A-48D9-9B33-794016AC9565}" srcOrd="5" destOrd="0" presId="urn:microsoft.com/office/officeart/2005/8/layout/vList2"/>
    <dgm:cxn modelId="{BACB8664-F58C-4E0A-B40E-031E2EB89B74}" type="presParOf" srcId="{A8D99E93-E99F-4DA1-A9E9-1DC3F932A369}" destId="{D1A5AF91-3C73-4CCD-95C6-AFF69CCAD867}" srcOrd="6" destOrd="0" presId="urn:microsoft.com/office/officeart/2005/8/layout/vList2"/>
    <dgm:cxn modelId="{FEF1E68F-53A3-4BDD-AA6E-4FE9710CDEC5}" type="presParOf" srcId="{A8D99E93-E99F-4DA1-A9E9-1DC3F932A369}" destId="{FB12C34A-31B9-4DFC-B7CB-D4016916F677}" srcOrd="7" destOrd="0" presId="urn:microsoft.com/office/officeart/2005/8/layout/vList2"/>
    <dgm:cxn modelId="{A505F0FA-DB79-4879-B7A7-42E49F8B1D13}" type="presParOf" srcId="{A8D99E93-E99F-4DA1-A9E9-1DC3F932A369}" destId="{4B0123E1-C944-4554-89BE-F4BCA758FDE2}" srcOrd="8" destOrd="0" presId="urn:microsoft.com/office/officeart/2005/8/layout/vList2"/>
    <dgm:cxn modelId="{0DA94F33-0597-4384-8734-29DF80721C1B}" type="presParOf" srcId="{A8D99E93-E99F-4DA1-A9E9-1DC3F932A369}" destId="{62505B46-B201-4329-8740-69CB6651D00F}" srcOrd="9" destOrd="0" presId="urn:microsoft.com/office/officeart/2005/8/layout/vList2"/>
    <dgm:cxn modelId="{22B3D634-8829-4BA5-A8F8-9D8C92D5037B}" type="presParOf" srcId="{A8D99E93-E99F-4DA1-A9E9-1DC3F932A369}" destId="{41B3786D-8500-4034-A661-124A4B8945B5}" srcOrd="10" destOrd="0" presId="urn:microsoft.com/office/officeart/2005/8/layout/vList2"/>
    <dgm:cxn modelId="{72D63A27-914D-4B14-B72C-217447317FC1}" type="presParOf" srcId="{A8D99E93-E99F-4DA1-A9E9-1DC3F932A369}" destId="{030AD26A-730C-42E5-81A1-285383BE2DA7}" srcOrd="11" destOrd="0" presId="urn:microsoft.com/office/officeart/2005/8/layout/vList2"/>
    <dgm:cxn modelId="{5C5BA358-8E4F-47A0-A3DC-74FD99A8F543}" type="presParOf" srcId="{A8D99E93-E99F-4DA1-A9E9-1DC3F932A369}" destId="{16CA5B09-B68C-4532-83E4-C01073CB2F60}"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453CD9-F919-4C50-89CB-EC6B1E0AB829}">
      <dsp:nvSpPr>
        <dsp:cNvPr id="0" name=""/>
        <dsp:cNvSpPr/>
      </dsp:nvSpPr>
      <dsp:spPr>
        <a:xfrm>
          <a:off x="660416" y="0"/>
          <a:ext cx="6502400" cy="650240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B2E0B3-24D4-4F00-8884-1923B5089BFA}">
      <dsp:nvSpPr>
        <dsp:cNvPr id="0" name=""/>
        <dsp:cNvSpPr/>
      </dsp:nvSpPr>
      <dsp:spPr>
        <a:xfrm>
          <a:off x="3596639" y="653732"/>
          <a:ext cx="4226560" cy="1539240"/>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kern="1200" dirty="0"/>
            <a:t>Апеляційний господарський суд, у межах апеляційного округу якого (території, на яку поширюються повноваження відповідного апеляційного господарського суду) знаходиться місцевий господарський суд, який ухвалив судове рішення, що оскаржується, якщо інше не передбачено ГПК;</a:t>
          </a:r>
        </a:p>
      </dsp:txBody>
      <dsp:txXfrm>
        <a:off x="3671779" y="728872"/>
        <a:ext cx="4076280" cy="1388960"/>
      </dsp:txXfrm>
    </dsp:sp>
    <dsp:sp modelId="{845130D5-5467-4E1D-A0F2-F2F796DE38E2}">
      <dsp:nvSpPr>
        <dsp:cNvPr id="0" name=""/>
        <dsp:cNvSpPr/>
      </dsp:nvSpPr>
      <dsp:spPr>
        <a:xfrm>
          <a:off x="3596639" y="2385377"/>
          <a:ext cx="4226560" cy="1539240"/>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k-UA" sz="1600" kern="1200" dirty="0"/>
            <a:t>Верховний Суд, коли переглядає в апеляційному порядку судові рішення апеляційних господарських судів, ухвалені ними як судами першої інстанції; </a:t>
          </a:r>
        </a:p>
      </dsp:txBody>
      <dsp:txXfrm>
        <a:off x="3671779" y="2460517"/>
        <a:ext cx="4076280" cy="1388960"/>
      </dsp:txXfrm>
    </dsp:sp>
    <dsp:sp modelId="{88CC0BCA-2AC9-4351-960F-33679C738925}">
      <dsp:nvSpPr>
        <dsp:cNvPr id="0" name=""/>
        <dsp:cNvSpPr/>
      </dsp:nvSpPr>
      <dsp:spPr>
        <a:xfrm>
          <a:off x="3596639" y="4117022"/>
          <a:ext cx="4226560" cy="1539240"/>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uk-UA" sz="1700" kern="1200"/>
            <a:t>Апеляційна палата Вищого суду з питань інтелектуальної власності переглядає в апеляційному порядку судові рішення, ухвалені Вищим судом з питань інтелектуальної власності. </a:t>
          </a:r>
        </a:p>
      </dsp:txBody>
      <dsp:txXfrm>
        <a:off x="3671779" y="4192162"/>
        <a:ext cx="4076280" cy="13889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8747C-BBA2-44C1-B30A-7FC5F555972A}">
      <dsp:nvSpPr>
        <dsp:cNvPr id="0" name=""/>
        <dsp:cNvSpPr/>
      </dsp:nvSpPr>
      <dsp:spPr>
        <a:xfrm>
          <a:off x="0" y="0"/>
          <a:ext cx="4947919" cy="4947919"/>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E1EA8D-9438-4654-BFBA-7D0618842113}">
      <dsp:nvSpPr>
        <dsp:cNvPr id="0" name=""/>
        <dsp:cNvSpPr/>
      </dsp:nvSpPr>
      <dsp:spPr>
        <a:xfrm>
          <a:off x="2473959" y="0"/>
          <a:ext cx="5847080" cy="494791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1)  </a:t>
          </a:r>
          <a:r>
            <a:rPr lang="ru-RU" sz="1400" kern="1200" dirty="0" err="1"/>
            <a:t>істотні</a:t>
          </a:r>
          <a:r>
            <a:rPr lang="ru-RU" sz="1400" kern="1200" dirty="0"/>
            <a:t> для </a:t>
          </a:r>
          <a:r>
            <a:rPr lang="ru-RU" sz="1400" kern="1200" dirty="0" err="1"/>
            <a:t>справи</a:t>
          </a:r>
          <a:r>
            <a:rPr lang="ru-RU" sz="1400" kern="1200" dirty="0"/>
            <a:t> </a:t>
          </a:r>
          <a:r>
            <a:rPr lang="ru-RU" sz="1400" kern="1200" dirty="0" err="1"/>
            <a:t>обставини</a:t>
          </a:r>
          <a:r>
            <a:rPr lang="ru-RU" sz="1400" kern="1200" dirty="0"/>
            <a:t>, </a:t>
          </a:r>
          <a:r>
            <a:rPr lang="ru-RU" sz="1400" kern="1200" dirty="0" err="1"/>
            <a:t>що</a:t>
          </a:r>
          <a:r>
            <a:rPr lang="ru-RU" sz="1400" kern="1200" dirty="0"/>
            <a:t> не були </a:t>
          </a:r>
          <a:r>
            <a:rPr lang="ru-RU" sz="1400" kern="1200" dirty="0" err="1"/>
            <a:t>встановлені</a:t>
          </a:r>
          <a:r>
            <a:rPr lang="ru-RU" sz="1400" kern="1200" dirty="0"/>
            <a:t> судом та не були і не могли бути </a:t>
          </a:r>
          <a:r>
            <a:rPr lang="ru-RU" sz="1400" kern="1200" dirty="0" err="1"/>
            <a:t>відомі</a:t>
          </a:r>
          <a:r>
            <a:rPr lang="ru-RU" sz="1400" kern="1200" dirty="0"/>
            <a:t> </a:t>
          </a:r>
          <a:r>
            <a:rPr lang="ru-RU" sz="1400" kern="1200" dirty="0" err="1"/>
            <a:t>особі</a:t>
          </a:r>
          <a:r>
            <a:rPr lang="ru-RU" sz="1400" kern="1200" dirty="0"/>
            <a:t>, яка </a:t>
          </a:r>
          <a:r>
            <a:rPr lang="ru-RU" sz="1400" kern="1200" dirty="0" err="1"/>
            <a:t>звертається</a:t>
          </a:r>
          <a:r>
            <a:rPr lang="ru-RU" sz="1400" kern="1200" dirty="0"/>
            <a:t> </a:t>
          </a:r>
          <a:r>
            <a:rPr lang="ru-RU" sz="1400" kern="1200" dirty="0" err="1"/>
            <a:t>із</a:t>
          </a:r>
          <a:r>
            <a:rPr lang="ru-RU" sz="1400" kern="1200" dirty="0"/>
            <a:t> </a:t>
          </a:r>
          <a:r>
            <a:rPr lang="ru-RU" sz="1400" kern="1200" dirty="0" err="1"/>
            <a:t>заявою</a:t>
          </a:r>
          <a:r>
            <a:rPr lang="ru-RU" sz="1400" kern="1200" dirty="0"/>
            <a:t>, на час </a:t>
          </a:r>
          <a:r>
            <a:rPr lang="ru-RU" sz="1400" kern="1200" dirty="0" err="1"/>
            <a:t>розгляду</a:t>
          </a:r>
          <a:r>
            <a:rPr lang="ru-RU" sz="1400" kern="1200" dirty="0"/>
            <a:t> </a:t>
          </a:r>
          <a:r>
            <a:rPr lang="ru-RU" sz="1400" kern="1200" dirty="0" err="1"/>
            <a:t>справи</a:t>
          </a:r>
          <a:r>
            <a:rPr lang="ru-RU" sz="1400" kern="1200" dirty="0"/>
            <a:t>;</a:t>
          </a:r>
          <a:endParaRPr lang="uk-UA" sz="1400" kern="1200" dirty="0"/>
        </a:p>
      </dsp:txBody>
      <dsp:txXfrm>
        <a:off x="2473959" y="0"/>
        <a:ext cx="5847080" cy="1484379"/>
      </dsp:txXfrm>
    </dsp:sp>
    <dsp:sp modelId="{AFD1B6C8-778A-4593-AA9D-81EEEC058794}">
      <dsp:nvSpPr>
        <dsp:cNvPr id="0" name=""/>
        <dsp:cNvSpPr/>
      </dsp:nvSpPr>
      <dsp:spPr>
        <a:xfrm>
          <a:off x="865887" y="1484379"/>
          <a:ext cx="3216144" cy="321614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677B99-D7DA-4478-850A-AC39F4E86F76}">
      <dsp:nvSpPr>
        <dsp:cNvPr id="0" name=""/>
        <dsp:cNvSpPr/>
      </dsp:nvSpPr>
      <dsp:spPr>
        <a:xfrm>
          <a:off x="2473959" y="1484379"/>
          <a:ext cx="5847080" cy="321614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2)  </a:t>
          </a:r>
          <a:r>
            <a:rPr lang="ru-RU" sz="1400" kern="1200" dirty="0" err="1"/>
            <a:t>встановлений</a:t>
          </a:r>
          <a:r>
            <a:rPr lang="ru-RU" sz="1400" kern="1200" dirty="0"/>
            <a:t> </a:t>
          </a:r>
          <a:r>
            <a:rPr lang="ru-RU" sz="1400" kern="1200" dirty="0" err="1"/>
            <a:t>вироком</a:t>
          </a:r>
          <a:r>
            <a:rPr lang="ru-RU" sz="1400" kern="1200" dirty="0"/>
            <a:t> </a:t>
          </a:r>
          <a:r>
            <a:rPr lang="ru-RU" sz="1400" kern="1200" dirty="0" err="1"/>
            <a:t>або</a:t>
          </a:r>
          <a:r>
            <a:rPr lang="ru-RU" sz="1400" kern="1200" dirty="0"/>
            <a:t> </a:t>
          </a:r>
          <a:r>
            <a:rPr lang="ru-RU" sz="1400" kern="1200" dirty="0" err="1"/>
            <a:t>ухвалою</a:t>
          </a:r>
          <a:r>
            <a:rPr lang="ru-RU" sz="1400" kern="1200" dirty="0"/>
            <a:t> про </a:t>
          </a:r>
          <a:r>
            <a:rPr lang="ru-RU" sz="1400" kern="1200" dirty="0" err="1"/>
            <a:t>закриття</a:t>
          </a:r>
          <a:r>
            <a:rPr lang="ru-RU" sz="1400" kern="1200" dirty="0"/>
            <a:t> </a:t>
          </a:r>
          <a:r>
            <a:rPr lang="ru-RU" sz="1400" kern="1200" dirty="0" err="1"/>
            <a:t>кримінального</a:t>
          </a:r>
          <a:r>
            <a:rPr lang="ru-RU" sz="1400" kern="1200" dirty="0"/>
            <a:t> </a:t>
          </a:r>
          <a:r>
            <a:rPr lang="ru-RU" sz="1400" kern="1200" dirty="0" err="1"/>
            <a:t>провадження</a:t>
          </a:r>
          <a:r>
            <a:rPr lang="ru-RU" sz="1400" kern="1200" dirty="0"/>
            <a:t> та </a:t>
          </a:r>
          <a:r>
            <a:rPr lang="ru-RU" sz="1400" kern="1200" dirty="0" err="1"/>
            <a:t>звільнення</a:t>
          </a:r>
          <a:r>
            <a:rPr lang="ru-RU" sz="1400" kern="1200" dirty="0"/>
            <a:t> особи </a:t>
          </a:r>
          <a:r>
            <a:rPr lang="ru-RU" sz="1400" kern="1200" dirty="0" err="1"/>
            <a:t>від</a:t>
          </a:r>
          <a:r>
            <a:rPr lang="ru-RU" sz="1400" kern="1200" dirty="0"/>
            <a:t> </a:t>
          </a:r>
          <a:r>
            <a:rPr lang="ru-RU" sz="1400" kern="1200" dirty="0" err="1"/>
            <a:t>кримінальної</a:t>
          </a:r>
          <a:r>
            <a:rPr lang="ru-RU" sz="1400" kern="1200" dirty="0"/>
            <a:t> </a:t>
          </a:r>
          <a:r>
            <a:rPr lang="ru-RU" sz="1400" kern="1200" dirty="0" err="1"/>
            <a:t>відповідальності</a:t>
          </a:r>
          <a:r>
            <a:rPr lang="ru-RU" sz="1400" kern="1200" dirty="0"/>
            <a:t>, </a:t>
          </a:r>
          <a:r>
            <a:rPr lang="ru-RU" sz="1400" kern="1200" dirty="0" err="1"/>
            <a:t>що</a:t>
          </a:r>
          <a:r>
            <a:rPr lang="ru-RU" sz="1400" kern="1200" dirty="0"/>
            <a:t> набрали </a:t>
          </a:r>
          <a:r>
            <a:rPr lang="ru-RU" sz="1400" kern="1200" dirty="0" err="1"/>
            <a:t>законної</a:t>
          </a:r>
          <a:r>
            <a:rPr lang="ru-RU" sz="1400" kern="1200" dirty="0"/>
            <a:t> сили, факт </a:t>
          </a:r>
          <a:r>
            <a:rPr lang="ru-RU" sz="1400" kern="1200" dirty="0" err="1"/>
            <a:t>надання</a:t>
          </a:r>
          <a:r>
            <a:rPr lang="ru-RU" sz="1400" kern="1200" dirty="0"/>
            <a:t> </a:t>
          </a:r>
          <a:r>
            <a:rPr lang="ru-RU" sz="1400" kern="1200" dirty="0" err="1"/>
            <a:t>завідомо</a:t>
          </a:r>
          <a:r>
            <a:rPr lang="ru-RU" sz="1400" kern="1200" dirty="0"/>
            <a:t> неправильного </a:t>
          </a:r>
          <a:r>
            <a:rPr lang="ru-RU" sz="1400" kern="1200" dirty="0" err="1"/>
            <a:t>висновку</a:t>
          </a:r>
          <a:r>
            <a:rPr lang="ru-RU" sz="1400" kern="1200" dirty="0"/>
            <a:t> </a:t>
          </a:r>
          <a:r>
            <a:rPr lang="ru-RU" sz="1400" kern="1200" dirty="0" err="1"/>
            <a:t>експерта</a:t>
          </a:r>
          <a:r>
            <a:rPr lang="ru-RU" sz="1400" kern="1200" dirty="0"/>
            <a:t>, </a:t>
          </a:r>
          <a:r>
            <a:rPr lang="ru-RU" sz="1400" kern="1200" dirty="0" err="1"/>
            <a:t>завідомо</a:t>
          </a:r>
          <a:r>
            <a:rPr lang="ru-RU" sz="1400" kern="1200" dirty="0"/>
            <a:t> </a:t>
          </a:r>
          <a:r>
            <a:rPr lang="ru-RU" sz="1400" kern="1200" dirty="0" err="1"/>
            <a:t>неправдивих</a:t>
          </a:r>
          <a:r>
            <a:rPr lang="ru-RU" sz="1400" kern="1200" dirty="0"/>
            <a:t> </a:t>
          </a:r>
          <a:r>
            <a:rPr lang="ru-RU" sz="1400" kern="1200" dirty="0" err="1"/>
            <a:t>показань</a:t>
          </a:r>
          <a:r>
            <a:rPr lang="ru-RU" sz="1400" kern="1200" dirty="0"/>
            <a:t> </a:t>
          </a:r>
          <a:r>
            <a:rPr lang="ru-RU" sz="1400" kern="1200" dirty="0" err="1"/>
            <a:t>свідка</a:t>
          </a:r>
          <a:r>
            <a:rPr lang="ru-RU" sz="1400" kern="1200" dirty="0"/>
            <a:t>, </a:t>
          </a:r>
          <a:r>
            <a:rPr lang="ru-RU" sz="1400" kern="1200" dirty="0" err="1"/>
            <a:t>завідомо</a:t>
          </a:r>
          <a:r>
            <a:rPr lang="ru-RU" sz="1400" kern="1200" dirty="0"/>
            <a:t> неправильного перекладу, </a:t>
          </a:r>
          <a:r>
            <a:rPr lang="ru-RU" sz="1400" kern="1200" dirty="0" err="1"/>
            <a:t>фальшивості</a:t>
          </a:r>
          <a:r>
            <a:rPr lang="ru-RU" sz="1400" kern="1200" dirty="0"/>
            <a:t> </a:t>
          </a:r>
          <a:r>
            <a:rPr lang="ru-RU" sz="1400" kern="1200" dirty="0" err="1"/>
            <a:t>письмових</a:t>
          </a:r>
          <a:r>
            <a:rPr lang="ru-RU" sz="1400" kern="1200" dirty="0"/>
            <a:t>, </a:t>
          </a:r>
          <a:r>
            <a:rPr lang="ru-RU" sz="1400" kern="1200" dirty="0" err="1"/>
            <a:t>речових</a:t>
          </a:r>
          <a:r>
            <a:rPr lang="ru-RU" sz="1400" kern="1200" dirty="0"/>
            <a:t> </a:t>
          </a:r>
          <a:r>
            <a:rPr lang="ru-RU" sz="1400" kern="1200" dirty="0" err="1"/>
            <a:t>чи</a:t>
          </a:r>
          <a:r>
            <a:rPr lang="ru-RU" sz="1400" kern="1200" dirty="0"/>
            <a:t> </a:t>
          </a:r>
          <a:r>
            <a:rPr lang="ru-RU" sz="1400" kern="1200" dirty="0" err="1"/>
            <a:t>електронних</a:t>
          </a:r>
          <a:r>
            <a:rPr lang="ru-RU" sz="1400" kern="1200" dirty="0"/>
            <a:t> </a:t>
          </a:r>
          <a:r>
            <a:rPr lang="ru-RU" sz="1400" kern="1200" dirty="0" err="1"/>
            <a:t>доказів</a:t>
          </a:r>
          <a:r>
            <a:rPr lang="ru-RU" sz="1400" kern="1200" dirty="0"/>
            <a:t>, </a:t>
          </a:r>
          <a:r>
            <a:rPr lang="ru-RU" sz="1400" kern="1200" dirty="0" err="1"/>
            <a:t>що</a:t>
          </a:r>
          <a:r>
            <a:rPr lang="ru-RU" sz="1400" kern="1200" dirty="0"/>
            <a:t> </a:t>
          </a:r>
          <a:r>
            <a:rPr lang="ru-RU" sz="1400" kern="1200" dirty="0" err="1"/>
            <a:t>потягли</a:t>
          </a:r>
          <a:r>
            <a:rPr lang="ru-RU" sz="1400" kern="1200" dirty="0"/>
            <a:t> за собою </a:t>
          </a:r>
          <a:r>
            <a:rPr lang="ru-RU" sz="1400" kern="1200" dirty="0" err="1"/>
            <a:t>ухвалення</a:t>
          </a:r>
          <a:r>
            <a:rPr lang="ru-RU" sz="1400" kern="1200" dirty="0"/>
            <a:t> незаконного </a:t>
          </a:r>
          <a:r>
            <a:rPr lang="ru-RU" sz="1400" kern="1200" dirty="0" err="1"/>
            <a:t>рішення</a:t>
          </a:r>
          <a:r>
            <a:rPr lang="ru-RU" sz="1400" kern="1200" dirty="0"/>
            <a:t> у </a:t>
          </a:r>
          <a:r>
            <a:rPr lang="ru-RU" sz="1400" kern="1200" dirty="0" err="1"/>
            <a:t>цій</a:t>
          </a:r>
          <a:r>
            <a:rPr lang="ru-RU" sz="1400" kern="1200" dirty="0"/>
            <a:t> </a:t>
          </a:r>
          <a:r>
            <a:rPr lang="ru-RU" sz="1400" kern="1200" dirty="0" err="1"/>
            <a:t>справі</a:t>
          </a:r>
          <a:r>
            <a:rPr lang="ru-RU" sz="1400" kern="1200" dirty="0"/>
            <a:t>;</a:t>
          </a:r>
          <a:endParaRPr lang="uk-UA" sz="1400" kern="1200" dirty="0"/>
        </a:p>
      </dsp:txBody>
      <dsp:txXfrm>
        <a:off x="2473959" y="1484379"/>
        <a:ext cx="5847080" cy="1484374"/>
      </dsp:txXfrm>
    </dsp:sp>
    <dsp:sp modelId="{0433A21D-8A8F-48F0-8F50-BD2EA3FDB08A}">
      <dsp:nvSpPr>
        <dsp:cNvPr id="0" name=""/>
        <dsp:cNvSpPr/>
      </dsp:nvSpPr>
      <dsp:spPr>
        <a:xfrm>
          <a:off x="1731772" y="2968753"/>
          <a:ext cx="1484374" cy="148437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F323F7-E324-4C66-A797-05AF2ABE59FA}">
      <dsp:nvSpPr>
        <dsp:cNvPr id="0" name=""/>
        <dsp:cNvSpPr/>
      </dsp:nvSpPr>
      <dsp:spPr>
        <a:xfrm>
          <a:off x="2473959" y="2968753"/>
          <a:ext cx="5847080" cy="148437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3)  </a:t>
          </a:r>
          <a:r>
            <a:rPr lang="ru-RU" sz="1400" kern="1200" dirty="0" err="1"/>
            <a:t>скасування</a:t>
          </a:r>
          <a:r>
            <a:rPr lang="ru-RU" sz="1400" kern="1200" dirty="0"/>
            <a:t> судового </a:t>
          </a:r>
          <a:r>
            <a:rPr lang="ru-RU" sz="1400" kern="1200" dirty="0" err="1"/>
            <a:t>рішення</a:t>
          </a:r>
          <a:r>
            <a:rPr lang="ru-RU" sz="1400" kern="1200" dirty="0"/>
            <a:t>, яке стало </a:t>
          </a:r>
          <a:r>
            <a:rPr lang="ru-RU" sz="1400" kern="1200" dirty="0" err="1"/>
            <a:t>підставою</a:t>
          </a:r>
          <a:r>
            <a:rPr lang="ru-RU" sz="1400" kern="1200" dirty="0"/>
            <a:t> для </a:t>
          </a:r>
          <a:r>
            <a:rPr lang="ru-RU" sz="1400" kern="1200" dirty="0" err="1"/>
            <a:t>ухвалення</a:t>
          </a:r>
          <a:r>
            <a:rPr lang="ru-RU" sz="1400" kern="1200" dirty="0"/>
            <a:t> судового </a:t>
          </a:r>
          <a:r>
            <a:rPr lang="ru-RU" sz="1400" kern="1200" dirty="0" err="1"/>
            <a:t>рішення</a:t>
          </a:r>
          <a:r>
            <a:rPr lang="ru-RU" sz="1400" kern="1200" dirty="0"/>
            <a:t>, </a:t>
          </a:r>
          <a:r>
            <a:rPr lang="ru-RU" sz="1400" kern="1200" dirty="0" err="1"/>
            <a:t>що</a:t>
          </a:r>
          <a:r>
            <a:rPr lang="ru-RU" sz="1400" kern="1200" dirty="0"/>
            <a:t> </a:t>
          </a:r>
          <a:r>
            <a:rPr lang="ru-RU" sz="1400" kern="1200" dirty="0" err="1"/>
            <a:t>підлягає</a:t>
          </a:r>
          <a:r>
            <a:rPr lang="ru-RU" sz="1400" kern="1200" dirty="0"/>
            <a:t> перегляду (ч. 2 ст. 320).</a:t>
          </a:r>
          <a:endParaRPr lang="uk-UA" sz="1400" kern="1200" dirty="0"/>
        </a:p>
      </dsp:txBody>
      <dsp:txXfrm>
        <a:off x="2473959" y="2968753"/>
        <a:ext cx="5847080" cy="148437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5C8D78-9D94-4892-A0C2-1CF2B2FA20FD}">
      <dsp:nvSpPr>
        <dsp:cNvPr id="0" name=""/>
        <dsp:cNvSpPr/>
      </dsp:nvSpPr>
      <dsp:spPr>
        <a:xfrm>
          <a:off x="0" y="10436"/>
          <a:ext cx="10231120" cy="9555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a:t>1)  відмовити в задоволенні заяви про перегляд судового рішення за нововиявленими або виключними обставинами та залишити відповідне судове рішення в силі;</a:t>
          </a:r>
          <a:endParaRPr lang="uk-UA" sz="1800" kern="1200"/>
        </a:p>
      </dsp:txBody>
      <dsp:txXfrm>
        <a:off x="46648" y="57084"/>
        <a:ext cx="10137824" cy="862301"/>
      </dsp:txXfrm>
    </dsp:sp>
    <dsp:sp modelId="{CBEEE65C-E301-4E30-8F4B-D509A9888DD5}">
      <dsp:nvSpPr>
        <dsp:cNvPr id="0" name=""/>
        <dsp:cNvSpPr/>
      </dsp:nvSpPr>
      <dsp:spPr>
        <a:xfrm>
          <a:off x="0" y="1017874"/>
          <a:ext cx="10231120" cy="9555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a:t>2)  задовольнити заяву про перегляд судового рішення за нововиявленими або виключними обставинами, скасувати відповідне судове рішення та ухвалити нове рішення чи змінити рішення; </a:t>
          </a:r>
          <a:endParaRPr lang="uk-UA" sz="1800" kern="1200"/>
        </a:p>
      </dsp:txBody>
      <dsp:txXfrm>
        <a:off x="46648" y="1064522"/>
        <a:ext cx="10137824" cy="862301"/>
      </dsp:txXfrm>
    </dsp:sp>
    <dsp:sp modelId="{1473D261-4027-466C-8AC4-50B7D302C6E5}">
      <dsp:nvSpPr>
        <dsp:cNvPr id="0" name=""/>
        <dsp:cNvSpPr/>
      </dsp:nvSpPr>
      <dsp:spPr>
        <a:xfrm>
          <a:off x="0" y="2035748"/>
          <a:ext cx="10231120" cy="9555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a:t>3)  скасувати судове рішення і закрити провадження у справі або залишити позов без розгляду. </a:t>
          </a:r>
          <a:endParaRPr lang="uk-UA" sz="1800" kern="1200"/>
        </a:p>
      </dsp:txBody>
      <dsp:txXfrm>
        <a:off x="46648" y="2082396"/>
        <a:ext cx="10137824" cy="8623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D8DDD-F7EC-4B51-9F4E-CCBEB1E7A40C}">
      <dsp:nvSpPr>
        <dsp:cNvPr id="0" name=""/>
        <dsp:cNvSpPr/>
      </dsp:nvSpPr>
      <dsp:spPr>
        <a:xfrm>
          <a:off x="5020" y="1905200"/>
          <a:ext cx="3010559" cy="2600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uk-UA" sz="1800" kern="1200" dirty="0"/>
            <a:t> апеляційна скарга подана особою, яка не має процесуальної дієздатності, не підписана, або підписана особою, яка не має права її підписувати, або особою, посадове становище якої не зазначено; </a:t>
          </a:r>
        </a:p>
      </dsp:txBody>
      <dsp:txXfrm>
        <a:off x="81188" y="1981368"/>
        <a:ext cx="2858223" cy="2448223"/>
      </dsp:txXfrm>
    </dsp:sp>
    <dsp:sp modelId="{F42E2630-3D51-405D-B862-A11F23B778D1}">
      <dsp:nvSpPr>
        <dsp:cNvPr id="0" name=""/>
        <dsp:cNvSpPr/>
      </dsp:nvSpPr>
      <dsp:spPr>
        <a:xfrm>
          <a:off x="3568840" y="1905200"/>
          <a:ext cx="2392146" cy="25762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uk-UA" sz="1900" kern="1200" dirty="0"/>
            <a:t>  до постановлення ухвали про відкриття апеляційного провадження особа, яка подала скаргу, подала заяву про її відкликання; </a:t>
          </a:r>
        </a:p>
      </dsp:txBody>
      <dsp:txXfrm>
        <a:off x="3638904" y="1975264"/>
        <a:ext cx="2252018" cy="2436132"/>
      </dsp:txXfrm>
    </dsp:sp>
    <dsp:sp modelId="{EE7DFD41-8706-4B83-B83C-232AA42E9402}">
      <dsp:nvSpPr>
        <dsp:cNvPr id="0" name=""/>
        <dsp:cNvSpPr/>
      </dsp:nvSpPr>
      <dsp:spPr>
        <a:xfrm>
          <a:off x="6514248" y="1905200"/>
          <a:ext cx="2159665" cy="25633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uk-UA" sz="1900" kern="1200" dirty="0"/>
            <a:t>  скаргу подано в інший спосіб, ніж до суду апеляційної інстанції;</a:t>
          </a:r>
        </a:p>
      </dsp:txBody>
      <dsp:txXfrm>
        <a:off x="6577502" y="1968454"/>
        <a:ext cx="2033157" cy="2436861"/>
      </dsp:txXfrm>
    </dsp:sp>
    <dsp:sp modelId="{0AFC447D-495A-4CED-B805-8B1B90D79A7E}">
      <dsp:nvSpPr>
        <dsp:cNvPr id="0" name=""/>
        <dsp:cNvSpPr/>
      </dsp:nvSpPr>
      <dsp:spPr>
        <a:xfrm>
          <a:off x="9227175" y="1905200"/>
          <a:ext cx="2213044" cy="25994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uk-UA" sz="1900" kern="1200" dirty="0"/>
            <a:t> скаргу подано на ухвалу, що не підлягає оскарженню окремо від рішення суду. </a:t>
          </a:r>
        </a:p>
      </dsp:txBody>
      <dsp:txXfrm>
        <a:off x="9291993" y="1970018"/>
        <a:ext cx="2083408" cy="24698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48F79-1BF7-403A-AAE7-CBDB2E720422}">
      <dsp:nvSpPr>
        <dsp:cNvPr id="0" name=""/>
        <dsp:cNvSpPr/>
      </dsp:nvSpPr>
      <dsp:spPr>
        <a:xfrm>
          <a:off x="0" y="1315"/>
          <a:ext cx="11247120" cy="9090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dirty="0"/>
            <a:t>1)  апеляційну скаргу подано на судове рішення, що не підлягає апеляційному оскарженню; </a:t>
          </a:r>
        </a:p>
      </dsp:txBody>
      <dsp:txXfrm>
        <a:off x="44375" y="45690"/>
        <a:ext cx="11158370" cy="820285"/>
      </dsp:txXfrm>
    </dsp:sp>
    <dsp:sp modelId="{EEA129B0-796D-4214-9CD8-733B93A22980}">
      <dsp:nvSpPr>
        <dsp:cNvPr id="0" name=""/>
        <dsp:cNvSpPr/>
      </dsp:nvSpPr>
      <dsp:spPr>
        <a:xfrm>
          <a:off x="0" y="959310"/>
          <a:ext cx="11247120" cy="9090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2)  є ухвала про закриття провадження у зв’язку з відмовою від раніше поданої апеляційної скарги цієї ж особи на це саме судове рішення; </a:t>
          </a:r>
        </a:p>
      </dsp:txBody>
      <dsp:txXfrm>
        <a:off x="44375" y="1003685"/>
        <a:ext cx="11158370" cy="820285"/>
      </dsp:txXfrm>
    </dsp:sp>
    <dsp:sp modelId="{C794E9CE-90E3-463F-AAD1-AA9A05F5CFE8}">
      <dsp:nvSpPr>
        <dsp:cNvPr id="0" name=""/>
        <dsp:cNvSpPr/>
      </dsp:nvSpPr>
      <dsp:spPr>
        <a:xfrm>
          <a:off x="0" y="1917305"/>
          <a:ext cx="11247120" cy="9090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3)  є постанова про залишення апеляційної скарги цієї ж особи без задоволення або ухвала про відмову у відкритті апеляційного провадження за апеляційною скаргою цієї особи на це саме судове рішення; </a:t>
          </a:r>
        </a:p>
      </dsp:txBody>
      <dsp:txXfrm>
        <a:off x="44375" y="1961680"/>
        <a:ext cx="11158370" cy="820285"/>
      </dsp:txXfrm>
    </dsp:sp>
    <dsp:sp modelId="{DE79FEF8-0D46-4E26-8D5E-649D0CBCC6FC}">
      <dsp:nvSpPr>
        <dsp:cNvPr id="0" name=""/>
        <dsp:cNvSpPr/>
      </dsp:nvSpPr>
      <dsp:spPr>
        <a:xfrm>
          <a:off x="0" y="2875301"/>
          <a:ext cx="11247120" cy="9090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4)  скаржником у строк, визначений судом, не подано заяву про поновлення строку на апеляційне оскарження або наведені підстави для поновлення строку на апеляційне оскарження визнані судом неповажними.</a:t>
          </a:r>
        </a:p>
      </dsp:txBody>
      <dsp:txXfrm>
        <a:off x="44375" y="2919676"/>
        <a:ext cx="11158370" cy="8202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91DD30-9E35-4039-8FDE-95AD0F150F1A}">
      <dsp:nvSpPr>
        <dsp:cNvPr id="0" name=""/>
        <dsp:cNvSpPr/>
      </dsp:nvSpPr>
      <dsp:spPr>
        <a:xfrm>
          <a:off x="0" y="47428"/>
          <a:ext cx="11206480" cy="16864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uk-UA" sz="2500" kern="1200" dirty="0"/>
            <a:t>1) подання апеляційної скарги особою, не повідомленою про розгляд справи або не залученою до участі в ній, якщо суд ухвалив рішення про її права, інтереси та (або) обов’язки; </a:t>
          </a:r>
        </a:p>
      </dsp:txBody>
      <dsp:txXfrm>
        <a:off x="82325" y="129753"/>
        <a:ext cx="11041830" cy="1521795"/>
      </dsp:txXfrm>
    </dsp:sp>
    <dsp:sp modelId="{7EAC5E10-BC82-4498-A61A-1316B3604E66}">
      <dsp:nvSpPr>
        <dsp:cNvPr id="0" name=""/>
        <dsp:cNvSpPr/>
      </dsp:nvSpPr>
      <dsp:spPr>
        <a:xfrm>
          <a:off x="0" y="1805874"/>
          <a:ext cx="11206480" cy="16864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uk-UA" sz="2500" kern="1200"/>
            <a:t>2)  пропуску строку на апеляційне оскарження внаслідок виникнення обставин непереборної сили. Отже, частиною другою статті 262 ГПК встановлені певні випадки, коли у відкритті апеляційного провадження не може бути відмовлено. </a:t>
          </a:r>
        </a:p>
      </dsp:txBody>
      <dsp:txXfrm>
        <a:off x="82325" y="1888199"/>
        <a:ext cx="11041830" cy="15217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A73A1B-ED4D-4133-9522-730F6623E0DD}">
      <dsp:nvSpPr>
        <dsp:cNvPr id="0" name=""/>
        <dsp:cNvSpPr/>
      </dsp:nvSpPr>
      <dsp:spPr>
        <a:xfrm>
          <a:off x="0" y="416003"/>
          <a:ext cx="11877040" cy="1053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uk-UA" sz="2000" kern="1200"/>
            <a:t>1)  після відкриття апеляційного провадження особа, яка подала апеляційну скаргу, заявила клопотання про відмову від скарги, за винятком випадків, коли є заперечення інших осіб, які приєдналися до апеляційної скарги;</a:t>
          </a:r>
        </a:p>
      </dsp:txBody>
      <dsp:txXfrm>
        <a:off x="51403" y="467406"/>
        <a:ext cx="11774234" cy="950194"/>
      </dsp:txXfrm>
    </dsp:sp>
    <dsp:sp modelId="{293C8CB4-D7AC-4E3B-AC71-DB694860B41A}">
      <dsp:nvSpPr>
        <dsp:cNvPr id="0" name=""/>
        <dsp:cNvSpPr/>
      </dsp:nvSpPr>
      <dsp:spPr>
        <a:xfrm>
          <a:off x="0" y="1526604"/>
          <a:ext cx="11877040" cy="1053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uk-UA" sz="2000" kern="1200"/>
            <a:t>2)  після відкриття апеляційного провадження виявилося, що апеляційну скаргу не підписано, подано особою, яка не має процесуальної дієздатності, або підписано особою, яка не має права її підписувати; </a:t>
          </a:r>
        </a:p>
      </dsp:txBody>
      <dsp:txXfrm>
        <a:off x="51403" y="1578007"/>
        <a:ext cx="11774234" cy="950194"/>
      </dsp:txXfrm>
    </dsp:sp>
    <dsp:sp modelId="{06CA312B-6B9B-4F36-9D80-582DCF4E359D}">
      <dsp:nvSpPr>
        <dsp:cNvPr id="0" name=""/>
        <dsp:cNvSpPr/>
      </dsp:nvSpPr>
      <dsp:spPr>
        <a:xfrm>
          <a:off x="0" y="2637204"/>
          <a:ext cx="11877040" cy="1053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uk-UA" sz="2000" kern="1200" dirty="0"/>
            <a:t>3)  після відкриття апеляційного провадження за апеляційною скаргою, поданою особою з підстав вирішення судом питання про її права, інтереси та (або) обов’язки, встановлено, що судовим рішенням питання про права, інтереси та (або) обов’язки такої особи не вирішувалося. </a:t>
          </a:r>
        </a:p>
      </dsp:txBody>
      <dsp:txXfrm>
        <a:off x="51403" y="2688607"/>
        <a:ext cx="11774234" cy="9501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0E8A5A-5ECC-4E20-B16C-61F0DB91CBD3}">
      <dsp:nvSpPr>
        <dsp:cNvPr id="0" name=""/>
        <dsp:cNvSpPr/>
      </dsp:nvSpPr>
      <dsp:spPr>
        <a:xfrm>
          <a:off x="0" y="100152"/>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1)  залишити судове рішення без змін, а скаргу без задоволення; </a:t>
          </a:r>
        </a:p>
      </dsp:txBody>
      <dsp:txXfrm>
        <a:off x="31556" y="131708"/>
        <a:ext cx="11011288" cy="583313"/>
      </dsp:txXfrm>
    </dsp:sp>
    <dsp:sp modelId="{F20E7424-B758-4690-A166-AEF0CFCBA396}">
      <dsp:nvSpPr>
        <dsp:cNvPr id="0" name=""/>
        <dsp:cNvSpPr/>
      </dsp:nvSpPr>
      <dsp:spPr>
        <a:xfrm>
          <a:off x="0" y="795537"/>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2)  скасувати судове рішення повністю або частково і ухвалити нове рішення у відповідній частині або змінити рішення; </a:t>
          </a:r>
        </a:p>
      </dsp:txBody>
      <dsp:txXfrm>
        <a:off x="31556" y="827093"/>
        <a:ext cx="11011288" cy="583313"/>
      </dsp:txXfrm>
    </dsp:sp>
    <dsp:sp modelId="{AA5A1429-EE31-441D-AAB4-2508C84525C9}">
      <dsp:nvSpPr>
        <dsp:cNvPr id="0" name=""/>
        <dsp:cNvSpPr/>
      </dsp:nvSpPr>
      <dsp:spPr>
        <a:xfrm>
          <a:off x="0" y="1490922"/>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3)  визнати нечинним судове рішення суду першої інстанції повністю або частково у передбачених ГПК випадках і закрити провадження у справі у відповідній частині; </a:t>
          </a:r>
        </a:p>
      </dsp:txBody>
      <dsp:txXfrm>
        <a:off x="31556" y="1522478"/>
        <a:ext cx="11011288" cy="583313"/>
      </dsp:txXfrm>
    </dsp:sp>
    <dsp:sp modelId="{CBF3EA01-43BC-4ACA-8EA8-BC50AAE93913}">
      <dsp:nvSpPr>
        <dsp:cNvPr id="0" name=""/>
        <dsp:cNvSpPr/>
      </dsp:nvSpPr>
      <dsp:spPr>
        <a:xfrm>
          <a:off x="0" y="2186307"/>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4)  скасувати судове рішення повністю або частково і у відповідній частині закрити провадження у справі повністю або частково або залишити позовну заяву без розгляду повністю або частково;</a:t>
          </a:r>
        </a:p>
      </dsp:txBody>
      <dsp:txXfrm>
        <a:off x="31556" y="2217863"/>
        <a:ext cx="11011288" cy="583313"/>
      </dsp:txXfrm>
    </dsp:sp>
    <dsp:sp modelId="{64F769AC-C2B1-44A3-8B70-CB4503388A40}">
      <dsp:nvSpPr>
        <dsp:cNvPr id="0" name=""/>
        <dsp:cNvSpPr/>
      </dsp:nvSpPr>
      <dsp:spPr>
        <a:xfrm>
          <a:off x="0" y="2881692"/>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5)  скасувати судове рішення і направити справу для розгляду до іншого суду першої інстанції за встановленою підсудністю; </a:t>
          </a:r>
        </a:p>
      </dsp:txBody>
      <dsp:txXfrm>
        <a:off x="31556" y="2913248"/>
        <a:ext cx="11011288" cy="583313"/>
      </dsp:txXfrm>
    </dsp:sp>
    <dsp:sp modelId="{0BFE137C-736D-4A8D-BFC6-E57EEF2A6FB5}">
      <dsp:nvSpPr>
        <dsp:cNvPr id="0" name=""/>
        <dsp:cNvSpPr/>
      </dsp:nvSpPr>
      <dsp:spPr>
        <a:xfrm>
          <a:off x="0" y="3577077"/>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6)  скасувати ухвалу, що перешкоджає подальшому провадженню у справі, і направити справу для продовження розгляду до суду першої інстанції; </a:t>
          </a:r>
        </a:p>
      </dsp:txBody>
      <dsp:txXfrm>
        <a:off x="31556" y="3608633"/>
        <a:ext cx="11011288" cy="583313"/>
      </dsp:txXfrm>
    </dsp:sp>
    <dsp:sp modelId="{B5AA0845-613A-40A8-BC3E-F2B0FA8EAEF8}">
      <dsp:nvSpPr>
        <dsp:cNvPr id="0" name=""/>
        <dsp:cNvSpPr/>
      </dsp:nvSpPr>
      <dsp:spPr>
        <a:xfrm>
          <a:off x="0" y="4272462"/>
          <a:ext cx="11074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7)  у передбачених ГПК випадках скасувати свою постанову (повністю або частково) і прийняти одне з рішень, зазначених у пунктах 1-6 частини першої статті 275.</a:t>
          </a:r>
        </a:p>
      </dsp:txBody>
      <dsp:txXfrm>
        <a:off x="31556" y="4304018"/>
        <a:ext cx="11011288" cy="5833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43448D-4EF6-4744-A94B-5E7E6357B142}">
      <dsp:nvSpPr>
        <dsp:cNvPr id="0" name=""/>
        <dsp:cNvSpPr/>
      </dsp:nvSpPr>
      <dsp:spPr>
        <a:xfrm>
          <a:off x="4917567" y="1455864"/>
          <a:ext cx="1787904" cy="178790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B0BEBF9-4C33-4697-9E8A-C6B04C005A9F}">
      <dsp:nvSpPr>
        <dsp:cNvPr id="0" name=""/>
        <dsp:cNvSpPr/>
      </dsp:nvSpPr>
      <dsp:spPr>
        <a:xfrm>
          <a:off x="4774535" y="0"/>
          <a:ext cx="2073968" cy="120045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uk-UA" sz="1800" kern="1200" dirty="0"/>
            <a:t>найменування суду касаційної інстанції;</a:t>
          </a:r>
        </a:p>
      </dsp:txBody>
      <dsp:txXfrm>
        <a:off x="4774535" y="0"/>
        <a:ext cx="2073968" cy="1200450"/>
      </dsp:txXfrm>
    </dsp:sp>
    <dsp:sp modelId="{838F131F-0929-4948-A90D-862D87ABA919}">
      <dsp:nvSpPr>
        <dsp:cNvPr id="0" name=""/>
        <dsp:cNvSpPr/>
      </dsp:nvSpPr>
      <dsp:spPr>
        <a:xfrm>
          <a:off x="5597686" y="1949837"/>
          <a:ext cx="1787904" cy="178790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D7C04A4-83F4-4C7D-9E36-41BED59BFA78}">
      <dsp:nvSpPr>
        <dsp:cNvPr id="0" name=""/>
        <dsp:cNvSpPr/>
      </dsp:nvSpPr>
      <dsp:spPr>
        <a:xfrm>
          <a:off x="7527908" y="1583572"/>
          <a:ext cx="1859420" cy="13026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uk-UA" sz="1600" kern="1200" dirty="0"/>
            <a:t>ім’я (найменування), поштову адресу особи, яка подає відзив на касаційну скаргу, а також номер засобу зв’язку, адресу електронної пошти, за наявності; </a:t>
          </a:r>
        </a:p>
      </dsp:txBody>
      <dsp:txXfrm>
        <a:off x="7527908" y="1583572"/>
        <a:ext cx="1859420" cy="1302615"/>
      </dsp:txXfrm>
    </dsp:sp>
    <dsp:sp modelId="{E1159E5A-43B5-45BC-B5F6-5D8F99E7B537}">
      <dsp:nvSpPr>
        <dsp:cNvPr id="0" name=""/>
        <dsp:cNvSpPr/>
      </dsp:nvSpPr>
      <dsp:spPr>
        <a:xfrm>
          <a:off x="5338082" y="2749796"/>
          <a:ext cx="1787904" cy="178790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CD6BA76-94DA-423F-98BD-8583097182AF}">
      <dsp:nvSpPr>
        <dsp:cNvPr id="0" name=""/>
        <dsp:cNvSpPr/>
      </dsp:nvSpPr>
      <dsp:spPr>
        <a:xfrm>
          <a:off x="7241843" y="3805682"/>
          <a:ext cx="1859420" cy="13026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uk-UA" sz="1600" kern="1200"/>
            <a:t>обґрунтування заперечень щодо змісту і вимог касаційної скарги; </a:t>
          </a:r>
        </a:p>
      </dsp:txBody>
      <dsp:txXfrm>
        <a:off x="7241843" y="3805682"/>
        <a:ext cx="1859420" cy="1302615"/>
      </dsp:txXfrm>
    </dsp:sp>
    <dsp:sp modelId="{F0FB3512-1B5C-4FA2-8119-B4A0C44065F0}">
      <dsp:nvSpPr>
        <dsp:cNvPr id="0" name=""/>
        <dsp:cNvSpPr/>
      </dsp:nvSpPr>
      <dsp:spPr>
        <a:xfrm>
          <a:off x="4497052" y="2749796"/>
          <a:ext cx="1787904" cy="178790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C32F148-22A5-4B5A-8EEB-9D01F3FAC74E}">
      <dsp:nvSpPr>
        <dsp:cNvPr id="0" name=""/>
        <dsp:cNvSpPr/>
      </dsp:nvSpPr>
      <dsp:spPr>
        <a:xfrm>
          <a:off x="2521776" y="3805682"/>
          <a:ext cx="1859420" cy="13026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uk-UA" sz="1600" kern="1200"/>
            <a:t>у разі необхідності – клопотання особи, яка подає відзив на касаційну скаргу;</a:t>
          </a:r>
        </a:p>
      </dsp:txBody>
      <dsp:txXfrm>
        <a:off x="2521776" y="3805682"/>
        <a:ext cx="1859420" cy="1302615"/>
      </dsp:txXfrm>
    </dsp:sp>
    <dsp:sp modelId="{34C7DA2C-1645-42D9-832D-EC121BA15D6C}">
      <dsp:nvSpPr>
        <dsp:cNvPr id="0" name=""/>
        <dsp:cNvSpPr/>
      </dsp:nvSpPr>
      <dsp:spPr>
        <a:xfrm>
          <a:off x="4237449" y="1949837"/>
          <a:ext cx="1787904" cy="178790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FB01858-6DB2-4DE6-ABE3-45C7B183007D}">
      <dsp:nvSpPr>
        <dsp:cNvPr id="0" name=""/>
        <dsp:cNvSpPr/>
      </dsp:nvSpPr>
      <dsp:spPr>
        <a:xfrm>
          <a:off x="2235711" y="1583572"/>
          <a:ext cx="1859420" cy="13026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uk-UA" sz="1800" kern="1200" dirty="0"/>
            <a:t>перелік матеріалів, що додаються. </a:t>
          </a:r>
        </a:p>
      </dsp:txBody>
      <dsp:txXfrm>
        <a:off x="2235711" y="1583572"/>
        <a:ext cx="1859420" cy="130261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FDA941-A9FE-40D6-B343-815F3ED9C482}">
      <dsp:nvSpPr>
        <dsp:cNvPr id="0" name=""/>
        <dsp:cNvSpPr/>
      </dsp:nvSpPr>
      <dsp:spPr>
        <a:xfrm>
          <a:off x="0" y="0"/>
          <a:ext cx="4524315" cy="452431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209DC2-2370-4657-9416-6E42D12E2C19}">
      <dsp:nvSpPr>
        <dsp:cNvPr id="0" name=""/>
        <dsp:cNvSpPr/>
      </dsp:nvSpPr>
      <dsp:spPr>
        <a:xfrm>
          <a:off x="2262157" y="0"/>
          <a:ext cx="8375362" cy="452431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t>1)  після відкриття касаційного провадження особа, яка подала касаційну скаргу, заявила клопотання про відмову від скарги, за винятком випадків, коли є заперечення інших осіб, які приєдналися до касаційної скарги; </a:t>
          </a:r>
        </a:p>
      </dsp:txBody>
      <dsp:txXfrm>
        <a:off x="2262157" y="0"/>
        <a:ext cx="8375362" cy="1357297"/>
      </dsp:txXfrm>
    </dsp:sp>
    <dsp:sp modelId="{D8E1919B-169F-469E-B889-42F54105ABAD}">
      <dsp:nvSpPr>
        <dsp:cNvPr id="0" name=""/>
        <dsp:cNvSpPr/>
      </dsp:nvSpPr>
      <dsp:spPr>
        <a:xfrm>
          <a:off x="791756" y="1357297"/>
          <a:ext cx="2940801" cy="2940801"/>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DFC61E-ED57-4D74-8E84-1C9B531B97E5}">
      <dsp:nvSpPr>
        <dsp:cNvPr id="0" name=""/>
        <dsp:cNvSpPr/>
      </dsp:nvSpPr>
      <dsp:spPr>
        <a:xfrm>
          <a:off x="2262157" y="1357297"/>
          <a:ext cx="8375362" cy="294080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2)  після відкриття касаційного провадження виявилося, що касаційну скаргу не підписано, подано особою, яка не має процесуальної дієздатності, або підписано особою, яка не має права її підписувати; </a:t>
          </a:r>
        </a:p>
      </dsp:txBody>
      <dsp:txXfrm>
        <a:off x="2262157" y="1357297"/>
        <a:ext cx="8375362" cy="1357292"/>
      </dsp:txXfrm>
    </dsp:sp>
    <dsp:sp modelId="{680D7CE4-ED45-4D1C-8E40-161D9F3C9121}">
      <dsp:nvSpPr>
        <dsp:cNvPr id="0" name=""/>
        <dsp:cNvSpPr/>
      </dsp:nvSpPr>
      <dsp:spPr>
        <a:xfrm>
          <a:off x="1583510" y="2714590"/>
          <a:ext cx="1357293" cy="1357293"/>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A78D6A-7C67-4AAE-95AE-D1E5A95627F9}">
      <dsp:nvSpPr>
        <dsp:cNvPr id="0" name=""/>
        <dsp:cNvSpPr/>
      </dsp:nvSpPr>
      <dsp:spPr>
        <a:xfrm>
          <a:off x="2262157" y="2714590"/>
          <a:ext cx="8375362" cy="135729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t>3)  після відкриття касаційного провадження за касаційною скаргою, поданою особою з підстав вирішення судом першої чи апеляційної інстанції питання про її права, інтереси та (або) обов’язки, встановлено, що судовим рішенням питання про права, інтереси та (або) обов’язки такої особи не вирішувалося. </a:t>
          </a:r>
        </a:p>
      </dsp:txBody>
      <dsp:txXfrm>
        <a:off x="2262157" y="2714590"/>
        <a:ext cx="8375362" cy="135729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58E3B5-2D77-481D-A179-82316337486B}">
      <dsp:nvSpPr>
        <dsp:cNvPr id="0" name=""/>
        <dsp:cNvSpPr/>
      </dsp:nvSpPr>
      <dsp:spPr>
        <a:xfrm>
          <a:off x="0" y="298272"/>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dirty="0"/>
            <a:t>1)  залишити судові рішення судів першої інстанції та апеляційної інстанції без змін, а скаргу без задоволення; </a:t>
          </a:r>
        </a:p>
      </dsp:txBody>
      <dsp:txXfrm>
        <a:off x="31556" y="329828"/>
        <a:ext cx="11519288" cy="583313"/>
      </dsp:txXfrm>
    </dsp:sp>
    <dsp:sp modelId="{E23434C0-8321-4826-B19D-C7F6EF0DE44C}">
      <dsp:nvSpPr>
        <dsp:cNvPr id="0" name=""/>
        <dsp:cNvSpPr/>
      </dsp:nvSpPr>
      <dsp:spPr>
        <a:xfrm>
          <a:off x="0" y="993657"/>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2)  скасувати судові рішення судів першої та апеляційної інстанцій повністю або частково і передати справу повністю або частково на новий розгляд, зокрема за встановленою підсудністю або для продовження розгляду; </a:t>
          </a:r>
        </a:p>
      </dsp:txBody>
      <dsp:txXfrm>
        <a:off x="31556" y="1025213"/>
        <a:ext cx="11519288" cy="583313"/>
      </dsp:txXfrm>
    </dsp:sp>
    <dsp:sp modelId="{75FD8E65-81F3-4A87-8563-67F29A05D089}">
      <dsp:nvSpPr>
        <dsp:cNvPr id="0" name=""/>
        <dsp:cNvSpPr/>
      </dsp:nvSpPr>
      <dsp:spPr>
        <a:xfrm>
          <a:off x="0" y="1689042"/>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dirty="0"/>
            <a:t>3)  скасувати судові рішення повністю або частково і ухвалити нове рішення у відповідній частині або змінити рішення, не передаючи справи на новий розгляд; </a:t>
          </a:r>
        </a:p>
      </dsp:txBody>
      <dsp:txXfrm>
        <a:off x="31556" y="1720598"/>
        <a:ext cx="11519288" cy="583313"/>
      </dsp:txXfrm>
    </dsp:sp>
    <dsp:sp modelId="{D1A5AF91-3C73-4CCD-95C6-AFF69CCAD867}">
      <dsp:nvSpPr>
        <dsp:cNvPr id="0" name=""/>
        <dsp:cNvSpPr/>
      </dsp:nvSpPr>
      <dsp:spPr>
        <a:xfrm>
          <a:off x="0" y="2384427"/>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4)  скасувати постанову суду апеляційної інстанції повністю або частково і залишити в силі рішення суду першої інстанції у відповідній частині; </a:t>
          </a:r>
        </a:p>
      </dsp:txBody>
      <dsp:txXfrm>
        <a:off x="31556" y="2415983"/>
        <a:ext cx="11519288" cy="583313"/>
      </dsp:txXfrm>
    </dsp:sp>
    <dsp:sp modelId="{4B0123E1-C944-4554-89BE-F4BCA758FDE2}">
      <dsp:nvSpPr>
        <dsp:cNvPr id="0" name=""/>
        <dsp:cNvSpPr/>
      </dsp:nvSpPr>
      <dsp:spPr>
        <a:xfrm>
          <a:off x="0" y="3079812"/>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5)  скасувати судові рішення суду першої та апеляційної інстанцій повністю або частково і закрити провадження у справі чи залишити заяву без розгляду у відповідній частині; </a:t>
          </a:r>
        </a:p>
      </dsp:txBody>
      <dsp:txXfrm>
        <a:off x="31556" y="3111368"/>
        <a:ext cx="11519288" cy="583313"/>
      </dsp:txXfrm>
    </dsp:sp>
    <dsp:sp modelId="{41B3786D-8500-4034-A661-124A4B8945B5}">
      <dsp:nvSpPr>
        <dsp:cNvPr id="0" name=""/>
        <dsp:cNvSpPr/>
      </dsp:nvSpPr>
      <dsp:spPr>
        <a:xfrm>
          <a:off x="0" y="3775197"/>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6)  у передбачених ГПК випадках визнати нечинними судові рішення судів першої та апеляційної інстанцій повністю або частково і закрити провадження у справі у відповідній частині;</a:t>
          </a:r>
        </a:p>
      </dsp:txBody>
      <dsp:txXfrm>
        <a:off x="31556" y="3806753"/>
        <a:ext cx="11519288" cy="583313"/>
      </dsp:txXfrm>
    </dsp:sp>
    <dsp:sp modelId="{16CA5B09-B68C-4532-83E4-C01073CB2F60}">
      <dsp:nvSpPr>
        <dsp:cNvPr id="0" name=""/>
        <dsp:cNvSpPr/>
      </dsp:nvSpPr>
      <dsp:spPr>
        <a:xfrm>
          <a:off x="0" y="4470582"/>
          <a:ext cx="11582400" cy="646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uk-UA" sz="1700" kern="1200"/>
            <a:t>7)  у передбачених ГПК випадках скасувати свою постанову (повністю або частково) і прийняти одне з рішень, зазначених в пунктах 1-6 частини першої статті 308. </a:t>
          </a:r>
        </a:p>
      </dsp:txBody>
      <dsp:txXfrm>
        <a:off x="31556" y="4502138"/>
        <a:ext cx="11519288" cy="5833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ru-RU"/>
              <a:t>Образец заголовка</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FD48ACE-ACC4-4309-9026-A0578CF424B7}" type="datetimeFigureOut">
              <a:rPr lang="uk-UA" smtClean="0"/>
              <a:t>27.05.2025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9255346" y="2750337"/>
            <a:ext cx="1171888" cy="1356442"/>
          </a:xfrm>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795647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a:xfrm>
            <a:off x="10729455" y="4711309"/>
            <a:ext cx="1154151" cy="1090789"/>
          </a:xfrm>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432402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a:xfrm>
            <a:off x="10729455" y="4711615"/>
            <a:ext cx="1154151" cy="1090789"/>
          </a:xfrm>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427946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a:xfrm>
            <a:off x="10729455" y="4709925"/>
            <a:ext cx="1154151" cy="1090789"/>
          </a:xfrm>
        </p:spPr>
        <p:txBody>
          <a:bodyPr/>
          <a:lstStyle/>
          <a:p>
            <a:fld id="{F2ADD377-4D98-449F-88D5-962D2B79D57B}" type="slidenum">
              <a:rPr lang="uk-UA" smtClean="0"/>
              <a:t>‹#›</a:t>
            </a:fld>
            <a:endParaRPr lang="uk-UA"/>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420739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a:xfrm>
            <a:off x="10729455" y="4709925"/>
            <a:ext cx="1154151" cy="1090789"/>
          </a:xfrm>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42211647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FFD48ACE-ACC4-4309-9026-A0578CF424B7}" type="datetimeFigureOut">
              <a:rPr lang="uk-UA" smtClean="0"/>
              <a:t>27.05.2025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76507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FFD48ACE-ACC4-4309-9026-A0578CF424B7}" type="datetimeFigureOut">
              <a:rPr lang="uk-UA" smtClean="0"/>
              <a:t>27.05.2025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2569315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FD48ACE-ACC4-4309-9026-A0578CF424B7}" type="datetimeFigureOut">
              <a:rPr lang="uk-UA" smtClean="0"/>
              <a:t>27.05.2025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2083517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FD48ACE-ACC4-4309-9026-A0578CF424B7}" type="datetimeFigureOut">
              <a:rPr lang="uk-UA" smtClean="0"/>
              <a:t>27.05.2025</a:t>
            </a:fld>
            <a:endParaRPr lang="uk-UA"/>
          </a:p>
        </p:txBody>
      </p:sp>
      <p:sp>
        <p:nvSpPr>
          <p:cNvPr id="5" name="Footer Placeholder 4"/>
          <p:cNvSpPr>
            <a:spLocks noGrp="1"/>
          </p:cNvSpPr>
          <p:nvPr>
            <p:ph type="ftr" sz="quarter" idx="11"/>
          </p:nvPr>
        </p:nvSpPr>
        <p:spPr>
          <a:xfrm>
            <a:off x="680321" y="5936188"/>
            <a:ext cx="6126805" cy="365125"/>
          </a:xfrm>
        </p:spPr>
        <p:txBody>
          <a:bodyPr/>
          <a:lstStyle/>
          <a:p>
            <a:endParaRPr lang="uk-UA"/>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F2ADD377-4D98-449F-88D5-962D2B79D57B}" type="slidenum">
              <a:rPr lang="uk-UA" smtClean="0"/>
              <a:t>‹#›</a:t>
            </a:fld>
            <a:endParaRPr lang="uk-UA"/>
          </a:p>
        </p:txBody>
      </p:sp>
    </p:spTree>
    <p:extLst>
      <p:ext uri="{BB962C8B-B14F-4D97-AF65-F5344CB8AC3E}">
        <p14:creationId xmlns:p14="http://schemas.microsoft.com/office/powerpoint/2010/main" val="124105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FD48ACE-ACC4-4309-9026-A0578CF424B7}" type="datetimeFigureOut">
              <a:rPr lang="uk-UA" smtClean="0"/>
              <a:t>27.05.2025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412435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u-RU"/>
              <a:t>Образец заголовка</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FD48ACE-ACC4-4309-9026-A0578CF424B7}" type="datetimeFigureOut">
              <a:rPr lang="uk-UA" smtClean="0"/>
              <a:t>27.05.2025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10729455" y="2869895"/>
            <a:ext cx="1154151" cy="1090789"/>
          </a:xfrm>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734340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362600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0322" y="3030008"/>
            <a:ext cx="4698355"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594123" y="3030008"/>
            <a:ext cx="4700059"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FD48ACE-ACC4-4309-9026-A0578CF424B7}" type="datetimeFigureOut">
              <a:rPr lang="uk-UA" smtClean="0"/>
              <a:t>27.05.2025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210798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FD48ACE-ACC4-4309-9026-A0578CF424B7}" type="datetimeFigureOut">
              <a:rPr lang="uk-UA" smtClean="0"/>
              <a:t>27.05.2025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156223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FD48ACE-ACC4-4309-9026-A0578CF424B7}" type="datetimeFigureOut">
              <a:rPr lang="uk-UA" smtClean="0"/>
              <a:t>27.05.2025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426475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47739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FD48ACE-ACC4-4309-9026-A0578CF424B7}" type="datetimeFigureOut">
              <a:rPr lang="uk-UA" smtClean="0"/>
              <a:t>27.05.2025</a:t>
            </a:fld>
            <a:endParaRPr lang="uk-UA"/>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ADD377-4D98-449F-88D5-962D2B79D57B}" type="slidenum">
              <a:rPr lang="uk-UA" smtClean="0"/>
              <a:t>‹#›</a:t>
            </a:fld>
            <a:endParaRPr lang="uk-UA"/>
          </a:p>
        </p:txBody>
      </p:sp>
    </p:spTree>
    <p:extLst>
      <p:ext uri="{BB962C8B-B14F-4D97-AF65-F5344CB8AC3E}">
        <p14:creationId xmlns:p14="http://schemas.microsoft.com/office/powerpoint/2010/main" val="4246027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FD48ACE-ACC4-4309-9026-A0578CF424B7}" type="datetimeFigureOut">
              <a:rPr lang="uk-UA" smtClean="0"/>
              <a:t>27.05.2025</a:t>
            </a:fld>
            <a:endParaRPr lang="uk-UA"/>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2ADD377-4D98-449F-88D5-962D2B79D57B}" type="slidenum">
              <a:rPr lang="uk-UA" smtClean="0"/>
              <a:t>‹#›</a:t>
            </a:fld>
            <a:endParaRPr lang="uk-UA"/>
          </a:p>
        </p:txBody>
      </p:sp>
    </p:spTree>
    <p:extLst>
      <p:ext uri="{BB962C8B-B14F-4D97-AF65-F5344CB8AC3E}">
        <p14:creationId xmlns:p14="http://schemas.microsoft.com/office/powerpoint/2010/main" val="2908954608"/>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43F722-CDC7-CC16-F88D-D3CFDF30D06A}"/>
              </a:ext>
            </a:extLst>
          </p:cNvPr>
          <p:cNvSpPr>
            <a:spLocks noGrp="1"/>
          </p:cNvSpPr>
          <p:nvPr>
            <p:ph type="ctrTitle"/>
          </p:nvPr>
        </p:nvSpPr>
        <p:spPr/>
        <p:txBody>
          <a:bodyPr/>
          <a:lstStyle/>
          <a:p>
            <a:r>
              <a:rPr lang="uk-UA" dirty="0"/>
              <a:t>Перегляд судових рішень</a:t>
            </a:r>
          </a:p>
        </p:txBody>
      </p:sp>
      <p:sp>
        <p:nvSpPr>
          <p:cNvPr id="3" name="Подзаголовок 2">
            <a:extLst>
              <a:ext uri="{FF2B5EF4-FFF2-40B4-BE49-F238E27FC236}">
                <a16:creationId xmlns:a16="http://schemas.microsoft.com/office/drawing/2014/main" id="{9B59542E-771F-2418-2FF7-A5DCD051912F}"/>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3760853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C8ED6-5293-F3E8-DA98-C431DBFF5527}"/>
              </a:ext>
            </a:extLst>
          </p:cNvPr>
          <p:cNvSpPr txBox="1"/>
          <p:nvPr/>
        </p:nvSpPr>
        <p:spPr>
          <a:xfrm>
            <a:off x="396240" y="375920"/>
            <a:ext cx="10241280" cy="6001643"/>
          </a:xfrm>
          <a:prstGeom prst="rect">
            <a:avLst/>
          </a:prstGeom>
          <a:noFill/>
        </p:spPr>
        <p:txBody>
          <a:bodyPr wrap="square" rtlCol="0">
            <a:spAutoFit/>
          </a:bodyPr>
          <a:lstStyle/>
          <a:p>
            <a:pPr marL="457200" indent="-457200">
              <a:buAutoNum type="arabicParenR" startAt="27"/>
            </a:pPr>
            <a:r>
              <a:rPr lang="ru-RU" sz="2400" dirty="0"/>
              <a:t>про поворот </a:t>
            </a:r>
            <a:r>
              <a:rPr lang="ru-RU" sz="2400" dirty="0" err="1"/>
              <a:t>виконання</a:t>
            </a:r>
            <a:r>
              <a:rPr lang="ru-RU" sz="2400" dirty="0"/>
              <a:t> </a:t>
            </a:r>
            <a:r>
              <a:rPr lang="ru-RU" sz="2400" dirty="0" err="1"/>
              <a:t>чи</a:t>
            </a:r>
            <a:r>
              <a:rPr lang="ru-RU" sz="2400" dirty="0"/>
              <a:t> </a:t>
            </a:r>
            <a:r>
              <a:rPr lang="ru-RU" sz="2400" dirty="0" err="1"/>
              <a:t>відмову</a:t>
            </a:r>
            <a:r>
              <a:rPr lang="ru-RU" sz="2400" dirty="0"/>
              <a:t> у </a:t>
            </a:r>
            <a:r>
              <a:rPr lang="ru-RU" sz="2400" dirty="0" err="1"/>
              <a:t>повороті</a:t>
            </a:r>
            <a:r>
              <a:rPr lang="ru-RU" sz="2400" dirty="0"/>
              <a:t> </a:t>
            </a:r>
            <a:r>
              <a:rPr lang="ru-RU" sz="2400" dirty="0" err="1"/>
              <a:t>виконання</a:t>
            </a:r>
            <a:r>
              <a:rPr lang="ru-RU" sz="2400" dirty="0"/>
              <a:t>;</a:t>
            </a:r>
          </a:p>
          <a:p>
            <a:r>
              <a:rPr lang="ru-RU" sz="2400" dirty="0"/>
              <a:t> </a:t>
            </a:r>
          </a:p>
          <a:p>
            <a:pPr marL="457200" indent="-457200">
              <a:buAutoNum type="arabicParenR" startAt="28"/>
            </a:pPr>
            <a:r>
              <a:rPr lang="ru-RU" sz="2400" dirty="0"/>
              <a:t>про </a:t>
            </a:r>
            <a:r>
              <a:rPr lang="ru-RU" sz="2400" dirty="0" err="1"/>
              <a:t>звернення</a:t>
            </a:r>
            <a:r>
              <a:rPr lang="ru-RU" sz="2400" dirty="0"/>
              <a:t> </a:t>
            </a:r>
            <a:r>
              <a:rPr lang="ru-RU" sz="2400" dirty="0" err="1"/>
              <a:t>стягнення</a:t>
            </a:r>
            <a:r>
              <a:rPr lang="ru-RU" sz="2400" dirty="0"/>
              <a:t> на </a:t>
            </a:r>
            <a:r>
              <a:rPr lang="ru-RU" sz="2400" dirty="0" err="1"/>
              <a:t>грошові</a:t>
            </a:r>
            <a:r>
              <a:rPr lang="ru-RU" sz="2400" dirty="0"/>
              <a:t> </a:t>
            </a:r>
            <a:r>
              <a:rPr lang="ru-RU" sz="2400" dirty="0" err="1"/>
              <a:t>кошти</a:t>
            </a:r>
            <a:r>
              <a:rPr lang="ru-RU" sz="2400" dirty="0"/>
              <a:t>, </a:t>
            </a:r>
            <a:r>
              <a:rPr lang="ru-RU" sz="2400" dirty="0" err="1"/>
              <a:t>що</a:t>
            </a:r>
            <a:r>
              <a:rPr lang="ru-RU" sz="2400" dirty="0"/>
              <a:t> належать </a:t>
            </a:r>
            <a:r>
              <a:rPr lang="ru-RU" sz="2400" dirty="0" err="1"/>
              <a:t>іншим</a:t>
            </a:r>
            <a:r>
              <a:rPr lang="ru-RU" sz="2400" dirty="0"/>
              <a:t> особам, </a:t>
            </a:r>
            <a:r>
              <a:rPr lang="ru-RU" sz="2400" dirty="0" err="1"/>
              <a:t>чи</a:t>
            </a:r>
            <a:r>
              <a:rPr lang="ru-RU" sz="2400" dirty="0"/>
              <a:t> </a:t>
            </a:r>
            <a:r>
              <a:rPr lang="ru-RU" sz="2400" dirty="0" err="1"/>
              <a:t>нерухоме</a:t>
            </a:r>
            <a:r>
              <a:rPr lang="ru-RU" sz="2400" dirty="0"/>
              <a:t> </a:t>
            </a:r>
            <a:r>
              <a:rPr lang="ru-RU" sz="2400" dirty="0" err="1"/>
              <a:t>майно</a:t>
            </a:r>
            <a:r>
              <a:rPr lang="ru-RU" sz="2400" dirty="0"/>
              <a:t>, право </a:t>
            </a:r>
            <a:r>
              <a:rPr lang="ru-RU" sz="2400" dirty="0" err="1"/>
              <a:t>власності</a:t>
            </a:r>
            <a:r>
              <a:rPr lang="ru-RU" sz="2400" dirty="0"/>
              <a:t> на яке не </a:t>
            </a:r>
            <a:r>
              <a:rPr lang="ru-RU" sz="2400" dirty="0" err="1"/>
              <a:t>зареєстровано</a:t>
            </a:r>
            <a:r>
              <a:rPr lang="ru-RU" sz="2400" dirty="0"/>
              <a:t> в </a:t>
            </a:r>
            <a:r>
              <a:rPr lang="ru-RU" sz="2400" dirty="0" err="1"/>
              <a:t>установленому</a:t>
            </a:r>
            <a:r>
              <a:rPr lang="ru-RU" sz="2400" dirty="0"/>
              <a:t> законом порядку;</a:t>
            </a:r>
          </a:p>
          <a:p>
            <a:pPr marL="457200" indent="-457200">
              <a:buAutoNum type="arabicParenR" startAt="28"/>
            </a:pPr>
            <a:endParaRPr lang="ru-RU" sz="2400" dirty="0"/>
          </a:p>
          <a:p>
            <a:r>
              <a:rPr lang="ru-RU" sz="2400" dirty="0"/>
              <a:t> 29)</a:t>
            </a:r>
            <a:r>
              <a:rPr lang="ru-RU" sz="2400" dirty="0" err="1"/>
              <a:t>щодо</a:t>
            </a:r>
            <a:r>
              <a:rPr lang="ru-RU" sz="2400" dirty="0"/>
              <a:t> </a:t>
            </a:r>
            <a:r>
              <a:rPr lang="ru-RU" sz="2400" dirty="0" err="1"/>
              <a:t>тимчасового</a:t>
            </a:r>
            <a:r>
              <a:rPr lang="ru-RU" sz="2400" dirty="0"/>
              <a:t> </a:t>
            </a:r>
            <a:r>
              <a:rPr lang="ru-RU" sz="2400" dirty="0" err="1"/>
              <a:t>обмеження</a:t>
            </a:r>
            <a:r>
              <a:rPr lang="ru-RU" sz="2400" dirty="0"/>
              <a:t> у </a:t>
            </a:r>
            <a:r>
              <a:rPr lang="ru-RU" sz="2400" dirty="0" err="1"/>
              <a:t>праві</a:t>
            </a:r>
            <a:r>
              <a:rPr lang="ru-RU" sz="2400" dirty="0"/>
              <a:t> </a:t>
            </a:r>
            <a:r>
              <a:rPr lang="ru-RU" sz="2400" dirty="0" err="1"/>
              <a:t>виїзду</a:t>
            </a:r>
            <a:r>
              <a:rPr lang="ru-RU" sz="2400" dirty="0"/>
              <a:t> за </a:t>
            </a:r>
            <a:r>
              <a:rPr lang="ru-RU" sz="2400" dirty="0" err="1"/>
              <a:t>межі</a:t>
            </a:r>
            <a:r>
              <a:rPr lang="ru-RU" sz="2400" dirty="0"/>
              <a:t> </a:t>
            </a:r>
            <a:r>
              <a:rPr lang="ru-RU" sz="2400" dirty="0" err="1"/>
              <a:t>України</a:t>
            </a:r>
            <a:r>
              <a:rPr lang="ru-RU" sz="2400" dirty="0"/>
              <a:t>; </a:t>
            </a:r>
          </a:p>
          <a:p>
            <a:endParaRPr lang="ru-RU" sz="2400" dirty="0"/>
          </a:p>
          <a:p>
            <a:pPr marL="457200" indent="-457200">
              <a:buAutoNum type="arabicParenR" startAt="30"/>
            </a:pPr>
            <a:r>
              <a:rPr lang="ru-RU" sz="2400" dirty="0"/>
              <a:t>про </a:t>
            </a:r>
            <a:r>
              <a:rPr lang="ru-RU" sz="2400" dirty="0" err="1"/>
              <a:t>визначення</a:t>
            </a:r>
            <a:r>
              <a:rPr lang="ru-RU" sz="2400" dirty="0"/>
              <a:t> </a:t>
            </a:r>
            <a:r>
              <a:rPr lang="ru-RU" sz="2400" dirty="0" err="1"/>
              <a:t>частки</a:t>
            </a:r>
            <a:r>
              <a:rPr lang="ru-RU" sz="2400" dirty="0"/>
              <a:t> майна </a:t>
            </a:r>
            <a:r>
              <a:rPr lang="ru-RU" sz="2400" dirty="0" err="1"/>
              <a:t>боржника</a:t>
            </a:r>
            <a:r>
              <a:rPr lang="ru-RU" sz="2400" dirty="0"/>
              <a:t> у </a:t>
            </a:r>
            <a:r>
              <a:rPr lang="ru-RU" sz="2400" dirty="0" err="1"/>
              <a:t>майні</a:t>
            </a:r>
            <a:r>
              <a:rPr lang="ru-RU" sz="2400" dirty="0"/>
              <a:t>, </a:t>
            </a:r>
            <a:r>
              <a:rPr lang="ru-RU" sz="2400" dirty="0" err="1"/>
              <a:t>яким</a:t>
            </a:r>
            <a:r>
              <a:rPr lang="ru-RU" sz="2400" dirty="0"/>
              <a:t> </a:t>
            </a:r>
            <a:r>
              <a:rPr lang="ru-RU" sz="2400" dirty="0" err="1"/>
              <a:t>він</a:t>
            </a:r>
            <a:r>
              <a:rPr lang="ru-RU" sz="2400" dirty="0"/>
              <a:t> </a:t>
            </a:r>
            <a:r>
              <a:rPr lang="ru-RU" sz="2400" dirty="0" err="1"/>
              <a:t>володіє</a:t>
            </a:r>
            <a:r>
              <a:rPr lang="ru-RU" sz="2400" dirty="0"/>
              <a:t> </a:t>
            </a:r>
            <a:r>
              <a:rPr lang="ru-RU" sz="2400" dirty="0" err="1"/>
              <a:t>спільно</a:t>
            </a:r>
            <a:r>
              <a:rPr lang="ru-RU" sz="2400" dirty="0"/>
              <a:t> з </a:t>
            </a:r>
            <a:r>
              <a:rPr lang="ru-RU" sz="2400" dirty="0" err="1"/>
              <a:t>іншими</a:t>
            </a:r>
            <a:r>
              <a:rPr lang="ru-RU" sz="2400" dirty="0"/>
              <a:t> особами; </a:t>
            </a:r>
          </a:p>
          <a:p>
            <a:pPr marL="457200" indent="-457200">
              <a:buAutoNum type="arabicParenR" startAt="30"/>
            </a:pPr>
            <a:endParaRPr lang="ru-RU" sz="2400" dirty="0"/>
          </a:p>
          <a:p>
            <a:pPr marL="457200" indent="-457200">
              <a:buAutoNum type="arabicParenR" startAt="31"/>
            </a:pPr>
            <a:r>
              <a:rPr lang="ru-RU" sz="2400" dirty="0"/>
              <a:t>про </a:t>
            </a:r>
            <a:r>
              <a:rPr lang="ru-RU" sz="2400" dirty="0" err="1"/>
              <a:t>відмову</a:t>
            </a:r>
            <a:r>
              <a:rPr lang="ru-RU" sz="2400" dirty="0"/>
              <a:t> у </a:t>
            </a:r>
            <a:r>
              <a:rPr lang="ru-RU" sz="2400" dirty="0" err="1"/>
              <a:t>відкритті</a:t>
            </a:r>
            <a:r>
              <a:rPr lang="ru-RU" sz="2400" dirty="0"/>
              <a:t> </a:t>
            </a:r>
            <a:r>
              <a:rPr lang="ru-RU" sz="2400" dirty="0" err="1"/>
              <a:t>провадження</a:t>
            </a:r>
            <a:r>
              <a:rPr lang="ru-RU" sz="2400" dirty="0"/>
              <a:t> у </a:t>
            </a:r>
            <a:r>
              <a:rPr lang="ru-RU" sz="2400" dirty="0" err="1"/>
              <a:t>справі</a:t>
            </a:r>
            <a:r>
              <a:rPr lang="ru-RU" sz="2400" dirty="0"/>
              <a:t> про </a:t>
            </a:r>
            <a:r>
              <a:rPr lang="ru-RU" sz="2400" dirty="0" err="1"/>
              <a:t>скасування</a:t>
            </a:r>
            <a:r>
              <a:rPr lang="ru-RU" sz="2400" dirty="0"/>
              <a:t> </a:t>
            </a:r>
            <a:r>
              <a:rPr lang="ru-RU" sz="2400" dirty="0" err="1"/>
              <a:t>рішення</a:t>
            </a:r>
            <a:r>
              <a:rPr lang="ru-RU" sz="2400" dirty="0"/>
              <a:t> </a:t>
            </a:r>
            <a:r>
              <a:rPr lang="ru-RU" sz="2400" dirty="0" err="1"/>
              <a:t>третейського</a:t>
            </a:r>
            <a:r>
              <a:rPr lang="ru-RU" sz="2400" dirty="0"/>
              <a:t> суду;</a:t>
            </a:r>
          </a:p>
          <a:p>
            <a:pPr marL="457200" indent="-457200">
              <a:buAutoNum type="arabicParenR" startAt="31"/>
            </a:pPr>
            <a:endParaRPr lang="ru-RU" sz="2400" dirty="0"/>
          </a:p>
          <a:p>
            <a:r>
              <a:rPr lang="ru-RU" sz="2400" dirty="0"/>
              <a:t> 32)  про </a:t>
            </a:r>
            <a:r>
              <a:rPr lang="ru-RU" sz="2400" dirty="0" err="1"/>
              <a:t>повернення</a:t>
            </a:r>
            <a:r>
              <a:rPr lang="ru-RU" sz="2400" dirty="0"/>
              <a:t> заяви про </a:t>
            </a:r>
            <a:r>
              <a:rPr lang="ru-RU" sz="2400" dirty="0" err="1"/>
              <a:t>скасування</a:t>
            </a:r>
            <a:r>
              <a:rPr lang="ru-RU" sz="2400" dirty="0"/>
              <a:t> </a:t>
            </a:r>
            <a:r>
              <a:rPr lang="ru-RU" sz="2400" dirty="0" err="1"/>
              <a:t>рішення</a:t>
            </a:r>
            <a:r>
              <a:rPr lang="ru-RU" sz="2400" dirty="0"/>
              <a:t> </a:t>
            </a:r>
            <a:r>
              <a:rPr lang="ru-RU" sz="2400" dirty="0" err="1"/>
              <a:t>третейського</a:t>
            </a:r>
            <a:r>
              <a:rPr lang="ru-RU" sz="2400" dirty="0"/>
              <a:t> суду;</a:t>
            </a:r>
          </a:p>
        </p:txBody>
      </p:sp>
    </p:spTree>
    <p:extLst>
      <p:ext uri="{BB962C8B-B14F-4D97-AF65-F5344CB8AC3E}">
        <p14:creationId xmlns:p14="http://schemas.microsoft.com/office/powerpoint/2010/main" val="3024317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F46941-2C83-E13F-0AD4-346B8898136F}"/>
              </a:ext>
            </a:extLst>
          </p:cNvPr>
          <p:cNvSpPr txBox="1"/>
          <p:nvPr/>
        </p:nvSpPr>
        <p:spPr>
          <a:xfrm>
            <a:off x="447040" y="447040"/>
            <a:ext cx="10261600" cy="3046988"/>
          </a:xfrm>
          <a:prstGeom prst="rect">
            <a:avLst/>
          </a:prstGeom>
          <a:noFill/>
        </p:spPr>
        <p:txBody>
          <a:bodyPr wrap="square" rtlCol="0">
            <a:spAutoFit/>
          </a:bodyPr>
          <a:lstStyle/>
          <a:p>
            <a:pPr marL="457200" indent="-457200">
              <a:buAutoNum type="arabicParenR" startAt="33"/>
            </a:pPr>
            <a:r>
              <a:rPr lang="ru-RU" sz="2400" dirty="0"/>
              <a:t>про </a:t>
            </a:r>
            <a:r>
              <a:rPr lang="ru-RU" sz="2400" dirty="0" err="1"/>
              <a:t>повернення</a:t>
            </a:r>
            <a:r>
              <a:rPr lang="ru-RU" sz="2400" dirty="0"/>
              <a:t> заяви про </a:t>
            </a:r>
            <a:r>
              <a:rPr lang="ru-RU" sz="2400" dirty="0" err="1"/>
              <a:t>видачу</a:t>
            </a:r>
            <a:r>
              <a:rPr lang="ru-RU" sz="2400" dirty="0"/>
              <a:t> наказу за </a:t>
            </a:r>
            <a:r>
              <a:rPr lang="ru-RU" sz="2400" dirty="0" err="1"/>
              <a:t>рішенням</a:t>
            </a:r>
            <a:r>
              <a:rPr lang="ru-RU" sz="2400" dirty="0"/>
              <a:t> </a:t>
            </a:r>
            <a:r>
              <a:rPr lang="ru-RU" sz="2400" dirty="0" err="1"/>
              <a:t>третейського</a:t>
            </a:r>
            <a:r>
              <a:rPr lang="ru-RU" sz="2400" dirty="0"/>
              <a:t> суду без </a:t>
            </a:r>
            <a:r>
              <a:rPr lang="ru-RU" sz="2400" dirty="0" err="1"/>
              <a:t>розгляду</a:t>
            </a:r>
            <a:r>
              <a:rPr lang="ru-RU" sz="2400" dirty="0"/>
              <a:t>; </a:t>
            </a:r>
          </a:p>
          <a:p>
            <a:pPr marL="457200" indent="-457200">
              <a:buAutoNum type="arabicParenR" startAt="33"/>
            </a:pPr>
            <a:endParaRPr lang="ru-RU" sz="2400" dirty="0"/>
          </a:p>
          <a:p>
            <a:pPr marL="457200" indent="-457200">
              <a:buAutoNum type="arabicParenR" startAt="34"/>
            </a:pPr>
            <a:r>
              <a:rPr lang="ru-RU" sz="2400" dirty="0"/>
              <a:t>про </a:t>
            </a:r>
            <a:r>
              <a:rPr lang="ru-RU" sz="2400" dirty="0" err="1"/>
              <a:t>залишення</a:t>
            </a:r>
            <a:r>
              <a:rPr lang="ru-RU" sz="2400" dirty="0"/>
              <a:t> без </a:t>
            </a:r>
            <a:r>
              <a:rPr lang="ru-RU" sz="2400" dirty="0" err="1"/>
              <a:t>розгляду</a:t>
            </a:r>
            <a:r>
              <a:rPr lang="ru-RU" sz="2400" dirty="0"/>
              <a:t> заяви про </a:t>
            </a:r>
            <a:r>
              <a:rPr lang="ru-RU" sz="2400" dirty="0" err="1"/>
              <a:t>відновлення</a:t>
            </a:r>
            <a:r>
              <a:rPr lang="ru-RU" sz="2400" dirty="0"/>
              <a:t> </a:t>
            </a:r>
            <a:r>
              <a:rPr lang="ru-RU" sz="2400" dirty="0" err="1"/>
              <a:t>втраченого</a:t>
            </a:r>
            <a:r>
              <a:rPr lang="ru-RU" sz="2400" dirty="0"/>
              <a:t> судового </a:t>
            </a:r>
            <a:r>
              <a:rPr lang="ru-RU" sz="2400" dirty="0" err="1"/>
              <a:t>провадження</a:t>
            </a:r>
            <a:r>
              <a:rPr lang="ru-RU" sz="2400" dirty="0"/>
              <a:t>; </a:t>
            </a:r>
          </a:p>
          <a:p>
            <a:pPr marL="457200" indent="-457200">
              <a:buAutoNum type="arabicParenR" startAt="34"/>
            </a:pPr>
            <a:endParaRPr lang="ru-RU" sz="2400" dirty="0"/>
          </a:p>
          <a:p>
            <a:r>
              <a:rPr lang="ru-RU" sz="2400" dirty="0"/>
              <a:t>35)  про </a:t>
            </a:r>
            <a:r>
              <a:rPr lang="ru-RU" sz="2400" dirty="0" err="1"/>
              <a:t>відновлення</a:t>
            </a:r>
            <a:r>
              <a:rPr lang="ru-RU" sz="2400" dirty="0"/>
              <a:t> </a:t>
            </a:r>
            <a:r>
              <a:rPr lang="ru-RU" sz="2400" dirty="0" err="1"/>
              <a:t>чи</a:t>
            </a:r>
            <a:r>
              <a:rPr lang="ru-RU" sz="2400" dirty="0"/>
              <a:t> </a:t>
            </a:r>
            <a:r>
              <a:rPr lang="ru-RU" sz="2400" dirty="0" err="1"/>
              <a:t>відмову</a:t>
            </a:r>
            <a:r>
              <a:rPr lang="ru-RU" sz="2400" dirty="0"/>
              <a:t> у </a:t>
            </a:r>
            <a:r>
              <a:rPr lang="ru-RU" sz="2400" dirty="0" err="1"/>
              <a:t>відновленні</a:t>
            </a:r>
            <a:r>
              <a:rPr lang="ru-RU" sz="2400" dirty="0"/>
              <a:t> </a:t>
            </a:r>
            <a:r>
              <a:rPr lang="ru-RU" sz="2400" dirty="0" err="1"/>
              <a:t>повністю</a:t>
            </a:r>
            <a:r>
              <a:rPr lang="ru-RU" sz="2400" dirty="0"/>
              <a:t> </a:t>
            </a:r>
            <a:r>
              <a:rPr lang="ru-RU" sz="2400" dirty="0" err="1"/>
              <a:t>або</a:t>
            </a:r>
            <a:r>
              <a:rPr lang="ru-RU" sz="2400" dirty="0"/>
              <a:t> </a:t>
            </a:r>
            <a:r>
              <a:rPr lang="ru-RU" sz="2400" dirty="0" err="1"/>
              <a:t>частково</a:t>
            </a:r>
            <a:r>
              <a:rPr lang="ru-RU" sz="2400" dirty="0"/>
              <a:t> </a:t>
            </a:r>
            <a:r>
              <a:rPr lang="ru-RU" sz="2400" dirty="0" err="1"/>
              <a:t>втраченого</a:t>
            </a:r>
            <a:r>
              <a:rPr lang="ru-RU" sz="2400" dirty="0"/>
              <a:t> судового </a:t>
            </a:r>
            <a:r>
              <a:rPr lang="ru-RU" sz="2400" dirty="0" err="1"/>
              <a:t>провадження</a:t>
            </a:r>
            <a:r>
              <a:rPr lang="ru-RU" sz="2400" dirty="0"/>
              <a:t>. </a:t>
            </a:r>
            <a:endParaRPr lang="uk-UA" sz="2400" dirty="0"/>
          </a:p>
        </p:txBody>
      </p:sp>
    </p:spTree>
    <p:extLst>
      <p:ext uri="{BB962C8B-B14F-4D97-AF65-F5344CB8AC3E}">
        <p14:creationId xmlns:p14="http://schemas.microsoft.com/office/powerpoint/2010/main" val="861193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600761-2170-F124-8190-F412DED9D7B6}"/>
              </a:ext>
            </a:extLst>
          </p:cNvPr>
          <p:cNvSpPr txBox="1"/>
          <p:nvPr/>
        </p:nvSpPr>
        <p:spPr>
          <a:xfrm>
            <a:off x="284480" y="497840"/>
            <a:ext cx="10038080" cy="4524315"/>
          </a:xfrm>
          <a:prstGeom prst="rect">
            <a:avLst/>
          </a:prstGeom>
          <a:noFill/>
        </p:spPr>
        <p:txBody>
          <a:bodyPr wrap="square" rtlCol="0">
            <a:spAutoFit/>
          </a:bodyPr>
          <a:lstStyle/>
          <a:p>
            <a:r>
              <a:rPr lang="ru-RU" sz="2400" b="1" i="1" dirty="0"/>
              <a:t>Строк на </a:t>
            </a:r>
            <a:r>
              <a:rPr lang="ru-RU" sz="2400" b="1" i="1" dirty="0" err="1"/>
              <a:t>апеляційне</a:t>
            </a:r>
            <a:r>
              <a:rPr lang="ru-RU" sz="2400" b="1" i="1" dirty="0"/>
              <a:t> </a:t>
            </a:r>
            <a:r>
              <a:rPr lang="ru-RU" sz="2400" b="1" i="1" dirty="0" err="1"/>
              <a:t>оскарження</a:t>
            </a:r>
            <a:r>
              <a:rPr lang="ru-RU" sz="2400" b="1" i="1" dirty="0"/>
              <a:t> </a:t>
            </a:r>
            <a:r>
              <a:rPr lang="ru-RU" sz="2400" b="1" i="1" dirty="0" err="1"/>
              <a:t>визначає</a:t>
            </a:r>
            <a:r>
              <a:rPr lang="ru-RU" sz="2400" b="1" i="1" dirty="0"/>
              <a:t> </a:t>
            </a:r>
            <a:r>
              <a:rPr lang="ru-RU" sz="2400" b="1" i="1" dirty="0" err="1"/>
              <a:t>стаття</a:t>
            </a:r>
            <a:r>
              <a:rPr lang="ru-RU" sz="2400" b="1" i="1" dirty="0"/>
              <a:t> 256 ГПК. </a:t>
            </a:r>
          </a:p>
          <a:p>
            <a:endParaRPr lang="ru-RU" sz="2400" dirty="0"/>
          </a:p>
          <a:p>
            <a:r>
              <a:rPr lang="ru-RU" sz="2400" dirty="0"/>
              <a:t> </a:t>
            </a:r>
            <a:r>
              <a:rPr lang="ru-RU" sz="2400" dirty="0" err="1"/>
              <a:t>Апеляційна</a:t>
            </a:r>
            <a:r>
              <a:rPr lang="ru-RU" sz="2400" dirty="0"/>
              <a:t> </a:t>
            </a:r>
            <a:r>
              <a:rPr lang="ru-RU" sz="2400" dirty="0" err="1"/>
              <a:t>скарга</a:t>
            </a:r>
            <a:r>
              <a:rPr lang="ru-RU" sz="2400" dirty="0"/>
              <a:t> на </a:t>
            </a:r>
            <a:r>
              <a:rPr lang="ru-RU" sz="2400" dirty="0" err="1"/>
              <a:t>рішення</a:t>
            </a:r>
            <a:r>
              <a:rPr lang="ru-RU" sz="2400" dirty="0"/>
              <a:t> суду </a:t>
            </a:r>
            <a:r>
              <a:rPr lang="ru-RU" sz="2400" dirty="0" err="1"/>
              <a:t>подається</a:t>
            </a:r>
            <a:r>
              <a:rPr lang="ru-RU" sz="2400" dirty="0"/>
              <a:t> </a:t>
            </a:r>
            <a:r>
              <a:rPr lang="ru-RU" sz="2400" b="1" i="1" dirty="0" err="1"/>
              <a:t>протягом</a:t>
            </a:r>
            <a:r>
              <a:rPr lang="ru-RU" sz="2400" b="1" i="1" dirty="0"/>
              <a:t> </a:t>
            </a:r>
            <a:r>
              <a:rPr lang="ru-RU" sz="2400" b="1" i="1" dirty="0" err="1"/>
              <a:t>двадцяти</a:t>
            </a:r>
            <a:r>
              <a:rPr lang="ru-RU" sz="2400" b="1" i="1" dirty="0"/>
              <a:t> </a:t>
            </a:r>
            <a:r>
              <a:rPr lang="ru-RU" sz="2400" b="1" i="1" dirty="0" err="1"/>
              <a:t>днів</a:t>
            </a:r>
            <a:r>
              <a:rPr lang="ru-RU" sz="2400" b="1" i="1" dirty="0"/>
              <a:t>, </a:t>
            </a:r>
            <a:r>
              <a:rPr lang="ru-RU" sz="2400" dirty="0"/>
              <a:t>а на </a:t>
            </a:r>
            <a:r>
              <a:rPr lang="ru-RU" sz="2400" dirty="0" err="1"/>
              <a:t>ухвалу</a:t>
            </a:r>
            <a:r>
              <a:rPr lang="ru-RU" sz="2400" dirty="0"/>
              <a:t> суду – </a:t>
            </a:r>
            <a:r>
              <a:rPr lang="ru-RU" sz="2400" b="1" i="1" dirty="0" err="1"/>
              <a:t>протягом</a:t>
            </a:r>
            <a:r>
              <a:rPr lang="ru-RU" sz="2400" b="1" i="1" dirty="0"/>
              <a:t> десяти </a:t>
            </a:r>
            <a:r>
              <a:rPr lang="ru-RU" sz="2400" b="1" i="1" dirty="0" err="1"/>
              <a:t>днів</a:t>
            </a:r>
            <a:r>
              <a:rPr lang="ru-RU" sz="2400" b="1" i="1" dirty="0"/>
              <a:t> з дня </a:t>
            </a:r>
            <a:r>
              <a:rPr lang="ru-RU" sz="2400" b="1" i="1" dirty="0" err="1"/>
              <a:t>його</a:t>
            </a:r>
            <a:r>
              <a:rPr lang="ru-RU" sz="2400" b="1" i="1" dirty="0"/>
              <a:t> (</a:t>
            </a:r>
            <a:r>
              <a:rPr lang="ru-RU" sz="2400" b="1" i="1" dirty="0" err="1"/>
              <a:t>її</a:t>
            </a:r>
            <a:r>
              <a:rPr lang="ru-RU" sz="2400" b="1" i="1" dirty="0"/>
              <a:t>) </a:t>
            </a:r>
            <a:r>
              <a:rPr lang="ru-RU" sz="2400" b="1" i="1" dirty="0" err="1"/>
              <a:t>проголошення</a:t>
            </a:r>
            <a:r>
              <a:rPr lang="ru-RU" sz="2400" b="1" i="1" dirty="0"/>
              <a:t>. </a:t>
            </a:r>
          </a:p>
          <a:p>
            <a:endParaRPr lang="ru-RU" sz="2400" dirty="0"/>
          </a:p>
          <a:p>
            <a:endParaRPr lang="ru-RU" sz="2400" dirty="0"/>
          </a:p>
          <a:p>
            <a:r>
              <a:rPr lang="ru-RU" sz="2400" dirty="0"/>
              <a:t>	</a:t>
            </a:r>
            <a:r>
              <a:rPr lang="ru-RU" sz="2400" dirty="0" err="1"/>
              <a:t>Якщо</a:t>
            </a:r>
            <a:r>
              <a:rPr lang="ru-RU" sz="2400" dirty="0"/>
              <a:t> в судовому </a:t>
            </a:r>
            <a:r>
              <a:rPr lang="ru-RU" sz="2400" dirty="0" err="1"/>
              <a:t>засіданні</a:t>
            </a:r>
            <a:r>
              <a:rPr lang="ru-RU" sz="2400" dirty="0"/>
              <a:t> </a:t>
            </a:r>
            <a:r>
              <a:rPr lang="ru-RU" sz="2400" dirty="0" err="1"/>
              <a:t>було</a:t>
            </a:r>
            <a:r>
              <a:rPr lang="ru-RU" sz="2400" dirty="0"/>
              <a:t> </a:t>
            </a:r>
            <a:r>
              <a:rPr lang="ru-RU" sz="2400" dirty="0" err="1"/>
              <a:t>оголошено</a:t>
            </a:r>
            <a:r>
              <a:rPr lang="ru-RU" sz="2400" dirty="0"/>
              <a:t> </a:t>
            </a:r>
            <a:r>
              <a:rPr lang="ru-RU" sz="2400" dirty="0" err="1"/>
              <a:t>лише</a:t>
            </a:r>
            <a:r>
              <a:rPr lang="ru-RU" sz="2400" dirty="0"/>
              <a:t> </a:t>
            </a:r>
            <a:r>
              <a:rPr lang="ru-RU" sz="2400" dirty="0" err="1"/>
              <a:t>вступну</a:t>
            </a:r>
            <a:r>
              <a:rPr lang="ru-RU" sz="2400" dirty="0"/>
              <a:t> та </a:t>
            </a:r>
            <a:r>
              <a:rPr lang="ru-RU" sz="2400" dirty="0" err="1"/>
              <a:t>резолютивну</a:t>
            </a:r>
            <a:r>
              <a:rPr lang="ru-RU" sz="2400" dirty="0"/>
              <a:t> </a:t>
            </a:r>
            <a:r>
              <a:rPr lang="ru-RU" sz="2400" dirty="0" err="1"/>
              <a:t>частини</a:t>
            </a:r>
            <a:r>
              <a:rPr lang="ru-RU" sz="2400" dirty="0"/>
              <a:t> </a:t>
            </a:r>
            <a:r>
              <a:rPr lang="ru-RU" sz="2400" dirty="0" err="1"/>
              <a:t>рішення</a:t>
            </a:r>
            <a:r>
              <a:rPr lang="ru-RU" sz="2400" dirty="0"/>
              <a:t> суду, </a:t>
            </a:r>
            <a:r>
              <a:rPr lang="ru-RU" sz="2400" dirty="0" err="1"/>
              <a:t>або</a:t>
            </a:r>
            <a:r>
              <a:rPr lang="ru-RU" sz="2400" dirty="0"/>
              <a:t> у </a:t>
            </a:r>
            <a:r>
              <a:rPr lang="ru-RU" sz="2400" dirty="0" err="1"/>
              <a:t>разі</a:t>
            </a:r>
            <a:r>
              <a:rPr lang="ru-RU" sz="2400" dirty="0"/>
              <a:t> </a:t>
            </a:r>
            <a:r>
              <a:rPr lang="ru-RU" sz="2400" dirty="0" err="1"/>
              <a:t>розгляду</a:t>
            </a:r>
            <a:r>
              <a:rPr lang="ru-RU" sz="2400" dirty="0"/>
              <a:t> </a:t>
            </a:r>
            <a:r>
              <a:rPr lang="ru-RU" sz="2400" dirty="0" err="1"/>
              <a:t>справи</a:t>
            </a:r>
            <a:r>
              <a:rPr lang="ru-RU" sz="2400" dirty="0"/>
              <a:t> (</a:t>
            </a:r>
            <a:r>
              <a:rPr lang="ru-RU" sz="2400" dirty="0" err="1"/>
              <a:t>вирішення</a:t>
            </a:r>
            <a:r>
              <a:rPr lang="ru-RU" sz="2400" dirty="0"/>
              <a:t> </a:t>
            </a:r>
            <a:r>
              <a:rPr lang="ru-RU" sz="2400" dirty="0" err="1"/>
              <a:t>питання</a:t>
            </a:r>
            <a:r>
              <a:rPr lang="ru-RU" sz="2400" dirty="0"/>
              <a:t>) без </a:t>
            </a:r>
            <a:r>
              <a:rPr lang="ru-RU" sz="2400" dirty="0" err="1"/>
              <a:t>повідомлення</a:t>
            </a:r>
            <a:r>
              <a:rPr lang="ru-RU" sz="2400" dirty="0"/>
              <a:t> (</a:t>
            </a:r>
            <a:r>
              <a:rPr lang="ru-RU" sz="2400" dirty="0" err="1"/>
              <a:t>виклику</a:t>
            </a:r>
            <a:r>
              <a:rPr lang="ru-RU" sz="2400" dirty="0"/>
              <a:t>) </a:t>
            </a:r>
            <a:r>
              <a:rPr lang="ru-RU" sz="2400" dirty="0" err="1"/>
              <a:t>учасників</a:t>
            </a:r>
            <a:r>
              <a:rPr lang="ru-RU" sz="2400" dirty="0"/>
              <a:t> </a:t>
            </a:r>
            <a:r>
              <a:rPr lang="ru-RU" sz="2400" dirty="0" err="1"/>
              <a:t>справи</a:t>
            </a:r>
            <a:r>
              <a:rPr lang="ru-RU" sz="2400" dirty="0"/>
              <a:t>, </a:t>
            </a:r>
            <a:r>
              <a:rPr lang="ru-RU" sz="2400" b="1" i="1" dirty="0" err="1"/>
              <a:t>зазначений</a:t>
            </a:r>
            <a:r>
              <a:rPr lang="ru-RU" sz="2400" b="1" i="1" dirty="0"/>
              <a:t> строк </a:t>
            </a:r>
            <a:r>
              <a:rPr lang="ru-RU" sz="2400" b="1" i="1" dirty="0" err="1"/>
              <a:t>обчислюється</a:t>
            </a:r>
            <a:r>
              <a:rPr lang="ru-RU" sz="2400" b="1" i="1" dirty="0"/>
              <a:t> з дня </a:t>
            </a:r>
            <a:r>
              <a:rPr lang="ru-RU" sz="2400" b="1" i="1" dirty="0" err="1"/>
              <a:t>складення</a:t>
            </a:r>
            <a:r>
              <a:rPr lang="ru-RU" sz="2400" b="1" i="1" dirty="0"/>
              <a:t> </a:t>
            </a:r>
            <a:r>
              <a:rPr lang="ru-RU" sz="2400" b="1" i="1" dirty="0" err="1"/>
              <a:t>повного</a:t>
            </a:r>
            <a:r>
              <a:rPr lang="ru-RU" sz="2400" b="1" i="1" dirty="0"/>
              <a:t> судового </a:t>
            </a:r>
            <a:r>
              <a:rPr lang="ru-RU" sz="2400" b="1" i="1" dirty="0" err="1"/>
              <a:t>рішення</a:t>
            </a:r>
            <a:r>
              <a:rPr lang="ru-RU" sz="2400" b="1" i="1" dirty="0"/>
              <a:t>.</a:t>
            </a:r>
          </a:p>
        </p:txBody>
      </p:sp>
    </p:spTree>
    <p:extLst>
      <p:ext uri="{BB962C8B-B14F-4D97-AF65-F5344CB8AC3E}">
        <p14:creationId xmlns:p14="http://schemas.microsoft.com/office/powerpoint/2010/main" val="3812158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C4A9D3-F5C3-204C-104F-81CD009255C0}"/>
              </a:ext>
            </a:extLst>
          </p:cNvPr>
          <p:cNvSpPr txBox="1"/>
          <p:nvPr/>
        </p:nvSpPr>
        <p:spPr>
          <a:xfrm>
            <a:off x="325120" y="528320"/>
            <a:ext cx="9377680" cy="2954655"/>
          </a:xfrm>
          <a:prstGeom prst="rect">
            <a:avLst/>
          </a:prstGeom>
          <a:noFill/>
        </p:spPr>
        <p:txBody>
          <a:bodyPr wrap="square" rtlCol="0">
            <a:spAutoFit/>
          </a:bodyPr>
          <a:lstStyle/>
          <a:p>
            <a:r>
              <a:rPr lang="uk-UA" sz="2400" dirty="0"/>
              <a:t>Порядок подання апеляційної скарги визначає стаття 257 ГПК, відповідно до якого апеляційна скарга подається безпосередньо до суду апеляційної інстанції. </a:t>
            </a:r>
          </a:p>
          <a:p>
            <a:endParaRPr lang="uk-UA" sz="2400" dirty="0"/>
          </a:p>
          <a:p>
            <a:r>
              <a:rPr lang="uk-UA" sz="2400" b="1" i="1" dirty="0"/>
              <a:t>Форму і зміст апеляційної скарги, яка подається у письмовій формі  визначає стаття 258 ГПК</a:t>
            </a:r>
            <a:r>
              <a:rPr lang="uk-UA" b="1" i="1" dirty="0"/>
              <a:t>.</a:t>
            </a:r>
          </a:p>
          <a:p>
            <a:endParaRPr lang="uk-UA" b="1" i="1" dirty="0"/>
          </a:p>
          <a:p>
            <a:r>
              <a:rPr lang="ru-RU" sz="2400" b="1" i="1" dirty="0"/>
              <a:t>В </a:t>
            </a:r>
            <a:r>
              <a:rPr lang="ru-RU" sz="2400" b="1" i="1" dirty="0" err="1"/>
              <a:t>апеляційній</a:t>
            </a:r>
            <a:r>
              <a:rPr lang="ru-RU" sz="2400" b="1" i="1" dirty="0"/>
              <a:t> </a:t>
            </a:r>
            <a:r>
              <a:rPr lang="ru-RU" sz="2400" b="1" i="1" dirty="0" err="1"/>
              <a:t>скарзі</a:t>
            </a:r>
            <a:r>
              <a:rPr lang="ru-RU" sz="2400" b="1" i="1" dirty="0"/>
              <a:t> </a:t>
            </a:r>
            <a:r>
              <a:rPr lang="ru-RU" sz="2400" b="1" i="1" dirty="0" err="1"/>
              <a:t>мають</a:t>
            </a:r>
            <a:r>
              <a:rPr lang="ru-RU" sz="2400" b="1" i="1" dirty="0"/>
              <a:t> бути </a:t>
            </a:r>
            <a:r>
              <a:rPr lang="ru-RU" sz="2400" b="1" i="1" dirty="0" err="1"/>
              <a:t>зазначені</a:t>
            </a:r>
            <a:r>
              <a:rPr lang="ru-RU" sz="2400" b="1" i="1" dirty="0"/>
              <a:t>:</a:t>
            </a:r>
            <a:endParaRPr lang="uk-UA" sz="2400" b="1" i="1" dirty="0"/>
          </a:p>
        </p:txBody>
      </p:sp>
      <p:sp>
        <p:nvSpPr>
          <p:cNvPr id="5" name="TextBox 4">
            <a:extLst>
              <a:ext uri="{FF2B5EF4-FFF2-40B4-BE49-F238E27FC236}">
                <a16:creationId xmlns:a16="http://schemas.microsoft.com/office/drawing/2014/main" id="{B46CDF9E-3011-D5BA-8C60-9BF207912F50}"/>
              </a:ext>
            </a:extLst>
          </p:cNvPr>
          <p:cNvSpPr txBox="1"/>
          <p:nvPr/>
        </p:nvSpPr>
        <p:spPr>
          <a:xfrm>
            <a:off x="162560" y="3596640"/>
            <a:ext cx="10759440" cy="3170099"/>
          </a:xfrm>
          <a:prstGeom prst="rect">
            <a:avLst/>
          </a:prstGeom>
          <a:noFill/>
        </p:spPr>
        <p:txBody>
          <a:bodyPr wrap="square" rtlCol="0">
            <a:spAutoFit/>
          </a:bodyPr>
          <a:lstStyle/>
          <a:p>
            <a:pPr marL="457200" indent="-457200">
              <a:buAutoNum type="arabicParenR"/>
            </a:pPr>
            <a:r>
              <a:rPr lang="uk-UA" sz="2000" dirty="0"/>
              <a:t>найменування суду, до якого подається скарга;</a:t>
            </a:r>
          </a:p>
          <a:p>
            <a:endParaRPr lang="uk-UA" sz="2000" dirty="0"/>
          </a:p>
          <a:p>
            <a:r>
              <a:rPr lang="uk-UA" sz="2000" dirty="0"/>
              <a:t> 2)  повне найменування (для юридичних осіб) або ім’я (прізвище, ім’я та по батькові) (для фізичних осіб) особи, яка подає апеляційну скаргу, її місцезнаходження (для юридичних осіб) або місце проживання чи перебування (для фізичних осіб), поштовий індекс, ідентифікаційний код юридичної особи в Єдиному державному реєстрі підприємств і організацій України, реєстраційний номер облікової картки платника податків (для фізичних осіб) за його наявності або номер і серія паспорта для фізичних осіб – громадян України, номери засобів зв’язку та електронної пошти, офіційна електронна адреса, за наявності; </a:t>
            </a:r>
          </a:p>
        </p:txBody>
      </p:sp>
    </p:spTree>
    <p:extLst>
      <p:ext uri="{BB962C8B-B14F-4D97-AF65-F5344CB8AC3E}">
        <p14:creationId xmlns:p14="http://schemas.microsoft.com/office/powerpoint/2010/main" val="4290066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D9636A-AC55-2F1B-355F-12EBDA3DD662}"/>
              </a:ext>
            </a:extLst>
          </p:cNvPr>
          <p:cNvSpPr txBox="1"/>
          <p:nvPr/>
        </p:nvSpPr>
        <p:spPr>
          <a:xfrm>
            <a:off x="233680" y="416560"/>
            <a:ext cx="10505440" cy="6378669"/>
          </a:xfrm>
          <a:prstGeom prst="rect">
            <a:avLst/>
          </a:prstGeom>
          <a:noFill/>
        </p:spPr>
        <p:txBody>
          <a:bodyPr wrap="square" rtlCol="0">
            <a:spAutoFit/>
          </a:bodyPr>
          <a:lstStyle/>
          <a:p>
            <a:r>
              <a:rPr lang="uk-UA" sz="2150" dirty="0"/>
              <a:t>3)  повне найменування (для юридичних осіб) або ім’я (прізвище, ім’я та по батькові) (для фізичних осіб) інших учасників справи, їх місцезнаходження (для юридичних осіб) або місце проживання чи перебування (для фізичних осіб);</a:t>
            </a:r>
          </a:p>
          <a:p>
            <a:r>
              <a:rPr lang="uk-UA" sz="2150" dirty="0"/>
              <a:t> 4)  рішення або ухвала, що оскаржується;</a:t>
            </a:r>
          </a:p>
          <a:p>
            <a:r>
              <a:rPr lang="uk-UA" sz="2150" dirty="0"/>
              <a:t> 5)  у чому полягає незаконність і (або) необґрунтованість рішення або ухвали (неповнота встановлення обставин, які мають значення для справи, та (або) неправильність установлення обставин, які мають значення для справи, внаслідок необґрунтованої відмови у прийнятті доказів, неправильного їх дослідження чи оцінки, неподання доказів з поважних причин та (або) неправильне визначення відповідно до встановлених судом обставин правовідносин тощо); </a:t>
            </a:r>
          </a:p>
          <a:p>
            <a:r>
              <a:rPr lang="uk-UA" sz="2150" dirty="0"/>
              <a:t>6)  нові обставини, що підлягають встановленню, докази, які підлягають дослідженню чи оцінці, обґрунтування поважності причин неподання доказів до суду першої інстанції, заперечення проти доказів, використаних судом першої інстанції;</a:t>
            </a:r>
          </a:p>
          <a:p>
            <a:r>
              <a:rPr lang="uk-UA" sz="2150" dirty="0"/>
              <a:t> 7)  клопотання особи, яка подала скаргу;</a:t>
            </a:r>
          </a:p>
          <a:p>
            <a:r>
              <a:rPr lang="uk-UA" sz="2150" dirty="0"/>
              <a:t> 8)  дата отримання копії судового рішення суду першої інстанції, що оскаржується; </a:t>
            </a:r>
          </a:p>
          <a:p>
            <a:r>
              <a:rPr lang="uk-UA" sz="2150" dirty="0"/>
              <a:t>9)  перелік документів та інших матеріалів, що додаються. </a:t>
            </a:r>
          </a:p>
        </p:txBody>
      </p:sp>
    </p:spTree>
    <p:extLst>
      <p:ext uri="{BB962C8B-B14F-4D97-AF65-F5344CB8AC3E}">
        <p14:creationId xmlns:p14="http://schemas.microsoft.com/office/powerpoint/2010/main" val="1441493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EA41C3-15CA-C96A-9A70-303A3BB24414}"/>
              </a:ext>
            </a:extLst>
          </p:cNvPr>
          <p:cNvSpPr txBox="1"/>
          <p:nvPr/>
        </p:nvSpPr>
        <p:spPr>
          <a:xfrm>
            <a:off x="447040" y="609600"/>
            <a:ext cx="9977120" cy="5632311"/>
          </a:xfrm>
          <a:prstGeom prst="rect">
            <a:avLst/>
          </a:prstGeom>
          <a:noFill/>
        </p:spPr>
        <p:txBody>
          <a:bodyPr wrap="square" rtlCol="0">
            <a:spAutoFit/>
          </a:bodyPr>
          <a:lstStyle/>
          <a:p>
            <a:r>
              <a:rPr lang="uk-UA" sz="2400" b="1" i="1" dirty="0"/>
              <a:t>До апеляційної скарги додаються:</a:t>
            </a:r>
          </a:p>
          <a:p>
            <a:endParaRPr lang="uk-UA" sz="2400" dirty="0"/>
          </a:p>
          <a:p>
            <a:r>
              <a:rPr lang="uk-UA" sz="2400" dirty="0"/>
              <a:t> 1)  довіреність або інший документ, що посвідчує повноваження представника, якщо скарга подана представником і в справі немає підтвердження його повноважень;</a:t>
            </a:r>
          </a:p>
          <a:p>
            <a:endParaRPr lang="uk-UA" sz="2400" dirty="0"/>
          </a:p>
          <a:p>
            <a:r>
              <a:rPr lang="uk-UA" sz="2400" dirty="0"/>
              <a:t> 2)  докази сплати судового збору;</a:t>
            </a:r>
          </a:p>
          <a:p>
            <a:r>
              <a:rPr lang="uk-UA" sz="2400" dirty="0"/>
              <a:t> </a:t>
            </a:r>
          </a:p>
          <a:p>
            <a:pPr marL="457200" indent="-457200">
              <a:buAutoNum type="arabicParenR" startAt="3"/>
            </a:pPr>
            <a:r>
              <a:rPr lang="uk-UA" sz="2400" dirty="0"/>
              <a:t>докази надсилання копії скарги іншій стороні у справі; </a:t>
            </a:r>
          </a:p>
          <a:p>
            <a:pPr marL="457200" indent="-457200">
              <a:buAutoNum type="arabicParenR" startAt="3"/>
            </a:pPr>
            <a:endParaRPr lang="uk-UA" sz="2400" dirty="0"/>
          </a:p>
          <a:p>
            <a:r>
              <a:rPr lang="uk-UA" sz="2400" dirty="0"/>
              <a:t>4)  докази, що підтверджують дату отримання копії оскаржуваного судового рішення суду першої інстанції, за наявності. </a:t>
            </a:r>
          </a:p>
          <a:p>
            <a:r>
              <a:rPr lang="uk-UA" sz="2400" dirty="0"/>
              <a:t>Якщо апеляційна скарга подається особою, звільненою від сплати судового збору відповідно до закону, у ній зазначаються підстави звільнення від сплати судового збору.</a:t>
            </a:r>
          </a:p>
        </p:txBody>
      </p:sp>
    </p:spTree>
    <p:extLst>
      <p:ext uri="{BB962C8B-B14F-4D97-AF65-F5344CB8AC3E}">
        <p14:creationId xmlns:p14="http://schemas.microsoft.com/office/powerpoint/2010/main" val="3831777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FC287E-E9CC-2481-FE74-070F73A60810}"/>
              </a:ext>
            </a:extLst>
          </p:cNvPr>
          <p:cNvSpPr>
            <a:spLocks noGrp="1"/>
          </p:cNvSpPr>
          <p:nvPr>
            <p:ph type="title"/>
          </p:nvPr>
        </p:nvSpPr>
        <p:spPr/>
        <p:txBody>
          <a:bodyPr/>
          <a:lstStyle/>
          <a:p>
            <a:r>
              <a:rPr lang="ru-RU" dirty="0" err="1"/>
              <a:t>Відкриття</a:t>
            </a:r>
            <a:r>
              <a:rPr lang="ru-RU" dirty="0"/>
              <a:t> </a:t>
            </a:r>
            <a:r>
              <a:rPr lang="ru-RU" dirty="0" err="1"/>
              <a:t>апеляційного</a:t>
            </a:r>
            <a:r>
              <a:rPr lang="ru-RU" dirty="0"/>
              <a:t> </a:t>
            </a:r>
            <a:r>
              <a:rPr lang="ru-RU" dirty="0" err="1"/>
              <a:t>провадження</a:t>
            </a:r>
            <a:r>
              <a:rPr lang="ru-RU" dirty="0"/>
              <a:t>. </a:t>
            </a:r>
            <a:r>
              <a:rPr lang="ru-RU" dirty="0" err="1"/>
              <a:t>Апеляційний</a:t>
            </a:r>
            <a:r>
              <a:rPr lang="ru-RU" dirty="0"/>
              <a:t> </a:t>
            </a:r>
            <a:r>
              <a:rPr lang="ru-RU" dirty="0" err="1"/>
              <a:t>розгляд</a:t>
            </a:r>
            <a:endParaRPr lang="uk-UA" dirty="0"/>
          </a:p>
        </p:txBody>
      </p:sp>
      <p:sp>
        <p:nvSpPr>
          <p:cNvPr id="3" name="Объект 2">
            <a:extLst>
              <a:ext uri="{FF2B5EF4-FFF2-40B4-BE49-F238E27FC236}">
                <a16:creationId xmlns:a16="http://schemas.microsoft.com/office/drawing/2014/main" id="{9CEBCBCD-D039-07A6-5527-496E2BB6E3A3}"/>
              </a:ext>
            </a:extLst>
          </p:cNvPr>
          <p:cNvSpPr>
            <a:spLocks noGrp="1"/>
          </p:cNvSpPr>
          <p:nvPr>
            <p:ph idx="1"/>
          </p:nvPr>
        </p:nvSpPr>
        <p:spPr/>
        <p:txBody>
          <a:bodyPr/>
          <a:lstStyle/>
          <a:p>
            <a:r>
              <a:rPr lang="ru-RU" dirty="0" err="1"/>
              <a:t>Визначені</a:t>
            </a:r>
            <a:r>
              <a:rPr lang="ru-RU" dirty="0"/>
              <a:t> </a:t>
            </a:r>
            <a:r>
              <a:rPr lang="ru-RU" b="1" i="1" dirty="0"/>
              <a:t>в </a:t>
            </a:r>
            <a:r>
              <a:rPr lang="ru-RU" b="1" i="1" dirty="0" err="1"/>
              <a:t>статті</a:t>
            </a:r>
            <a:r>
              <a:rPr lang="ru-RU" b="1" i="1" dirty="0"/>
              <a:t> 254 ГПК </a:t>
            </a:r>
            <a:r>
              <a:rPr lang="ru-RU" dirty="0" err="1"/>
              <a:t>учасники</a:t>
            </a:r>
            <a:r>
              <a:rPr lang="ru-RU" dirty="0"/>
              <a:t> </a:t>
            </a:r>
            <a:r>
              <a:rPr lang="ru-RU" dirty="0" err="1"/>
              <a:t>справи</a:t>
            </a:r>
            <a:r>
              <a:rPr lang="ru-RU" dirty="0"/>
              <a:t> у </a:t>
            </a:r>
            <a:r>
              <a:rPr lang="ru-RU" dirty="0" err="1"/>
              <a:t>встановлений</a:t>
            </a:r>
            <a:r>
              <a:rPr lang="ru-RU" dirty="0"/>
              <a:t> </a:t>
            </a:r>
            <a:r>
              <a:rPr lang="ru-RU" b="1" i="1" dirty="0" err="1"/>
              <a:t>статтею</a:t>
            </a:r>
            <a:r>
              <a:rPr lang="ru-RU" b="1" i="1" dirty="0"/>
              <a:t> 256 ГПК </a:t>
            </a:r>
            <a:r>
              <a:rPr lang="ru-RU" dirty="0"/>
              <a:t>строк, </a:t>
            </a:r>
            <a:r>
              <a:rPr lang="ru-RU" dirty="0" err="1"/>
              <a:t>мають</a:t>
            </a:r>
            <a:r>
              <a:rPr lang="ru-RU" dirty="0"/>
              <a:t> право подати </a:t>
            </a:r>
            <a:r>
              <a:rPr lang="ru-RU" dirty="0" err="1"/>
              <a:t>апеляційну</a:t>
            </a:r>
            <a:r>
              <a:rPr lang="ru-RU" dirty="0"/>
              <a:t> </a:t>
            </a:r>
            <a:r>
              <a:rPr lang="ru-RU" dirty="0" err="1"/>
              <a:t>скаргу</a:t>
            </a:r>
            <a:r>
              <a:rPr lang="ru-RU" dirty="0"/>
              <a:t>. </a:t>
            </a:r>
            <a:r>
              <a:rPr lang="ru-RU" dirty="0" err="1"/>
              <a:t>Проте</a:t>
            </a:r>
            <a:r>
              <a:rPr lang="ru-RU" dirty="0"/>
              <a:t>, </a:t>
            </a:r>
            <a:r>
              <a:rPr lang="ru-RU" dirty="0" err="1"/>
              <a:t>процесуальним</a:t>
            </a:r>
            <a:r>
              <a:rPr lang="ru-RU" dirty="0"/>
              <a:t> законом </a:t>
            </a:r>
            <a:r>
              <a:rPr lang="ru-RU" dirty="0" err="1"/>
              <a:t>встановлені</a:t>
            </a:r>
            <a:r>
              <a:rPr lang="ru-RU" dirty="0"/>
              <a:t> </a:t>
            </a:r>
            <a:r>
              <a:rPr lang="ru-RU" dirty="0" err="1"/>
              <a:t>випадки</a:t>
            </a:r>
            <a:r>
              <a:rPr lang="ru-RU" dirty="0"/>
              <a:t>, коли подана </a:t>
            </a:r>
            <a:r>
              <a:rPr lang="ru-RU" dirty="0" err="1"/>
              <a:t>апеляційна</a:t>
            </a:r>
            <a:r>
              <a:rPr lang="ru-RU" dirty="0"/>
              <a:t> </a:t>
            </a:r>
            <a:r>
              <a:rPr lang="ru-RU" dirty="0" err="1"/>
              <a:t>скарга</a:t>
            </a:r>
            <a:r>
              <a:rPr lang="ru-RU" dirty="0"/>
              <a:t> </a:t>
            </a:r>
            <a:r>
              <a:rPr lang="ru-RU" dirty="0" err="1"/>
              <a:t>залишається</a:t>
            </a:r>
            <a:r>
              <a:rPr lang="ru-RU" dirty="0"/>
              <a:t> без руху та </a:t>
            </a:r>
            <a:r>
              <a:rPr lang="ru-RU" dirty="0" err="1"/>
              <a:t>повертається</a:t>
            </a:r>
            <a:r>
              <a:rPr lang="ru-RU" dirty="0"/>
              <a:t> </a:t>
            </a:r>
            <a:r>
              <a:rPr lang="ru-RU" dirty="0" err="1"/>
              <a:t>суб’єктам</a:t>
            </a:r>
            <a:r>
              <a:rPr lang="ru-RU" dirty="0"/>
              <a:t> </a:t>
            </a:r>
            <a:r>
              <a:rPr lang="ru-RU" dirty="0" err="1"/>
              <a:t>її</a:t>
            </a:r>
            <a:r>
              <a:rPr lang="ru-RU" dirty="0"/>
              <a:t> </a:t>
            </a:r>
            <a:r>
              <a:rPr lang="ru-RU" dirty="0" err="1"/>
              <a:t>подання</a:t>
            </a:r>
            <a:r>
              <a:rPr lang="ru-RU" dirty="0"/>
              <a:t>.</a:t>
            </a:r>
          </a:p>
          <a:p>
            <a:endParaRPr lang="ru-RU" dirty="0"/>
          </a:p>
          <a:p>
            <a:r>
              <a:rPr lang="ru-RU" b="1" i="1" dirty="0" err="1"/>
              <a:t>Стаття</a:t>
            </a:r>
            <a:r>
              <a:rPr lang="ru-RU" b="1" i="1" dirty="0"/>
              <a:t> 260 ГПК </a:t>
            </a:r>
            <a:r>
              <a:rPr lang="ru-RU" b="1" dirty="0" err="1"/>
              <a:t>визначає</a:t>
            </a:r>
            <a:r>
              <a:rPr lang="ru-RU" b="1" dirty="0"/>
              <a:t> </a:t>
            </a:r>
            <a:r>
              <a:rPr lang="ru-RU" b="1" dirty="0" err="1"/>
              <a:t>правові</a:t>
            </a:r>
            <a:r>
              <a:rPr lang="ru-RU" b="1" dirty="0"/>
              <a:t> </a:t>
            </a:r>
            <a:r>
              <a:rPr lang="ru-RU" b="1" dirty="0" err="1"/>
              <a:t>підстави</a:t>
            </a:r>
            <a:r>
              <a:rPr lang="ru-RU" b="1" dirty="0"/>
              <a:t> </a:t>
            </a:r>
            <a:r>
              <a:rPr lang="ru-RU" b="1" dirty="0" err="1"/>
              <a:t>залишення</a:t>
            </a:r>
            <a:r>
              <a:rPr lang="ru-RU" b="1" dirty="0"/>
              <a:t> </a:t>
            </a:r>
            <a:r>
              <a:rPr lang="ru-RU" b="1" dirty="0" err="1"/>
              <a:t>апеляційної</a:t>
            </a:r>
            <a:r>
              <a:rPr lang="ru-RU" b="1" dirty="0"/>
              <a:t> </a:t>
            </a:r>
            <a:r>
              <a:rPr lang="ru-RU" b="1" dirty="0" err="1"/>
              <a:t>скарги</a:t>
            </a:r>
            <a:r>
              <a:rPr lang="ru-RU" b="1" dirty="0"/>
              <a:t> без руху, </a:t>
            </a:r>
            <a:r>
              <a:rPr lang="ru-RU" b="1" dirty="0" err="1"/>
              <a:t>повернення</a:t>
            </a:r>
            <a:r>
              <a:rPr lang="ru-RU" b="1" dirty="0"/>
              <a:t> </a:t>
            </a:r>
            <a:r>
              <a:rPr lang="ru-RU" b="1" dirty="0" err="1"/>
              <a:t>апеляційної</a:t>
            </a:r>
            <a:r>
              <a:rPr lang="ru-RU" b="1" dirty="0"/>
              <a:t> </a:t>
            </a:r>
            <a:r>
              <a:rPr lang="ru-RU" b="1" dirty="0" err="1"/>
              <a:t>скарги</a:t>
            </a:r>
            <a:r>
              <a:rPr lang="ru-RU" b="1" dirty="0"/>
              <a:t>. </a:t>
            </a:r>
          </a:p>
          <a:p>
            <a:endParaRPr lang="uk-UA" dirty="0"/>
          </a:p>
        </p:txBody>
      </p:sp>
    </p:spTree>
    <p:extLst>
      <p:ext uri="{BB962C8B-B14F-4D97-AF65-F5344CB8AC3E}">
        <p14:creationId xmlns:p14="http://schemas.microsoft.com/office/powerpoint/2010/main" val="1831881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32A1FE6-035C-99B6-0AEC-FCD3868B1920}"/>
              </a:ext>
            </a:extLst>
          </p:cNvPr>
          <p:cNvSpPr txBox="1"/>
          <p:nvPr/>
        </p:nvSpPr>
        <p:spPr>
          <a:xfrm>
            <a:off x="508000" y="508000"/>
            <a:ext cx="4897120" cy="3416320"/>
          </a:xfrm>
          <a:prstGeom prst="rect">
            <a:avLst/>
          </a:prstGeom>
          <a:noFill/>
        </p:spPr>
        <p:txBody>
          <a:bodyPr wrap="square" rtlCol="0">
            <a:spAutoFit/>
          </a:bodyPr>
          <a:lstStyle/>
          <a:p>
            <a:r>
              <a:rPr lang="uk-UA" dirty="0"/>
              <a:t>Апеляційна скарга </a:t>
            </a:r>
            <a:r>
              <a:rPr lang="uk-UA" b="1" i="1" dirty="0"/>
              <a:t>реєструється у день її надходження до суду апеляційної інстанції та не пізніше наступного дня передається судді-доповідачу,</a:t>
            </a:r>
            <a:r>
              <a:rPr lang="uk-UA" dirty="0"/>
              <a:t> визначеному в порядку, встановленому статтею 32 ГПК. До апеляційної скарги, яка оформлена з порушенням вимог, встановлених статтею 258 ГПК, яка визначає форму і зміст апеляційної скарги, застосовуються положення статті 174 ГПК. (Позовна заява залишається без руху та підлягає поверненню). </a:t>
            </a:r>
          </a:p>
        </p:txBody>
      </p:sp>
      <p:sp>
        <p:nvSpPr>
          <p:cNvPr id="5" name="TextBox 4">
            <a:extLst>
              <a:ext uri="{FF2B5EF4-FFF2-40B4-BE49-F238E27FC236}">
                <a16:creationId xmlns:a16="http://schemas.microsoft.com/office/drawing/2014/main" id="{3DB9095A-785F-B693-AD26-D02053C89E19}"/>
              </a:ext>
            </a:extLst>
          </p:cNvPr>
          <p:cNvSpPr txBox="1"/>
          <p:nvPr/>
        </p:nvSpPr>
        <p:spPr>
          <a:xfrm>
            <a:off x="6004560" y="690880"/>
            <a:ext cx="4460240" cy="2308324"/>
          </a:xfrm>
          <a:prstGeom prst="rect">
            <a:avLst/>
          </a:prstGeom>
          <a:noFill/>
        </p:spPr>
        <p:txBody>
          <a:bodyPr wrap="square" rtlCol="0">
            <a:spAutoFit/>
          </a:bodyPr>
          <a:lstStyle/>
          <a:p>
            <a:r>
              <a:rPr lang="uk-UA" dirty="0"/>
              <a:t>Апеляційна скарга </a:t>
            </a:r>
            <a:r>
              <a:rPr lang="uk-UA" b="1" i="1" dirty="0"/>
              <a:t>залишається без руху також у випадку,</a:t>
            </a:r>
            <a:r>
              <a:rPr lang="uk-UA" dirty="0"/>
              <a:t> якщо вона подана після закінчення строків, установлених статтею 256 ГПК, і особа, яка її подала, не порушує питання про поновлення цього строку, або якщо підстави, вказані нею у заяві, визнані неповажними. </a:t>
            </a:r>
          </a:p>
        </p:txBody>
      </p:sp>
      <p:sp>
        <p:nvSpPr>
          <p:cNvPr id="6" name="TextBox 5">
            <a:extLst>
              <a:ext uri="{FF2B5EF4-FFF2-40B4-BE49-F238E27FC236}">
                <a16:creationId xmlns:a16="http://schemas.microsoft.com/office/drawing/2014/main" id="{BD04BC16-3837-FFD2-7BB6-6079039F2570}"/>
              </a:ext>
            </a:extLst>
          </p:cNvPr>
          <p:cNvSpPr txBox="1"/>
          <p:nvPr/>
        </p:nvSpPr>
        <p:spPr>
          <a:xfrm>
            <a:off x="1950720" y="4135120"/>
            <a:ext cx="8442960" cy="2031325"/>
          </a:xfrm>
          <a:prstGeom prst="rect">
            <a:avLst/>
          </a:prstGeom>
          <a:noFill/>
        </p:spPr>
        <p:txBody>
          <a:bodyPr wrap="square" rtlCol="0">
            <a:spAutoFit/>
          </a:bodyPr>
          <a:lstStyle/>
          <a:p>
            <a:r>
              <a:rPr lang="ru-RU" dirty="0"/>
              <a:t>При </a:t>
            </a:r>
            <a:r>
              <a:rPr lang="ru-RU" dirty="0" err="1"/>
              <a:t>цьому</a:t>
            </a:r>
            <a:r>
              <a:rPr lang="ru-RU" dirty="0"/>
              <a:t> </a:t>
            </a:r>
            <a:r>
              <a:rPr lang="ru-RU" b="1" i="1" dirty="0" err="1"/>
              <a:t>протягом</a:t>
            </a:r>
            <a:r>
              <a:rPr lang="ru-RU" b="1" i="1" dirty="0"/>
              <a:t> десяти </a:t>
            </a:r>
            <a:r>
              <a:rPr lang="ru-RU" b="1" i="1" dirty="0" err="1"/>
              <a:t>днів</a:t>
            </a:r>
            <a:r>
              <a:rPr lang="ru-RU" b="1" i="1" dirty="0"/>
              <a:t> </a:t>
            </a:r>
            <a:r>
              <a:rPr lang="ru-RU" dirty="0"/>
              <a:t>з дня </a:t>
            </a:r>
            <a:r>
              <a:rPr lang="ru-RU" dirty="0" err="1"/>
              <a:t>вручення</a:t>
            </a:r>
            <a:r>
              <a:rPr lang="ru-RU" dirty="0"/>
              <a:t> </a:t>
            </a:r>
            <a:r>
              <a:rPr lang="ru-RU" dirty="0" err="1"/>
              <a:t>ухвали</a:t>
            </a:r>
            <a:r>
              <a:rPr lang="ru-RU" dirty="0"/>
              <a:t> особа </a:t>
            </a:r>
            <a:r>
              <a:rPr lang="ru-RU" dirty="0" err="1"/>
              <a:t>має</a:t>
            </a:r>
            <a:r>
              <a:rPr lang="ru-RU" dirty="0"/>
              <a:t> право </a:t>
            </a:r>
            <a:r>
              <a:rPr lang="ru-RU" dirty="0" err="1"/>
              <a:t>звернутися</a:t>
            </a:r>
            <a:r>
              <a:rPr lang="ru-RU" dirty="0"/>
              <a:t> до суду </a:t>
            </a:r>
            <a:r>
              <a:rPr lang="ru-RU" dirty="0" err="1"/>
              <a:t>апеляційної</a:t>
            </a:r>
            <a:r>
              <a:rPr lang="ru-RU" dirty="0"/>
              <a:t> </a:t>
            </a:r>
            <a:r>
              <a:rPr lang="ru-RU" dirty="0" err="1"/>
              <a:t>інстанції</a:t>
            </a:r>
            <a:r>
              <a:rPr lang="ru-RU" dirty="0"/>
              <a:t> </a:t>
            </a:r>
            <a:r>
              <a:rPr lang="ru-RU" dirty="0" err="1"/>
              <a:t>із</a:t>
            </a:r>
            <a:r>
              <a:rPr lang="ru-RU" dirty="0"/>
              <a:t> </a:t>
            </a:r>
            <a:r>
              <a:rPr lang="ru-RU" dirty="0" err="1"/>
              <a:t>заявою</a:t>
            </a:r>
            <a:r>
              <a:rPr lang="ru-RU" dirty="0"/>
              <a:t> про </a:t>
            </a:r>
            <a:r>
              <a:rPr lang="ru-RU" dirty="0" err="1"/>
              <a:t>поновлення</a:t>
            </a:r>
            <a:r>
              <a:rPr lang="ru-RU" dirty="0"/>
              <a:t> строку </a:t>
            </a:r>
            <a:r>
              <a:rPr lang="ru-RU" dirty="0" err="1"/>
              <a:t>або</a:t>
            </a:r>
            <a:r>
              <a:rPr lang="ru-RU" dirty="0"/>
              <a:t> </a:t>
            </a:r>
            <a:r>
              <a:rPr lang="ru-RU" dirty="0" err="1"/>
              <a:t>вказати</a:t>
            </a:r>
            <a:r>
              <a:rPr lang="ru-RU" dirty="0"/>
              <a:t> </a:t>
            </a:r>
            <a:r>
              <a:rPr lang="ru-RU" dirty="0" err="1"/>
              <a:t>інші</a:t>
            </a:r>
            <a:r>
              <a:rPr lang="ru-RU" dirty="0"/>
              <a:t> </a:t>
            </a:r>
            <a:r>
              <a:rPr lang="ru-RU" dirty="0" err="1"/>
              <a:t>підстави</a:t>
            </a:r>
            <a:r>
              <a:rPr lang="ru-RU" dirty="0"/>
              <a:t> для </a:t>
            </a:r>
            <a:r>
              <a:rPr lang="ru-RU" dirty="0" err="1"/>
              <a:t>поновлення</a:t>
            </a:r>
            <a:r>
              <a:rPr lang="ru-RU" dirty="0"/>
              <a:t> строку. </a:t>
            </a:r>
            <a:r>
              <a:rPr lang="ru-RU" dirty="0" err="1"/>
              <a:t>Якщо</a:t>
            </a:r>
            <a:r>
              <a:rPr lang="ru-RU" dirty="0"/>
              <a:t> </a:t>
            </a:r>
            <a:r>
              <a:rPr lang="ru-RU" dirty="0" err="1"/>
              <a:t>заяву</a:t>
            </a:r>
            <a:r>
              <a:rPr lang="ru-RU" dirty="0"/>
              <a:t> не буде подано особою в </a:t>
            </a:r>
            <a:r>
              <a:rPr lang="ru-RU" dirty="0" err="1"/>
              <a:t>зазначений</a:t>
            </a:r>
            <a:r>
              <a:rPr lang="ru-RU" dirty="0"/>
              <a:t> строк </a:t>
            </a:r>
            <a:r>
              <a:rPr lang="ru-RU" dirty="0" err="1"/>
              <a:t>або</a:t>
            </a:r>
            <a:r>
              <a:rPr lang="ru-RU" dirty="0"/>
              <a:t> </a:t>
            </a:r>
            <a:r>
              <a:rPr lang="ru-RU" dirty="0" err="1"/>
              <a:t>вказані</a:t>
            </a:r>
            <a:r>
              <a:rPr lang="ru-RU" dirty="0"/>
              <a:t> нею </a:t>
            </a:r>
            <a:r>
              <a:rPr lang="ru-RU" dirty="0" err="1"/>
              <a:t>підстави</a:t>
            </a:r>
            <a:r>
              <a:rPr lang="ru-RU" dirty="0"/>
              <a:t> для </a:t>
            </a:r>
            <a:r>
              <a:rPr lang="ru-RU" dirty="0" err="1"/>
              <a:t>поновлення</a:t>
            </a:r>
            <a:r>
              <a:rPr lang="ru-RU" dirty="0"/>
              <a:t> строку на </a:t>
            </a:r>
            <a:r>
              <a:rPr lang="ru-RU" dirty="0" err="1"/>
              <a:t>апеляційне</a:t>
            </a:r>
            <a:r>
              <a:rPr lang="ru-RU" dirty="0"/>
              <a:t> </a:t>
            </a:r>
            <a:r>
              <a:rPr lang="ru-RU" dirty="0" err="1"/>
              <a:t>оскарження</a:t>
            </a:r>
            <a:r>
              <a:rPr lang="ru-RU" dirty="0"/>
              <a:t> </a:t>
            </a:r>
            <a:r>
              <a:rPr lang="ru-RU" dirty="0" err="1"/>
              <a:t>будуть</a:t>
            </a:r>
            <a:r>
              <a:rPr lang="ru-RU" dirty="0"/>
              <a:t> </a:t>
            </a:r>
            <a:r>
              <a:rPr lang="ru-RU" dirty="0" err="1"/>
              <a:t>визнані</a:t>
            </a:r>
            <a:r>
              <a:rPr lang="ru-RU" dirty="0"/>
              <a:t> </a:t>
            </a:r>
            <a:r>
              <a:rPr lang="ru-RU" dirty="0" err="1"/>
              <a:t>неповажними</a:t>
            </a:r>
            <a:r>
              <a:rPr lang="ru-RU" dirty="0"/>
              <a:t>, суд </a:t>
            </a:r>
            <a:r>
              <a:rPr lang="ru-RU" dirty="0" err="1"/>
              <a:t>відмовляє</a:t>
            </a:r>
            <a:r>
              <a:rPr lang="ru-RU" dirty="0"/>
              <a:t> у </a:t>
            </a:r>
            <a:r>
              <a:rPr lang="ru-RU" dirty="0" err="1"/>
              <a:t>відкритті</a:t>
            </a:r>
            <a:r>
              <a:rPr lang="ru-RU" dirty="0"/>
              <a:t> </a:t>
            </a:r>
            <a:r>
              <a:rPr lang="ru-RU" dirty="0" err="1"/>
              <a:t>апеляційного</a:t>
            </a:r>
            <a:r>
              <a:rPr lang="ru-RU" dirty="0"/>
              <a:t> </a:t>
            </a:r>
            <a:r>
              <a:rPr lang="ru-RU" dirty="0" err="1"/>
              <a:t>провадження</a:t>
            </a:r>
            <a:r>
              <a:rPr lang="ru-RU" dirty="0"/>
              <a:t> у порядку, </a:t>
            </a:r>
            <a:r>
              <a:rPr lang="ru-RU" dirty="0" err="1"/>
              <a:t>встановленому</a:t>
            </a:r>
            <a:r>
              <a:rPr lang="ru-RU" dirty="0"/>
              <a:t> </a:t>
            </a:r>
            <a:r>
              <a:rPr lang="ru-RU" dirty="0" err="1"/>
              <a:t>статтею</a:t>
            </a:r>
            <a:r>
              <a:rPr lang="ru-RU" dirty="0"/>
              <a:t> 261 ГПК.</a:t>
            </a:r>
            <a:endParaRPr lang="uk-UA" dirty="0"/>
          </a:p>
        </p:txBody>
      </p:sp>
      <p:sp>
        <p:nvSpPr>
          <p:cNvPr id="7" name="Стрелка: вправо 6">
            <a:extLst>
              <a:ext uri="{FF2B5EF4-FFF2-40B4-BE49-F238E27FC236}">
                <a16:creationId xmlns:a16="http://schemas.microsoft.com/office/drawing/2014/main" id="{8B12DC1F-2696-09CA-88FC-365DC5F5DB28}"/>
              </a:ext>
            </a:extLst>
          </p:cNvPr>
          <p:cNvSpPr/>
          <p:nvPr/>
        </p:nvSpPr>
        <p:spPr>
          <a:xfrm>
            <a:off x="5303520" y="2011680"/>
            <a:ext cx="701040" cy="61976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трелка: вниз 7">
            <a:extLst>
              <a:ext uri="{FF2B5EF4-FFF2-40B4-BE49-F238E27FC236}">
                <a16:creationId xmlns:a16="http://schemas.microsoft.com/office/drawing/2014/main" id="{8E939A59-7645-7C78-69EA-BDBDEFF29A72}"/>
              </a:ext>
            </a:extLst>
          </p:cNvPr>
          <p:cNvSpPr/>
          <p:nvPr/>
        </p:nvSpPr>
        <p:spPr>
          <a:xfrm>
            <a:off x="7904480" y="3230880"/>
            <a:ext cx="741680" cy="80264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847372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D1106E-8F81-4C79-4827-5F278FC7543C}"/>
              </a:ext>
            </a:extLst>
          </p:cNvPr>
          <p:cNvSpPr txBox="1"/>
          <p:nvPr/>
        </p:nvSpPr>
        <p:spPr>
          <a:xfrm>
            <a:off x="772160" y="518160"/>
            <a:ext cx="9855200" cy="830997"/>
          </a:xfrm>
          <a:prstGeom prst="rect">
            <a:avLst/>
          </a:prstGeom>
          <a:noFill/>
        </p:spPr>
        <p:txBody>
          <a:bodyPr wrap="square" rtlCol="0">
            <a:spAutoFit/>
          </a:bodyPr>
          <a:lstStyle/>
          <a:p>
            <a:r>
              <a:rPr lang="ru-RU" sz="2400" dirty="0" err="1"/>
              <a:t>Апеляційна</a:t>
            </a:r>
            <a:r>
              <a:rPr lang="ru-RU" sz="2400" dirty="0"/>
              <a:t> </a:t>
            </a:r>
            <a:r>
              <a:rPr lang="ru-RU" sz="2400" dirty="0" err="1"/>
              <a:t>скарга</a:t>
            </a:r>
            <a:r>
              <a:rPr lang="ru-RU" sz="2400" dirty="0"/>
              <a:t> </a:t>
            </a:r>
            <a:r>
              <a:rPr lang="ru-RU" sz="2400" b="1" i="1" dirty="0"/>
              <a:t>не </a:t>
            </a:r>
            <a:r>
              <a:rPr lang="ru-RU" sz="2400" b="1" i="1" dirty="0" err="1"/>
              <a:t>приймається</a:t>
            </a:r>
            <a:r>
              <a:rPr lang="ru-RU" sz="2400" b="1" i="1" dirty="0"/>
              <a:t> до </a:t>
            </a:r>
            <a:r>
              <a:rPr lang="ru-RU" sz="2400" b="1" i="1" dirty="0" err="1"/>
              <a:t>розгляду</a:t>
            </a:r>
            <a:r>
              <a:rPr lang="ru-RU" sz="2400" b="1" i="1" dirty="0"/>
              <a:t> і </a:t>
            </a:r>
            <a:r>
              <a:rPr lang="ru-RU" sz="2400" b="1" i="1" dirty="0" err="1"/>
              <a:t>повертається</a:t>
            </a:r>
            <a:r>
              <a:rPr lang="ru-RU" sz="2400" b="1" i="1" dirty="0"/>
              <a:t> судом </a:t>
            </a:r>
            <a:r>
              <a:rPr lang="ru-RU" sz="2400" b="1" i="1" dirty="0" err="1"/>
              <a:t>апеляційної</a:t>
            </a:r>
            <a:r>
              <a:rPr lang="ru-RU" sz="2400" b="1" i="1" dirty="0"/>
              <a:t> </a:t>
            </a:r>
            <a:r>
              <a:rPr lang="ru-RU" sz="2400" b="1" i="1" dirty="0" err="1"/>
              <a:t>інстанції</a:t>
            </a:r>
            <a:r>
              <a:rPr lang="ru-RU" sz="2400" b="1" i="1" dirty="0"/>
              <a:t> </a:t>
            </a:r>
            <a:r>
              <a:rPr lang="ru-RU" sz="2400" dirty="0"/>
              <a:t>також, </a:t>
            </a:r>
            <a:r>
              <a:rPr lang="ru-RU" sz="2400" dirty="0" err="1"/>
              <a:t>якщо</a:t>
            </a:r>
            <a:r>
              <a:rPr lang="ru-RU" sz="2400" dirty="0"/>
              <a:t>:</a:t>
            </a:r>
            <a:endParaRPr lang="uk-UA" sz="2400" dirty="0"/>
          </a:p>
        </p:txBody>
      </p:sp>
      <p:graphicFrame>
        <p:nvGraphicFramePr>
          <p:cNvPr id="4" name="Схема 3">
            <a:extLst>
              <a:ext uri="{FF2B5EF4-FFF2-40B4-BE49-F238E27FC236}">
                <a16:creationId xmlns:a16="http://schemas.microsoft.com/office/drawing/2014/main" id="{86542AE1-3133-F288-A183-8CFF95E1C642}"/>
              </a:ext>
            </a:extLst>
          </p:cNvPr>
          <p:cNvGraphicFramePr/>
          <p:nvPr>
            <p:extLst>
              <p:ext uri="{D42A27DB-BD31-4B8C-83A1-F6EECF244321}">
                <p14:modId xmlns:p14="http://schemas.microsoft.com/office/powerpoint/2010/main" val="2821420513"/>
              </p:ext>
            </p:extLst>
          </p:nvPr>
        </p:nvGraphicFramePr>
        <p:xfrm>
          <a:off x="350520" y="447040"/>
          <a:ext cx="11445240" cy="641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0279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27B45A-3247-C690-09E3-BAC52C526D3D}"/>
              </a:ext>
            </a:extLst>
          </p:cNvPr>
          <p:cNvSpPr txBox="1"/>
          <p:nvPr/>
        </p:nvSpPr>
        <p:spPr>
          <a:xfrm>
            <a:off x="467360" y="741680"/>
            <a:ext cx="10058400" cy="4832092"/>
          </a:xfrm>
          <a:prstGeom prst="rect">
            <a:avLst/>
          </a:prstGeom>
          <a:noFill/>
        </p:spPr>
        <p:txBody>
          <a:bodyPr wrap="square" rtlCol="0">
            <a:spAutoFit/>
          </a:bodyPr>
          <a:lstStyle/>
          <a:p>
            <a:r>
              <a:rPr lang="uk-UA" sz="2800" dirty="0"/>
              <a:t>Питання про залишення апеляційної скарги без руху суддя-доповідач вирішує </a:t>
            </a:r>
            <a:r>
              <a:rPr lang="uk-UA" sz="2800" b="1" i="1" dirty="0"/>
              <a:t>протягом п’яти днів з дня надходження апеляційної скарги.</a:t>
            </a:r>
          </a:p>
          <a:p>
            <a:endParaRPr lang="uk-UA" sz="2800" dirty="0"/>
          </a:p>
          <a:p>
            <a:r>
              <a:rPr lang="uk-UA" sz="2800" dirty="0"/>
              <a:t>Питання про повернення апеляційної скарги суд апеляційної інстанції вирішує протягом </a:t>
            </a:r>
            <a:r>
              <a:rPr lang="uk-UA" sz="2800" b="1" i="1" dirty="0"/>
              <a:t>п’яти днів </a:t>
            </a:r>
            <a:r>
              <a:rPr lang="uk-UA" sz="2800" dirty="0"/>
              <a:t>з дня надходження апеляційної скарги або з дня закінчення строку на усунення недоліків. </a:t>
            </a:r>
          </a:p>
          <a:p>
            <a:endParaRPr lang="uk-UA" sz="2800" dirty="0"/>
          </a:p>
          <a:p>
            <a:r>
              <a:rPr lang="uk-UA" sz="2800" dirty="0"/>
              <a:t>Про повернення апеляційної скарги </a:t>
            </a:r>
            <a:r>
              <a:rPr lang="uk-UA" sz="2800" dirty="0" err="1"/>
              <a:t>постановляється</a:t>
            </a:r>
            <a:r>
              <a:rPr lang="uk-UA" sz="2800" dirty="0"/>
              <a:t> </a:t>
            </a:r>
            <a:r>
              <a:rPr lang="uk-UA" sz="2800" b="1" i="1" dirty="0"/>
              <a:t>ухвала</a:t>
            </a:r>
            <a:r>
              <a:rPr lang="uk-UA" sz="2800" dirty="0"/>
              <a:t>, яка може бути оскаржена в касаційному порядку.</a:t>
            </a:r>
          </a:p>
        </p:txBody>
      </p:sp>
    </p:spTree>
    <p:extLst>
      <p:ext uri="{BB962C8B-B14F-4D97-AF65-F5344CB8AC3E}">
        <p14:creationId xmlns:p14="http://schemas.microsoft.com/office/powerpoint/2010/main" val="1194092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E112B4-24EA-9A94-0260-EE4A7E14AD08}"/>
              </a:ext>
            </a:extLst>
          </p:cNvPr>
          <p:cNvSpPr>
            <a:spLocks noGrp="1"/>
          </p:cNvSpPr>
          <p:nvPr>
            <p:ph type="title"/>
          </p:nvPr>
        </p:nvSpPr>
        <p:spPr/>
        <p:txBody>
          <a:bodyPr>
            <a:normAutofit/>
          </a:bodyPr>
          <a:lstStyle/>
          <a:p>
            <a:r>
              <a:rPr lang="ru-RU" sz="4400" dirty="0"/>
              <a:t>План </a:t>
            </a:r>
            <a:endParaRPr lang="uk-UA" sz="4400" dirty="0"/>
          </a:p>
        </p:txBody>
      </p:sp>
      <p:sp>
        <p:nvSpPr>
          <p:cNvPr id="3" name="Объект 2">
            <a:extLst>
              <a:ext uri="{FF2B5EF4-FFF2-40B4-BE49-F238E27FC236}">
                <a16:creationId xmlns:a16="http://schemas.microsoft.com/office/drawing/2014/main" id="{3700F98C-9395-88E2-D2D2-D854BAF8DBE4}"/>
              </a:ext>
            </a:extLst>
          </p:cNvPr>
          <p:cNvSpPr>
            <a:spLocks noGrp="1"/>
          </p:cNvSpPr>
          <p:nvPr>
            <p:ph idx="1"/>
          </p:nvPr>
        </p:nvSpPr>
        <p:spPr>
          <a:xfrm>
            <a:off x="680321" y="2336872"/>
            <a:ext cx="9613861" cy="4002967"/>
          </a:xfrm>
        </p:spPr>
        <p:txBody>
          <a:bodyPr>
            <a:normAutofit fontScale="92500" lnSpcReduction="10000"/>
          </a:bodyPr>
          <a:lstStyle/>
          <a:p>
            <a:pPr marL="342900" lvl="0" indent="-342900">
              <a:lnSpc>
                <a:spcPct val="115000"/>
              </a:lnSpc>
              <a:buFont typeface="+mj-lt"/>
              <a:buAutoNum type="arabicPeriod"/>
              <a:tabLst>
                <a:tab pos="180340" algn="l"/>
              </a:tabLst>
            </a:pP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Сутність</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апеляційного</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оскарження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Апеляційна</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скарга</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tabLst>
                <a:tab pos="180340" algn="l"/>
              </a:tabLst>
            </a:pP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Відкриття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апеляційного</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провадження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tabLst>
                <a:tab pos="180340" algn="l"/>
              </a:tabLst>
            </a:pP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Апеляційний</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розгляд</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tabLst>
                <a:tab pos="180340" algn="l"/>
              </a:tabLst>
            </a:pP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Сутність</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касаційного</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оскарження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Касаційна</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скарга</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tabLst>
                <a:tab pos="180340" algn="l"/>
              </a:tabLst>
            </a:pP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Відкриття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касаційного</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провадження</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Касаційний</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розгляд</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eriod"/>
              <a:tabLst>
                <a:tab pos="180340" algn="l"/>
              </a:tabLst>
            </a:pP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Перегляд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судових</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рішень</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за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нововиявленими</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або</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виключними</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effectLst/>
                <a:latin typeface="Times New Roman" panose="02020603050405020304" pitchFamily="18" charset="0"/>
                <a:ea typeface="Times New Roman" panose="02020603050405020304" pitchFamily="18" charset="0"/>
                <a:cs typeface="Times New Roman" panose="02020603050405020304" pitchFamily="18" charset="0"/>
              </a:rPr>
              <a:t>обставинами</a:t>
            </a: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209030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E8DEF2-4D71-98DD-163B-AF6DEB9CD6F2}"/>
              </a:ext>
            </a:extLst>
          </p:cNvPr>
          <p:cNvSpPr txBox="1"/>
          <p:nvPr/>
        </p:nvSpPr>
        <p:spPr>
          <a:xfrm>
            <a:off x="284480" y="589280"/>
            <a:ext cx="10007600" cy="1569660"/>
          </a:xfrm>
          <a:prstGeom prst="rect">
            <a:avLst/>
          </a:prstGeom>
          <a:noFill/>
        </p:spPr>
        <p:txBody>
          <a:bodyPr wrap="square" rtlCol="0">
            <a:spAutoFit/>
          </a:bodyPr>
          <a:lstStyle/>
          <a:p>
            <a:r>
              <a:rPr lang="uk-UA" sz="2400" dirty="0"/>
              <a:t>Стаття 261 ГПК визначає негативні наслідки подання апеляційної скарги – </a:t>
            </a:r>
            <a:r>
              <a:rPr lang="uk-UA" sz="2400" b="1" i="1" dirty="0"/>
              <a:t>відмову у відкритті апеляційного провадження</a:t>
            </a:r>
            <a:r>
              <a:rPr lang="uk-UA" sz="2400" dirty="0"/>
              <a:t>.  Суд апеляційної інстанції відмовляє у відкритті апеляційного провадження у справі, якщо: </a:t>
            </a:r>
          </a:p>
        </p:txBody>
      </p:sp>
      <p:graphicFrame>
        <p:nvGraphicFramePr>
          <p:cNvPr id="4" name="Схема 3">
            <a:extLst>
              <a:ext uri="{FF2B5EF4-FFF2-40B4-BE49-F238E27FC236}">
                <a16:creationId xmlns:a16="http://schemas.microsoft.com/office/drawing/2014/main" id="{EBC7AA40-F1E7-0135-5767-48838805725E}"/>
              </a:ext>
            </a:extLst>
          </p:cNvPr>
          <p:cNvGraphicFramePr/>
          <p:nvPr>
            <p:extLst>
              <p:ext uri="{D42A27DB-BD31-4B8C-83A1-F6EECF244321}">
                <p14:modId xmlns:p14="http://schemas.microsoft.com/office/powerpoint/2010/main" val="811734291"/>
              </p:ext>
            </p:extLst>
          </p:nvPr>
        </p:nvGraphicFramePr>
        <p:xfrm>
          <a:off x="203200" y="2483068"/>
          <a:ext cx="11247120" cy="3785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7423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81370F-B528-7FDB-4E98-6647774536F4}"/>
              </a:ext>
            </a:extLst>
          </p:cNvPr>
          <p:cNvSpPr txBox="1"/>
          <p:nvPr/>
        </p:nvSpPr>
        <p:spPr>
          <a:xfrm>
            <a:off x="538480" y="822960"/>
            <a:ext cx="10139680" cy="2308324"/>
          </a:xfrm>
          <a:prstGeom prst="rect">
            <a:avLst/>
          </a:prstGeom>
          <a:noFill/>
        </p:spPr>
        <p:txBody>
          <a:bodyPr wrap="square" rtlCol="0">
            <a:spAutoFit/>
          </a:bodyPr>
          <a:lstStyle/>
          <a:p>
            <a:r>
              <a:rPr lang="uk-UA" sz="2400" dirty="0"/>
              <a:t> Незалежно від поважності причин пропуску строку на апеляційне оскарження суд апеляційної інстанції </a:t>
            </a:r>
            <a:r>
              <a:rPr lang="uk-UA" sz="2400" b="1" i="1" dirty="0"/>
              <a:t>відмовляє у відкритті апеляційного провадження</a:t>
            </a:r>
            <a:r>
              <a:rPr lang="uk-UA" sz="2400" dirty="0"/>
              <a:t>, якщо апеляційна скарга подана </a:t>
            </a:r>
            <a:r>
              <a:rPr lang="uk-UA" sz="2400" b="1" i="1" dirty="0"/>
              <a:t>після спливу одного року</a:t>
            </a:r>
            <a:r>
              <a:rPr lang="uk-UA" sz="2400" dirty="0"/>
              <a:t> з дня складення повного тексту судового рішення, крім випадків: </a:t>
            </a:r>
          </a:p>
          <a:p>
            <a:endParaRPr lang="uk-UA" sz="2400" dirty="0"/>
          </a:p>
        </p:txBody>
      </p:sp>
      <p:graphicFrame>
        <p:nvGraphicFramePr>
          <p:cNvPr id="4" name="Схема 3">
            <a:extLst>
              <a:ext uri="{FF2B5EF4-FFF2-40B4-BE49-F238E27FC236}">
                <a16:creationId xmlns:a16="http://schemas.microsoft.com/office/drawing/2014/main" id="{F3837F8A-F848-9C9D-16F7-4A3F422577A7}"/>
              </a:ext>
            </a:extLst>
          </p:cNvPr>
          <p:cNvGraphicFramePr/>
          <p:nvPr>
            <p:extLst>
              <p:ext uri="{D42A27DB-BD31-4B8C-83A1-F6EECF244321}">
                <p14:modId xmlns:p14="http://schemas.microsoft.com/office/powerpoint/2010/main" val="1579278299"/>
              </p:ext>
            </p:extLst>
          </p:nvPr>
        </p:nvGraphicFramePr>
        <p:xfrm>
          <a:off x="447040" y="2936240"/>
          <a:ext cx="11206480" cy="3539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0517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93E6CF-9D07-3C5D-2667-59E94E9FEC1A}"/>
              </a:ext>
            </a:extLst>
          </p:cNvPr>
          <p:cNvSpPr txBox="1"/>
          <p:nvPr/>
        </p:nvSpPr>
        <p:spPr>
          <a:xfrm>
            <a:off x="670560" y="782320"/>
            <a:ext cx="9489440" cy="6001643"/>
          </a:xfrm>
          <a:prstGeom prst="rect">
            <a:avLst/>
          </a:prstGeom>
          <a:noFill/>
        </p:spPr>
        <p:txBody>
          <a:bodyPr wrap="square" rtlCol="0">
            <a:spAutoFit/>
          </a:bodyPr>
          <a:lstStyle/>
          <a:p>
            <a:r>
              <a:rPr lang="uk-UA" sz="2400" dirty="0"/>
              <a:t>Питання про відмову у відкритті апеляційного провадження вирішується </a:t>
            </a:r>
            <a:r>
              <a:rPr lang="uk-UA" sz="2400" b="1" i="1" dirty="0"/>
              <a:t>не пізніше п’яти днів </a:t>
            </a:r>
            <a:r>
              <a:rPr lang="uk-UA" sz="2400" dirty="0"/>
              <a:t>з дня надходження апеляційної скарги або з дня закінчення строку на усунення недоліків.  </a:t>
            </a:r>
          </a:p>
          <a:p>
            <a:endParaRPr lang="uk-UA" sz="2400" dirty="0"/>
          </a:p>
          <a:p>
            <a:endParaRPr lang="uk-UA" sz="2400" dirty="0"/>
          </a:p>
          <a:p>
            <a:r>
              <a:rPr lang="uk-UA" sz="2400" dirty="0"/>
              <a:t>Згідно частини першої статті 262 ГПК </a:t>
            </a:r>
            <a:r>
              <a:rPr lang="uk-UA" sz="2400" b="1" i="1" dirty="0"/>
              <a:t>про відкриття апеляційного провадження </a:t>
            </a:r>
            <a:r>
              <a:rPr lang="uk-UA" sz="2400" dirty="0"/>
              <a:t>у справі суду апеляційної інстанції постановляє </a:t>
            </a:r>
            <a:r>
              <a:rPr lang="uk-UA" sz="2400" b="1" i="1" dirty="0"/>
              <a:t>ухвалу.</a:t>
            </a:r>
          </a:p>
          <a:p>
            <a:endParaRPr lang="uk-UA" sz="2400" b="1" i="1" dirty="0"/>
          </a:p>
          <a:p>
            <a:endParaRPr lang="uk-UA" sz="2400" b="1" i="1" dirty="0"/>
          </a:p>
          <a:p>
            <a:endParaRPr lang="uk-UA" sz="2400" b="1" i="1" dirty="0"/>
          </a:p>
          <a:p>
            <a:r>
              <a:rPr lang="uk-UA" sz="2400" dirty="0"/>
              <a:t>Питання про </a:t>
            </a:r>
            <a:r>
              <a:rPr lang="uk-UA" sz="2400" b="1" i="1" dirty="0"/>
              <a:t>відкриття апеляційного провадження </a:t>
            </a:r>
            <a:r>
              <a:rPr lang="uk-UA" sz="2400" dirty="0"/>
              <a:t>у справі вирішується не пізніше </a:t>
            </a:r>
            <a:r>
              <a:rPr lang="uk-UA" sz="2400" b="1" i="1" dirty="0"/>
              <a:t>п’яти днів </a:t>
            </a:r>
            <a:r>
              <a:rPr lang="uk-UA" sz="2400" dirty="0"/>
              <a:t>з дня надходження апеляційної скарги або заяви про усунення недоліків, поданої у порядку, передбаченому статтею 260 ГПК.</a:t>
            </a:r>
          </a:p>
        </p:txBody>
      </p:sp>
      <p:sp>
        <p:nvSpPr>
          <p:cNvPr id="3" name="Стрелка: вниз 2">
            <a:extLst>
              <a:ext uri="{FF2B5EF4-FFF2-40B4-BE49-F238E27FC236}">
                <a16:creationId xmlns:a16="http://schemas.microsoft.com/office/drawing/2014/main" id="{94C2387B-4586-E69F-D0BF-7EAD869B607A}"/>
              </a:ext>
            </a:extLst>
          </p:cNvPr>
          <p:cNvSpPr/>
          <p:nvPr/>
        </p:nvSpPr>
        <p:spPr>
          <a:xfrm>
            <a:off x="873760" y="2448560"/>
            <a:ext cx="508000" cy="56896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4" name="Стрелка: вниз 3">
            <a:extLst>
              <a:ext uri="{FF2B5EF4-FFF2-40B4-BE49-F238E27FC236}">
                <a16:creationId xmlns:a16="http://schemas.microsoft.com/office/drawing/2014/main" id="{931C9B4A-04DE-E1BC-F77C-D3FBE08D099C}"/>
              </a:ext>
            </a:extLst>
          </p:cNvPr>
          <p:cNvSpPr/>
          <p:nvPr/>
        </p:nvSpPr>
        <p:spPr>
          <a:xfrm>
            <a:off x="802640" y="4307840"/>
            <a:ext cx="650240" cy="75184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984241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C9FD82-AF30-8E04-A5F4-B19F3951B51B}"/>
              </a:ext>
            </a:extLst>
          </p:cNvPr>
          <p:cNvSpPr txBox="1"/>
          <p:nvPr/>
        </p:nvSpPr>
        <p:spPr>
          <a:xfrm>
            <a:off x="457200" y="599440"/>
            <a:ext cx="9631680" cy="1938992"/>
          </a:xfrm>
          <a:prstGeom prst="rect">
            <a:avLst/>
          </a:prstGeom>
          <a:noFill/>
        </p:spPr>
        <p:txBody>
          <a:bodyPr wrap="square" rtlCol="0">
            <a:spAutoFit/>
          </a:bodyPr>
          <a:lstStyle/>
          <a:p>
            <a:r>
              <a:rPr lang="uk-UA" sz="2400" dirty="0"/>
              <a:t>Стаття 263 ГПК визначає форму і зміст </a:t>
            </a:r>
            <a:r>
              <a:rPr lang="uk-UA" sz="2400" b="1" i="1" dirty="0"/>
              <a:t>відзиву на апеляційну скаргу.</a:t>
            </a:r>
          </a:p>
          <a:p>
            <a:endParaRPr lang="uk-UA" sz="2400" dirty="0"/>
          </a:p>
          <a:p>
            <a:r>
              <a:rPr lang="uk-UA" sz="2400" b="1" i="1" dirty="0"/>
              <a:t>Суд апеляційної інстанції закриває апеляційне провадження, якщо:</a:t>
            </a:r>
          </a:p>
        </p:txBody>
      </p:sp>
      <p:graphicFrame>
        <p:nvGraphicFramePr>
          <p:cNvPr id="4" name="Схема 3">
            <a:extLst>
              <a:ext uri="{FF2B5EF4-FFF2-40B4-BE49-F238E27FC236}">
                <a16:creationId xmlns:a16="http://schemas.microsoft.com/office/drawing/2014/main" id="{0F7E2A64-2CC9-1CCE-9A44-02C37DBCB83E}"/>
              </a:ext>
            </a:extLst>
          </p:cNvPr>
          <p:cNvGraphicFramePr/>
          <p:nvPr>
            <p:extLst>
              <p:ext uri="{D42A27DB-BD31-4B8C-83A1-F6EECF244321}">
                <p14:modId xmlns:p14="http://schemas.microsoft.com/office/powerpoint/2010/main" val="973282670"/>
              </p:ext>
            </p:extLst>
          </p:nvPr>
        </p:nvGraphicFramePr>
        <p:xfrm>
          <a:off x="81280" y="2538432"/>
          <a:ext cx="11877040" cy="4106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59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79994A-DFC4-B138-FA6A-0391E52F63BD}"/>
              </a:ext>
            </a:extLst>
          </p:cNvPr>
          <p:cNvSpPr txBox="1"/>
          <p:nvPr/>
        </p:nvSpPr>
        <p:spPr>
          <a:xfrm>
            <a:off x="254000" y="457200"/>
            <a:ext cx="10840720" cy="6001643"/>
          </a:xfrm>
          <a:prstGeom prst="rect">
            <a:avLst/>
          </a:prstGeom>
          <a:noFill/>
        </p:spPr>
        <p:txBody>
          <a:bodyPr wrap="square" rtlCol="0">
            <a:spAutoFit/>
          </a:bodyPr>
          <a:lstStyle/>
          <a:p>
            <a:r>
              <a:rPr lang="uk-UA" sz="2400" b="1" i="1" dirty="0"/>
              <a:t>Про закриття апеляційного провадження суд апеляційної інстанції постановляє ухвалу, яка може бути оскаржена в касаційному порядку.</a:t>
            </a:r>
          </a:p>
          <a:p>
            <a:endParaRPr lang="uk-UA" sz="2400" dirty="0"/>
          </a:p>
          <a:p>
            <a:endParaRPr lang="uk-UA" sz="2400" dirty="0"/>
          </a:p>
          <a:p>
            <a:r>
              <a:rPr lang="uk-UA" sz="2400" dirty="0"/>
              <a:t>У разі закриття апеляційного провадження у зв’язку з відмовою від апеляційної скарги на судове рішення повторне оскарження цього рішення особою, яка відмовилася від скарги, не допускається. </a:t>
            </a:r>
          </a:p>
          <a:p>
            <a:endParaRPr lang="uk-UA" sz="2400" dirty="0"/>
          </a:p>
          <a:p>
            <a:endParaRPr lang="uk-UA" sz="2400" dirty="0"/>
          </a:p>
          <a:p>
            <a:r>
              <a:rPr lang="uk-UA" sz="2400" dirty="0"/>
              <a:t>Важливий припис міститься в частині шостій статті 266 ГПК, відповідно до якого суд апеляційної інстанції має право не приймати відмову від скарги або її відкликання з підстав, визначених у частині п’ятій статті 191 ГПК. Тобто, суд не приймає відмову позивача від позову, визнання позову відповідачем у справі, в якій особу представляє її законний представник, якщо його дії суперечать інтересам особи, яку він представляє. </a:t>
            </a:r>
          </a:p>
        </p:txBody>
      </p:sp>
    </p:spTree>
    <p:extLst>
      <p:ext uri="{BB962C8B-B14F-4D97-AF65-F5344CB8AC3E}">
        <p14:creationId xmlns:p14="http://schemas.microsoft.com/office/powerpoint/2010/main" val="187382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CDC193C8-D87E-4C7A-3EEB-52C7B19AB28A}"/>
              </a:ext>
            </a:extLst>
          </p:cNvPr>
          <p:cNvSpPr>
            <a:spLocks noGrp="1"/>
          </p:cNvSpPr>
          <p:nvPr>
            <p:ph type="title"/>
          </p:nvPr>
        </p:nvSpPr>
        <p:spPr/>
        <p:txBody>
          <a:bodyPr/>
          <a:lstStyle/>
          <a:p>
            <a:r>
              <a:rPr lang="uk-UA" dirty="0"/>
              <a:t>Апеляційний розгляд</a:t>
            </a:r>
          </a:p>
        </p:txBody>
      </p:sp>
      <p:sp>
        <p:nvSpPr>
          <p:cNvPr id="8" name="Объект 7">
            <a:extLst>
              <a:ext uri="{FF2B5EF4-FFF2-40B4-BE49-F238E27FC236}">
                <a16:creationId xmlns:a16="http://schemas.microsoft.com/office/drawing/2014/main" id="{4D6B472D-AE9A-3962-5C61-A7F1C1FBDEE9}"/>
              </a:ext>
            </a:extLst>
          </p:cNvPr>
          <p:cNvSpPr>
            <a:spLocks noGrp="1"/>
          </p:cNvSpPr>
          <p:nvPr>
            <p:ph idx="1"/>
          </p:nvPr>
        </p:nvSpPr>
        <p:spPr>
          <a:xfrm>
            <a:off x="203201" y="2255520"/>
            <a:ext cx="10769600" cy="4338319"/>
          </a:xfrm>
        </p:spPr>
        <p:txBody>
          <a:bodyPr>
            <a:normAutofit fontScale="92500" lnSpcReduction="10000"/>
          </a:bodyPr>
          <a:lstStyle/>
          <a:p>
            <a:r>
              <a:rPr lang="ru-RU" dirty="0"/>
              <a:t>В </a:t>
            </a:r>
            <a:r>
              <a:rPr lang="ru-RU" dirty="0" err="1"/>
              <a:t>забезпеченні</a:t>
            </a:r>
            <a:r>
              <a:rPr lang="ru-RU" dirty="0"/>
              <a:t> права на </a:t>
            </a:r>
            <a:r>
              <a:rPr lang="ru-RU" dirty="0" err="1"/>
              <a:t>апеляційний</a:t>
            </a:r>
            <a:r>
              <a:rPr lang="ru-RU" dirty="0"/>
              <a:t> перегляд </a:t>
            </a:r>
            <a:r>
              <a:rPr lang="ru-RU" dirty="0" err="1"/>
              <a:t>справи</a:t>
            </a:r>
            <a:r>
              <a:rPr lang="ru-RU" dirty="0"/>
              <a:t> </a:t>
            </a:r>
            <a:r>
              <a:rPr lang="ru-RU" dirty="0" err="1"/>
              <a:t>реалізується</a:t>
            </a:r>
            <a:r>
              <a:rPr lang="ru-RU" dirty="0"/>
              <a:t> </a:t>
            </a:r>
            <a:r>
              <a:rPr lang="ru-RU" dirty="0" err="1"/>
              <a:t>основні</a:t>
            </a:r>
            <a:r>
              <a:rPr lang="ru-RU" dirty="0"/>
              <a:t> засади </a:t>
            </a:r>
            <a:r>
              <a:rPr lang="ru-RU" dirty="0" err="1"/>
              <a:t>судочинства</a:t>
            </a:r>
            <a:r>
              <a:rPr lang="ru-RU" dirty="0"/>
              <a:t> </a:t>
            </a:r>
            <a:r>
              <a:rPr lang="ru-RU" dirty="0" err="1"/>
              <a:t>визначені</a:t>
            </a:r>
            <a:r>
              <a:rPr lang="ru-RU" dirty="0"/>
              <a:t> </a:t>
            </a:r>
            <a:r>
              <a:rPr lang="ru-RU" dirty="0" err="1"/>
              <a:t>Конституцією</a:t>
            </a:r>
            <a:r>
              <a:rPr lang="ru-RU" dirty="0"/>
              <a:t> та Законом </a:t>
            </a:r>
            <a:r>
              <a:rPr lang="ru-RU" dirty="0" err="1"/>
              <a:t>України</a:t>
            </a:r>
            <a:r>
              <a:rPr lang="ru-RU" dirty="0"/>
              <a:t> «Про </a:t>
            </a:r>
            <a:r>
              <a:rPr lang="ru-RU" dirty="0" err="1"/>
              <a:t>судоустрій</a:t>
            </a:r>
            <a:r>
              <a:rPr lang="ru-RU" dirty="0"/>
              <a:t> і статус </a:t>
            </a:r>
            <a:r>
              <a:rPr lang="ru-RU" dirty="0" err="1"/>
              <a:t>суддів</a:t>
            </a:r>
            <a:r>
              <a:rPr lang="ru-RU" dirty="0"/>
              <a:t>».  </a:t>
            </a:r>
            <a:r>
              <a:rPr lang="ru-RU" dirty="0" err="1"/>
              <a:t>Апеляційна</a:t>
            </a:r>
            <a:r>
              <a:rPr lang="ru-RU" dirty="0"/>
              <a:t> </a:t>
            </a:r>
            <a:r>
              <a:rPr lang="ru-RU" dirty="0" err="1"/>
              <a:t>інстанція</a:t>
            </a:r>
            <a:r>
              <a:rPr lang="ru-RU" dirty="0"/>
              <a:t> </a:t>
            </a:r>
            <a:r>
              <a:rPr lang="ru-RU" dirty="0" err="1"/>
              <a:t>господарських</a:t>
            </a:r>
            <a:r>
              <a:rPr lang="ru-RU" dirty="0"/>
              <a:t> </a:t>
            </a:r>
            <a:r>
              <a:rPr lang="ru-RU" dirty="0" err="1"/>
              <a:t>судів</a:t>
            </a:r>
            <a:r>
              <a:rPr lang="ru-RU" dirty="0"/>
              <a:t> </a:t>
            </a:r>
            <a:r>
              <a:rPr lang="ru-RU" dirty="0" err="1"/>
              <a:t>має</a:t>
            </a:r>
            <a:r>
              <a:rPr lang="ru-RU" dirty="0"/>
              <a:t> </a:t>
            </a:r>
            <a:r>
              <a:rPr lang="ru-RU" dirty="0" err="1"/>
              <a:t>певні</a:t>
            </a:r>
            <a:r>
              <a:rPr lang="ru-RU" dirty="0"/>
              <a:t> </a:t>
            </a:r>
            <a:r>
              <a:rPr lang="ru-RU" dirty="0" err="1"/>
              <a:t>характерні</a:t>
            </a:r>
            <a:r>
              <a:rPr lang="ru-RU" dirty="0"/>
              <a:t> </a:t>
            </a:r>
            <a:r>
              <a:rPr lang="ru-RU" dirty="0" err="1"/>
              <a:t>риси</a:t>
            </a:r>
            <a:r>
              <a:rPr lang="ru-RU" dirty="0"/>
              <a:t>, </a:t>
            </a:r>
            <a:r>
              <a:rPr lang="ru-RU" dirty="0" err="1"/>
              <a:t>властиві</a:t>
            </a:r>
            <a:r>
              <a:rPr lang="ru-RU" dirty="0"/>
              <a:t> </a:t>
            </a:r>
            <a:r>
              <a:rPr lang="ru-RU" dirty="0" err="1"/>
              <a:t>лише</a:t>
            </a:r>
            <a:r>
              <a:rPr lang="ru-RU" dirty="0"/>
              <a:t> </a:t>
            </a:r>
            <a:r>
              <a:rPr lang="ru-RU" dirty="0" err="1"/>
              <a:t>цій</a:t>
            </a:r>
            <a:r>
              <a:rPr lang="ru-RU" dirty="0"/>
              <a:t> </a:t>
            </a:r>
            <a:r>
              <a:rPr lang="ru-RU" dirty="0" err="1"/>
              <a:t>інстанції</a:t>
            </a:r>
            <a:r>
              <a:rPr lang="ru-RU" dirty="0"/>
              <a:t>, </a:t>
            </a:r>
            <a:r>
              <a:rPr lang="ru-RU" dirty="0" err="1"/>
              <a:t>справи</a:t>
            </a:r>
            <a:r>
              <a:rPr lang="ru-RU" dirty="0"/>
              <a:t> у </a:t>
            </a:r>
            <a:r>
              <a:rPr lang="ru-RU" dirty="0" err="1"/>
              <a:t>цьому</a:t>
            </a:r>
            <a:r>
              <a:rPr lang="ru-RU" dirty="0"/>
              <a:t> </a:t>
            </a:r>
            <a:r>
              <a:rPr lang="ru-RU" dirty="0" err="1"/>
              <a:t>суді</a:t>
            </a:r>
            <a:r>
              <a:rPr lang="ru-RU" dirty="0"/>
              <a:t> </a:t>
            </a:r>
            <a:r>
              <a:rPr lang="ru-RU" dirty="0" err="1"/>
              <a:t>переглядаються</a:t>
            </a:r>
            <a:r>
              <a:rPr lang="ru-RU" dirty="0"/>
              <a:t> за правилами і у порядку </a:t>
            </a:r>
            <a:r>
              <a:rPr lang="ru-RU" dirty="0" err="1"/>
              <a:t>спрощеного</a:t>
            </a:r>
            <a:r>
              <a:rPr lang="ru-RU" dirty="0"/>
              <a:t> </a:t>
            </a:r>
            <a:r>
              <a:rPr lang="ru-RU" dirty="0" err="1"/>
              <a:t>позовного</a:t>
            </a:r>
            <a:r>
              <a:rPr lang="ru-RU" dirty="0"/>
              <a:t> </a:t>
            </a:r>
            <a:r>
              <a:rPr lang="ru-RU" dirty="0" err="1"/>
              <a:t>провадження</a:t>
            </a:r>
            <a:r>
              <a:rPr lang="ru-RU" dirty="0"/>
              <a:t>.</a:t>
            </a:r>
          </a:p>
          <a:p>
            <a:r>
              <a:rPr lang="ru-RU" dirty="0"/>
              <a:t> В </a:t>
            </a:r>
            <a:r>
              <a:rPr lang="ru-RU" dirty="0" err="1"/>
              <a:t>апеляційній</a:t>
            </a:r>
            <a:r>
              <a:rPr lang="ru-RU" dirty="0"/>
              <a:t> </a:t>
            </a:r>
            <a:r>
              <a:rPr lang="ru-RU" dirty="0" err="1"/>
              <a:t>інстанції</a:t>
            </a:r>
            <a:r>
              <a:rPr lang="ru-RU" dirty="0"/>
              <a:t> не </a:t>
            </a:r>
            <a:r>
              <a:rPr lang="ru-RU" dirty="0" err="1"/>
              <a:t>приймаються</a:t>
            </a:r>
            <a:r>
              <a:rPr lang="ru-RU" dirty="0"/>
              <a:t> і не </a:t>
            </a:r>
            <a:r>
              <a:rPr lang="ru-RU" dirty="0" err="1"/>
              <a:t>розглядаються</a:t>
            </a:r>
            <a:r>
              <a:rPr lang="ru-RU" dirty="0"/>
              <a:t> </a:t>
            </a:r>
            <a:r>
              <a:rPr lang="ru-RU" dirty="0" err="1"/>
              <a:t>докази</a:t>
            </a:r>
            <a:r>
              <a:rPr lang="ru-RU" dirty="0"/>
              <a:t>, </a:t>
            </a:r>
            <a:r>
              <a:rPr lang="ru-RU" dirty="0" err="1"/>
              <a:t>що</a:t>
            </a:r>
            <a:r>
              <a:rPr lang="ru-RU" dirty="0"/>
              <a:t> не були предметом </a:t>
            </a:r>
            <a:r>
              <a:rPr lang="ru-RU" dirty="0" err="1"/>
              <a:t>розгляду</a:t>
            </a:r>
            <a:r>
              <a:rPr lang="ru-RU" dirty="0"/>
              <a:t> в </a:t>
            </a:r>
            <a:r>
              <a:rPr lang="ru-RU" dirty="0" err="1"/>
              <a:t>суді</a:t>
            </a:r>
            <a:r>
              <a:rPr lang="ru-RU" dirty="0"/>
              <a:t> </a:t>
            </a:r>
            <a:r>
              <a:rPr lang="ru-RU" dirty="0" err="1"/>
              <a:t>першої</a:t>
            </a:r>
            <a:r>
              <a:rPr lang="ru-RU" dirty="0"/>
              <a:t> </a:t>
            </a:r>
            <a:r>
              <a:rPr lang="ru-RU" dirty="0" err="1"/>
              <a:t>інстанції</a:t>
            </a:r>
            <a:r>
              <a:rPr lang="ru-RU" dirty="0"/>
              <a:t>, за </a:t>
            </a:r>
            <a:r>
              <a:rPr lang="ru-RU" dirty="0" err="1"/>
              <a:t>виключенням</a:t>
            </a:r>
            <a:r>
              <a:rPr lang="ru-RU" dirty="0"/>
              <a:t> </a:t>
            </a:r>
            <a:r>
              <a:rPr lang="ru-RU" dirty="0" err="1"/>
              <a:t>виняткових</a:t>
            </a:r>
            <a:r>
              <a:rPr lang="ru-RU" dirty="0"/>
              <a:t> </a:t>
            </a:r>
            <a:r>
              <a:rPr lang="ru-RU" dirty="0" err="1"/>
              <a:t>випадків</a:t>
            </a:r>
            <a:r>
              <a:rPr lang="ru-RU" dirty="0"/>
              <a:t>.  </a:t>
            </a:r>
            <a:r>
              <a:rPr lang="ru-RU" dirty="0" err="1"/>
              <a:t>Призначивши</a:t>
            </a:r>
            <a:r>
              <a:rPr lang="ru-RU" dirty="0"/>
              <a:t> справу до </a:t>
            </a:r>
            <a:r>
              <a:rPr lang="ru-RU" dirty="0" err="1"/>
              <a:t>розгляду</a:t>
            </a:r>
            <a:r>
              <a:rPr lang="ru-RU" dirty="0"/>
              <a:t> в </a:t>
            </a:r>
            <a:r>
              <a:rPr lang="ru-RU" dirty="0" err="1"/>
              <a:t>суді</a:t>
            </a:r>
            <a:r>
              <a:rPr lang="ru-RU" dirty="0"/>
              <a:t> </a:t>
            </a:r>
            <a:r>
              <a:rPr lang="ru-RU" dirty="0" err="1"/>
              <a:t>апеляційної</a:t>
            </a:r>
            <a:r>
              <a:rPr lang="ru-RU" dirty="0"/>
              <a:t> </a:t>
            </a:r>
            <a:r>
              <a:rPr lang="ru-RU" dirty="0" err="1"/>
              <a:t>інстанції</a:t>
            </a:r>
            <a:r>
              <a:rPr lang="ru-RU" dirty="0"/>
              <a:t>, суд </a:t>
            </a:r>
            <a:r>
              <a:rPr lang="ru-RU" dirty="0" err="1"/>
              <a:t>обмежений</a:t>
            </a:r>
            <a:r>
              <a:rPr lang="ru-RU" dirty="0"/>
              <a:t> доводами та </a:t>
            </a:r>
            <a:r>
              <a:rPr lang="ru-RU" dirty="0" err="1"/>
              <a:t>вимогами</a:t>
            </a:r>
            <a:r>
              <a:rPr lang="ru-RU" dirty="0"/>
              <a:t> </a:t>
            </a:r>
            <a:r>
              <a:rPr lang="ru-RU" dirty="0" err="1"/>
              <a:t>апеляційної</a:t>
            </a:r>
            <a:r>
              <a:rPr lang="ru-RU" dirty="0"/>
              <a:t> </a:t>
            </a:r>
            <a:r>
              <a:rPr lang="ru-RU" dirty="0" err="1"/>
              <a:t>скарги</a:t>
            </a:r>
            <a:r>
              <a:rPr lang="ru-RU" dirty="0"/>
              <a:t>. </a:t>
            </a:r>
          </a:p>
          <a:p>
            <a:r>
              <a:rPr lang="ru-RU" dirty="0"/>
              <a:t> За результатами </a:t>
            </a:r>
            <a:r>
              <a:rPr lang="ru-RU" dirty="0" err="1"/>
              <a:t>розгляду</a:t>
            </a:r>
            <a:r>
              <a:rPr lang="ru-RU" dirty="0"/>
              <a:t> </a:t>
            </a:r>
            <a:r>
              <a:rPr lang="ru-RU" dirty="0" err="1"/>
              <a:t>апеляційної</a:t>
            </a:r>
            <a:r>
              <a:rPr lang="ru-RU" dirty="0"/>
              <a:t> </a:t>
            </a:r>
            <a:r>
              <a:rPr lang="ru-RU" dirty="0" err="1"/>
              <a:t>скарги</a:t>
            </a:r>
            <a:r>
              <a:rPr lang="ru-RU" dirty="0"/>
              <a:t> </a:t>
            </a:r>
            <a:r>
              <a:rPr lang="ru-RU" dirty="0" err="1"/>
              <a:t>господарський</a:t>
            </a:r>
            <a:r>
              <a:rPr lang="ru-RU" dirty="0"/>
              <a:t> суд, </a:t>
            </a:r>
            <a:r>
              <a:rPr lang="ru-RU" dirty="0" err="1"/>
              <a:t>вислухавши</a:t>
            </a:r>
            <a:r>
              <a:rPr lang="ru-RU" dirty="0"/>
              <a:t> </a:t>
            </a:r>
            <a:r>
              <a:rPr lang="ru-RU" dirty="0" err="1"/>
              <a:t>пояснення</a:t>
            </a:r>
            <a:r>
              <a:rPr lang="ru-RU" dirty="0"/>
              <a:t> </a:t>
            </a:r>
            <a:r>
              <a:rPr lang="ru-RU" dirty="0" err="1"/>
              <a:t>учасників</a:t>
            </a:r>
            <a:r>
              <a:rPr lang="ru-RU" dirty="0"/>
              <a:t> судового </a:t>
            </a:r>
            <a:r>
              <a:rPr lang="ru-RU" dirty="0" err="1"/>
              <a:t>процесу</a:t>
            </a:r>
            <a:r>
              <a:rPr lang="ru-RU" dirty="0"/>
              <a:t>, </a:t>
            </a:r>
            <a:r>
              <a:rPr lang="ru-RU" dirty="0" err="1"/>
              <a:t>дослідивши</a:t>
            </a:r>
            <a:r>
              <a:rPr lang="ru-RU" dirty="0"/>
              <a:t> </a:t>
            </a:r>
            <a:r>
              <a:rPr lang="ru-RU" dirty="0" err="1"/>
              <a:t>матеріали</a:t>
            </a:r>
            <a:r>
              <a:rPr lang="ru-RU" dirty="0"/>
              <a:t> </a:t>
            </a:r>
            <a:r>
              <a:rPr lang="ru-RU" dirty="0" err="1"/>
              <a:t>справи</a:t>
            </a:r>
            <a:r>
              <a:rPr lang="ru-RU" dirty="0"/>
              <a:t>, </a:t>
            </a:r>
            <a:r>
              <a:rPr lang="ru-RU" dirty="0" err="1"/>
              <a:t>приймає</a:t>
            </a:r>
            <a:r>
              <a:rPr lang="ru-RU" dirty="0"/>
              <a:t> постанову, яка </a:t>
            </a:r>
            <a:r>
              <a:rPr lang="ru-RU" b="1" i="1" dirty="0" err="1"/>
              <a:t>набирає</a:t>
            </a:r>
            <a:r>
              <a:rPr lang="ru-RU" b="1" i="1" dirty="0"/>
              <a:t> </a:t>
            </a:r>
            <a:r>
              <a:rPr lang="ru-RU" b="1" i="1" dirty="0" err="1"/>
              <a:t>законної</a:t>
            </a:r>
            <a:r>
              <a:rPr lang="ru-RU" b="1" i="1" dirty="0"/>
              <a:t> сили з дня </a:t>
            </a:r>
            <a:r>
              <a:rPr lang="ru-RU" b="1" i="1" dirty="0" err="1"/>
              <a:t>її</a:t>
            </a:r>
            <a:r>
              <a:rPr lang="ru-RU" b="1" i="1" dirty="0"/>
              <a:t> </a:t>
            </a:r>
            <a:r>
              <a:rPr lang="ru-RU" b="1" i="1" dirty="0" err="1"/>
              <a:t>прийняття</a:t>
            </a:r>
            <a:r>
              <a:rPr lang="ru-RU" dirty="0"/>
              <a:t>, яка </a:t>
            </a:r>
            <a:r>
              <a:rPr lang="ru-RU" dirty="0" err="1"/>
              <a:t>може</a:t>
            </a:r>
            <a:r>
              <a:rPr lang="ru-RU" dirty="0"/>
              <a:t> бути </a:t>
            </a:r>
            <a:r>
              <a:rPr lang="ru-RU" b="1" i="1" dirty="0" err="1"/>
              <a:t>оскаржено</a:t>
            </a:r>
            <a:r>
              <a:rPr lang="ru-RU" b="1" i="1" dirty="0"/>
              <a:t> у </a:t>
            </a:r>
            <a:r>
              <a:rPr lang="ru-RU" b="1" i="1" dirty="0" err="1"/>
              <a:t>касаційному</a:t>
            </a:r>
            <a:r>
              <a:rPr lang="ru-RU" b="1" i="1" dirty="0"/>
              <a:t> порядку. </a:t>
            </a:r>
            <a:endParaRPr lang="uk-UA" b="1" i="1" dirty="0"/>
          </a:p>
        </p:txBody>
      </p:sp>
    </p:spTree>
    <p:extLst>
      <p:ext uri="{BB962C8B-B14F-4D97-AF65-F5344CB8AC3E}">
        <p14:creationId xmlns:p14="http://schemas.microsoft.com/office/powerpoint/2010/main" val="4123150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0E3DC72-3196-352A-79BF-373BFAF69D46}"/>
              </a:ext>
            </a:extLst>
          </p:cNvPr>
          <p:cNvSpPr txBox="1"/>
          <p:nvPr/>
        </p:nvSpPr>
        <p:spPr>
          <a:xfrm>
            <a:off x="243840" y="335280"/>
            <a:ext cx="10464800" cy="2215991"/>
          </a:xfrm>
          <a:prstGeom prst="rect">
            <a:avLst/>
          </a:prstGeom>
          <a:noFill/>
        </p:spPr>
        <p:txBody>
          <a:bodyPr wrap="square" rtlCol="0">
            <a:spAutoFit/>
          </a:bodyPr>
          <a:lstStyle/>
          <a:p>
            <a:r>
              <a:rPr lang="uk-UA" sz="2400" dirty="0"/>
              <a:t>Розгляд справи судом апеляційної інстанції здійснюється шляхом її підготовки. Стаття 266 ГПК визначає дії суду щодо її підготовки.</a:t>
            </a:r>
          </a:p>
          <a:p>
            <a:endParaRPr lang="uk-UA" sz="2400" dirty="0"/>
          </a:p>
          <a:p>
            <a:r>
              <a:rPr lang="uk-UA" sz="2400" b="1" i="1" dirty="0"/>
              <a:t>Суддя-доповідач у порядку підготовки справи до апеляційного розгляду: </a:t>
            </a:r>
          </a:p>
          <a:p>
            <a:endParaRPr lang="uk-UA" dirty="0"/>
          </a:p>
        </p:txBody>
      </p:sp>
      <p:cxnSp>
        <p:nvCxnSpPr>
          <p:cNvPr id="9" name="Прямая со стрелкой 8">
            <a:extLst>
              <a:ext uri="{FF2B5EF4-FFF2-40B4-BE49-F238E27FC236}">
                <a16:creationId xmlns:a16="http://schemas.microsoft.com/office/drawing/2014/main" id="{5ECD8121-A607-7AFC-5787-E5BB2E2DCC7B}"/>
              </a:ext>
            </a:extLst>
          </p:cNvPr>
          <p:cNvCxnSpPr/>
          <p:nvPr/>
        </p:nvCxnSpPr>
        <p:spPr>
          <a:xfrm flipH="1">
            <a:off x="538480" y="2407920"/>
            <a:ext cx="294640" cy="5384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B3AA9CA-F6C4-BD61-89A0-A81F450A8789}"/>
              </a:ext>
            </a:extLst>
          </p:cNvPr>
          <p:cNvSpPr txBox="1"/>
          <p:nvPr/>
        </p:nvSpPr>
        <p:spPr>
          <a:xfrm>
            <a:off x="243840" y="2946400"/>
            <a:ext cx="2468880" cy="923330"/>
          </a:xfrm>
          <a:prstGeom prst="rect">
            <a:avLst/>
          </a:prstGeom>
          <a:noFill/>
        </p:spPr>
        <p:txBody>
          <a:bodyPr wrap="square">
            <a:spAutoFit/>
          </a:bodyPr>
          <a:lstStyle/>
          <a:p>
            <a:r>
              <a:rPr lang="ru-RU" dirty="0" err="1"/>
              <a:t>з’ясовує</a:t>
            </a:r>
            <a:r>
              <a:rPr lang="ru-RU" dirty="0"/>
              <a:t> </a:t>
            </a:r>
            <a:r>
              <a:rPr lang="ru-RU" dirty="0" err="1"/>
              <a:t>питання</a:t>
            </a:r>
            <a:r>
              <a:rPr lang="ru-RU" dirty="0"/>
              <a:t> про склад </a:t>
            </a:r>
            <a:r>
              <a:rPr lang="ru-RU" dirty="0" err="1"/>
              <a:t>учасників</a:t>
            </a:r>
            <a:r>
              <a:rPr lang="ru-RU" dirty="0"/>
              <a:t> судового </a:t>
            </a:r>
            <a:r>
              <a:rPr lang="ru-RU" dirty="0" err="1"/>
              <a:t>процесу</a:t>
            </a:r>
            <a:endParaRPr lang="uk-UA" dirty="0"/>
          </a:p>
        </p:txBody>
      </p:sp>
      <p:cxnSp>
        <p:nvCxnSpPr>
          <p:cNvPr id="13" name="Прямая со стрелкой 12">
            <a:extLst>
              <a:ext uri="{FF2B5EF4-FFF2-40B4-BE49-F238E27FC236}">
                <a16:creationId xmlns:a16="http://schemas.microsoft.com/office/drawing/2014/main" id="{7B831522-7AAF-26DF-919F-2E6F55CF3F4D}"/>
              </a:ext>
            </a:extLst>
          </p:cNvPr>
          <p:cNvCxnSpPr>
            <a:cxnSpLocks/>
          </p:cNvCxnSpPr>
          <p:nvPr/>
        </p:nvCxnSpPr>
        <p:spPr>
          <a:xfrm>
            <a:off x="2905760" y="2402840"/>
            <a:ext cx="406400" cy="635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CBE948A-6A9A-27B2-31C7-38D632B19639}"/>
              </a:ext>
            </a:extLst>
          </p:cNvPr>
          <p:cNvSpPr txBox="1"/>
          <p:nvPr/>
        </p:nvSpPr>
        <p:spPr>
          <a:xfrm>
            <a:off x="2712720" y="3100031"/>
            <a:ext cx="3180080" cy="923330"/>
          </a:xfrm>
          <a:prstGeom prst="rect">
            <a:avLst/>
          </a:prstGeom>
          <a:noFill/>
        </p:spPr>
        <p:txBody>
          <a:bodyPr wrap="square">
            <a:spAutoFit/>
          </a:bodyPr>
          <a:lstStyle/>
          <a:p>
            <a:r>
              <a:rPr lang="ru-RU" dirty="0" err="1"/>
              <a:t>визначає</a:t>
            </a:r>
            <a:r>
              <a:rPr lang="ru-RU" dirty="0"/>
              <a:t> характер </a:t>
            </a:r>
            <a:r>
              <a:rPr lang="ru-RU" dirty="0" err="1"/>
              <a:t>спірних</a:t>
            </a:r>
            <a:r>
              <a:rPr lang="ru-RU" dirty="0"/>
              <a:t> </a:t>
            </a:r>
            <a:r>
              <a:rPr lang="ru-RU" dirty="0" err="1"/>
              <a:t>правовідносин</a:t>
            </a:r>
            <a:r>
              <a:rPr lang="ru-RU" dirty="0"/>
              <a:t> та закон, </a:t>
            </a:r>
            <a:r>
              <a:rPr lang="ru-RU" dirty="0" err="1"/>
              <a:t>який</a:t>
            </a:r>
            <a:r>
              <a:rPr lang="ru-RU" dirty="0"/>
              <a:t> </a:t>
            </a:r>
            <a:r>
              <a:rPr lang="ru-RU" dirty="0" err="1"/>
              <a:t>їх</a:t>
            </a:r>
            <a:r>
              <a:rPr lang="ru-RU" dirty="0"/>
              <a:t> </a:t>
            </a:r>
            <a:r>
              <a:rPr lang="ru-RU" dirty="0" err="1"/>
              <a:t>регулює</a:t>
            </a:r>
            <a:endParaRPr lang="uk-UA" dirty="0"/>
          </a:p>
        </p:txBody>
      </p:sp>
      <p:cxnSp>
        <p:nvCxnSpPr>
          <p:cNvPr id="19" name="Прямая со стрелкой 18">
            <a:extLst>
              <a:ext uri="{FF2B5EF4-FFF2-40B4-BE49-F238E27FC236}">
                <a16:creationId xmlns:a16="http://schemas.microsoft.com/office/drawing/2014/main" id="{26CEF898-0F21-8A7C-91EC-EB8F0B0B5DF5}"/>
              </a:ext>
            </a:extLst>
          </p:cNvPr>
          <p:cNvCxnSpPr>
            <a:cxnSpLocks/>
          </p:cNvCxnSpPr>
          <p:nvPr/>
        </p:nvCxnSpPr>
        <p:spPr>
          <a:xfrm>
            <a:off x="5857240" y="2334816"/>
            <a:ext cx="706120" cy="4896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27CC2A2D-CEFC-7035-8894-4D00DB1B8EED}"/>
              </a:ext>
            </a:extLst>
          </p:cNvPr>
          <p:cNvSpPr txBox="1"/>
          <p:nvPr/>
        </p:nvSpPr>
        <p:spPr>
          <a:xfrm>
            <a:off x="5796280" y="3069816"/>
            <a:ext cx="3616960" cy="1200329"/>
          </a:xfrm>
          <a:prstGeom prst="rect">
            <a:avLst/>
          </a:prstGeom>
          <a:noFill/>
        </p:spPr>
        <p:txBody>
          <a:bodyPr wrap="square">
            <a:spAutoFit/>
          </a:bodyPr>
          <a:lstStyle/>
          <a:p>
            <a:r>
              <a:rPr lang="ru-RU" dirty="0" err="1"/>
              <a:t>з’ясовує</a:t>
            </a:r>
            <a:r>
              <a:rPr lang="ru-RU" dirty="0"/>
              <a:t> </a:t>
            </a:r>
            <a:r>
              <a:rPr lang="ru-RU" dirty="0" err="1"/>
              <a:t>обставини</a:t>
            </a:r>
            <a:r>
              <a:rPr lang="ru-RU" dirty="0"/>
              <a:t>, на </a:t>
            </a:r>
            <a:r>
              <a:rPr lang="ru-RU" dirty="0" err="1"/>
              <a:t>які</a:t>
            </a:r>
            <a:r>
              <a:rPr lang="ru-RU" dirty="0"/>
              <a:t> </a:t>
            </a:r>
            <a:r>
              <a:rPr lang="ru-RU" dirty="0" err="1"/>
              <a:t>посилаються</a:t>
            </a:r>
            <a:r>
              <a:rPr lang="ru-RU" dirty="0"/>
              <a:t> </a:t>
            </a:r>
            <a:r>
              <a:rPr lang="ru-RU" dirty="0" err="1"/>
              <a:t>учасники</a:t>
            </a:r>
            <a:r>
              <a:rPr lang="ru-RU" dirty="0"/>
              <a:t> </a:t>
            </a:r>
            <a:r>
              <a:rPr lang="ru-RU" dirty="0" err="1"/>
              <a:t>справи</a:t>
            </a:r>
            <a:r>
              <a:rPr lang="ru-RU" dirty="0"/>
              <a:t> як на </a:t>
            </a:r>
            <a:r>
              <a:rPr lang="ru-RU" dirty="0" err="1"/>
              <a:t>підставу</a:t>
            </a:r>
            <a:r>
              <a:rPr lang="ru-RU" dirty="0"/>
              <a:t> </a:t>
            </a:r>
            <a:r>
              <a:rPr lang="ru-RU" dirty="0" err="1"/>
              <a:t>своїх</a:t>
            </a:r>
            <a:r>
              <a:rPr lang="ru-RU" dirty="0"/>
              <a:t> </a:t>
            </a:r>
            <a:r>
              <a:rPr lang="ru-RU" dirty="0" err="1"/>
              <a:t>вимог</a:t>
            </a:r>
            <a:r>
              <a:rPr lang="ru-RU" dirty="0"/>
              <a:t> і </a:t>
            </a:r>
            <a:r>
              <a:rPr lang="ru-RU" dirty="0" err="1"/>
              <a:t>заперечень</a:t>
            </a:r>
            <a:endParaRPr lang="uk-UA" dirty="0"/>
          </a:p>
        </p:txBody>
      </p:sp>
      <p:sp>
        <p:nvSpPr>
          <p:cNvPr id="24" name="TextBox 23">
            <a:extLst>
              <a:ext uri="{FF2B5EF4-FFF2-40B4-BE49-F238E27FC236}">
                <a16:creationId xmlns:a16="http://schemas.microsoft.com/office/drawing/2014/main" id="{AE7D8984-FEF1-FB9D-F615-CD0C110C5FEE}"/>
              </a:ext>
            </a:extLst>
          </p:cNvPr>
          <p:cNvSpPr txBox="1"/>
          <p:nvPr/>
        </p:nvSpPr>
        <p:spPr>
          <a:xfrm>
            <a:off x="137160" y="4264859"/>
            <a:ext cx="2854960" cy="1200329"/>
          </a:xfrm>
          <a:prstGeom prst="rect">
            <a:avLst/>
          </a:prstGeom>
          <a:noFill/>
        </p:spPr>
        <p:txBody>
          <a:bodyPr wrap="square">
            <a:spAutoFit/>
          </a:bodyPr>
          <a:lstStyle/>
          <a:p>
            <a:r>
              <a:rPr lang="ru-RU" dirty="0" err="1"/>
              <a:t>з’ясовує</a:t>
            </a:r>
            <a:r>
              <a:rPr lang="ru-RU" dirty="0"/>
              <a:t>, </a:t>
            </a:r>
            <a:r>
              <a:rPr lang="ru-RU" dirty="0" err="1"/>
              <a:t>які</a:t>
            </a:r>
            <a:r>
              <a:rPr lang="ru-RU" dirty="0"/>
              <a:t> </a:t>
            </a:r>
            <a:r>
              <a:rPr lang="ru-RU" dirty="0" err="1"/>
              <a:t>обставини</a:t>
            </a:r>
            <a:r>
              <a:rPr lang="ru-RU" dirty="0"/>
              <a:t> </a:t>
            </a:r>
            <a:r>
              <a:rPr lang="ru-RU" dirty="0" err="1"/>
              <a:t>визнаються</a:t>
            </a:r>
            <a:r>
              <a:rPr lang="ru-RU" dirty="0"/>
              <a:t> </a:t>
            </a:r>
            <a:r>
              <a:rPr lang="ru-RU" dirty="0" err="1"/>
              <a:t>чи</a:t>
            </a:r>
            <a:r>
              <a:rPr lang="ru-RU" dirty="0"/>
              <a:t> </a:t>
            </a:r>
            <a:r>
              <a:rPr lang="ru-RU" dirty="0" err="1"/>
              <a:t>заперечуються</a:t>
            </a:r>
            <a:r>
              <a:rPr lang="ru-RU" dirty="0"/>
              <a:t> </a:t>
            </a:r>
            <a:r>
              <a:rPr lang="ru-RU" dirty="0" err="1"/>
              <a:t>учасниками</a:t>
            </a:r>
            <a:r>
              <a:rPr lang="ru-RU" dirty="0"/>
              <a:t> </a:t>
            </a:r>
            <a:r>
              <a:rPr lang="ru-RU" dirty="0" err="1"/>
              <a:t>справи</a:t>
            </a:r>
            <a:endParaRPr lang="uk-UA" dirty="0"/>
          </a:p>
        </p:txBody>
      </p:sp>
      <p:sp>
        <p:nvSpPr>
          <p:cNvPr id="26" name="TextBox 25">
            <a:extLst>
              <a:ext uri="{FF2B5EF4-FFF2-40B4-BE49-F238E27FC236}">
                <a16:creationId xmlns:a16="http://schemas.microsoft.com/office/drawing/2014/main" id="{406E43FA-9C02-8495-3BCC-6C14B34BF682}"/>
              </a:ext>
            </a:extLst>
          </p:cNvPr>
          <p:cNvSpPr txBox="1"/>
          <p:nvPr/>
        </p:nvSpPr>
        <p:spPr>
          <a:xfrm>
            <a:off x="3108960" y="4271858"/>
            <a:ext cx="3180080" cy="1200329"/>
          </a:xfrm>
          <a:prstGeom prst="rect">
            <a:avLst/>
          </a:prstGeom>
          <a:noFill/>
        </p:spPr>
        <p:txBody>
          <a:bodyPr wrap="square">
            <a:spAutoFit/>
          </a:bodyPr>
          <a:lstStyle/>
          <a:p>
            <a:r>
              <a:rPr lang="ru-RU" dirty="0" err="1"/>
              <a:t>вирішує</a:t>
            </a:r>
            <a:r>
              <a:rPr lang="ru-RU" dirty="0"/>
              <a:t> </a:t>
            </a:r>
            <a:r>
              <a:rPr lang="ru-RU" dirty="0" err="1"/>
              <a:t>питання</a:t>
            </a:r>
            <a:r>
              <a:rPr lang="ru-RU" dirty="0"/>
              <a:t> </a:t>
            </a:r>
            <a:r>
              <a:rPr lang="ru-RU" dirty="0" err="1"/>
              <a:t>щодо</a:t>
            </a:r>
            <a:r>
              <a:rPr lang="ru-RU" dirty="0"/>
              <a:t> </a:t>
            </a:r>
            <a:r>
              <a:rPr lang="ru-RU" dirty="0" err="1"/>
              <a:t>поважності</a:t>
            </a:r>
            <a:r>
              <a:rPr lang="ru-RU" dirty="0"/>
              <a:t> причин </a:t>
            </a:r>
            <a:r>
              <a:rPr lang="ru-RU" dirty="0" err="1"/>
              <a:t>неподання</a:t>
            </a:r>
            <a:r>
              <a:rPr lang="ru-RU" dirty="0"/>
              <a:t> </a:t>
            </a:r>
            <a:r>
              <a:rPr lang="ru-RU" dirty="0" err="1"/>
              <a:t>доказів</a:t>
            </a:r>
            <a:r>
              <a:rPr lang="ru-RU" dirty="0"/>
              <a:t> до суду </a:t>
            </a:r>
            <a:r>
              <a:rPr lang="ru-RU" dirty="0" err="1"/>
              <a:t>першої</a:t>
            </a:r>
            <a:r>
              <a:rPr lang="ru-RU" dirty="0"/>
              <a:t> </a:t>
            </a:r>
            <a:r>
              <a:rPr lang="ru-RU" dirty="0" err="1"/>
              <a:t>інстанції</a:t>
            </a:r>
            <a:endParaRPr lang="uk-UA" dirty="0"/>
          </a:p>
        </p:txBody>
      </p:sp>
      <p:sp>
        <p:nvSpPr>
          <p:cNvPr id="28" name="TextBox 27">
            <a:extLst>
              <a:ext uri="{FF2B5EF4-FFF2-40B4-BE49-F238E27FC236}">
                <a16:creationId xmlns:a16="http://schemas.microsoft.com/office/drawing/2014/main" id="{4E39B035-93A2-D3A5-79DC-3F825C95D9C8}"/>
              </a:ext>
            </a:extLst>
          </p:cNvPr>
          <p:cNvSpPr txBox="1"/>
          <p:nvPr/>
        </p:nvSpPr>
        <p:spPr>
          <a:xfrm>
            <a:off x="934720" y="5720684"/>
            <a:ext cx="10901680" cy="923330"/>
          </a:xfrm>
          <a:prstGeom prst="rect">
            <a:avLst/>
          </a:prstGeom>
          <a:noFill/>
        </p:spPr>
        <p:txBody>
          <a:bodyPr wrap="square">
            <a:spAutoFit/>
          </a:bodyPr>
          <a:lstStyle/>
          <a:p>
            <a:r>
              <a:rPr lang="ru-RU" dirty="0"/>
              <a:t>за </a:t>
            </a:r>
            <a:r>
              <a:rPr lang="ru-RU" dirty="0" err="1"/>
              <a:t>клопотанням</a:t>
            </a:r>
            <a:r>
              <a:rPr lang="ru-RU" dirty="0"/>
              <a:t> </a:t>
            </a:r>
            <a:r>
              <a:rPr lang="ru-RU" dirty="0" err="1"/>
              <a:t>сторін</a:t>
            </a:r>
            <a:r>
              <a:rPr lang="ru-RU" dirty="0"/>
              <a:t> та </a:t>
            </a:r>
            <a:r>
              <a:rPr lang="ru-RU" dirty="0" err="1"/>
              <a:t>інших</a:t>
            </a:r>
            <a:r>
              <a:rPr lang="ru-RU" dirty="0"/>
              <a:t> </a:t>
            </a:r>
            <a:r>
              <a:rPr lang="ru-RU" dirty="0" err="1"/>
              <a:t>учасників</a:t>
            </a:r>
            <a:r>
              <a:rPr lang="ru-RU" dirty="0"/>
              <a:t> </a:t>
            </a:r>
            <a:r>
              <a:rPr lang="ru-RU" dirty="0" err="1"/>
              <a:t>справи</a:t>
            </a:r>
            <a:r>
              <a:rPr lang="ru-RU" dirty="0"/>
              <a:t> </a:t>
            </a:r>
            <a:r>
              <a:rPr lang="ru-RU" dirty="0" err="1"/>
              <a:t>вирішує</a:t>
            </a:r>
            <a:r>
              <a:rPr lang="ru-RU" dirty="0"/>
              <a:t> </a:t>
            </a:r>
            <a:r>
              <a:rPr lang="ru-RU" dirty="0" err="1"/>
              <a:t>питання</a:t>
            </a:r>
            <a:r>
              <a:rPr lang="ru-RU" dirty="0"/>
              <a:t> про </a:t>
            </a:r>
            <a:r>
              <a:rPr lang="ru-RU" dirty="0" err="1"/>
              <a:t>виклик</a:t>
            </a:r>
            <a:r>
              <a:rPr lang="ru-RU" dirty="0"/>
              <a:t> </a:t>
            </a:r>
            <a:r>
              <a:rPr lang="ru-RU" dirty="0" err="1"/>
              <a:t>свідків</a:t>
            </a:r>
            <a:r>
              <a:rPr lang="ru-RU" dirty="0"/>
              <a:t>, </a:t>
            </a:r>
            <a:r>
              <a:rPr lang="ru-RU" dirty="0" err="1"/>
              <a:t>призначення</a:t>
            </a:r>
            <a:r>
              <a:rPr lang="ru-RU" dirty="0"/>
              <a:t> </a:t>
            </a:r>
            <a:r>
              <a:rPr lang="ru-RU" dirty="0" err="1"/>
              <a:t>експертизи</a:t>
            </a:r>
            <a:r>
              <a:rPr lang="ru-RU" dirty="0"/>
              <a:t>, </a:t>
            </a:r>
            <a:r>
              <a:rPr lang="ru-RU" dirty="0" err="1"/>
              <a:t>витребування</a:t>
            </a:r>
            <a:r>
              <a:rPr lang="ru-RU" dirty="0"/>
              <a:t> </a:t>
            </a:r>
            <a:r>
              <a:rPr lang="ru-RU" dirty="0" err="1"/>
              <a:t>доказів</a:t>
            </a:r>
            <a:r>
              <a:rPr lang="ru-RU" dirty="0"/>
              <a:t>, </a:t>
            </a:r>
            <a:r>
              <a:rPr lang="ru-RU" dirty="0" err="1"/>
              <a:t>судових</a:t>
            </a:r>
            <a:r>
              <a:rPr lang="ru-RU" dirty="0"/>
              <a:t> </a:t>
            </a:r>
            <a:r>
              <a:rPr lang="ru-RU" dirty="0" err="1"/>
              <a:t>доручень</a:t>
            </a:r>
            <a:r>
              <a:rPr lang="ru-RU" dirty="0"/>
              <a:t> </a:t>
            </a:r>
            <a:r>
              <a:rPr lang="ru-RU" dirty="0" err="1"/>
              <a:t>щодо</a:t>
            </a:r>
            <a:r>
              <a:rPr lang="ru-RU" dirty="0"/>
              <a:t> </a:t>
            </a:r>
            <a:r>
              <a:rPr lang="ru-RU" dirty="0" err="1"/>
              <a:t>збирання</a:t>
            </a:r>
            <a:r>
              <a:rPr lang="ru-RU" dirty="0"/>
              <a:t> </a:t>
            </a:r>
            <a:r>
              <a:rPr lang="ru-RU" dirty="0" err="1"/>
              <a:t>доказів</a:t>
            </a:r>
            <a:r>
              <a:rPr lang="ru-RU" dirty="0"/>
              <a:t>, </a:t>
            </a:r>
            <a:r>
              <a:rPr lang="ru-RU" dirty="0" err="1"/>
              <a:t>залучення</a:t>
            </a:r>
            <a:r>
              <a:rPr lang="ru-RU" dirty="0"/>
              <a:t> до </a:t>
            </a:r>
            <a:r>
              <a:rPr lang="ru-RU" dirty="0" err="1"/>
              <a:t>участі</a:t>
            </a:r>
            <a:r>
              <a:rPr lang="ru-RU" dirty="0"/>
              <a:t> у </a:t>
            </a:r>
            <a:r>
              <a:rPr lang="ru-RU" dirty="0" err="1"/>
              <a:t>справі</a:t>
            </a:r>
            <a:r>
              <a:rPr lang="ru-RU" dirty="0"/>
              <a:t> </a:t>
            </a:r>
            <a:r>
              <a:rPr lang="ru-RU" dirty="0" err="1"/>
              <a:t>спеціаліста</a:t>
            </a:r>
            <a:r>
              <a:rPr lang="ru-RU" dirty="0"/>
              <a:t>, </a:t>
            </a:r>
            <a:r>
              <a:rPr lang="ru-RU" dirty="0" err="1"/>
              <a:t>перекладача</a:t>
            </a:r>
            <a:endParaRPr lang="uk-UA" dirty="0"/>
          </a:p>
        </p:txBody>
      </p:sp>
      <p:sp>
        <p:nvSpPr>
          <p:cNvPr id="30" name="TextBox 29">
            <a:extLst>
              <a:ext uri="{FF2B5EF4-FFF2-40B4-BE49-F238E27FC236}">
                <a16:creationId xmlns:a16="http://schemas.microsoft.com/office/drawing/2014/main" id="{D357B10A-F4C6-923C-7C3D-9569BA07A2A1}"/>
              </a:ext>
            </a:extLst>
          </p:cNvPr>
          <p:cNvSpPr txBox="1"/>
          <p:nvPr/>
        </p:nvSpPr>
        <p:spPr>
          <a:xfrm>
            <a:off x="9286240" y="2936240"/>
            <a:ext cx="3312160" cy="1200329"/>
          </a:xfrm>
          <a:prstGeom prst="rect">
            <a:avLst/>
          </a:prstGeom>
          <a:noFill/>
        </p:spPr>
        <p:txBody>
          <a:bodyPr wrap="square">
            <a:spAutoFit/>
          </a:bodyPr>
          <a:lstStyle/>
          <a:p>
            <a:r>
              <a:rPr lang="ru-RU" dirty="0"/>
              <a:t>за </a:t>
            </a:r>
            <a:r>
              <a:rPr lang="ru-RU" dirty="0" err="1"/>
              <a:t>клопотанням</a:t>
            </a:r>
            <a:r>
              <a:rPr lang="ru-RU" dirty="0"/>
              <a:t> </a:t>
            </a:r>
            <a:r>
              <a:rPr lang="ru-RU" dirty="0" err="1"/>
              <a:t>учасників</a:t>
            </a:r>
            <a:r>
              <a:rPr lang="ru-RU" dirty="0"/>
              <a:t> </a:t>
            </a:r>
            <a:r>
              <a:rPr lang="ru-RU" dirty="0" err="1"/>
              <a:t>справи</a:t>
            </a:r>
            <a:r>
              <a:rPr lang="ru-RU" dirty="0"/>
              <a:t> </a:t>
            </a:r>
            <a:r>
              <a:rPr lang="ru-RU" dirty="0" err="1"/>
              <a:t>вирішує</a:t>
            </a:r>
            <a:r>
              <a:rPr lang="ru-RU" dirty="0"/>
              <a:t> </a:t>
            </a:r>
            <a:r>
              <a:rPr lang="ru-RU" dirty="0" err="1"/>
              <a:t>питання</a:t>
            </a:r>
            <a:r>
              <a:rPr lang="ru-RU" dirty="0"/>
              <a:t> </a:t>
            </a:r>
            <a:r>
              <a:rPr lang="ru-RU" dirty="0" err="1"/>
              <a:t>щодо</a:t>
            </a:r>
            <a:r>
              <a:rPr lang="ru-RU" dirty="0"/>
              <a:t> </a:t>
            </a:r>
            <a:r>
              <a:rPr lang="ru-RU" dirty="0" err="1"/>
              <a:t>вжиття</a:t>
            </a:r>
            <a:r>
              <a:rPr lang="ru-RU" dirty="0"/>
              <a:t> </a:t>
            </a:r>
            <a:r>
              <a:rPr lang="ru-RU" dirty="0" err="1"/>
              <a:t>заходів</a:t>
            </a:r>
            <a:r>
              <a:rPr lang="ru-RU" dirty="0"/>
              <a:t> </a:t>
            </a:r>
            <a:r>
              <a:rPr lang="ru-RU" dirty="0" err="1"/>
              <a:t>забезпечення</a:t>
            </a:r>
            <a:r>
              <a:rPr lang="ru-RU" dirty="0"/>
              <a:t> позову</a:t>
            </a:r>
            <a:endParaRPr lang="uk-UA" dirty="0"/>
          </a:p>
        </p:txBody>
      </p:sp>
      <p:sp>
        <p:nvSpPr>
          <p:cNvPr id="32" name="TextBox 31">
            <a:extLst>
              <a:ext uri="{FF2B5EF4-FFF2-40B4-BE49-F238E27FC236}">
                <a16:creationId xmlns:a16="http://schemas.microsoft.com/office/drawing/2014/main" id="{DB1FA0A4-256E-BEED-B69D-5B61C1A6F6C7}"/>
              </a:ext>
            </a:extLst>
          </p:cNvPr>
          <p:cNvSpPr txBox="1"/>
          <p:nvPr/>
        </p:nvSpPr>
        <p:spPr>
          <a:xfrm>
            <a:off x="7716520" y="4216658"/>
            <a:ext cx="2418080" cy="1477328"/>
          </a:xfrm>
          <a:prstGeom prst="rect">
            <a:avLst/>
          </a:prstGeom>
          <a:noFill/>
        </p:spPr>
        <p:txBody>
          <a:bodyPr wrap="square">
            <a:spAutoFit/>
          </a:bodyPr>
          <a:lstStyle/>
          <a:p>
            <a:r>
              <a:rPr lang="uk-UA" dirty="0"/>
              <a:t>вчиняє інші дії, пов’язані із забезпеченням апеляційного розгляду справи</a:t>
            </a:r>
          </a:p>
        </p:txBody>
      </p:sp>
      <p:cxnSp>
        <p:nvCxnSpPr>
          <p:cNvPr id="34" name="Прямая со стрелкой 33">
            <a:extLst>
              <a:ext uri="{FF2B5EF4-FFF2-40B4-BE49-F238E27FC236}">
                <a16:creationId xmlns:a16="http://schemas.microsoft.com/office/drawing/2014/main" id="{1DF3CAEB-640F-7841-8415-1BA79CDAE1E2}"/>
              </a:ext>
            </a:extLst>
          </p:cNvPr>
          <p:cNvCxnSpPr>
            <a:cxnSpLocks/>
          </p:cNvCxnSpPr>
          <p:nvPr/>
        </p:nvCxnSpPr>
        <p:spPr>
          <a:xfrm>
            <a:off x="8676640" y="2248076"/>
            <a:ext cx="1323340" cy="5586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a:extLst>
              <a:ext uri="{FF2B5EF4-FFF2-40B4-BE49-F238E27FC236}">
                <a16:creationId xmlns:a16="http://schemas.microsoft.com/office/drawing/2014/main" id="{C1F7C57C-A561-D66B-9E7C-AFEF8011B8E2}"/>
              </a:ext>
            </a:extLst>
          </p:cNvPr>
          <p:cNvCxnSpPr>
            <a:cxnSpLocks/>
          </p:cNvCxnSpPr>
          <p:nvPr/>
        </p:nvCxnSpPr>
        <p:spPr>
          <a:xfrm>
            <a:off x="358458" y="3869730"/>
            <a:ext cx="0" cy="437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a:extLst>
              <a:ext uri="{FF2B5EF4-FFF2-40B4-BE49-F238E27FC236}">
                <a16:creationId xmlns:a16="http://schemas.microsoft.com/office/drawing/2014/main" id="{698CA73C-1D8A-5BEE-1959-09035E928AA6}"/>
              </a:ext>
            </a:extLst>
          </p:cNvPr>
          <p:cNvCxnSpPr>
            <a:cxnSpLocks/>
          </p:cNvCxnSpPr>
          <p:nvPr/>
        </p:nvCxnSpPr>
        <p:spPr>
          <a:xfrm>
            <a:off x="4719320" y="3869730"/>
            <a:ext cx="0" cy="4691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a:extLst>
              <a:ext uri="{FF2B5EF4-FFF2-40B4-BE49-F238E27FC236}">
                <a16:creationId xmlns:a16="http://schemas.microsoft.com/office/drawing/2014/main" id="{7130BE34-7EA2-1958-7BDD-4EE62593EBC6}"/>
              </a:ext>
            </a:extLst>
          </p:cNvPr>
          <p:cNvCxnSpPr>
            <a:cxnSpLocks/>
          </p:cNvCxnSpPr>
          <p:nvPr/>
        </p:nvCxnSpPr>
        <p:spPr>
          <a:xfrm>
            <a:off x="9210040" y="3536404"/>
            <a:ext cx="0" cy="680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a:extLst>
              <a:ext uri="{FF2B5EF4-FFF2-40B4-BE49-F238E27FC236}">
                <a16:creationId xmlns:a16="http://schemas.microsoft.com/office/drawing/2014/main" id="{EC8453C0-8718-049E-5DA8-B72885F962A8}"/>
              </a:ext>
            </a:extLst>
          </p:cNvPr>
          <p:cNvCxnSpPr>
            <a:cxnSpLocks/>
          </p:cNvCxnSpPr>
          <p:nvPr/>
        </p:nvCxnSpPr>
        <p:spPr>
          <a:xfrm>
            <a:off x="10573385" y="4338886"/>
            <a:ext cx="0" cy="14150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329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29586B-395F-1C16-5D05-1D381D543060}"/>
              </a:ext>
            </a:extLst>
          </p:cNvPr>
          <p:cNvSpPr txBox="1"/>
          <p:nvPr/>
        </p:nvSpPr>
        <p:spPr>
          <a:xfrm>
            <a:off x="233680" y="426720"/>
            <a:ext cx="9398000" cy="923330"/>
          </a:xfrm>
          <a:prstGeom prst="rect">
            <a:avLst/>
          </a:prstGeom>
          <a:noFill/>
        </p:spPr>
        <p:txBody>
          <a:bodyPr wrap="square" rtlCol="0">
            <a:spAutoFit/>
          </a:bodyPr>
          <a:lstStyle/>
          <a:p>
            <a:r>
              <a:rPr lang="uk-UA" b="1" i="1" dirty="0"/>
              <a:t>Призначення справи до розгляду в суді апеляційної інстанції </a:t>
            </a:r>
            <a:r>
              <a:rPr lang="uk-UA" dirty="0"/>
              <a:t>здійснюється відповідно до вимог визначених статтею 268 ГПК. </a:t>
            </a:r>
          </a:p>
          <a:p>
            <a:r>
              <a:rPr lang="uk-UA" dirty="0"/>
              <a:t> </a:t>
            </a:r>
          </a:p>
        </p:txBody>
      </p:sp>
      <p:sp>
        <p:nvSpPr>
          <p:cNvPr id="3" name="TextBox 2">
            <a:extLst>
              <a:ext uri="{FF2B5EF4-FFF2-40B4-BE49-F238E27FC236}">
                <a16:creationId xmlns:a16="http://schemas.microsoft.com/office/drawing/2014/main" id="{B5E0909B-5A0B-E66B-22F3-EA98C7B67EDE}"/>
              </a:ext>
            </a:extLst>
          </p:cNvPr>
          <p:cNvSpPr txBox="1"/>
          <p:nvPr/>
        </p:nvSpPr>
        <p:spPr>
          <a:xfrm>
            <a:off x="2275840" y="1350050"/>
            <a:ext cx="8412480" cy="1477328"/>
          </a:xfrm>
          <a:prstGeom prst="rect">
            <a:avLst/>
          </a:prstGeom>
          <a:noFill/>
        </p:spPr>
        <p:txBody>
          <a:bodyPr wrap="square" rtlCol="0">
            <a:spAutoFit/>
          </a:bodyPr>
          <a:lstStyle/>
          <a:p>
            <a:r>
              <a:rPr lang="uk-UA" dirty="0"/>
              <a:t>Після проведення підготовчих дій судді-доповідача, який доповідає про них колегії суддів, яка вирішує питання про проведення додаткових підготовчих дій в разі необхідності та призначення справи до розгляду. Про дату, час та місце розгляду справи повідомляються учасники справи, якщо справа відповідно до ГПК розглядається з їх повідомленням. </a:t>
            </a:r>
          </a:p>
        </p:txBody>
      </p:sp>
      <p:sp>
        <p:nvSpPr>
          <p:cNvPr id="4" name="TextBox 3">
            <a:extLst>
              <a:ext uri="{FF2B5EF4-FFF2-40B4-BE49-F238E27FC236}">
                <a16:creationId xmlns:a16="http://schemas.microsoft.com/office/drawing/2014/main" id="{C30997F2-A933-204A-7E97-AC5CC322DE81}"/>
              </a:ext>
            </a:extLst>
          </p:cNvPr>
          <p:cNvSpPr txBox="1"/>
          <p:nvPr/>
        </p:nvSpPr>
        <p:spPr>
          <a:xfrm>
            <a:off x="233680" y="3153460"/>
            <a:ext cx="11054080" cy="1477328"/>
          </a:xfrm>
          <a:prstGeom prst="rect">
            <a:avLst/>
          </a:prstGeom>
          <a:noFill/>
        </p:spPr>
        <p:txBody>
          <a:bodyPr wrap="square" rtlCol="0">
            <a:spAutoFit/>
          </a:bodyPr>
          <a:lstStyle/>
          <a:p>
            <a:r>
              <a:rPr lang="uk-UA" b="1" i="1" dirty="0"/>
              <a:t>Межі перегляду справи </a:t>
            </a:r>
            <a:r>
              <a:rPr lang="uk-UA" dirty="0"/>
              <a:t>в суді апеляційної інстанції визначає стаття 269 ГПК, відповідно до норм цієї статті суд апеляційної інстанції переглядає справу за наявними у ній і додатково поданими доказами та перевіряє законність і обґрунтованість рішення суду першої інстанції в межах доводів та вимог апеляційної скарги, досліджує докази, що стосуються фактів, на які учасники справи посилаються в апеляційній скарзі та (або) відзиві на неї. </a:t>
            </a:r>
          </a:p>
        </p:txBody>
      </p:sp>
      <p:sp>
        <p:nvSpPr>
          <p:cNvPr id="5" name="TextBox 4">
            <a:extLst>
              <a:ext uri="{FF2B5EF4-FFF2-40B4-BE49-F238E27FC236}">
                <a16:creationId xmlns:a16="http://schemas.microsoft.com/office/drawing/2014/main" id="{80848047-AE7A-67F5-D3BE-813A6BB93929}"/>
              </a:ext>
            </a:extLst>
          </p:cNvPr>
          <p:cNvSpPr txBox="1"/>
          <p:nvPr/>
        </p:nvSpPr>
        <p:spPr>
          <a:xfrm>
            <a:off x="4145280" y="5233868"/>
            <a:ext cx="8046720" cy="1200329"/>
          </a:xfrm>
          <a:prstGeom prst="rect">
            <a:avLst/>
          </a:prstGeom>
          <a:noFill/>
        </p:spPr>
        <p:txBody>
          <a:bodyPr wrap="square" rtlCol="0">
            <a:spAutoFit/>
          </a:bodyPr>
          <a:lstStyle/>
          <a:p>
            <a:r>
              <a:rPr lang="uk-UA" dirty="0"/>
              <a:t>Докази, які не були подані до суду першої інстанції, приймаються судом лише у виняткових випадках, якщо учасник справи надав докази неможливості їх подання до суду першої інстанції з причин, що об’єктивно не залежали від нього. </a:t>
            </a:r>
          </a:p>
        </p:txBody>
      </p:sp>
      <p:sp>
        <p:nvSpPr>
          <p:cNvPr id="7" name="Стрелка: изогнутая вправо 6">
            <a:extLst>
              <a:ext uri="{FF2B5EF4-FFF2-40B4-BE49-F238E27FC236}">
                <a16:creationId xmlns:a16="http://schemas.microsoft.com/office/drawing/2014/main" id="{1DD3F201-B2FC-71F9-9A52-01C2E04E3A53}"/>
              </a:ext>
            </a:extLst>
          </p:cNvPr>
          <p:cNvSpPr/>
          <p:nvPr/>
        </p:nvSpPr>
        <p:spPr>
          <a:xfrm>
            <a:off x="995680" y="1473200"/>
            <a:ext cx="944880" cy="1229360"/>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8" name="Стрелка: изогнутая влево 7">
            <a:extLst>
              <a:ext uri="{FF2B5EF4-FFF2-40B4-BE49-F238E27FC236}">
                <a16:creationId xmlns:a16="http://schemas.microsoft.com/office/drawing/2014/main" id="{3EF79AC2-384A-1ED0-074C-9CC1C2F9D3F1}"/>
              </a:ext>
            </a:extLst>
          </p:cNvPr>
          <p:cNvSpPr/>
          <p:nvPr/>
        </p:nvSpPr>
        <p:spPr>
          <a:xfrm>
            <a:off x="11287760" y="3479542"/>
            <a:ext cx="833120" cy="1477328"/>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542946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2BB754-8904-BA18-CE76-CEB2433EF876}"/>
              </a:ext>
            </a:extLst>
          </p:cNvPr>
          <p:cNvSpPr txBox="1"/>
          <p:nvPr/>
        </p:nvSpPr>
        <p:spPr>
          <a:xfrm>
            <a:off x="294640" y="579120"/>
            <a:ext cx="7853680" cy="1631216"/>
          </a:xfrm>
          <a:prstGeom prst="rect">
            <a:avLst/>
          </a:prstGeom>
          <a:noFill/>
        </p:spPr>
        <p:txBody>
          <a:bodyPr wrap="square" rtlCol="0">
            <a:spAutoFit/>
          </a:bodyPr>
          <a:lstStyle/>
          <a:p>
            <a:r>
              <a:rPr lang="uk-UA" sz="2000" dirty="0"/>
              <a:t>Суд апеляційної інстанції не обмежений доводами та вимогами апеляційної скарги, якщо під час розгляду справи буде встановлено порушення норм процесуального права, які є обов’язковою підставою для скасування рішення, або неправильне застосування норм матеріального права. </a:t>
            </a:r>
          </a:p>
        </p:txBody>
      </p:sp>
      <p:sp>
        <p:nvSpPr>
          <p:cNvPr id="3" name="TextBox 2">
            <a:extLst>
              <a:ext uri="{FF2B5EF4-FFF2-40B4-BE49-F238E27FC236}">
                <a16:creationId xmlns:a16="http://schemas.microsoft.com/office/drawing/2014/main" id="{25D6B3A5-2578-C766-AD23-7189A6A2A78C}"/>
              </a:ext>
            </a:extLst>
          </p:cNvPr>
          <p:cNvSpPr txBox="1"/>
          <p:nvPr/>
        </p:nvSpPr>
        <p:spPr>
          <a:xfrm>
            <a:off x="6035040" y="2788811"/>
            <a:ext cx="5821680" cy="1600438"/>
          </a:xfrm>
          <a:prstGeom prst="rect">
            <a:avLst/>
          </a:prstGeom>
          <a:noFill/>
        </p:spPr>
        <p:txBody>
          <a:bodyPr wrap="square" rtlCol="0">
            <a:spAutoFit/>
          </a:bodyPr>
          <a:lstStyle/>
          <a:p>
            <a:r>
              <a:rPr lang="uk-UA" sz="2000" dirty="0"/>
              <a:t>У суді апеляційної інстанції не приймаються і не розглядаються позовні вимоги та підстави позову, що не були предметом розгляду в суді першої інстанції.</a:t>
            </a:r>
          </a:p>
          <a:p>
            <a:r>
              <a:rPr lang="uk-UA" dirty="0"/>
              <a:t> </a:t>
            </a:r>
          </a:p>
        </p:txBody>
      </p:sp>
      <p:sp>
        <p:nvSpPr>
          <p:cNvPr id="4" name="TextBox 3">
            <a:extLst>
              <a:ext uri="{FF2B5EF4-FFF2-40B4-BE49-F238E27FC236}">
                <a16:creationId xmlns:a16="http://schemas.microsoft.com/office/drawing/2014/main" id="{3CA91144-6D1E-6AC5-E0FF-A0BA5078B4C0}"/>
              </a:ext>
            </a:extLst>
          </p:cNvPr>
          <p:cNvSpPr txBox="1"/>
          <p:nvPr/>
        </p:nvSpPr>
        <p:spPr>
          <a:xfrm>
            <a:off x="599440" y="4330839"/>
            <a:ext cx="5821680" cy="2246769"/>
          </a:xfrm>
          <a:prstGeom prst="rect">
            <a:avLst/>
          </a:prstGeom>
          <a:noFill/>
        </p:spPr>
        <p:txBody>
          <a:bodyPr wrap="square" rtlCol="0">
            <a:spAutoFit/>
          </a:bodyPr>
          <a:lstStyle/>
          <a:p>
            <a:r>
              <a:rPr lang="uk-UA" sz="2000" b="1" i="1" dirty="0"/>
              <a:t>Стаття 270 ГПК визначає порядок розгляду апеляційної скарги, які  переглядаються за правилами розгляду справ у порядку спрощеного позовного провадження </a:t>
            </a:r>
            <a:r>
              <a:rPr lang="uk-UA" sz="2000" dirty="0"/>
              <a:t>з урахуванням особливостей, передбачених у главі 3 ГПК і починається з відкриття першого судового засідання.</a:t>
            </a:r>
          </a:p>
        </p:txBody>
      </p:sp>
      <p:sp>
        <p:nvSpPr>
          <p:cNvPr id="5" name="Стрелка: влево-вправо-вверх 4">
            <a:extLst>
              <a:ext uri="{FF2B5EF4-FFF2-40B4-BE49-F238E27FC236}">
                <a16:creationId xmlns:a16="http://schemas.microsoft.com/office/drawing/2014/main" id="{42CA6B21-CA58-B8D7-48A6-A2A0E8609EDA}"/>
              </a:ext>
            </a:extLst>
          </p:cNvPr>
          <p:cNvSpPr/>
          <p:nvPr/>
        </p:nvSpPr>
        <p:spPr>
          <a:xfrm rot="5400000">
            <a:off x="4216400" y="2657118"/>
            <a:ext cx="1879600" cy="1066800"/>
          </a:xfrm>
          <a:prstGeom prst="leftRigh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334642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0992C6-1608-40A3-524E-18D38AE4CCE2}"/>
              </a:ext>
            </a:extLst>
          </p:cNvPr>
          <p:cNvSpPr txBox="1"/>
          <p:nvPr/>
        </p:nvSpPr>
        <p:spPr>
          <a:xfrm>
            <a:off x="233680" y="558801"/>
            <a:ext cx="9631680" cy="1754326"/>
          </a:xfrm>
          <a:prstGeom prst="rect">
            <a:avLst/>
          </a:prstGeom>
          <a:noFill/>
        </p:spPr>
        <p:txBody>
          <a:bodyPr wrap="square" rtlCol="0">
            <a:spAutoFit/>
          </a:bodyPr>
          <a:lstStyle/>
          <a:p>
            <a:r>
              <a:rPr lang="uk-UA" dirty="0"/>
              <a:t>Апеляційні скарги на ухвали суду першої інстанції розглядаються в порядку, передбаченому для розгляду апеляційних скарг на рішення суду першої інстанції з урахуванням особливостей, визначених статтею 271 ГПК.</a:t>
            </a:r>
          </a:p>
          <a:p>
            <a:endParaRPr lang="uk-UA" dirty="0"/>
          </a:p>
          <a:p>
            <a:r>
              <a:rPr lang="uk-UA" dirty="0"/>
              <a:t>Порядок розгляду апеляційної скарги, що надійшла до суду апеляційної інстанції після закінчення апеляційного розгляду справи, визначає стаття 271 ГПК.</a:t>
            </a:r>
          </a:p>
        </p:txBody>
      </p:sp>
      <p:sp>
        <p:nvSpPr>
          <p:cNvPr id="4" name="TextBox 3">
            <a:extLst>
              <a:ext uri="{FF2B5EF4-FFF2-40B4-BE49-F238E27FC236}">
                <a16:creationId xmlns:a16="http://schemas.microsoft.com/office/drawing/2014/main" id="{55DBB4F3-2FDD-2204-0078-473E666EA209}"/>
              </a:ext>
            </a:extLst>
          </p:cNvPr>
          <p:cNvSpPr txBox="1"/>
          <p:nvPr/>
        </p:nvSpPr>
        <p:spPr>
          <a:xfrm>
            <a:off x="1452880" y="2622173"/>
            <a:ext cx="10739120" cy="3693319"/>
          </a:xfrm>
          <a:prstGeom prst="rect">
            <a:avLst/>
          </a:prstGeom>
          <a:noFill/>
        </p:spPr>
        <p:txBody>
          <a:bodyPr wrap="square">
            <a:spAutoFit/>
          </a:bodyPr>
          <a:lstStyle/>
          <a:p>
            <a:r>
              <a:rPr lang="uk-UA" b="1" i="1" dirty="0"/>
              <a:t>Строк розгляду апеляційної скарги визначений статтею 273 ГПК.</a:t>
            </a:r>
          </a:p>
          <a:p>
            <a:endParaRPr lang="uk-UA" dirty="0"/>
          </a:p>
          <a:p>
            <a:endParaRPr lang="uk-UA" dirty="0"/>
          </a:p>
          <a:p>
            <a:endParaRPr lang="uk-UA" dirty="0"/>
          </a:p>
          <a:p>
            <a:r>
              <a:rPr lang="uk-UA" dirty="0"/>
              <a:t>Апеляційна скарга на </a:t>
            </a:r>
            <a:r>
              <a:rPr lang="uk-UA" b="1" i="1" dirty="0"/>
              <a:t>рішення суду першої інстанції </a:t>
            </a:r>
            <a:r>
              <a:rPr lang="uk-UA" dirty="0"/>
              <a:t>розглядається протягом </a:t>
            </a:r>
            <a:r>
              <a:rPr lang="uk-UA" b="1" i="1" dirty="0"/>
              <a:t>шістдесяти днів</a:t>
            </a:r>
            <a:r>
              <a:rPr lang="uk-UA" dirty="0"/>
              <a:t> з дня постановлення ухвали про відкриття апеляційного провадження у справі.</a:t>
            </a:r>
          </a:p>
          <a:p>
            <a:endParaRPr lang="uk-UA" dirty="0"/>
          </a:p>
          <a:p>
            <a:r>
              <a:rPr lang="uk-UA" dirty="0"/>
              <a:t>Апеляційна скарга на </a:t>
            </a:r>
            <a:r>
              <a:rPr lang="uk-UA" b="1" i="1" dirty="0"/>
              <a:t>ухвалу суду першої інстанції </a:t>
            </a:r>
            <a:r>
              <a:rPr lang="uk-UA" dirty="0"/>
              <a:t>розглядається протягом </a:t>
            </a:r>
            <a:r>
              <a:rPr lang="uk-UA" b="1" i="1" dirty="0"/>
              <a:t>тридцяти днів </a:t>
            </a:r>
            <a:r>
              <a:rPr lang="uk-UA" dirty="0"/>
              <a:t>з дня постановлення ухвали про відкриття апеляційного провадження у справі. </a:t>
            </a:r>
          </a:p>
          <a:p>
            <a:endParaRPr lang="uk-UA" dirty="0"/>
          </a:p>
          <a:p>
            <a:r>
              <a:rPr lang="uk-UA" dirty="0"/>
              <a:t>Апеляційна скарга на ухвалу, </a:t>
            </a:r>
            <a:r>
              <a:rPr lang="uk-UA" b="1" i="1" dirty="0"/>
              <a:t>постанову суду першої інстанції у справах про банкрутство (неплатоспроможність)</a:t>
            </a:r>
            <a:r>
              <a:rPr lang="uk-UA" dirty="0"/>
              <a:t> розглядається протягом </a:t>
            </a:r>
            <a:r>
              <a:rPr lang="uk-UA" b="1" i="1" dirty="0"/>
              <a:t>шістдесяти днів </a:t>
            </a:r>
            <a:r>
              <a:rPr lang="uk-UA" dirty="0"/>
              <a:t>з дня постановлення ухвали про відкриття апеляційного провадження у справі.</a:t>
            </a:r>
          </a:p>
        </p:txBody>
      </p:sp>
      <p:sp>
        <p:nvSpPr>
          <p:cNvPr id="6" name="Стрелка: изогнутая вправо 5">
            <a:extLst>
              <a:ext uri="{FF2B5EF4-FFF2-40B4-BE49-F238E27FC236}">
                <a16:creationId xmlns:a16="http://schemas.microsoft.com/office/drawing/2014/main" id="{BF7B54B0-99D2-3CDE-8BD4-C55C18004DFA}"/>
              </a:ext>
            </a:extLst>
          </p:cNvPr>
          <p:cNvSpPr/>
          <p:nvPr/>
        </p:nvSpPr>
        <p:spPr>
          <a:xfrm>
            <a:off x="35560" y="2848312"/>
            <a:ext cx="1417320" cy="3241040"/>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279548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95240A-BBE3-FD9C-A6D7-8861946D1204}"/>
              </a:ext>
            </a:extLst>
          </p:cNvPr>
          <p:cNvSpPr>
            <a:spLocks noGrp="1"/>
          </p:cNvSpPr>
          <p:nvPr>
            <p:ph type="title"/>
          </p:nvPr>
        </p:nvSpPr>
        <p:spPr/>
        <p:txBody>
          <a:bodyPr/>
          <a:lstStyle/>
          <a:p>
            <a:r>
              <a:rPr lang="ru-RU" dirty="0" err="1"/>
              <a:t>Сутність</a:t>
            </a:r>
            <a:r>
              <a:rPr lang="ru-RU" dirty="0"/>
              <a:t> </a:t>
            </a:r>
            <a:r>
              <a:rPr lang="ru-RU" dirty="0" err="1"/>
              <a:t>апеляційного</a:t>
            </a:r>
            <a:r>
              <a:rPr lang="ru-RU" dirty="0"/>
              <a:t> </a:t>
            </a:r>
            <a:r>
              <a:rPr lang="ru-RU" dirty="0" err="1"/>
              <a:t>оскарження</a:t>
            </a:r>
            <a:r>
              <a:rPr lang="ru-RU" dirty="0"/>
              <a:t>. </a:t>
            </a:r>
            <a:r>
              <a:rPr lang="ru-RU" dirty="0" err="1"/>
              <a:t>Апеляційна</a:t>
            </a:r>
            <a:r>
              <a:rPr lang="ru-RU" dirty="0"/>
              <a:t> </a:t>
            </a:r>
            <a:r>
              <a:rPr lang="ru-RU" dirty="0" err="1"/>
              <a:t>скарга</a:t>
            </a:r>
            <a:r>
              <a:rPr lang="ru-RU" dirty="0"/>
              <a:t>.</a:t>
            </a:r>
            <a:endParaRPr lang="uk-UA" dirty="0"/>
          </a:p>
        </p:txBody>
      </p:sp>
      <p:sp>
        <p:nvSpPr>
          <p:cNvPr id="3" name="Объект 2">
            <a:extLst>
              <a:ext uri="{FF2B5EF4-FFF2-40B4-BE49-F238E27FC236}">
                <a16:creationId xmlns:a16="http://schemas.microsoft.com/office/drawing/2014/main" id="{F20135CF-4715-5324-30E2-EBC1ADB7EB53}"/>
              </a:ext>
            </a:extLst>
          </p:cNvPr>
          <p:cNvSpPr>
            <a:spLocks noGrp="1"/>
          </p:cNvSpPr>
          <p:nvPr>
            <p:ph idx="1"/>
          </p:nvPr>
        </p:nvSpPr>
        <p:spPr>
          <a:xfrm>
            <a:off x="680321" y="2336872"/>
            <a:ext cx="9613861" cy="3952167"/>
          </a:xfrm>
        </p:spPr>
        <p:txBody>
          <a:bodyPr>
            <a:normAutofit lnSpcReduction="10000"/>
          </a:bodyPr>
          <a:lstStyle/>
          <a:p>
            <a:r>
              <a:rPr lang="uk-UA" sz="2800" dirty="0"/>
              <a:t>Апеляційне провадження є важливою процесуальною гарантією захисту прав і охоронюваних законом інтересів учасників господарського судочинства. </a:t>
            </a:r>
          </a:p>
          <a:p>
            <a:endParaRPr lang="uk-UA" sz="2800" dirty="0"/>
          </a:p>
          <a:p>
            <a:r>
              <a:rPr lang="uk-UA" sz="2800" dirty="0"/>
              <a:t>Оскарження в апеляційному порядку ухвал суду першої інстанції за апеляційними скаргами дозволяє виявити та виправляти помилки судів першої інстанції, а також забезпечити правильний і однаковий підхід до застосування норм матеріального і процесуального права. </a:t>
            </a:r>
          </a:p>
        </p:txBody>
      </p:sp>
    </p:spTree>
    <p:extLst>
      <p:ext uri="{BB962C8B-B14F-4D97-AF65-F5344CB8AC3E}">
        <p14:creationId xmlns:p14="http://schemas.microsoft.com/office/powerpoint/2010/main" val="2547372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C94CD0-E739-6A45-A2F0-770F517CAD91}"/>
              </a:ext>
            </a:extLst>
          </p:cNvPr>
          <p:cNvSpPr txBox="1"/>
          <p:nvPr/>
        </p:nvSpPr>
        <p:spPr>
          <a:xfrm>
            <a:off x="284480" y="274320"/>
            <a:ext cx="10911840" cy="1200329"/>
          </a:xfrm>
          <a:prstGeom prst="rect">
            <a:avLst/>
          </a:prstGeom>
          <a:noFill/>
        </p:spPr>
        <p:txBody>
          <a:bodyPr wrap="square" rtlCol="0">
            <a:spAutoFit/>
          </a:bodyPr>
          <a:lstStyle/>
          <a:p>
            <a:r>
              <a:rPr lang="ru-RU" sz="2400" dirty="0" err="1"/>
              <a:t>Згідно</a:t>
            </a:r>
            <a:r>
              <a:rPr lang="ru-RU" sz="2400" dirty="0"/>
              <a:t> </a:t>
            </a:r>
            <a:r>
              <a:rPr lang="ru-RU" sz="2400" dirty="0" err="1"/>
              <a:t>частини</a:t>
            </a:r>
            <a:r>
              <a:rPr lang="ru-RU" sz="2400" dirty="0"/>
              <a:t> </a:t>
            </a:r>
            <a:r>
              <a:rPr lang="ru-RU" sz="2400" dirty="0" err="1"/>
              <a:t>першої</a:t>
            </a:r>
            <a:r>
              <a:rPr lang="ru-RU" sz="2400" dirty="0"/>
              <a:t> </a:t>
            </a:r>
            <a:r>
              <a:rPr lang="ru-RU" sz="2400" dirty="0" err="1"/>
              <a:t>статті</a:t>
            </a:r>
            <a:r>
              <a:rPr lang="ru-RU" sz="2400" dirty="0"/>
              <a:t> 275 ГПК </a:t>
            </a:r>
            <a:r>
              <a:rPr lang="ru-RU" sz="2400" dirty="0" err="1"/>
              <a:t>визначає</a:t>
            </a:r>
            <a:r>
              <a:rPr lang="ru-RU" sz="2400" dirty="0"/>
              <a:t> </a:t>
            </a:r>
            <a:r>
              <a:rPr lang="ru-RU" sz="2400" dirty="0" err="1"/>
              <a:t>вичерпний</a:t>
            </a:r>
            <a:r>
              <a:rPr lang="ru-RU" sz="2400" dirty="0"/>
              <a:t> порядок </a:t>
            </a:r>
            <a:r>
              <a:rPr lang="ru-RU" sz="2400" dirty="0" err="1"/>
              <a:t>підстав</a:t>
            </a:r>
            <a:r>
              <a:rPr lang="ru-RU" sz="2400" dirty="0"/>
              <a:t>, коли суд </a:t>
            </a:r>
            <a:r>
              <a:rPr lang="ru-RU" sz="2400" dirty="0" err="1"/>
              <a:t>апеляційної</a:t>
            </a:r>
            <a:r>
              <a:rPr lang="ru-RU" sz="2400" dirty="0"/>
              <a:t> </a:t>
            </a:r>
            <a:r>
              <a:rPr lang="ru-RU" sz="2400" dirty="0" err="1"/>
              <a:t>інстанції</a:t>
            </a:r>
            <a:r>
              <a:rPr lang="ru-RU" sz="2400" dirty="0"/>
              <a:t> за результатами </a:t>
            </a:r>
            <a:r>
              <a:rPr lang="ru-RU" sz="2400" dirty="0" err="1"/>
              <a:t>розгляду</a:t>
            </a:r>
            <a:r>
              <a:rPr lang="ru-RU" sz="2400" dirty="0"/>
              <a:t> </a:t>
            </a:r>
            <a:r>
              <a:rPr lang="ru-RU" sz="2400" dirty="0" err="1"/>
              <a:t>апеляційної</a:t>
            </a:r>
            <a:r>
              <a:rPr lang="ru-RU" sz="2400" dirty="0"/>
              <a:t> </a:t>
            </a:r>
            <a:r>
              <a:rPr lang="ru-RU" sz="2400" dirty="0" err="1"/>
              <a:t>скарги</a:t>
            </a:r>
            <a:r>
              <a:rPr lang="ru-RU" sz="2400" dirty="0"/>
              <a:t> </a:t>
            </a:r>
            <a:r>
              <a:rPr lang="ru-RU" sz="2400" dirty="0" err="1"/>
              <a:t>має</a:t>
            </a:r>
            <a:r>
              <a:rPr lang="ru-RU" sz="2400" dirty="0"/>
              <a:t> право</a:t>
            </a:r>
            <a:r>
              <a:rPr lang="ru-RU" dirty="0"/>
              <a:t>:</a:t>
            </a:r>
            <a:endParaRPr lang="uk-UA" dirty="0"/>
          </a:p>
        </p:txBody>
      </p:sp>
      <p:graphicFrame>
        <p:nvGraphicFramePr>
          <p:cNvPr id="5" name="Схема 4">
            <a:extLst>
              <a:ext uri="{FF2B5EF4-FFF2-40B4-BE49-F238E27FC236}">
                <a16:creationId xmlns:a16="http://schemas.microsoft.com/office/drawing/2014/main" id="{BA67090A-F137-1D52-C499-F951C6E59D8B}"/>
              </a:ext>
            </a:extLst>
          </p:cNvPr>
          <p:cNvGraphicFramePr/>
          <p:nvPr>
            <p:extLst>
              <p:ext uri="{D42A27DB-BD31-4B8C-83A1-F6EECF244321}">
                <p14:modId xmlns:p14="http://schemas.microsoft.com/office/powerpoint/2010/main" val="3464666655"/>
              </p:ext>
            </p:extLst>
          </p:nvPr>
        </p:nvGraphicFramePr>
        <p:xfrm>
          <a:off x="284480" y="1473200"/>
          <a:ext cx="11074400" cy="5019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7395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56AB28-3B0F-23C4-4476-EAC3F2520CFB}"/>
              </a:ext>
            </a:extLst>
          </p:cNvPr>
          <p:cNvSpPr txBox="1"/>
          <p:nvPr/>
        </p:nvSpPr>
        <p:spPr>
          <a:xfrm>
            <a:off x="782320" y="853440"/>
            <a:ext cx="3972560" cy="1938992"/>
          </a:xfrm>
          <a:prstGeom prst="rect">
            <a:avLst/>
          </a:prstGeom>
          <a:noFill/>
        </p:spPr>
        <p:txBody>
          <a:bodyPr wrap="square">
            <a:spAutoFit/>
          </a:bodyPr>
          <a:lstStyle/>
          <a:p>
            <a:r>
              <a:rPr lang="uk-UA" sz="2400" dirty="0"/>
              <a:t>За результатами розгляду апеляційної скарги суд апеляційної інстанції ухвалює судові рішення у формі постанов. </a:t>
            </a:r>
          </a:p>
        </p:txBody>
      </p:sp>
      <p:sp>
        <p:nvSpPr>
          <p:cNvPr id="5" name="TextBox 4">
            <a:extLst>
              <a:ext uri="{FF2B5EF4-FFF2-40B4-BE49-F238E27FC236}">
                <a16:creationId xmlns:a16="http://schemas.microsoft.com/office/drawing/2014/main" id="{D6BD5A87-90A5-41A2-0681-82C7A183B1E8}"/>
              </a:ext>
            </a:extLst>
          </p:cNvPr>
          <p:cNvSpPr txBox="1"/>
          <p:nvPr/>
        </p:nvSpPr>
        <p:spPr>
          <a:xfrm>
            <a:off x="4947920" y="3429000"/>
            <a:ext cx="6096000" cy="2308324"/>
          </a:xfrm>
          <a:prstGeom prst="rect">
            <a:avLst/>
          </a:prstGeom>
          <a:noFill/>
        </p:spPr>
        <p:txBody>
          <a:bodyPr wrap="square">
            <a:spAutoFit/>
          </a:bodyPr>
          <a:lstStyle/>
          <a:p>
            <a:r>
              <a:rPr lang="uk-UA" sz="2400" dirty="0"/>
              <a:t>Всі процедурні питання щодо порядку ухвалення судових рішень, змісту постанови, її проголошення, набрання законної сили та вручення судових рішень апеляційним судом, визначені статтями 281–285 ГПК</a:t>
            </a:r>
          </a:p>
        </p:txBody>
      </p:sp>
      <p:sp>
        <p:nvSpPr>
          <p:cNvPr id="10" name="Стрелка: влево-вверх 9">
            <a:extLst>
              <a:ext uri="{FF2B5EF4-FFF2-40B4-BE49-F238E27FC236}">
                <a16:creationId xmlns:a16="http://schemas.microsoft.com/office/drawing/2014/main" id="{BF39A9AC-421B-547F-38C5-FF75D1CB6053}"/>
              </a:ext>
            </a:extLst>
          </p:cNvPr>
          <p:cNvSpPr/>
          <p:nvPr/>
        </p:nvSpPr>
        <p:spPr>
          <a:xfrm rot="5400000">
            <a:off x="2397760" y="2667000"/>
            <a:ext cx="1778000" cy="2661920"/>
          </a:xfrm>
          <a:prstGeom prst="lef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0818446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85C499-3AFF-A3C6-95A5-D2868B0D8030}"/>
              </a:ext>
            </a:extLst>
          </p:cNvPr>
          <p:cNvSpPr>
            <a:spLocks noGrp="1"/>
          </p:cNvSpPr>
          <p:nvPr>
            <p:ph type="title"/>
          </p:nvPr>
        </p:nvSpPr>
        <p:spPr/>
        <p:txBody>
          <a:bodyPr/>
          <a:lstStyle/>
          <a:p>
            <a:r>
              <a:rPr lang="ru-RU" dirty="0" err="1"/>
              <a:t>Сутність</a:t>
            </a:r>
            <a:r>
              <a:rPr lang="ru-RU" dirty="0"/>
              <a:t> </a:t>
            </a:r>
            <a:r>
              <a:rPr lang="ru-RU" dirty="0" err="1"/>
              <a:t>касаційного</a:t>
            </a:r>
            <a:r>
              <a:rPr lang="ru-RU" dirty="0"/>
              <a:t> </a:t>
            </a:r>
            <a:r>
              <a:rPr lang="ru-RU" dirty="0" err="1"/>
              <a:t>оскарження</a:t>
            </a:r>
            <a:r>
              <a:rPr lang="ru-RU" dirty="0"/>
              <a:t>. </a:t>
            </a:r>
            <a:r>
              <a:rPr lang="ru-RU" dirty="0" err="1"/>
              <a:t>Касаційна</a:t>
            </a:r>
            <a:r>
              <a:rPr lang="ru-RU" dirty="0"/>
              <a:t> </a:t>
            </a:r>
            <a:r>
              <a:rPr lang="ru-RU" dirty="0" err="1"/>
              <a:t>скарга</a:t>
            </a:r>
            <a:endParaRPr lang="uk-UA" dirty="0"/>
          </a:p>
        </p:txBody>
      </p:sp>
      <p:sp>
        <p:nvSpPr>
          <p:cNvPr id="3" name="Объект 2">
            <a:extLst>
              <a:ext uri="{FF2B5EF4-FFF2-40B4-BE49-F238E27FC236}">
                <a16:creationId xmlns:a16="http://schemas.microsoft.com/office/drawing/2014/main" id="{13C724CA-DFA7-66D2-29D1-C7C816E148D7}"/>
              </a:ext>
            </a:extLst>
          </p:cNvPr>
          <p:cNvSpPr>
            <a:spLocks noGrp="1"/>
          </p:cNvSpPr>
          <p:nvPr>
            <p:ph idx="1"/>
          </p:nvPr>
        </p:nvSpPr>
        <p:spPr>
          <a:xfrm>
            <a:off x="274321" y="2265680"/>
            <a:ext cx="10019862" cy="4074159"/>
          </a:xfrm>
        </p:spPr>
        <p:txBody>
          <a:bodyPr>
            <a:normAutofit fontScale="92500" lnSpcReduction="20000"/>
          </a:bodyPr>
          <a:lstStyle/>
          <a:p>
            <a:pPr marL="0" indent="0">
              <a:buNone/>
            </a:pPr>
            <a:r>
              <a:rPr lang="ru-RU" sz="3200" dirty="0" err="1"/>
              <a:t>Однією</a:t>
            </a:r>
            <a:r>
              <a:rPr lang="ru-RU" sz="3200" dirty="0"/>
              <a:t> і </a:t>
            </a:r>
            <a:r>
              <a:rPr lang="ru-RU" sz="3200" dirty="0" err="1"/>
              <a:t>основних</a:t>
            </a:r>
            <a:r>
              <a:rPr lang="ru-RU" sz="3200" dirty="0"/>
              <a:t> засад </a:t>
            </a:r>
            <a:r>
              <a:rPr lang="ru-RU" sz="3200" dirty="0" err="1"/>
              <a:t>судочинства</a:t>
            </a:r>
            <a:r>
              <a:rPr lang="ru-RU" sz="3200" dirty="0"/>
              <a:t> є </a:t>
            </a:r>
            <a:r>
              <a:rPr lang="ru-RU" sz="3200" dirty="0" err="1"/>
              <a:t>забезпечення</a:t>
            </a:r>
            <a:r>
              <a:rPr lang="ru-RU" sz="3200" dirty="0"/>
              <a:t> права на </a:t>
            </a:r>
            <a:r>
              <a:rPr lang="ru-RU" sz="3200" dirty="0" err="1"/>
              <a:t>касаційне</a:t>
            </a:r>
            <a:r>
              <a:rPr lang="ru-RU" sz="3200" dirty="0"/>
              <a:t> </a:t>
            </a:r>
            <a:r>
              <a:rPr lang="ru-RU" sz="3200" dirty="0" err="1"/>
              <a:t>оскарження</a:t>
            </a:r>
            <a:r>
              <a:rPr lang="ru-RU" sz="3200" dirty="0"/>
              <a:t> судового </a:t>
            </a:r>
            <a:r>
              <a:rPr lang="ru-RU" sz="3200" dirty="0" err="1"/>
              <a:t>рішення</a:t>
            </a:r>
            <a:r>
              <a:rPr lang="ru-RU" sz="3200" dirty="0"/>
              <a:t> у </a:t>
            </a:r>
            <a:r>
              <a:rPr lang="ru-RU" sz="3200" dirty="0" err="1"/>
              <a:t>визначених</a:t>
            </a:r>
            <a:r>
              <a:rPr lang="ru-RU" sz="3200" dirty="0"/>
              <a:t> законом </a:t>
            </a:r>
            <a:r>
              <a:rPr lang="ru-RU" sz="3200" dirty="0" err="1"/>
              <a:t>випадках</a:t>
            </a:r>
            <a:r>
              <a:rPr lang="ru-RU" sz="3200" dirty="0"/>
              <a:t>. </a:t>
            </a:r>
          </a:p>
          <a:p>
            <a:endParaRPr lang="ru-RU" sz="3200" dirty="0"/>
          </a:p>
          <a:p>
            <a:pPr marL="0" indent="0">
              <a:buNone/>
            </a:pPr>
            <a:r>
              <a:rPr lang="ru-RU" sz="3200" dirty="0"/>
              <a:t>Судом </a:t>
            </a:r>
            <a:r>
              <a:rPr lang="ru-RU" sz="3200" dirty="0" err="1"/>
              <a:t>касаційної</a:t>
            </a:r>
            <a:r>
              <a:rPr lang="ru-RU" sz="3200" dirty="0"/>
              <a:t> </a:t>
            </a:r>
            <a:r>
              <a:rPr lang="ru-RU" sz="3200" dirty="0" err="1"/>
              <a:t>інстанції</a:t>
            </a:r>
            <a:r>
              <a:rPr lang="ru-RU" sz="3200" dirty="0"/>
              <a:t> у </a:t>
            </a:r>
            <a:r>
              <a:rPr lang="ru-RU" sz="3200" dirty="0" err="1"/>
              <a:t>господарських</a:t>
            </a:r>
            <a:r>
              <a:rPr lang="ru-RU" sz="3200" dirty="0"/>
              <a:t> справах </a:t>
            </a:r>
            <a:r>
              <a:rPr lang="ru-RU" sz="3200" dirty="0" err="1"/>
              <a:t>стаття</a:t>
            </a:r>
            <a:r>
              <a:rPr lang="ru-RU" sz="3200" dirty="0"/>
              <a:t> 286 ГПК </a:t>
            </a:r>
            <a:r>
              <a:rPr lang="ru-RU" sz="3200" dirty="0" err="1"/>
              <a:t>визначає</a:t>
            </a:r>
            <a:r>
              <a:rPr lang="ru-RU" sz="3200" dirty="0"/>
              <a:t> </a:t>
            </a:r>
            <a:r>
              <a:rPr lang="ru-RU" sz="3200" b="1" i="1" dirty="0" err="1"/>
              <a:t>Верховний</a:t>
            </a:r>
            <a:r>
              <a:rPr lang="ru-RU" sz="3200" b="1" i="1" dirty="0"/>
              <a:t> Суд</a:t>
            </a:r>
            <a:r>
              <a:rPr lang="ru-RU" sz="3200" dirty="0"/>
              <a:t>.</a:t>
            </a:r>
          </a:p>
          <a:p>
            <a:pPr marL="0" indent="0">
              <a:buNone/>
            </a:pPr>
            <a:endParaRPr lang="ru-RU" sz="3200" dirty="0"/>
          </a:p>
          <a:p>
            <a:pPr marL="0" indent="0">
              <a:buNone/>
            </a:pPr>
            <a:r>
              <a:rPr lang="ru-RU" sz="3200" dirty="0"/>
              <a:t> </a:t>
            </a:r>
            <a:r>
              <a:rPr lang="ru-RU" sz="3200" dirty="0" err="1"/>
              <a:t>Проте</a:t>
            </a:r>
            <a:r>
              <a:rPr lang="ru-RU" sz="3200" dirty="0"/>
              <a:t> </a:t>
            </a:r>
            <a:r>
              <a:rPr lang="ru-RU" sz="3200" dirty="0" err="1"/>
              <a:t>касаційну</a:t>
            </a:r>
            <a:r>
              <a:rPr lang="ru-RU" sz="3200" dirty="0"/>
              <a:t> </a:t>
            </a:r>
            <a:r>
              <a:rPr lang="ru-RU" sz="3200" dirty="0" err="1"/>
              <a:t>скаргу</a:t>
            </a:r>
            <a:r>
              <a:rPr lang="ru-RU" sz="3200" dirty="0"/>
              <a:t> </a:t>
            </a:r>
            <a:r>
              <a:rPr lang="ru-RU" sz="3200" dirty="0" err="1"/>
              <a:t>розглядає</a:t>
            </a:r>
            <a:r>
              <a:rPr lang="ru-RU" sz="3200" dirty="0"/>
              <a:t> не сам </a:t>
            </a:r>
            <a:r>
              <a:rPr lang="ru-RU" sz="3200" dirty="0" err="1"/>
              <a:t>Верховний</a:t>
            </a:r>
            <a:r>
              <a:rPr lang="ru-RU" sz="3200" dirty="0"/>
              <a:t> Суд, а </a:t>
            </a:r>
            <a:r>
              <a:rPr lang="ru-RU" sz="3200" b="1" i="1" dirty="0" err="1"/>
              <a:t>колегія</a:t>
            </a:r>
            <a:r>
              <a:rPr lang="ru-RU" sz="3200" b="1" i="1" dirty="0"/>
              <a:t> </a:t>
            </a:r>
            <a:r>
              <a:rPr lang="ru-RU" sz="3200" b="1" i="1" dirty="0" err="1"/>
              <a:t>суддів</a:t>
            </a:r>
            <a:r>
              <a:rPr lang="ru-RU" sz="3200" b="1" i="1" dirty="0"/>
              <a:t> </a:t>
            </a:r>
            <a:r>
              <a:rPr lang="ru-RU" sz="3200" b="1" i="1" dirty="0" err="1"/>
              <a:t>Касаційного</a:t>
            </a:r>
            <a:r>
              <a:rPr lang="ru-RU" sz="3200" b="1" i="1" dirty="0"/>
              <a:t> </a:t>
            </a:r>
            <a:r>
              <a:rPr lang="ru-RU" sz="3200" b="1" i="1" dirty="0" err="1"/>
              <a:t>господарського</a:t>
            </a:r>
            <a:r>
              <a:rPr lang="ru-RU" sz="3200" b="1" i="1" dirty="0"/>
              <a:t> суду у </a:t>
            </a:r>
            <a:r>
              <a:rPr lang="ru-RU" sz="3200" b="1" i="1" dirty="0" err="1"/>
              <a:t>складі</a:t>
            </a:r>
            <a:r>
              <a:rPr lang="ru-RU" sz="3200" b="1" i="1" dirty="0"/>
              <a:t> Верховного Суду</a:t>
            </a:r>
            <a:r>
              <a:rPr lang="ru-RU" sz="3200" dirty="0"/>
              <a:t>. </a:t>
            </a:r>
          </a:p>
          <a:p>
            <a:endParaRPr lang="uk-UA" dirty="0"/>
          </a:p>
        </p:txBody>
      </p:sp>
    </p:spTree>
    <p:extLst>
      <p:ext uri="{BB962C8B-B14F-4D97-AF65-F5344CB8AC3E}">
        <p14:creationId xmlns:p14="http://schemas.microsoft.com/office/powerpoint/2010/main" val="4277594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99A1B3D-25B0-0631-B34D-A6FFDA7703AE}"/>
              </a:ext>
            </a:extLst>
          </p:cNvPr>
          <p:cNvSpPr txBox="1"/>
          <p:nvPr/>
        </p:nvSpPr>
        <p:spPr>
          <a:xfrm>
            <a:off x="203200" y="711200"/>
            <a:ext cx="8554720" cy="2677656"/>
          </a:xfrm>
          <a:prstGeom prst="rect">
            <a:avLst/>
          </a:prstGeom>
          <a:noFill/>
        </p:spPr>
        <p:txBody>
          <a:bodyPr wrap="square">
            <a:spAutoFit/>
          </a:bodyPr>
          <a:lstStyle/>
          <a:p>
            <a:r>
              <a:rPr lang="ru-RU" sz="2400" b="1" i="1" dirty="0"/>
              <a:t>Право на </a:t>
            </a:r>
            <a:r>
              <a:rPr lang="ru-RU" sz="2400" b="1" i="1" dirty="0" err="1"/>
              <a:t>касаційне</a:t>
            </a:r>
            <a:r>
              <a:rPr lang="ru-RU" sz="2400" b="1" i="1" dirty="0"/>
              <a:t> </a:t>
            </a:r>
            <a:r>
              <a:rPr lang="ru-RU" sz="2400" b="1" i="1" dirty="0" err="1"/>
              <a:t>оскарження</a:t>
            </a:r>
            <a:r>
              <a:rPr lang="ru-RU" sz="2400" b="1" i="1" dirty="0"/>
              <a:t> </a:t>
            </a:r>
            <a:r>
              <a:rPr lang="ru-RU" sz="2400" b="1" i="1" dirty="0" err="1"/>
              <a:t>визначає</a:t>
            </a:r>
            <a:r>
              <a:rPr lang="ru-RU" sz="2400" b="1" i="1" dirty="0"/>
              <a:t> </a:t>
            </a:r>
            <a:r>
              <a:rPr lang="ru-RU" sz="2400" b="1" i="1" dirty="0" err="1"/>
              <a:t>стаття</a:t>
            </a:r>
            <a:r>
              <a:rPr lang="ru-RU" sz="2400" b="1" i="1" dirty="0"/>
              <a:t> 287 ГПК.</a:t>
            </a:r>
          </a:p>
          <a:p>
            <a:r>
              <a:rPr lang="ru-RU" sz="2400" dirty="0"/>
              <a:t> </a:t>
            </a:r>
          </a:p>
          <a:p>
            <a:r>
              <a:rPr lang="ru-RU" sz="2400" dirty="0" err="1"/>
              <a:t>Згідно</a:t>
            </a:r>
            <a:r>
              <a:rPr lang="ru-RU" sz="2400" dirty="0"/>
              <a:t> </a:t>
            </a:r>
            <a:r>
              <a:rPr lang="ru-RU" sz="2400" dirty="0" err="1"/>
              <a:t>частини</a:t>
            </a:r>
            <a:r>
              <a:rPr lang="ru-RU" sz="2400" dirty="0"/>
              <a:t> </a:t>
            </a:r>
            <a:r>
              <a:rPr lang="ru-RU" sz="2400" dirty="0" err="1"/>
              <a:t>першої</a:t>
            </a:r>
            <a:r>
              <a:rPr lang="ru-RU" sz="2400" dirty="0"/>
              <a:t> </a:t>
            </a:r>
            <a:r>
              <a:rPr lang="ru-RU" sz="2400" dirty="0" err="1"/>
              <a:t>стаття</a:t>
            </a:r>
            <a:r>
              <a:rPr lang="ru-RU" sz="2400" dirty="0"/>
              <a:t> 287 ГПК </a:t>
            </a:r>
            <a:r>
              <a:rPr lang="ru-RU" sz="2400" dirty="0" err="1"/>
              <a:t>учасники</a:t>
            </a:r>
            <a:r>
              <a:rPr lang="ru-RU" sz="2400" dirty="0"/>
              <a:t> </a:t>
            </a:r>
            <a:r>
              <a:rPr lang="ru-RU" sz="2400" dirty="0" err="1"/>
              <a:t>справи</a:t>
            </a:r>
            <a:r>
              <a:rPr lang="ru-RU" sz="2400" dirty="0"/>
              <a:t>, а також особи, </a:t>
            </a:r>
            <a:r>
              <a:rPr lang="ru-RU" sz="2400" dirty="0" err="1"/>
              <a:t>які</a:t>
            </a:r>
            <a:r>
              <a:rPr lang="ru-RU" sz="2400" dirty="0"/>
              <a:t> не брали </a:t>
            </a:r>
            <a:r>
              <a:rPr lang="ru-RU" sz="2400" dirty="0" err="1"/>
              <a:t>участі</a:t>
            </a:r>
            <a:r>
              <a:rPr lang="ru-RU" sz="2400" dirty="0"/>
              <a:t> у </a:t>
            </a:r>
            <a:r>
              <a:rPr lang="ru-RU" sz="2400" dirty="0" err="1"/>
              <a:t>справі</a:t>
            </a:r>
            <a:r>
              <a:rPr lang="ru-RU" sz="2400" dirty="0"/>
              <a:t>, </a:t>
            </a:r>
            <a:r>
              <a:rPr lang="ru-RU" sz="2400" dirty="0" err="1"/>
              <a:t>якщо</a:t>
            </a:r>
            <a:r>
              <a:rPr lang="ru-RU" sz="2400" dirty="0"/>
              <a:t> суд </a:t>
            </a:r>
            <a:r>
              <a:rPr lang="ru-RU" sz="2400" dirty="0" err="1"/>
              <a:t>вирішив</a:t>
            </a:r>
            <a:r>
              <a:rPr lang="ru-RU" sz="2400" dirty="0"/>
              <a:t> </a:t>
            </a:r>
            <a:r>
              <a:rPr lang="ru-RU" sz="2400" dirty="0" err="1"/>
              <a:t>питання</a:t>
            </a:r>
            <a:r>
              <a:rPr lang="ru-RU" sz="2400" dirty="0"/>
              <a:t> про </a:t>
            </a:r>
            <a:r>
              <a:rPr lang="ru-RU" sz="2400" dirty="0" err="1"/>
              <a:t>їхні</a:t>
            </a:r>
            <a:r>
              <a:rPr lang="ru-RU" sz="2400" dirty="0"/>
              <a:t> права, </a:t>
            </a:r>
            <a:r>
              <a:rPr lang="ru-RU" sz="2400" dirty="0" err="1"/>
              <a:t>інтереси</a:t>
            </a:r>
            <a:r>
              <a:rPr lang="ru-RU" sz="2400" dirty="0"/>
              <a:t> та (</a:t>
            </a:r>
            <a:r>
              <a:rPr lang="ru-RU" sz="2400" dirty="0" err="1"/>
              <a:t>або</a:t>
            </a:r>
            <a:r>
              <a:rPr lang="ru-RU" sz="2400" dirty="0"/>
              <a:t>) </a:t>
            </a:r>
            <a:r>
              <a:rPr lang="ru-RU" sz="2400" dirty="0" err="1"/>
              <a:t>обов’язки</a:t>
            </a:r>
            <a:r>
              <a:rPr lang="ru-RU" sz="2400" dirty="0"/>
              <a:t>, </a:t>
            </a:r>
            <a:r>
              <a:rPr lang="ru-RU" sz="2400" dirty="0" err="1"/>
              <a:t>мають</a:t>
            </a:r>
            <a:r>
              <a:rPr lang="ru-RU" sz="2400" dirty="0"/>
              <a:t> право подати </a:t>
            </a:r>
            <a:r>
              <a:rPr lang="ru-RU" sz="2400" dirty="0" err="1"/>
              <a:t>касаційну</a:t>
            </a:r>
            <a:r>
              <a:rPr lang="ru-RU" sz="2400" dirty="0"/>
              <a:t> </a:t>
            </a:r>
            <a:r>
              <a:rPr lang="ru-RU" sz="2400" dirty="0" err="1"/>
              <a:t>скаргу</a:t>
            </a:r>
            <a:r>
              <a:rPr lang="ru-RU" sz="2400" dirty="0"/>
              <a:t> на:</a:t>
            </a:r>
          </a:p>
        </p:txBody>
      </p:sp>
      <p:sp>
        <p:nvSpPr>
          <p:cNvPr id="7" name="TextBox 6">
            <a:extLst>
              <a:ext uri="{FF2B5EF4-FFF2-40B4-BE49-F238E27FC236}">
                <a16:creationId xmlns:a16="http://schemas.microsoft.com/office/drawing/2014/main" id="{954323A1-3867-5604-71D5-CEDE3C7EAE49}"/>
              </a:ext>
            </a:extLst>
          </p:cNvPr>
          <p:cNvSpPr txBox="1"/>
          <p:nvPr/>
        </p:nvSpPr>
        <p:spPr>
          <a:xfrm>
            <a:off x="2743200" y="3909477"/>
            <a:ext cx="9286240" cy="2092881"/>
          </a:xfrm>
          <a:prstGeom prst="rect">
            <a:avLst/>
          </a:prstGeom>
          <a:noFill/>
        </p:spPr>
        <p:txBody>
          <a:bodyPr wrap="square">
            <a:spAutoFit/>
          </a:bodyPr>
          <a:lstStyle/>
          <a:p>
            <a:r>
              <a:rPr lang="uk-UA" sz="2800" dirty="0"/>
              <a:t>1)  </a:t>
            </a:r>
            <a:r>
              <a:rPr lang="uk-UA" sz="2800" b="1" i="1" dirty="0"/>
              <a:t>рішення суду першої інстанції </a:t>
            </a:r>
            <a:r>
              <a:rPr lang="uk-UA" sz="2800" dirty="0"/>
              <a:t>після апеляційного перегляду справи та постанову суду апеляційної інстанції, крім судових рішень, визначених у частині третій статті 287 ГПК;</a:t>
            </a:r>
          </a:p>
          <a:p>
            <a:r>
              <a:rPr lang="uk-UA" dirty="0"/>
              <a:t>	</a:t>
            </a:r>
          </a:p>
        </p:txBody>
      </p:sp>
    </p:spTree>
    <p:extLst>
      <p:ext uri="{BB962C8B-B14F-4D97-AF65-F5344CB8AC3E}">
        <p14:creationId xmlns:p14="http://schemas.microsoft.com/office/powerpoint/2010/main" val="235697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855694-9780-550A-517A-9E41A906BA1F}"/>
              </a:ext>
            </a:extLst>
          </p:cNvPr>
          <p:cNvSpPr txBox="1"/>
          <p:nvPr/>
        </p:nvSpPr>
        <p:spPr>
          <a:xfrm>
            <a:off x="548640" y="457200"/>
            <a:ext cx="8595360" cy="1200329"/>
          </a:xfrm>
          <a:prstGeom prst="rect">
            <a:avLst/>
          </a:prstGeom>
          <a:noFill/>
        </p:spPr>
        <p:txBody>
          <a:bodyPr wrap="square">
            <a:spAutoFit/>
          </a:bodyPr>
          <a:lstStyle/>
          <a:p>
            <a:r>
              <a:rPr lang="ru-RU" sz="2400" dirty="0"/>
              <a:t>2</a:t>
            </a:r>
            <a:r>
              <a:rPr lang="ru-RU" sz="2400" b="1" i="1" dirty="0"/>
              <a:t>)  </a:t>
            </a:r>
            <a:r>
              <a:rPr lang="ru-RU" sz="2400" b="1" i="1" dirty="0" err="1"/>
              <a:t>ухвали</a:t>
            </a:r>
            <a:r>
              <a:rPr lang="ru-RU" sz="2400" b="1" i="1" dirty="0"/>
              <a:t> суду </a:t>
            </a:r>
            <a:r>
              <a:rPr lang="ru-RU" sz="2400" b="1" i="1" dirty="0" err="1"/>
              <a:t>першої</a:t>
            </a:r>
            <a:r>
              <a:rPr lang="ru-RU" sz="2400" b="1" i="1" dirty="0"/>
              <a:t> </a:t>
            </a:r>
            <a:r>
              <a:rPr lang="ru-RU" sz="2400" b="1" i="1" dirty="0" err="1"/>
              <a:t>інстанції</a:t>
            </a:r>
            <a:r>
              <a:rPr lang="ru-RU" sz="2400" dirty="0"/>
              <a:t>, </a:t>
            </a:r>
            <a:r>
              <a:rPr lang="ru-RU" sz="2400" dirty="0" err="1"/>
              <a:t>зазначені</a:t>
            </a:r>
            <a:r>
              <a:rPr lang="ru-RU" sz="2400" dirty="0"/>
              <a:t> в пунктах 3, 6, 7, 13, 14, 21, 25, 26, 28, 30 </a:t>
            </a:r>
            <a:r>
              <a:rPr lang="ru-RU" sz="2400" dirty="0" err="1"/>
              <a:t>частини</a:t>
            </a:r>
            <a:r>
              <a:rPr lang="ru-RU" sz="2400" dirty="0"/>
              <a:t> </a:t>
            </a:r>
            <a:r>
              <a:rPr lang="ru-RU" sz="2400" dirty="0" err="1"/>
              <a:t>першої</a:t>
            </a:r>
            <a:r>
              <a:rPr lang="ru-RU" sz="2400" dirty="0"/>
              <a:t> </a:t>
            </a:r>
            <a:r>
              <a:rPr lang="ru-RU" sz="2400" dirty="0" err="1"/>
              <a:t>статті</a:t>
            </a:r>
            <a:r>
              <a:rPr lang="ru-RU" sz="2400" dirty="0"/>
              <a:t> 255 ГПК, </a:t>
            </a:r>
            <a:r>
              <a:rPr lang="ru-RU" sz="2400" dirty="0" err="1"/>
              <a:t>після</a:t>
            </a:r>
            <a:r>
              <a:rPr lang="ru-RU" sz="2400" dirty="0"/>
              <a:t> </a:t>
            </a:r>
            <a:r>
              <a:rPr lang="ru-RU" sz="2400" dirty="0" err="1"/>
              <a:t>їх</a:t>
            </a:r>
            <a:r>
              <a:rPr lang="ru-RU" sz="2400" dirty="0"/>
              <a:t> перегляду в </a:t>
            </a:r>
            <a:r>
              <a:rPr lang="ru-RU" sz="2400" dirty="0" err="1"/>
              <a:t>апеляційному</a:t>
            </a:r>
            <a:r>
              <a:rPr lang="ru-RU" sz="2400" dirty="0"/>
              <a:t> порядку;</a:t>
            </a:r>
            <a:endParaRPr lang="uk-UA" sz="2400" dirty="0"/>
          </a:p>
        </p:txBody>
      </p:sp>
      <p:sp>
        <p:nvSpPr>
          <p:cNvPr id="5" name="TextBox 4">
            <a:extLst>
              <a:ext uri="{FF2B5EF4-FFF2-40B4-BE49-F238E27FC236}">
                <a16:creationId xmlns:a16="http://schemas.microsoft.com/office/drawing/2014/main" id="{BD501FCC-8ADF-2767-7370-438E2FD1B83D}"/>
              </a:ext>
            </a:extLst>
          </p:cNvPr>
          <p:cNvSpPr txBox="1"/>
          <p:nvPr/>
        </p:nvSpPr>
        <p:spPr>
          <a:xfrm>
            <a:off x="3210560" y="1825675"/>
            <a:ext cx="6096000" cy="830997"/>
          </a:xfrm>
          <a:prstGeom prst="rect">
            <a:avLst/>
          </a:prstGeom>
          <a:noFill/>
        </p:spPr>
        <p:txBody>
          <a:bodyPr wrap="square">
            <a:spAutoFit/>
          </a:bodyPr>
          <a:lstStyle/>
          <a:p>
            <a:r>
              <a:rPr lang="ru-RU" sz="2400" b="1" i="1" dirty="0" err="1"/>
              <a:t>Це</a:t>
            </a:r>
            <a:r>
              <a:rPr lang="ru-RU" sz="2400" b="1" i="1" dirty="0"/>
              <a:t> </a:t>
            </a:r>
            <a:r>
              <a:rPr lang="ru-RU" sz="2400" b="1" i="1" dirty="0" err="1"/>
              <a:t>стосується</a:t>
            </a:r>
            <a:r>
              <a:rPr lang="ru-RU" sz="2400" b="1" i="1" dirty="0"/>
              <a:t> </a:t>
            </a:r>
            <a:r>
              <a:rPr lang="ru-RU" sz="2400" b="1" i="1" dirty="0" err="1"/>
              <a:t>переліку</a:t>
            </a:r>
            <a:r>
              <a:rPr lang="ru-RU" sz="2400" b="1" i="1" dirty="0"/>
              <a:t> </a:t>
            </a:r>
            <a:r>
              <a:rPr lang="ru-RU" sz="2400" b="1" i="1" dirty="0" err="1"/>
              <a:t>ухвал</a:t>
            </a:r>
            <a:r>
              <a:rPr lang="ru-RU" sz="2400" b="1" i="1" dirty="0"/>
              <a:t> </a:t>
            </a:r>
            <a:r>
              <a:rPr lang="ru-RU" sz="2400" b="1" i="1" dirty="0" err="1"/>
              <a:t>визначених</a:t>
            </a:r>
            <a:r>
              <a:rPr lang="ru-RU" sz="2400" b="1" i="1" dirty="0"/>
              <a:t> в </a:t>
            </a:r>
            <a:r>
              <a:rPr lang="ru-RU" sz="2400" b="1" i="1" dirty="0" err="1"/>
              <a:t>статті</a:t>
            </a:r>
            <a:r>
              <a:rPr lang="ru-RU" sz="2400" b="1" i="1" dirty="0"/>
              <a:t> 255 ГПК:</a:t>
            </a:r>
            <a:endParaRPr lang="uk-UA" sz="2400" b="1" i="1" dirty="0"/>
          </a:p>
        </p:txBody>
      </p:sp>
      <p:sp>
        <p:nvSpPr>
          <p:cNvPr id="7" name="TextBox 6">
            <a:extLst>
              <a:ext uri="{FF2B5EF4-FFF2-40B4-BE49-F238E27FC236}">
                <a16:creationId xmlns:a16="http://schemas.microsoft.com/office/drawing/2014/main" id="{FE29C261-3B64-9C94-BA15-B1ABE325D88F}"/>
              </a:ext>
            </a:extLst>
          </p:cNvPr>
          <p:cNvSpPr txBox="1"/>
          <p:nvPr/>
        </p:nvSpPr>
        <p:spPr>
          <a:xfrm>
            <a:off x="431800" y="2824818"/>
            <a:ext cx="11653520" cy="3693319"/>
          </a:xfrm>
          <a:prstGeom prst="rect">
            <a:avLst/>
          </a:prstGeom>
          <a:noFill/>
        </p:spPr>
        <p:txBody>
          <a:bodyPr wrap="square">
            <a:spAutoFit/>
          </a:bodyPr>
          <a:lstStyle/>
          <a:p>
            <a:r>
              <a:rPr lang="ru-RU" dirty="0"/>
              <a:t>♦  про </a:t>
            </a:r>
            <a:r>
              <a:rPr lang="ru-RU" dirty="0" err="1"/>
              <a:t>забезпечення</a:t>
            </a:r>
            <a:r>
              <a:rPr lang="ru-RU" dirty="0"/>
              <a:t> позову, </a:t>
            </a:r>
            <a:r>
              <a:rPr lang="ru-RU" dirty="0" err="1"/>
              <a:t>заміну</a:t>
            </a:r>
            <a:r>
              <a:rPr lang="ru-RU" dirty="0"/>
              <a:t> заходу </a:t>
            </a:r>
            <a:r>
              <a:rPr lang="ru-RU" dirty="0" err="1"/>
              <a:t>забезпечення</a:t>
            </a:r>
            <a:r>
              <a:rPr lang="ru-RU" dirty="0"/>
              <a:t> позову; </a:t>
            </a:r>
          </a:p>
          <a:p>
            <a:r>
              <a:rPr lang="ru-RU" dirty="0"/>
              <a:t>♦  про </a:t>
            </a:r>
            <a:r>
              <a:rPr lang="ru-RU" dirty="0" err="1"/>
              <a:t>повернення</a:t>
            </a:r>
            <a:r>
              <a:rPr lang="ru-RU" dirty="0"/>
              <a:t> заяви </a:t>
            </a:r>
            <a:r>
              <a:rPr lang="ru-RU" dirty="0" err="1"/>
              <a:t>позивачеві</a:t>
            </a:r>
            <a:r>
              <a:rPr lang="ru-RU" dirty="0"/>
              <a:t> (</a:t>
            </a:r>
            <a:r>
              <a:rPr lang="ru-RU" dirty="0" err="1"/>
              <a:t>заявникові</a:t>
            </a:r>
            <a:r>
              <a:rPr lang="ru-RU" dirty="0"/>
              <a:t>); </a:t>
            </a:r>
          </a:p>
          <a:p>
            <a:r>
              <a:rPr lang="ru-RU" dirty="0"/>
              <a:t>♦  про </a:t>
            </a:r>
            <a:r>
              <a:rPr lang="ru-RU" dirty="0" err="1"/>
              <a:t>відмову</a:t>
            </a:r>
            <a:r>
              <a:rPr lang="ru-RU" dirty="0"/>
              <a:t> у </a:t>
            </a:r>
            <a:r>
              <a:rPr lang="ru-RU" dirty="0" err="1"/>
              <a:t>відкритті</a:t>
            </a:r>
            <a:r>
              <a:rPr lang="ru-RU" dirty="0"/>
              <a:t> </a:t>
            </a:r>
            <a:r>
              <a:rPr lang="ru-RU" dirty="0" err="1"/>
              <a:t>провадження</a:t>
            </a:r>
            <a:r>
              <a:rPr lang="ru-RU" dirty="0"/>
              <a:t> у </a:t>
            </a:r>
            <a:r>
              <a:rPr lang="ru-RU" dirty="0" err="1"/>
              <a:t>справі</a:t>
            </a:r>
            <a:r>
              <a:rPr lang="ru-RU" dirty="0"/>
              <a:t>; </a:t>
            </a:r>
          </a:p>
          <a:p>
            <a:r>
              <a:rPr lang="ru-RU" dirty="0"/>
              <a:t>♦  про </a:t>
            </a:r>
            <a:r>
              <a:rPr lang="ru-RU" dirty="0" err="1"/>
              <a:t>закриття</a:t>
            </a:r>
            <a:r>
              <a:rPr lang="ru-RU" dirty="0"/>
              <a:t> </a:t>
            </a:r>
            <a:r>
              <a:rPr lang="ru-RU" dirty="0" err="1"/>
              <a:t>провадження</a:t>
            </a:r>
            <a:r>
              <a:rPr lang="ru-RU" dirty="0"/>
              <a:t> у </a:t>
            </a:r>
            <a:r>
              <a:rPr lang="ru-RU" dirty="0" err="1"/>
              <a:t>справі</a:t>
            </a:r>
            <a:r>
              <a:rPr lang="ru-RU" dirty="0"/>
              <a:t>; </a:t>
            </a:r>
          </a:p>
          <a:p>
            <a:r>
              <a:rPr lang="ru-RU" dirty="0"/>
              <a:t>♦  про </a:t>
            </a:r>
            <a:r>
              <a:rPr lang="ru-RU" dirty="0" err="1"/>
              <a:t>залишення</a:t>
            </a:r>
            <a:r>
              <a:rPr lang="ru-RU" dirty="0"/>
              <a:t> позову (заяви) без </a:t>
            </a:r>
            <a:r>
              <a:rPr lang="ru-RU" dirty="0" err="1"/>
              <a:t>розгляду</a:t>
            </a:r>
            <a:r>
              <a:rPr lang="ru-RU" dirty="0"/>
              <a:t> </a:t>
            </a:r>
          </a:p>
          <a:p>
            <a:r>
              <a:rPr lang="ru-RU" dirty="0"/>
              <a:t>♦ про </a:t>
            </a:r>
            <a:r>
              <a:rPr lang="ru-RU" dirty="0" err="1"/>
              <a:t>відмову</a:t>
            </a:r>
            <a:r>
              <a:rPr lang="ru-RU" dirty="0"/>
              <a:t> у </a:t>
            </a:r>
            <a:r>
              <a:rPr lang="ru-RU" dirty="0" err="1"/>
              <a:t>відкритті</a:t>
            </a:r>
            <a:r>
              <a:rPr lang="ru-RU" dirty="0"/>
              <a:t> </a:t>
            </a:r>
            <a:r>
              <a:rPr lang="ru-RU" dirty="0" err="1"/>
              <a:t>провадження</a:t>
            </a:r>
            <a:r>
              <a:rPr lang="ru-RU" dirty="0"/>
              <a:t> за </a:t>
            </a:r>
            <a:r>
              <a:rPr lang="ru-RU" dirty="0" err="1"/>
              <a:t>нововиявленими</a:t>
            </a:r>
            <a:r>
              <a:rPr lang="ru-RU" dirty="0"/>
              <a:t> </a:t>
            </a:r>
            <a:r>
              <a:rPr lang="ru-RU" dirty="0" err="1"/>
              <a:t>або</a:t>
            </a:r>
            <a:r>
              <a:rPr lang="ru-RU" dirty="0"/>
              <a:t> </a:t>
            </a:r>
            <a:r>
              <a:rPr lang="ru-RU" dirty="0" err="1"/>
              <a:t>виключними</a:t>
            </a:r>
            <a:r>
              <a:rPr lang="ru-RU" dirty="0"/>
              <a:t> </a:t>
            </a:r>
            <a:r>
              <a:rPr lang="ru-RU" dirty="0" err="1"/>
              <a:t>обставинами</a:t>
            </a:r>
            <a:r>
              <a:rPr lang="ru-RU" dirty="0"/>
              <a:t> </a:t>
            </a:r>
          </a:p>
          <a:p>
            <a:r>
              <a:rPr lang="ru-RU" dirty="0"/>
              <a:t>♦  про </a:t>
            </a:r>
            <a:r>
              <a:rPr lang="ru-RU" dirty="0" err="1"/>
              <a:t>розгляд</a:t>
            </a:r>
            <a:r>
              <a:rPr lang="ru-RU" dirty="0"/>
              <a:t> </a:t>
            </a:r>
            <a:r>
              <a:rPr lang="ru-RU" dirty="0" err="1"/>
              <a:t>скарг</a:t>
            </a:r>
            <a:r>
              <a:rPr lang="ru-RU" dirty="0"/>
              <a:t> на </a:t>
            </a:r>
            <a:r>
              <a:rPr lang="ru-RU" dirty="0" err="1"/>
              <a:t>рішення</a:t>
            </a:r>
            <a:r>
              <a:rPr lang="ru-RU" dirty="0"/>
              <a:t>, </a:t>
            </a:r>
            <a:r>
              <a:rPr lang="ru-RU" dirty="0" err="1"/>
              <a:t>дії</a:t>
            </a:r>
            <a:r>
              <a:rPr lang="ru-RU" dirty="0"/>
              <a:t> (</a:t>
            </a:r>
            <a:r>
              <a:rPr lang="ru-RU" dirty="0" err="1"/>
              <a:t>бездіяльність</a:t>
            </a:r>
            <a:r>
              <a:rPr lang="ru-RU" dirty="0"/>
              <a:t>) </a:t>
            </a:r>
            <a:r>
              <a:rPr lang="ru-RU" dirty="0" err="1"/>
              <a:t>органів</a:t>
            </a:r>
            <a:r>
              <a:rPr lang="ru-RU" dirty="0"/>
              <a:t> </a:t>
            </a:r>
            <a:r>
              <a:rPr lang="ru-RU" dirty="0" err="1"/>
              <a:t>Державної</a:t>
            </a:r>
            <a:r>
              <a:rPr lang="ru-RU" dirty="0"/>
              <a:t> </a:t>
            </a:r>
            <a:r>
              <a:rPr lang="ru-RU" dirty="0" err="1"/>
              <a:t>виконавчої</a:t>
            </a:r>
            <a:r>
              <a:rPr lang="ru-RU" dirty="0"/>
              <a:t> </a:t>
            </a:r>
            <a:r>
              <a:rPr lang="ru-RU" dirty="0" err="1"/>
              <a:t>служби</a:t>
            </a:r>
            <a:r>
              <a:rPr lang="ru-RU" dirty="0"/>
              <a:t>, державного </a:t>
            </a:r>
            <a:r>
              <a:rPr lang="ru-RU" dirty="0" err="1"/>
              <a:t>виконавця</a:t>
            </a:r>
            <a:r>
              <a:rPr lang="ru-RU" dirty="0"/>
              <a:t>, приватного </a:t>
            </a:r>
            <a:r>
              <a:rPr lang="ru-RU" dirty="0" err="1"/>
              <a:t>виконавця</a:t>
            </a:r>
            <a:r>
              <a:rPr lang="ru-RU" dirty="0"/>
              <a:t>;</a:t>
            </a:r>
          </a:p>
          <a:p>
            <a:r>
              <a:rPr lang="ru-RU" dirty="0"/>
              <a:t> ♦  про </a:t>
            </a:r>
            <a:r>
              <a:rPr lang="ru-RU" dirty="0" err="1"/>
              <a:t>заміну</a:t>
            </a:r>
            <a:r>
              <a:rPr lang="ru-RU" dirty="0"/>
              <a:t> </a:t>
            </a:r>
            <a:r>
              <a:rPr lang="ru-RU" dirty="0" err="1"/>
              <a:t>чи</a:t>
            </a:r>
            <a:r>
              <a:rPr lang="ru-RU" dirty="0"/>
              <a:t> </a:t>
            </a:r>
            <a:r>
              <a:rPr lang="ru-RU" dirty="0" err="1"/>
              <a:t>відмову</a:t>
            </a:r>
            <a:r>
              <a:rPr lang="ru-RU" dirty="0"/>
              <a:t> у </a:t>
            </a:r>
            <a:r>
              <a:rPr lang="ru-RU" dirty="0" err="1"/>
              <a:t>заміні</a:t>
            </a:r>
            <a:r>
              <a:rPr lang="ru-RU" dirty="0"/>
              <a:t> </a:t>
            </a:r>
            <a:r>
              <a:rPr lang="ru-RU" dirty="0" err="1"/>
              <a:t>сторони</a:t>
            </a:r>
            <a:r>
              <a:rPr lang="ru-RU" dirty="0"/>
              <a:t> у </a:t>
            </a:r>
            <a:r>
              <a:rPr lang="ru-RU" dirty="0" err="1"/>
              <a:t>справі</a:t>
            </a:r>
            <a:r>
              <a:rPr lang="ru-RU" dirty="0"/>
              <a:t> (</a:t>
            </a:r>
            <a:r>
              <a:rPr lang="ru-RU" dirty="0" err="1"/>
              <a:t>процесуальне</a:t>
            </a:r>
            <a:r>
              <a:rPr lang="ru-RU" dirty="0"/>
              <a:t> </a:t>
            </a:r>
            <a:r>
              <a:rPr lang="ru-RU" dirty="0" err="1"/>
              <a:t>правонаступництво</a:t>
            </a:r>
            <a:r>
              <a:rPr lang="ru-RU" dirty="0"/>
              <a:t>) </a:t>
            </a:r>
            <a:r>
              <a:rPr lang="ru-RU" dirty="0" err="1"/>
              <a:t>або</a:t>
            </a:r>
            <a:r>
              <a:rPr lang="ru-RU" dirty="0"/>
              <a:t> </a:t>
            </a:r>
            <a:r>
              <a:rPr lang="ru-RU" dirty="0" err="1"/>
              <a:t>сторони</a:t>
            </a:r>
            <a:r>
              <a:rPr lang="ru-RU" dirty="0"/>
              <a:t> </a:t>
            </a:r>
            <a:r>
              <a:rPr lang="ru-RU" dirty="0" err="1"/>
              <a:t>виконавчого</a:t>
            </a:r>
            <a:r>
              <a:rPr lang="ru-RU" dirty="0"/>
              <a:t> </a:t>
            </a:r>
            <a:r>
              <a:rPr lang="ru-RU" dirty="0" err="1"/>
              <a:t>провадження</a:t>
            </a:r>
            <a:r>
              <a:rPr lang="ru-RU" dirty="0"/>
              <a:t>;</a:t>
            </a:r>
          </a:p>
          <a:p>
            <a:r>
              <a:rPr lang="ru-RU" dirty="0"/>
              <a:t>♦  про </a:t>
            </a:r>
            <a:r>
              <a:rPr lang="ru-RU" dirty="0" err="1"/>
              <a:t>звернення</a:t>
            </a:r>
            <a:r>
              <a:rPr lang="ru-RU" dirty="0"/>
              <a:t> </a:t>
            </a:r>
            <a:r>
              <a:rPr lang="ru-RU" dirty="0" err="1"/>
              <a:t>стягнення</a:t>
            </a:r>
            <a:r>
              <a:rPr lang="ru-RU" dirty="0"/>
              <a:t> на </a:t>
            </a:r>
            <a:r>
              <a:rPr lang="ru-RU" dirty="0" err="1"/>
              <a:t>грошові</a:t>
            </a:r>
            <a:r>
              <a:rPr lang="ru-RU" dirty="0"/>
              <a:t> </a:t>
            </a:r>
            <a:r>
              <a:rPr lang="ru-RU" dirty="0" err="1"/>
              <a:t>кошти</a:t>
            </a:r>
            <a:r>
              <a:rPr lang="ru-RU" dirty="0"/>
              <a:t>, </a:t>
            </a:r>
            <a:r>
              <a:rPr lang="ru-RU" dirty="0" err="1"/>
              <a:t>що</a:t>
            </a:r>
            <a:r>
              <a:rPr lang="ru-RU" dirty="0"/>
              <a:t> належать </a:t>
            </a:r>
            <a:r>
              <a:rPr lang="ru-RU" dirty="0" err="1"/>
              <a:t>іншим</a:t>
            </a:r>
            <a:r>
              <a:rPr lang="ru-RU" dirty="0"/>
              <a:t> особам, </a:t>
            </a:r>
            <a:r>
              <a:rPr lang="ru-RU" dirty="0" err="1"/>
              <a:t>чи</a:t>
            </a:r>
            <a:r>
              <a:rPr lang="ru-RU" dirty="0"/>
              <a:t> </a:t>
            </a:r>
            <a:r>
              <a:rPr lang="ru-RU" dirty="0" err="1"/>
              <a:t>нерухоме</a:t>
            </a:r>
            <a:r>
              <a:rPr lang="ru-RU" dirty="0"/>
              <a:t> </a:t>
            </a:r>
            <a:r>
              <a:rPr lang="ru-RU" dirty="0" err="1"/>
              <a:t>майно</a:t>
            </a:r>
            <a:r>
              <a:rPr lang="ru-RU" dirty="0"/>
              <a:t>, право </a:t>
            </a:r>
            <a:r>
              <a:rPr lang="ru-RU" dirty="0" err="1"/>
              <a:t>власності</a:t>
            </a:r>
            <a:r>
              <a:rPr lang="ru-RU" dirty="0"/>
              <a:t> на яке не </a:t>
            </a:r>
            <a:r>
              <a:rPr lang="ru-RU" dirty="0" err="1"/>
              <a:t>зареєстровано</a:t>
            </a:r>
            <a:r>
              <a:rPr lang="ru-RU" dirty="0"/>
              <a:t> в </a:t>
            </a:r>
            <a:r>
              <a:rPr lang="ru-RU" dirty="0" err="1"/>
              <a:t>установленому</a:t>
            </a:r>
            <a:r>
              <a:rPr lang="ru-RU" dirty="0"/>
              <a:t> законом порядку </a:t>
            </a:r>
          </a:p>
          <a:p>
            <a:r>
              <a:rPr lang="ru-RU" dirty="0"/>
              <a:t>♦  про </a:t>
            </a:r>
            <a:r>
              <a:rPr lang="ru-RU" dirty="0" err="1"/>
              <a:t>визначення</a:t>
            </a:r>
            <a:r>
              <a:rPr lang="ru-RU" dirty="0"/>
              <a:t> </a:t>
            </a:r>
            <a:r>
              <a:rPr lang="ru-RU" dirty="0" err="1"/>
              <a:t>частки</a:t>
            </a:r>
            <a:r>
              <a:rPr lang="ru-RU" dirty="0"/>
              <a:t> майна </a:t>
            </a:r>
            <a:r>
              <a:rPr lang="ru-RU" dirty="0" err="1"/>
              <a:t>боржника</a:t>
            </a:r>
            <a:r>
              <a:rPr lang="ru-RU" dirty="0"/>
              <a:t> у </a:t>
            </a:r>
            <a:r>
              <a:rPr lang="ru-RU" dirty="0" err="1"/>
              <a:t>майні</a:t>
            </a:r>
            <a:r>
              <a:rPr lang="ru-RU" dirty="0"/>
              <a:t>, </a:t>
            </a:r>
            <a:r>
              <a:rPr lang="ru-RU" dirty="0" err="1"/>
              <a:t>яким</a:t>
            </a:r>
            <a:r>
              <a:rPr lang="ru-RU" dirty="0"/>
              <a:t> </a:t>
            </a:r>
            <a:r>
              <a:rPr lang="ru-RU" dirty="0" err="1"/>
              <a:t>він</a:t>
            </a:r>
            <a:r>
              <a:rPr lang="ru-RU" dirty="0"/>
              <a:t> </a:t>
            </a:r>
            <a:r>
              <a:rPr lang="ru-RU" dirty="0" err="1"/>
              <a:t>володіє</a:t>
            </a:r>
            <a:r>
              <a:rPr lang="ru-RU" dirty="0"/>
              <a:t> </a:t>
            </a:r>
            <a:r>
              <a:rPr lang="ru-RU" dirty="0" err="1"/>
              <a:t>спільно</a:t>
            </a:r>
            <a:r>
              <a:rPr lang="ru-RU" dirty="0"/>
              <a:t> з </a:t>
            </a:r>
            <a:r>
              <a:rPr lang="ru-RU" dirty="0" err="1"/>
              <a:t>іншими</a:t>
            </a:r>
            <a:r>
              <a:rPr lang="ru-RU" dirty="0"/>
              <a:t> особами</a:t>
            </a:r>
          </a:p>
        </p:txBody>
      </p:sp>
    </p:spTree>
    <p:extLst>
      <p:ext uri="{BB962C8B-B14F-4D97-AF65-F5344CB8AC3E}">
        <p14:creationId xmlns:p14="http://schemas.microsoft.com/office/powerpoint/2010/main" val="41309632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4949F6-AF41-0965-CD23-2779253F2F50}"/>
              </a:ext>
            </a:extLst>
          </p:cNvPr>
          <p:cNvSpPr txBox="1"/>
          <p:nvPr/>
        </p:nvSpPr>
        <p:spPr>
          <a:xfrm>
            <a:off x="172720" y="609600"/>
            <a:ext cx="10373360" cy="5632311"/>
          </a:xfrm>
          <a:prstGeom prst="rect">
            <a:avLst/>
          </a:prstGeom>
          <a:noFill/>
        </p:spPr>
        <p:txBody>
          <a:bodyPr wrap="square">
            <a:spAutoFit/>
          </a:bodyPr>
          <a:lstStyle/>
          <a:p>
            <a:r>
              <a:rPr lang="uk-UA" sz="2400" dirty="0"/>
              <a:t>3</a:t>
            </a:r>
            <a:r>
              <a:rPr lang="uk-UA" sz="2400" b="1" i="1" dirty="0"/>
              <a:t>)  ухвали суду апеляційної інстанції </a:t>
            </a:r>
            <a:r>
              <a:rPr lang="uk-UA" sz="2400" dirty="0"/>
              <a:t>про відмову у відкритті або закриття апеляційного провадження, про повернення апеляційної скарги, про зупинення провадження, щодо забезпечення позову, заміни заходу забезпечення позову, щодо зустрічного забезпечення, про відмову ухвалити додаткове рішення, про роз’яснення рішення чи відмову у роз’ясненні рішення, про внесення або відмову у внесенні виправлень у рішення, про повернення заяви про перегляд судового рішення за нововиявленими або виключними обставинами, про відмову у відкритті провадження за нововиявленими або виключними обставинами, про заміну сторони у справі, про накладення штрафу в порядку процесуального примусу, окремі ухвали; </a:t>
            </a:r>
          </a:p>
          <a:p>
            <a:endParaRPr lang="uk-UA" sz="2400" dirty="0"/>
          </a:p>
          <a:p>
            <a:r>
              <a:rPr lang="uk-UA" sz="2400" dirty="0"/>
              <a:t>4)  </a:t>
            </a:r>
            <a:r>
              <a:rPr lang="uk-UA" sz="2400" b="1" i="1" dirty="0"/>
              <a:t>ухвали і постанови суду першої інстанції</a:t>
            </a:r>
            <a:r>
              <a:rPr lang="uk-UA" sz="2400" dirty="0"/>
              <a:t> після їх перегляду в апеляційному порядку та постанови суду апеляційної інстанції у справах про банкрутство (неплатоспроможність) </a:t>
            </a:r>
          </a:p>
        </p:txBody>
      </p:sp>
    </p:spTree>
    <p:extLst>
      <p:ext uri="{BB962C8B-B14F-4D97-AF65-F5344CB8AC3E}">
        <p14:creationId xmlns:p14="http://schemas.microsoft.com/office/powerpoint/2010/main" val="20113868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C1A95F-3564-94C6-EC1A-327D42408047}"/>
              </a:ext>
            </a:extLst>
          </p:cNvPr>
          <p:cNvSpPr txBox="1"/>
          <p:nvPr/>
        </p:nvSpPr>
        <p:spPr>
          <a:xfrm>
            <a:off x="345440" y="477520"/>
            <a:ext cx="10434320" cy="1938992"/>
          </a:xfrm>
          <a:prstGeom prst="rect">
            <a:avLst/>
          </a:prstGeom>
          <a:noFill/>
        </p:spPr>
        <p:txBody>
          <a:bodyPr wrap="square">
            <a:spAutoFit/>
          </a:bodyPr>
          <a:lstStyle/>
          <a:p>
            <a:r>
              <a:rPr lang="ru-RU" sz="2400" b="1" i="1" dirty="0" err="1"/>
              <a:t>Підставами</a:t>
            </a:r>
            <a:r>
              <a:rPr lang="ru-RU" sz="2400" b="1" i="1" dirty="0"/>
              <a:t> </a:t>
            </a:r>
            <a:r>
              <a:rPr lang="ru-RU" sz="2400" b="1" i="1" dirty="0" err="1"/>
              <a:t>касаційного</a:t>
            </a:r>
            <a:r>
              <a:rPr lang="ru-RU" sz="2400" b="1" i="1" dirty="0"/>
              <a:t> </a:t>
            </a:r>
            <a:r>
              <a:rPr lang="ru-RU" sz="2400" b="1" i="1" dirty="0" err="1"/>
              <a:t>оскарження</a:t>
            </a:r>
            <a:r>
              <a:rPr lang="ru-RU" sz="2400" b="1" i="1" dirty="0"/>
              <a:t> </a:t>
            </a:r>
            <a:r>
              <a:rPr lang="ru-RU" sz="2400" dirty="0"/>
              <a:t>є </a:t>
            </a:r>
            <a:r>
              <a:rPr lang="ru-RU" sz="2400" dirty="0" err="1"/>
              <a:t>неправильне</a:t>
            </a:r>
            <a:r>
              <a:rPr lang="ru-RU" sz="2400" dirty="0"/>
              <a:t> </a:t>
            </a:r>
            <a:r>
              <a:rPr lang="ru-RU" sz="2400" dirty="0" err="1"/>
              <a:t>застосування</a:t>
            </a:r>
            <a:r>
              <a:rPr lang="ru-RU" sz="2400" dirty="0"/>
              <a:t> судом норм </a:t>
            </a:r>
            <a:r>
              <a:rPr lang="ru-RU" sz="2400" dirty="0" err="1"/>
              <a:t>матеріального</a:t>
            </a:r>
            <a:r>
              <a:rPr lang="ru-RU" sz="2400" dirty="0"/>
              <a:t> права </a:t>
            </a:r>
            <a:r>
              <a:rPr lang="ru-RU" sz="2400" dirty="0" err="1"/>
              <a:t>чи</a:t>
            </a:r>
            <a:r>
              <a:rPr lang="ru-RU" sz="2400" dirty="0"/>
              <a:t> </a:t>
            </a:r>
            <a:r>
              <a:rPr lang="ru-RU" sz="2400" dirty="0" err="1"/>
              <a:t>порушення</a:t>
            </a:r>
            <a:r>
              <a:rPr lang="ru-RU" sz="2400" dirty="0"/>
              <a:t> норм </a:t>
            </a:r>
            <a:r>
              <a:rPr lang="ru-RU" sz="2400" dirty="0" err="1"/>
              <a:t>процесуального</a:t>
            </a:r>
            <a:r>
              <a:rPr lang="ru-RU" sz="2400" dirty="0"/>
              <a:t> права.</a:t>
            </a:r>
          </a:p>
          <a:p>
            <a:r>
              <a:rPr lang="ru-RU" sz="2400" b="1" i="1" dirty="0" err="1"/>
              <a:t>Згідно</a:t>
            </a:r>
            <a:r>
              <a:rPr lang="ru-RU" sz="2400" b="1" i="1" dirty="0"/>
              <a:t> </a:t>
            </a:r>
            <a:r>
              <a:rPr lang="ru-RU" sz="2400" b="1" i="1" dirty="0" err="1"/>
              <a:t>частини</a:t>
            </a:r>
            <a:r>
              <a:rPr lang="ru-RU" sz="2400" b="1" i="1" dirty="0"/>
              <a:t> </a:t>
            </a:r>
            <a:r>
              <a:rPr lang="ru-RU" sz="2400" b="1" i="1" dirty="0" err="1"/>
              <a:t>третьї</a:t>
            </a:r>
            <a:r>
              <a:rPr lang="ru-RU" sz="2400" b="1" i="1" dirty="0"/>
              <a:t> </a:t>
            </a:r>
            <a:r>
              <a:rPr lang="ru-RU" sz="2400" b="1" i="1" dirty="0" err="1"/>
              <a:t>статті</a:t>
            </a:r>
            <a:r>
              <a:rPr lang="ru-RU" sz="2400" b="1" i="1" dirty="0"/>
              <a:t> 287 ГПК не </a:t>
            </a:r>
            <a:r>
              <a:rPr lang="ru-RU" sz="2400" b="1" i="1" dirty="0" err="1"/>
              <a:t>підлягають</a:t>
            </a:r>
            <a:r>
              <a:rPr lang="ru-RU" sz="2400" b="1" i="1" dirty="0"/>
              <a:t> </a:t>
            </a:r>
            <a:r>
              <a:rPr lang="ru-RU" sz="2400" b="1" i="1" dirty="0" err="1"/>
              <a:t>касаційному</a:t>
            </a:r>
            <a:r>
              <a:rPr lang="ru-RU" sz="2400" b="1" i="1" dirty="0"/>
              <a:t> </a:t>
            </a:r>
            <a:r>
              <a:rPr lang="ru-RU" sz="2400" b="1" i="1" dirty="0" err="1"/>
              <a:t>оскарженню</a:t>
            </a:r>
            <a:r>
              <a:rPr lang="ru-RU" sz="2400" b="1" i="1" dirty="0"/>
              <a:t>:</a:t>
            </a:r>
          </a:p>
        </p:txBody>
      </p:sp>
      <p:sp>
        <p:nvSpPr>
          <p:cNvPr id="5" name="TextBox 4">
            <a:extLst>
              <a:ext uri="{FF2B5EF4-FFF2-40B4-BE49-F238E27FC236}">
                <a16:creationId xmlns:a16="http://schemas.microsoft.com/office/drawing/2014/main" id="{AA572BAB-55A7-EF4F-97BB-7D4998E3E49F}"/>
              </a:ext>
            </a:extLst>
          </p:cNvPr>
          <p:cNvSpPr txBox="1"/>
          <p:nvPr/>
        </p:nvSpPr>
        <p:spPr>
          <a:xfrm>
            <a:off x="1524000" y="2625606"/>
            <a:ext cx="10668000" cy="3754874"/>
          </a:xfrm>
          <a:prstGeom prst="rect">
            <a:avLst/>
          </a:prstGeom>
          <a:noFill/>
        </p:spPr>
        <p:txBody>
          <a:bodyPr wrap="square">
            <a:spAutoFit/>
          </a:bodyPr>
          <a:lstStyle/>
          <a:p>
            <a:r>
              <a:rPr lang="uk-UA" sz="2000" dirty="0"/>
              <a:t>1)  рішення, ухвали суду першої інстанції та постанови, ухвали суду апеляційної інстанції у справах, рішення у яких підлягають перегляду в апеляційному порядку Верховним Судом;</a:t>
            </a:r>
          </a:p>
          <a:p>
            <a:r>
              <a:rPr lang="uk-UA" sz="2000" dirty="0"/>
              <a:t>  2)  судові рішення у малозначних справах, крім випадків, якщо: </a:t>
            </a:r>
          </a:p>
          <a:p>
            <a:r>
              <a:rPr lang="uk-UA" sz="2000" dirty="0"/>
              <a:t>а)  касаційна скарга стосується питання права, яке має фундаментальне значення для формування єдиної </a:t>
            </a:r>
            <a:r>
              <a:rPr lang="uk-UA" sz="2000" dirty="0" err="1"/>
              <a:t>правозастосовчої</a:t>
            </a:r>
            <a:r>
              <a:rPr lang="uk-UA" sz="2000" dirty="0"/>
              <a:t> практики;</a:t>
            </a:r>
          </a:p>
          <a:p>
            <a:r>
              <a:rPr lang="uk-UA" sz="2000" dirty="0"/>
              <a:t> б)  особа, яка подає касаційну скаргу, відповідно до ГПК позбавлена можливості спростувати обставини, встановлені оскарженим судовим рішенням, при розгляді іншої справи;</a:t>
            </a:r>
          </a:p>
          <a:p>
            <a:r>
              <a:rPr lang="uk-UA" sz="2000" dirty="0"/>
              <a:t> в)  справа становить значний суспільний інтерес або має виняткове значення для учасника справи, який подає касаційну скаргу;</a:t>
            </a:r>
          </a:p>
          <a:p>
            <a:r>
              <a:rPr lang="uk-UA" sz="2000" dirty="0"/>
              <a:t> г)  суд першої інстанції відніс справу до категорії малозначних помилково.</a:t>
            </a:r>
          </a:p>
        </p:txBody>
      </p:sp>
    </p:spTree>
    <p:extLst>
      <p:ext uri="{BB962C8B-B14F-4D97-AF65-F5344CB8AC3E}">
        <p14:creationId xmlns:p14="http://schemas.microsoft.com/office/powerpoint/2010/main" val="28600552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AD9470-2525-E7EC-2656-E8C5A7798627}"/>
              </a:ext>
            </a:extLst>
          </p:cNvPr>
          <p:cNvSpPr txBox="1"/>
          <p:nvPr/>
        </p:nvSpPr>
        <p:spPr>
          <a:xfrm>
            <a:off x="4683760" y="3897760"/>
            <a:ext cx="6096000" cy="1200329"/>
          </a:xfrm>
          <a:prstGeom prst="rect">
            <a:avLst/>
          </a:prstGeom>
          <a:noFill/>
        </p:spPr>
        <p:txBody>
          <a:bodyPr wrap="square">
            <a:spAutoFit/>
          </a:bodyPr>
          <a:lstStyle/>
          <a:p>
            <a:r>
              <a:rPr lang="uk-UA" sz="2400" b="1" i="1" dirty="0"/>
              <a:t>Форму і зміст касаційної скарги визначає стаття 290 ГПК.  Касаційна скарга подається у письмовій формі.</a:t>
            </a:r>
          </a:p>
        </p:txBody>
      </p:sp>
      <p:sp>
        <p:nvSpPr>
          <p:cNvPr id="5" name="TextBox 4">
            <a:extLst>
              <a:ext uri="{FF2B5EF4-FFF2-40B4-BE49-F238E27FC236}">
                <a16:creationId xmlns:a16="http://schemas.microsoft.com/office/drawing/2014/main" id="{12F625AF-DB8B-5B1F-8B36-F81EB688C7A3}"/>
              </a:ext>
            </a:extLst>
          </p:cNvPr>
          <p:cNvSpPr txBox="1"/>
          <p:nvPr/>
        </p:nvSpPr>
        <p:spPr>
          <a:xfrm>
            <a:off x="487680" y="651917"/>
            <a:ext cx="6096000" cy="2308324"/>
          </a:xfrm>
          <a:prstGeom prst="rect">
            <a:avLst/>
          </a:prstGeom>
          <a:noFill/>
        </p:spPr>
        <p:txBody>
          <a:bodyPr wrap="square">
            <a:spAutoFit/>
          </a:bodyPr>
          <a:lstStyle/>
          <a:p>
            <a:r>
              <a:rPr lang="uk-UA" sz="2400" dirty="0"/>
              <a:t>Загальні строки на касаційне оскарження визначені статтею 288 ГПК. Згідно частини першої вказаної статті касаційна скарга на судове рішення подається протягом </a:t>
            </a:r>
            <a:r>
              <a:rPr lang="uk-UA" sz="2400" b="1" i="1" dirty="0"/>
              <a:t>двадцяти днів </a:t>
            </a:r>
            <a:r>
              <a:rPr lang="uk-UA" sz="2400" dirty="0"/>
              <a:t>з дня його проголошення.</a:t>
            </a:r>
          </a:p>
        </p:txBody>
      </p:sp>
      <p:sp>
        <p:nvSpPr>
          <p:cNvPr id="6" name="Стрелка: влево-вверх 5">
            <a:extLst>
              <a:ext uri="{FF2B5EF4-FFF2-40B4-BE49-F238E27FC236}">
                <a16:creationId xmlns:a16="http://schemas.microsoft.com/office/drawing/2014/main" id="{D7D92919-51A2-151A-F16B-A647D3314B90}"/>
              </a:ext>
            </a:extLst>
          </p:cNvPr>
          <p:cNvSpPr/>
          <p:nvPr/>
        </p:nvSpPr>
        <p:spPr>
          <a:xfrm rot="5400000">
            <a:off x="1630680" y="2839720"/>
            <a:ext cx="1920240" cy="2783840"/>
          </a:xfrm>
          <a:prstGeom prst="lef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2595234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433B9C-DBA4-E165-F92B-CC6045F87FC6}"/>
              </a:ext>
            </a:extLst>
          </p:cNvPr>
          <p:cNvSpPr txBox="1"/>
          <p:nvPr/>
        </p:nvSpPr>
        <p:spPr>
          <a:xfrm>
            <a:off x="812800" y="321995"/>
            <a:ext cx="10160000" cy="830997"/>
          </a:xfrm>
          <a:prstGeom prst="rect">
            <a:avLst/>
          </a:prstGeom>
          <a:noFill/>
        </p:spPr>
        <p:txBody>
          <a:bodyPr wrap="square">
            <a:spAutoFit/>
          </a:bodyPr>
          <a:lstStyle/>
          <a:p>
            <a:r>
              <a:rPr lang="ru-RU" sz="2400" dirty="0" err="1"/>
              <a:t>Частина</a:t>
            </a:r>
            <a:r>
              <a:rPr lang="ru-RU" sz="2400" dirty="0"/>
              <a:t> друга </a:t>
            </a:r>
            <a:r>
              <a:rPr lang="ru-RU" sz="2400" dirty="0" err="1"/>
              <a:t>статті</a:t>
            </a:r>
            <a:r>
              <a:rPr lang="ru-RU" sz="2400" dirty="0"/>
              <a:t> 290 ГПК </a:t>
            </a:r>
            <a:r>
              <a:rPr lang="ru-RU" sz="2400" dirty="0" err="1"/>
              <a:t>визначає</a:t>
            </a:r>
            <a:r>
              <a:rPr lang="ru-RU" sz="2400" dirty="0"/>
              <a:t> </a:t>
            </a:r>
            <a:r>
              <a:rPr lang="ru-RU" sz="2400" dirty="0" err="1"/>
              <a:t>вимоги</a:t>
            </a:r>
            <a:r>
              <a:rPr lang="ru-RU" sz="2400" dirty="0"/>
              <a:t> до </a:t>
            </a:r>
            <a:r>
              <a:rPr lang="ru-RU" sz="2400" dirty="0" err="1"/>
              <a:t>касаційної</a:t>
            </a:r>
            <a:r>
              <a:rPr lang="ru-RU" sz="2400" dirty="0"/>
              <a:t> </a:t>
            </a:r>
            <a:r>
              <a:rPr lang="ru-RU" sz="2400" dirty="0" err="1"/>
              <a:t>скарги</a:t>
            </a:r>
            <a:r>
              <a:rPr lang="ru-RU" sz="2400" dirty="0"/>
              <a:t> у </a:t>
            </a:r>
            <a:r>
              <a:rPr lang="ru-RU" sz="2400" dirty="0" err="1"/>
              <a:t>якій</a:t>
            </a:r>
            <a:r>
              <a:rPr lang="ru-RU" sz="2400" dirty="0"/>
              <a:t> повинно бути </a:t>
            </a:r>
            <a:r>
              <a:rPr lang="ru-RU" sz="2400" dirty="0" err="1"/>
              <a:t>зазначено</a:t>
            </a:r>
            <a:r>
              <a:rPr lang="ru-RU" sz="2400" dirty="0"/>
              <a:t>: </a:t>
            </a:r>
            <a:endParaRPr lang="uk-UA" sz="2400" dirty="0"/>
          </a:p>
        </p:txBody>
      </p:sp>
      <p:sp>
        <p:nvSpPr>
          <p:cNvPr id="5" name="TextBox 4">
            <a:extLst>
              <a:ext uri="{FF2B5EF4-FFF2-40B4-BE49-F238E27FC236}">
                <a16:creationId xmlns:a16="http://schemas.microsoft.com/office/drawing/2014/main" id="{D62509BD-3756-86A7-2253-DF2CA414BDBA}"/>
              </a:ext>
            </a:extLst>
          </p:cNvPr>
          <p:cNvSpPr txBox="1"/>
          <p:nvPr/>
        </p:nvSpPr>
        <p:spPr>
          <a:xfrm>
            <a:off x="149860" y="1256467"/>
            <a:ext cx="11892280" cy="5601533"/>
          </a:xfrm>
          <a:prstGeom prst="rect">
            <a:avLst/>
          </a:prstGeom>
          <a:noFill/>
        </p:spPr>
        <p:txBody>
          <a:bodyPr wrap="square">
            <a:spAutoFit/>
          </a:bodyPr>
          <a:lstStyle/>
          <a:p>
            <a:r>
              <a:rPr lang="uk-UA" sz="2000" dirty="0"/>
              <a:t>1)  найменування суду касаційної інстанції; </a:t>
            </a:r>
          </a:p>
          <a:p>
            <a:r>
              <a:rPr lang="uk-UA" sz="2000" dirty="0"/>
              <a:t>2)  повне найменування (для юридичних осіб) або ім’я (прізвище, ім’я та по батькові) (для фізичних осіб) особи, яка подає касаційну скаргу, її місцезнаходження (для юридичних осіб) або місце проживання чи перебування (для фізичних осіб), поштовий індекс, ідентифікаційний код юридичної особи в Єдиному державному реєстрі підприємств і організацій України, реєстраційний номер облікової картки платника податків (для фізичних осіб) за його наявності або номер і серія паспорта для фізичних осіб – громадян України, номери засобів зв’язку та адресу електронної пошти, за наявності; </a:t>
            </a:r>
          </a:p>
          <a:p>
            <a:r>
              <a:rPr lang="uk-UA" sz="2000" dirty="0"/>
              <a:t>3)  повне найменування (для юридичних осіб) або ім’я (прізвище, ім’я та по батькові) (для фізичних осіб) інших учасників справи, їх місцезнаходження (для юридичних осіб) або місце проживання чи перебування (для фізичних осіб); </a:t>
            </a:r>
          </a:p>
          <a:p>
            <a:r>
              <a:rPr lang="uk-UA" sz="2000" dirty="0"/>
              <a:t>4)  судові рішення, що оскаржуються;</a:t>
            </a:r>
          </a:p>
          <a:p>
            <a:r>
              <a:rPr lang="uk-UA" sz="2000" dirty="0"/>
              <a:t> 5)  обґрунтування того, в чому полягає неправильне застосування норм матеріального права чи порушення норм процесуального права, що призвело до ухвалення незаконного судового рішення (рішень);</a:t>
            </a:r>
          </a:p>
          <a:p>
            <a:r>
              <a:rPr lang="uk-UA" sz="2000" dirty="0"/>
              <a:t> 6)  вимоги особи, яка подає скаргу;</a:t>
            </a:r>
          </a:p>
          <a:p>
            <a:r>
              <a:rPr lang="uk-UA" sz="2000" dirty="0"/>
              <a:t> 7)  дата отримання копії судового рішення суду апеляційної інстанції, що оскаржується; </a:t>
            </a:r>
          </a:p>
          <a:p>
            <a:r>
              <a:rPr lang="uk-UA" sz="2000" dirty="0"/>
              <a:t>8)  перелік доданих до скарги документів.</a:t>
            </a:r>
          </a:p>
        </p:txBody>
      </p:sp>
    </p:spTree>
    <p:extLst>
      <p:ext uri="{BB962C8B-B14F-4D97-AF65-F5344CB8AC3E}">
        <p14:creationId xmlns:p14="http://schemas.microsoft.com/office/powerpoint/2010/main" val="9631439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35579C-17B6-6831-73F4-28EEB4802AB1}"/>
              </a:ext>
            </a:extLst>
          </p:cNvPr>
          <p:cNvSpPr txBox="1"/>
          <p:nvPr/>
        </p:nvSpPr>
        <p:spPr>
          <a:xfrm>
            <a:off x="193040" y="375920"/>
            <a:ext cx="11104880" cy="6370975"/>
          </a:xfrm>
          <a:prstGeom prst="rect">
            <a:avLst/>
          </a:prstGeom>
          <a:noFill/>
        </p:spPr>
        <p:txBody>
          <a:bodyPr wrap="square">
            <a:spAutoFit/>
          </a:bodyPr>
          <a:lstStyle/>
          <a:p>
            <a:r>
              <a:rPr lang="uk-UA" sz="2400" b="1" i="1" dirty="0"/>
              <a:t> До касаційної скарги додаються: </a:t>
            </a:r>
          </a:p>
          <a:p>
            <a:pPr marL="457200" indent="-457200">
              <a:buAutoNum type="arabicParenR"/>
            </a:pPr>
            <a:r>
              <a:rPr lang="uk-UA" sz="2400" dirty="0"/>
              <a:t>докази, що підтверджують дату отримання копії оскаржуваного рішення суду апеляційної інстанції, за наявності;</a:t>
            </a:r>
          </a:p>
          <a:p>
            <a:endParaRPr lang="uk-UA" sz="2400" dirty="0"/>
          </a:p>
          <a:p>
            <a:pPr marL="457200" indent="-457200">
              <a:buAutoNum type="arabicParenR" startAt="2"/>
            </a:pPr>
            <a:r>
              <a:rPr lang="uk-UA" sz="2400" dirty="0"/>
              <a:t>документи, що підтверджують сплату судового збору у встановлених порядку і розмірі, або документи, що підтверджують підстави звільнення від сплати судового збору відповідно до закону.</a:t>
            </a:r>
          </a:p>
          <a:p>
            <a:endParaRPr lang="uk-UA" sz="2400" dirty="0"/>
          </a:p>
          <a:p>
            <a:r>
              <a:rPr lang="uk-UA" sz="2400" dirty="0"/>
              <a:t>Підстави залишення касаційної скарги без руху та її повернення визначено статтею 292 ГПК.  </a:t>
            </a:r>
          </a:p>
          <a:p>
            <a:endParaRPr lang="uk-UA" sz="2400" dirty="0"/>
          </a:p>
          <a:p>
            <a:r>
              <a:rPr lang="uk-UA" sz="2400" dirty="0"/>
              <a:t>Підстави відмови у відкритті касаційного провадження визначає стаття 293 ГПК.</a:t>
            </a:r>
          </a:p>
          <a:p>
            <a:endParaRPr lang="uk-UA" sz="2400" dirty="0"/>
          </a:p>
          <a:p>
            <a:r>
              <a:rPr lang="uk-UA" sz="2400" dirty="0"/>
              <a:t>Ухвалу про відмову у відкритті касаційного провадження суд касаційної інстанції постановляє не пізніше ніж через </a:t>
            </a:r>
            <a:r>
              <a:rPr lang="uk-UA" sz="2400" b="1" i="1" dirty="0"/>
              <a:t>десять днів </a:t>
            </a:r>
            <a:r>
              <a:rPr lang="uk-UA" sz="2400" dirty="0"/>
              <a:t>з дня надходження касаційної скарги або з дня закінчення строку на усунення недоліків.</a:t>
            </a:r>
          </a:p>
        </p:txBody>
      </p:sp>
    </p:spTree>
    <p:extLst>
      <p:ext uri="{BB962C8B-B14F-4D97-AF65-F5344CB8AC3E}">
        <p14:creationId xmlns:p14="http://schemas.microsoft.com/office/powerpoint/2010/main" val="179506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04B4F6BA-77AE-5543-70CB-E1D7A4C75A0C}"/>
              </a:ext>
            </a:extLst>
          </p:cNvPr>
          <p:cNvGraphicFramePr/>
          <p:nvPr>
            <p:extLst>
              <p:ext uri="{D42A27DB-BD31-4B8C-83A1-F6EECF244321}">
                <p14:modId xmlns:p14="http://schemas.microsoft.com/office/powerpoint/2010/main" val="454748354"/>
              </p:ext>
            </p:extLst>
          </p:nvPr>
        </p:nvGraphicFramePr>
        <p:xfrm>
          <a:off x="3048000" y="162560"/>
          <a:ext cx="8168640" cy="650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0D9455B2-7C03-2AF4-B3DF-08185D6E8AF5}"/>
              </a:ext>
            </a:extLst>
          </p:cNvPr>
          <p:cNvSpPr txBox="1"/>
          <p:nvPr/>
        </p:nvSpPr>
        <p:spPr>
          <a:xfrm>
            <a:off x="106680" y="723146"/>
            <a:ext cx="8041640" cy="1077218"/>
          </a:xfrm>
          <a:prstGeom prst="rect">
            <a:avLst/>
          </a:prstGeom>
          <a:noFill/>
        </p:spPr>
        <p:txBody>
          <a:bodyPr wrap="square" rtlCol="0">
            <a:spAutoFit/>
          </a:bodyPr>
          <a:lstStyle/>
          <a:p>
            <a:r>
              <a:rPr lang="uk-UA" sz="3200" dirty="0"/>
              <a:t>Стаття 253 ГПК визначає суди апеляційної інстанції</a:t>
            </a:r>
          </a:p>
        </p:txBody>
      </p:sp>
    </p:spTree>
    <p:extLst>
      <p:ext uri="{BB962C8B-B14F-4D97-AF65-F5344CB8AC3E}">
        <p14:creationId xmlns:p14="http://schemas.microsoft.com/office/powerpoint/2010/main" val="3785363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A466CD-5F23-1F74-B53B-C282A15BF870}"/>
              </a:ext>
            </a:extLst>
          </p:cNvPr>
          <p:cNvSpPr>
            <a:spLocks noGrp="1"/>
          </p:cNvSpPr>
          <p:nvPr>
            <p:ph type="title"/>
          </p:nvPr>
        </p:nvSpPr>
        <p:spPr/>
        <p:txBody>
          <a:bodyPr/>
          <a:lstStyle/>
          <a:p>
            <a:r>
              <a:rPr lang="ru-RU" dirty="0" err="1"/>
              <a:t>Відкриття</a:t>
            </a:r>
            <a:r>
              <a:rPr lang="ru-RU" dirty="0"/>
              <a:t> </a:t>
            </a:r>
            <a:r>
              <a:rPr lang="ru-RU" dirty="0" err="1"/>
              <a:t>касаційного</a:t>
            </a:r>
            <a:r>
              <a:rPr lang="ru-RU" dirty="0"/>
              <a:t> </a:t>
            </a:r>
            <a:r>
              <a:rPr lang="ru-RU" dirty="0" err="1"/>
              <a:t>провадження</a:t>
            </a:r>
            <a:r>
              <a:rPr lang="ru-RU" dirty="0"/>
              <a:t>. </a:t>
            </a:r>
            <a:r>
              <a:rPr lang="ru-RU" dirty="0" err="1"/>
              <a:t>Касаційний</a:t>
            </a:r>
            <a:r>
              <a:rPr lang="ru-RU" dirty="0"/>
              <a:t> </a:t>
            </a:r>
            <a:r>
              <a:rPr lang="ru-RU" dirty="0" err="1"/>
              <a:t>розгляд</a:t>
            </a:r>
            <a:endParaRPr lang="uk-UA" dirty="0"/>
          </a:p>
        </p:txBody>
      </p:sp>
      <p:sp>
        <p:nvSpPr>
          <p:cNvPr id="3" name="Объект 2">
            <a:extLst>
              <a:ext uri="{FF2B5EF4-FFF2-40B4-BE49-F238E27FC236}">
                <a16:creationId xmlns:a16="http://schemas.microsoft.com/office/drawing/2014/main" id="{908F35D7-D345-4077-721B-CAB2883E59D8}"/>
              </a:ext>
            </a:extLst>
          </p:cNvPr>
          <p:cNvSpPr>
            <a:spLocks noGrp="1"/>
          </p:cNvSpPr>
          <p:nvPr>
            <p:ph idx="1"/>
          </p:nvPr>
        </p:nvSpPr>
        <p:spPr>
          <a:xfrm>
            <a:off x="680321" y="2336872"/>
            <a:ext cx="10587119" cy="4033447"/>
          </a:xfrm>
        </p:spPr>
        <p:txBody>
          <a:bodyPr>
            <a:normAutofit/>
          </a:bodyPr>
          <a:lstStyle/>
          <a:p>
            <a:pPr marL="0" indent="0">
              <a:buNone/>
            </a:pPr>
            <a:r>
              <a:rPr lang="uk-UA" dirty="0"/>
              <a:t>У разі відсутності підстав визначених статтею 292 та статтею 293 ГПК, стаття 294 ГПК визначає підстави відкриття касаційного провадження у справі.</a:t>
            </a:r>
          </a:p>
          <a:p>
            <a:pPr marL="0" indent="0">
              <a:buNone/>
            </a:pPr>
            <a:endParaRPr lang="uk-UA" dirty="0"/>
          </a:p>
          <a:p>
            <a:pPr marL="0" indent="0">
              <a:buNone/>
            </a:pPr>
            <a:r>
              <a:rPr lang="uk-UA" dirty="0"/>
              <a:t>		 За відсутності підстав для залишення касаційної скарги без руху, повернення касаційної скарги чи відмови у відкритті касаційного провадження суд касаційної інстанції постановляє ухвалу про відкриття касаційного провадження у справі, в якій повідомляється про дату, час і місце розгляду скарги, а також про витребування матеріалів справи. </a:t>
            </a:r>
          </a:p>
          <a:p>
            <a:endParaRPr lang="uk-UA" dirty="0"/>
          </a:p>
        </p:txBody>
      </p:sp>
    </p:spTree>
    <p:extLst>
      <p:ext uri="{BB962C8B-B14F-4D97-AF65-F5344CB8AC3E}">
        <p14:creationId xmlns:p14="http://schemas.microsoft.com/office/powerpoint/2010/main" val="18185721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D74ACF5-D8C9-2314-AA7B-77899954A298}"/>
              </a:ext>
            </a:extLst>
          </p:cNvPr>
          <p:cNvSpPr txBox="1"/>
          <p:nvPr/>
        </p:nvSpPr>
        <p:spPr>
          <a:xfrm>
            <a:off x="182880" y="568960"/>
            <a:ext cx="8961120" cy="1569660"/>
          </a:xfrm>
          <a:prstGeom prst="rect">
            <a:avLst/>
          </a:prstGeom>
          <a:noFill/>
        </p:spPr>
        <p:txBody>
          <a:bodyPr wrap="square">
            <a:spAutoFit/>
          </a:bodyPr>
          <a:lstStyle/>
          <a:p>
            <a:r>
              <a:rPr lang="uk-UA" sz="2400" dirty="0"/>
              <a:t>До відкриття касаційного провадження учасники справи мають право подати заперечення проти відкриття касаційного провадження. </a:t>
            </a:r>
          </a:p>
          <a:p>
            <a:r>
              <a:rPr lang="uk-UA" sz="2400" dirty="0"/>
              <a:t>		</a:t>
            </a:r>
          </a:p>
        </p:txBody>
      </p:sp>
      <p:sp>
        <p:nvSpPr>
          <p:cNvPr id="7" name="TextBox 6">
            <a:extLst>
              <a:ext uri="{FF2B5EF4-FFF2-40B4-BE49-F238E27FC236}">
                <a16:creationId xmlns:a16="http://schemas.microsoft.com/office/drawing/2014/main" id="{32232FAF-A900-840B-A9A4-02FF291AE225}"/>
              </a:ext>
            </a:extLst>
          </p:cNvPr>
          <p:cNvSpPr txBox="1"/>
          <p:nvPr/>
        </p:nvSpPr>
        <p:spPr>
          <a:xfrm>
            <a:off x="4866640" y="1951672"/>
            <a:ext cx="6096000" cy="3323987"/>
          </a:xfrm>
          <a:prstGeom prst="rect">
            <a:avLst/>
          </a:prstGeom>
          <a:noFill/>
        </p:spPr>
        <p:txBody>
          <a:bodyPr wrap="square">
            <a:spAutoFit/>
          </a:bodyPr>
          <a:lstStyle/>
          <a:p>
            <a:r>
              <a:rPr lang="uk-UA" sz="2400" dirty="0"/>
              <a:t>		Питання про </a:t>
            </a:r>
            <a:r>
              <a:rPr lang="uk-UA" sz="2400" b="1" i="1" dirty="0"/>
              <a:t>відкриття касаційного провадження </a:t>
            </a:r>
            <a:r>
              <a:rPr lang="uk-UA" sz="2400" dirty="0"/>
              <a:t>у справі вирішується колегією суддів у складі трьох суддів не пізніше </a:t>
            </a:r>
            <a:r>
              <a:rPr lang="uk-UA" sz="2400" b="1" i="1" dirty="0"/>
              <a:t>десяти днів </a:t>
            </a:r>
            <a:r>
              <a:rPr lang="uk-UA" sz="2400" dirty="0"/>
              <a:t>з дня надходження касаційної скарги або з дня надходження заяви про усунення недоліків, поданої у порядку, визначеному статтею 292 ГПК.</a:t>
            </a:r>
          </a:p>
          <a:p>
            <a:r>
              <a:rPr lang="uk-UA" dirty="0"/>
              <a:t>		</a:t>
            </a:r>
          </a:p>
        </p:txBody>
      </p:sp>
      <p:sp>
        <p:nvSpPr>
          <p:cNvPr id="9" name="TextBox 8">
            <a:extLst>
              <a:ext uri="{FF2B5EF4-FFF2-40B4-BE49-F238E27FC236}">
                <a16:creationId xmlns:a16="http://schemas.microsoft.com/office/drawing/2014/main" id="{A926DCC7-42D9-3079-D2DD-A9D97DD25A0D}"/>
              </a:ext>
            </a:extLst>
          </p:cNvPr>
          <p:cNvSpPr txBox="1"/>
          <p:nvPr/>
        </p:nvSpPr>
        <p:spPr>
          <a:xfrm>
            <a:off x="396240" y="5196899"/>
            <a:ext cx="6096000" cy="1200329"/>
          </a:xfrm>
          <a:prstGeom prst="rect">
            <a:avLst/>
          </a:prstGeom>
          <a:noFill/>
        </p:spPr>
        <p:txBody>
          <a:bodyPr wrap="square">
            <a:spAutoFit/>
          </a:bodyPr>
          <a:lstStyle/>
          <a:p>
            <a:r>
              <a:rPr lang="uk-UA" sz="2400" dirty="0"/>
              <a:t>		Вимоги щодо форми і змісту відзиву на касаційну скаргу визначає стаття 295 ГПК</a:t>
            </a:r>
          </a:p>
        </p:txBody>
      </p:sp>
      <p:sp>
        <p:nvSpPr>
          <p:cNvPr id="10" name="Стрелка: влево-вправо-вверх 9">
            <a:extLst>
              <a:ext uri="{FF2B5EF4-FFF2-40B4-BE49-F238E27FC236}">
                <a16:creationId xmlns:a16="http://schemas.microsoft.com/office/drawing/2014/main" id="{938DF7BD-9C98-9337-8842-92115B676B78}"/>
              </a:ext>
            </a:extLst>
          </p:cNvPr>
          <p:cNvSpPr/>
          <p:nvPr/>
        </p:nvSpPr>
        <p:spPr>
          <a:xfrm rot="5400000">
            <a:off x="1635730" y="2617985"/>
            <a:ext cx="2347020" cy="1991360"/>
          </a:xfrm>
          <a:prstGeom prst="leftRigh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2492430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661C7A-23BA-BB14-8CF4-17C464854005}"/>
              </a:ext>
            </a:extLst>
          </p:cNvPr>
          <p:cNvSpPr txBox="1"/>
          <p:nvPr/>
        </p:nvSpPr>
        <p:spPr>
          <a:xfrm>
            <a:off x="304800" y="514648"/>
            <a:ext cx="6096000" cy="461665"/>
          </a:xfrm>
          <a:prstGeom prst="rect">
            <a:avLst/>
          </a:prstGeom>
          <a:noFill/>
        </p:spPr>
        <p:txBody>
          <a:bodyPr wrap="square">
            <a:spAutoFit/>
          </a:bodyPr>
          <a:lstStyle/>
          <a:p>
            <a:r>
              <a:rPr lang="uk-UA" sz="2400" dirty="0"/>
              <a:t>Відзив на касаційну скаргу має містити: </a:t>
            </a:r>
          </a:p>
        </p:txBody>
      </p:sp>
      <p:graphicFrame>
        <p:nvGraphicFramePr>
          <p:cNvPr id="6" name="Схема 5">
            <a:extLst>
              <a:ext uri="{FF2B5EF4-FFF2-40B4-BE49-F238E27FC236}">
                <a16:creationId xmlns:a16="http://schemas.microsoft.com/office/drawing/2014/main" id="{9F99D411-E2B1-A3CA-83EF-B4DC635D7412}"/>
              </a:ext>
            </a:extLst>
          </p:cNvPr>
          <p:cNvGraphicFramePr/>
          <p:nvPr>
            <p:extLst>
              <p:ext uri="{D42A27DB-BD31-4B8C-83A1-F6EECF244321}">
                <p14:modId xmlns:p14="http://schemas.microsoft.com/office/powerpoint/2010/main" val="4068314643"/>
              </p:ext>
            </p:extLst>
          </p:nvPr>
        </p:nvGraphicFramePr>
        <p:xfrm>
          <a:off x="426720" y="1381760"/>
          <a:ext cx="11623040" cy="5108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27061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D4C729-2D3A-9510-FFBC-98656DD3F730}"/>
              </a:ext>
            </a:extLst>
          </p:cNvPr>
          <p:cNvSpPr txBox="1"/>
          <p:nvPr/>
        </p:nvSpPr>
        <p:spPr>
          <a:xfrm>
            <a:off x="193040" y="619761"/>
            <a:ext cx="6543040" cy="2800767"/>
          </a:xfrm>
          <a:prstGeom prst="rect">
            <a:avLst/>
          </a:prstGeom>
          <a:noFill/>
        </p:spPr>
        <p:txBody>
          <a:bodyPr wrap="square">
            <a:spAutoFit/>
          </a:bodyPr>
          <a:lstStyle/>
          <a:p>
            <a:r>
              <a:rPr lang="uk-UA" sz="2400" dirty="0"/>
              <a:t>Відсутність відзиву на касаційну скаргу не перешкоджає перегляду судових рішень (рішення). До відзиву додаються докази надсилання копій відзиву та доданих до нього документів іншим учасникам справи. </a:t>
            </a:r>
          </a:p>
          <a:p>
            <a:endParaRPr lang="uk-UA" sz="2800" dirty="0"/>
          </a:p>
          <a:p>
            <a:r>
              <a:rPr lang="uk-UA" sz="2800" dirty="0"/>
              <a:t>	</a:t>
            </a:r>
          </a:p>
        </p:txBody>
      </p:sp>
      <p:sp>
        <p:nvSpPr>
          <p:cNvPr id="5" name="TextBox 4">
            <a:extLst>
              <a:ext uri="{FF2B5EF4-FFF2-40B4-BE49-F238E27FC236}">
                <a16:creationId xmlns:a16="http://schemas.microsoft.com/office/drawing/2014/main" id="{AC85BAE3-E716-B260-7E8B-60EF82FC8614}"/>
              </a:ext>
            </a:extLst>
          </p:cNvPr>
          <p:cNvSpPr txBox="1"/>
          <p:nvPr/>
        </p:nvSpPr>
        <p:spPr>
          <a:xfrm>
            <a:off x="6207760" y="2570540"/>
            <a:ext cx="6096000" cy="2585323"/>
          </a:xfrm>
          <a:prstGeom prst="rect">
            <a:avLst/>
          </a:prstGeom>
          <a:noFill/>
        </p:spPr>
        <p:txBody>
          <a:bodyPr wrap="square">
            <a:spAutoFit/>
          </a:bodyPr>
          <a:lstStyle/>
          <a:p>
            <a:r>
              <a:rPr lang="uk-UA" sz="2400" dirty="0"/>
              <a:t>	Після подання касаційної скарги, згідно статей 297 та 298 ГПК учасники справи мають право приєднання до касаційної скарги, здійснити її доповнення, зміну або відкликати чи відмовитися від касаційної скарги</a:t>
            </a:r>
          </a:p>
          <a:p>
            <a:r>
              <a:rPr lang="uk-UA" dirty="0"/>
              <a:t>	</a:t>
            </a:r>
          </a:p>
        </p:txBody>
      </p:sp>
      <p:sp>
        <p:nvSpPr>
          <p:cNvPr id="7" name="TextBox 6">
            <a:extLst>
              <a:ext uri="{FF2B5EF4-FFF2-40B4-BE49-F238E27FC236}">
                <a16:creationId xmlns:a16="http://schemas.microsoft.com/office/drawing/2014/main" id="{CD454683-34FE-8A71-441F-5ECD6AC5611A}"/>
              </a:ext>
            </a:extLst>
          </p:cNvPr>
          <p:cNvSpPr txBox="1"/>
          <p:nvPr/>
        </p:nvSpPr>
        <p:spPr>
          <a:xfrm>
            <a:off x="193040" y="5037910"/>
            <a:ext cx="6375400" cy="1200329"/>
          </a:xfrm>
          <a:prstGeom prst="rect">
            <a:avLst/>
          </a:prstGeom>
          <a:noFill/>
        </p:spPr>
        <p:txBody>
          <a:bodyPr wrap="square">
            <a:spAutoFit/>
          </a:bodyPr>
          <a:lstStyle/>
          <a:p>
            <a:r>
              <a:rPr lang="uk-UA" sz="2400" dirty="0"/>
              <a:t>	Вичерпні підстави, коли суд касаційної інстанції має право закрити касаційне провадження визначає стаття 296 ГПК. </a:t>
            </a:r>
          </a:p>
        </p:txBody>
      </p:sp>
      <p:sp>
        <p:nvSpPr>
          <p:cNvPr id="9" name="Стрелка: изогнутая 8">
            <a:extLst>
              <a:ext uri="{FF2B5EF4-FFF2-40B4-BE49-F238E27FC236}">
                <a16:creationId xmlns:a16="http://schemas.microsoft.com/office/drawing/2014/main" id="{20F0E656-EDD5-F702-18A9-42A668452A28}"/>
              </a:ext>
            </a:extLst>
          </p:cNvPr>
          <p:cNvSpPr/>
          <p:nvPr/>
        </p:nvSpPr>
        <p:spPr>
          <a:xfrm rot="5400000">
            <a:off x="7071360" y="975360"/>
            <a:ext cx="1270000" cy="169672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0" name="Стрелка: изогнутая 9">
            <a:extLst>
              <a:ext uri="{FF2B5EF4-FFF2-40B4-BE49-F238E27FC236}">
                <a16:creationId xmlns:a16="http://schemas.microsoft.com/office/drawing/2014/main" id="{75DE5067-C3DE-3692-3930-D8126D4C19CB}"/>
              </a:ext>
            </a:extLst>
          </p:cNvPr>
          <p:cNvSpPr/>
          <p:nvPr/>
        </p:nvSpPr>
        <p:spPr>
          <a:xfrm rot="10800000">
            <a:off x="7152640" y="5037910"/>
            <a:ext cx="1402080" cy="1702137"/>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28273835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CD0AD2-F051-5F23-F3EC-82914A830E61}"/>
              </a:ext>
            </a:extLst>
          </p:cNvPr>
          <p:cNvSpPr txBox="1"/>
          <p:nvPr/>
        </p:nvSpPr>
        <p:spPr>
          <a:xfrm>
            <a:off x="233680" y="463124"/>
            <a:ext cx="10180320" cy="738664"/>
          </a:xfrm>
          <a:prstGeom prst="rect">
            <a:avLst/>
          </a:prstGeom>
          <a:noFill/>
        </p:spPr>
        <p:txBody>
          <a:bodyPr wrap="square">
            <a:spAutoFit/>
          </a:bodyPr>
          <a:lstStyle/>
          <a:p>
            <a:r>
              <a:rPr lang="uk-UA" sz="2400" dirty="0"/>
              <a:t>Суд касаційної інстанції закриває касаційне провадження, якщо:</a:t>
            </a:r>
          </a:p>
          <a:p>
            <a:r>
              <a:rPr lang="uk-UA" dirty="0"/>
              <a:t> </a:t>
            </a:r>
          </a:p>
        </p:txBody>
      </p:sp>
      <p:graphicFrame>
        <p:nvGraphicFramePr>
          <p:cNvPr id="6" name="Схема 5">
            <a:extLst>
              <a:ext uri="{FF2B5EF4-FFF2-40B4-BE49-F238E27FC236}">
                <a16:creationId xmlns:a16="http://schemas.microsoft.com/office/drawing/2014/main" id="{85E480BC-A353-6B80-E3D5-8F0FF386C696}"/>
              </a:ext>
            </a:extLst>
          </p:cNvPr>
          <p:cNvGraphicFramePr/>
          <p:nvPr/>
        </p:nvGraphicFramePr>
        <p:xfrm>
          <a:off x="233680" y="1870561"/>
          <a:ext cx="10637520" cy="45243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7041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1BA834-86B5-61B5-434B-A0A0F3757836}"/>
              </a:ext>
            </a:extLst>
          </p:cNvPr>
          <p:cNvSpPr txBox="1"/>
          <p:nvPr/>
        </p:nvSpPr>
        <p:spPr>
          <a:xfrm>
            <a:off x="182880" y="365760"/>
            <a:ext cx="10322560" cy="6370975"/>
          </a:xfrm>
          <a:prstGeom prst="rect">
            <a:avLst/>
          </a:prstGeom>
          <a:noFill/>
        </p:spPr>
        <p:txBody>
          <a:bodyPr wrap="square">
            <a:spAutoFit/>
          </a:bodyPr>
          <a:lstStyle/>
          <a:p>
            <a:r>
              <a:rPr lang="uk-UA" sz="2400" dirty="0"/>
              <a:t>Про закриття касаційного провадження суд касаційної інстанції постановляє </a:t>
            </a:r>
            <a:r>
              <a:rPr lang="uk-UA" sz="2400" b="1" i="1" dirty="0"/>
              <a:t>ухвалу.</a:t>
            </a:r>
          </a:p>
          <a:p>
            <a:endParaRPr lang="uk-UA" sz="2400" b="1" i="1" dirty="0"/>
          </a:p>
          <a:p>
            <a:r>
              <a:rPr lang="uk-UA" sz="2400" dirty="0"/>
              <a:t>Касаційна скарга, яка відповідає встановленим процесуальним законом вимогам, разом з доданими до неї матеріалами подається до Верховного Суду. </a:t>
            </a:r>
          </a:p>
          <a:p>
            <a:endParaRPr lang="uk-UA" sz="2400" dirty="0"/>
          </a:p>
          <a:p>
            <a:r>
              <a:rPr lang="uk-UA" sz="2400" dirty="0"/>
              <a:t>Після отримання касаційної скарги Верховним Судом, здійснюється безпосередня </a:t>
            </a:r>
            <a:r>
              <a:rPr lang="uk-UA" sz="2400" b="1" i="1" dirty="0"/>
              <a:t>підготовка справи до касаційного розгляду</a:t>
            </a:r>
            <a:r>
              <a:rPr lang="uk-UA" sz="2400" dirty="0"/>
              <a:t>. </a:t>
            </a:r>
          </a:p>
          <a:p>
            <a:r>
              <a:rPr lang="uk-UA" sz="2400" dirty="0"/>
              <a:t> </a:t>
            </a:r>
          </a:p>
          <a:p>
            <a:r>
              <a:rPr lang="uk-UA" sz="2400" b="1" i="1" dirty="0"/>
              <a:t>Безпосередній розгляд</a:t>
            </a:r>
            <a:r>
              <a:rPr lang="uk-UA" sz="2400" dirty="0"/>
              <a:t> касаційної справи здійснює Верховний Суд у складі колегії суддів Касаційного господарського суду. </a:t>
            </a:r>
          </a:p>
          <a:p>
            <a:endParaRPr lang="uk-UA" sz="2400" dirty="0"/>
          </a:p>
          <a:p>
            <a:r>
              <a:rPr lang="uk-UA" sz="2400" dirty="0"/>
              <a:t>Після отримання справи суддя-доповідач протягом </a:t>
            </a:r>
            <a:r>
              <a:rPr lang="uk-UA" sz="2400" b="1" i="1" dirty="0"/>
              <a:t>десяти днів </a:t>
            </a:r>
            <a:r>
              <a:rPr lang="uk-UA" sz="2400" dirty="0"/>
              <a:t>готує доповідь, у якій викладає обставини, необхідні для ухвалення рішення суду касаційної інстанції, з’ясовує питання про склад осіб, які беруть участь у справі (ст. 299 ГПК). </a:t>
            </a:r>
          </a:p>
        </p:txBody>
      </p:sp>
    </p:spTree>
    <p:extLst>
      <p:ext uri="{BB962C8B-B14F-4D97-AF65-F5344CB8AC3E}">
        <p14:creationId xmlns:p14="http://schemas.microsoft.com/office/powerpoint/2010/main" val="575018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BE1E30-BAD9-5640-BB39-6BE73B196900}"/>
              </a:ext>
            </a:extLst>
          </p:cNvPr>
          <p:cNvSpPr txBox="1"/>
          <p:nvPr/>
        </p:nvSpPr>
        <p:spPr>
          <a:xfrm>
            <a:off x="325120" y="397867"/>
            <a:ext cx="7223760" cy="707886"/>
          </a:xfrm>
          <a:prstGeom prst="rect">
            <a:avLst/>
          </a:prstGeom>
          <a:noFill/>
        </p:spPr>
        <p:txBody>
          <a:bodyPr wrap="square">
            <a:spAutoFit/>
          </a:bodyPr>
          <a:lstStyle/>
          <a:p>
            <a:r>
              <a:rPr lang="uk-UA" sz="2000" b="1" i="1" dirty="0"/>
              <a:t>Межі розгляду справи судом касаційної інстанції визначає стаття 300 ГПК.</a:t>
            </a:r>
          </a:p>
        </p:txBody>
      </p:sp>
      <p:sp>
        <p:nvSpPr>
          <p:cNvPr id="5" name="TextBox 4">
            <a:extLst>
              <a:ext uri="{FF2B5EF4-FFF2-40B4-BE49-F238E27FC236}">
                <a16:creationId xmlns:a16="http://schemas.microsoft.com/office/drawing/2014/main" id="{72C3BC29-B606-F537-4F9A-6E19018B89C4}"/>
              </a:ext>
            </a:extLst>
          </p:cNvPr>
          <p:cNvSpPr txBox="1"/>
          <p:nvPr/>
        </p:nvSpPr>
        <p:spPr>
          <a:xfrm>
            <a:off x="152400" y="1443841"/>
            <a:ext cx="5570220" cy="2031325"/>
          </a:xfrm>
          <a:prstGeom prst="rect">
            <a:avLst/>
          </a:prstGeom>
          <a:noFill/>
        </p:spPr>
        <p:txBody>
          <a:bodyPr wrap="square">
            <a:spAutoFit/>
          </a:bodyPr>
          <a:lstStyle/>
          <a:p>
            <a:r>
              <a:rPr lang="uk-UA" dirty="0"/>
              <a:t>Суд, переглядаючи у касаційному порядку судові рішення, суд касаційної інстанції в межах доводів та вимог касаційної скарги та на підставі встановлених фактичних обставин справи перевіряє правильність застосування судом першої чи апеляційної інстанції норм матеріального і процесуального права. </a:t>
            </a:r>
          </a:p>
        </p:txBody>
      </p:sp>
      <p:sp>
        <p:nvSpPr>
          <p:cNvPr id="7" name="TextBox 6">
            <a:extLst>
              <a:ext uri="{FF2B5EF4-FFF2-40B4-BE49-F238E27FC236}">
                <a16:creationId xmlns:a16="http://schemas.microsoft.com/office/drawing/2014/main" id="{80AB8C9E-1BB5-395D-FD17-EEC55E852716}"/>
              </a:ext>
            </a:extLst>
          </p:cNvPr>
          <p:cNvSpPr txBox="1"/>
          <p:nvPr/>
        </p:nvSpPr>
        <p:spPr>
          <a:xfrm>
            <a:off x="6096000" y="3589574"/>
            <a:ext cx="6096000" cy="2031325"/>
          </a:xfrm>
          <a:prstGeom prst="rect">
            <a:avLst/>
          </a:prstGeom>
          <a:noFill/>
        </p:spPr>
        <p:txBody>
          <a:bodyPr wrap="square">
            <a:spAutoFit/>
          </a:bodyPr>
          <a:lstStyle/>
          <a:p>
            <a:r>
              <a:rPr lang="uk-UA" dirty="0"/>
              <a:t>Суд касаційної інстанції не має права встановлювати або вважати доведеними обставини, що не були встановлені у рішенні або постанові суду чи відхилені ним, вирішувати питання про достовірність того чи іншого доказу, про перевагу одних доказів над іншими, збирати чи приймати до розгляду нові докази або додатково перевіряти докази. </a:t>
            </a:r>
          </a:p>
        </p:txBody>
      </p:sp>
      <p:sp>
        <p:nvSpPr>
          <p:cNvPr id="9" name="TextBox 8">
            <a:extLst>
              <a:ext uri="{FF2B5EF4-FFF2-40B4-BE49-F238E27FC236}">
                <a16:creationId xmlns:a16="http://schemas.microsoft.com/office/drawing/2014/main" id="{DFE9D936-7890-7A19-932D-1578F00F6CC0}"/>
              </a:ext>
            </a:extLst>
          </p:cNvPr>
          <p:cNvSpPr txBox="1"/>
          <p:nvPr/>
        </p:nvSpPr>
        <p:spPr>
          <a:xfrm>
            <a:off x="5943601" y="1237101"/>
            <a:ext cx="4541520" cy="2031325"/>
          </a:xfrm>
          <a:prstGeom prst="rect">
            <a:avLst/>
          </a:prstGeom>
          <a:noFill/>
        </p:spPr>
        <p:txBody>
          <a:bodyPr wrap="square">
            <a:spAutoFit/>
          </a:bodyPr>
          <a:lstStyle/>
          <a:p>
            <a:r>
              <a:rPr lang="uk-UA" dirty="0"/>
              <a:t>У суді касаційної інстанції не приймаються і не розглядаються вимоги, що не були предметом розгляду в суді першої інстанції. Зміна предмета та підстав позову у суді касаційної інстанції не допускається.</a:t>
            </a:r>
          </a:p>
          <a:p>
            <a:r>
              <a:rPr lang="uk-UA" dirty="0"/>
              <a:t> </a:t>
            </a:r>
          </a:p>
        </p:txBody>
      </p:sp>
      <p:sp>
        <p:nvSpPr>
          <p:cNvPr id="11" name="TextBox 10">
            <a:extLst>
              <a:ext uri="{FF2B5EF4-FFF2-40B4-BE49-F238E27FC236}">
                <a16:creationId xmlns:a16="http://schemas.microsoft.com/office/drawing/2014/main" id="{CB6E9867-C95D-8738-49AE-7AAF09CC2E3C}"/>
              </a:ext>
            </a:extLst>
          </p:cNvPr>
          <p:cNvSpPr txBox="1"/>
          <p:nvPr/>
        </p:nvSpPr>
        <p:spPr>
          <a:xfrm>
            <a:off x="152400" y="4675495"/>
            <a:ext cx="6096000" cy="1477328"/>
          </a:xfrm>
          <a:prstGeom prst="rect">
            <a:avLst/>
          </a:prstGeom>
          <a:noFill/>
        </p:spPr>
        <p:txBody>
          <a:bodyPr wrap="square">
            <a:spAutoFit/>
          </a:bodyPr>
          <a:lstStyle/>
          <a:p>
            <a:r>
              <a:rPr lang="uk-UA" dirty="0"/>
              <a:t>Суд не обмежений доводами та вимогами касаційної скарги, якщо під час розгляду справи буде виявлено порушення норм процесуального права, які є обов’язковою підставою для скасування рішення, або неправильне застосування норм матеріального права.</a:t>
            </a:r>
          </a:p>
        </p:txBody>
      </p:sp>
    </p:spTree>
    <p:extLst>
      <p:ext uri="{BB962C8B-B14F-4D97-AF65-F5344CB8AC3E}">
        <p14:creationId xmlns:p14="http://schemas.microsoft.com/office/powerpoint/2010/main" val="35901348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78A49A-30AD-3F88-0D3A-F5EFCFE8032A}"/>
              </a:ext>
            </a:extLst>
          </p:cNvPr>
          <p:cNvSpPr txBox="1"/>
          <p:nvPr/>
        </p:nvSpPr>
        <p:spPr>
          <a:xfrm>
            <a:off x="3048000" y="2413338"/>
            <a:ext cx="6096000" cy="954107"/>
          </a:xfrm>
          <a:prstGeom prst="rect">
            <a:avLst/>
          </a:prstGeom>
          <a:noFill/>
        </p:spPr>
        <p:txBody>
          <a:bodyPr wrap="square">
            <a:spAutoFit/>
          </a:bodyPr>
          <a:lstStyle/>
          <a:p>
            <a:r>
              <a:rPr lang="uk-UA" sz="2800" dirty="0"/>
              <a:t>Строки розгляду касаційної скарги визначає стаття 306 ГПК.  </a:t>
            </a:r>
          </a:p>
        </p:txBody>
      </p:sp>
      <p:sp>
        <p:nvSpPr>
          <p:cNvPr id="5" name="TextBox 4">
            <a:extLst>
              <a:ext uri="{FF2B5EF4-FFF2-40B4-BE49-F238E27FC236}">
                <a16:creationId xmlns:a16="http://schemas.microsoft.com/office/drawing/2014/main" id="{B69995AB-C3FC-77D1-D967-942D5E107A8C}"/>
              </a:ext>
            </a:extLst>
          </p:cNvPr>
          <p:cNvSpPr txBox="1"/>
          <p:nvPr/>
        </p:nvSpPr>
        <p:spPr>
          <a:xfrm>
            <a:off x="5659120" y="4110058"/>
            <a:ext cx="6096000" cy="1815882"/>
          </a:xfrm>
          <a:prstGeom prst="rect">
            <a:avLst/>
          </a:prstGeom>
          <a:noFill/>
        </p:spPr>
        <p:txBody>
          <a:bodyPr wrap="square">
            <a:spAutoFit/>
          </a:bodyPr>
          <a:lstStyle/>
          <a:p>
            <a:r>
              <a:rPr lang="uk-UA" sz="2800" dirty="0"/>
              <a:t>Повноваження суду касаційної інстанції визначені статтею 308 ГПК. Перелік підстав, визначених у цій статті має вичерпний характер. </a:t>
            </a:r>
          </a:p>
        </p:txBody>
      </p:sp>
      <p:sp>
        <p:nvSpPr>
          <p:cNvPr id="7" name="TextBox 6">
            <a:extLst>
              <a:ext uri="{FF2B5EF4-FFF2-40B4-BE49-F238E27FC236}">
                <a16:creationId xmlns:a16="http://schemas.microsoft.com/office/drawing/2014/main" id="{0CE5F1C8-32CD-6AE2-CA99-AFBFE4D5CD12}"/>
              </a:ext>
            </a:extLst>
          </p:cNvPr>
          <p:cNvSpPr txBox="1"/>
          <p:nvPr/>
        </p:nvSpPr>
        <p:spPr>
          <a:xfrm>
            <a:off x="721360" y="604858"/>
            <a:ext cx="6096000" cy="954107"/>
          </a:xfrm>
          <a:prstGeom prst="rect">
            <a:avLst/>
          </a:prstGeom>
          <a:noFill/>
        </p:spPr>
        <p:txBody>
          <a:bodyPr wrap="square">
            <a:spAutoFit/>
          </a:bodyPr>
          <a:lstStyle/>
          <a:p>
            <a:r>
              <a:rPr lang="uk-UA" sz="2800" dirty="0"/>
              <a:t>Порядок розгляду касаційної скарги визначено статтею 301 ГПК</a:t>
            </a:r>
          </a:p>
        </p:txBody>
      </p:sp>
      <p:sp>
        <p:nvSpPr>
          <p:cNvPr id="8" name="Стрелка: вправо 7">
            <a:extLst>
              <a:ext uri="{FF2B5EF4-FFF2-40B4-BE49-F238E27FC236}">
                <a16:creationId xmlns:a16="http://schemas.microsoft.com/office/drawing/2014/main" id="{AA7A68BC-6F4D-4F4B-A75F-01DF9CE20A4D}"/>
              </a:ext>
            </a:extLst>
          </p:cNvPr>
          <p:cNvSpPr/>
          <p:nvPr/>
        </p:nvSpPr>
        <p:spPr>
          <a:xfrm rot="1437296">
            <a:off x="1381687" y="2023614"/>
            <a:ext cx="1576448" cy="4166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Стрелка: вправо 8">
            <a:extLst>
              <a:ext uri="{FF2B5EF4-FFF2-40B4-BE49-F238E27FC236}">
                <a16:creationId xmlns:a16="http://schemas.microsoft.com/office/drawing/2014/main" id="{AA35CE0F-B6BD-4011-998B-75CF4804784D}"/>
              </a:ext>
            </a:extLst>
          </p:cNvPr>
          <p:cNvSpPr/>
          <p:nvPr/>
        </p:nvSpPr>
        <p:spPr>
          <a:xfrm rot="1844557">
            <a:off x="3753865" y="3813170"/>
            <a:ext cx="1868442" cy="45302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9420698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A1FDEA-9850-DD05-F1AD-ADD05C49AE9D}"/>
              </a:ext>
            </a:extLst>
          </p:cNvPr>
          <p:cNvSpPr txBox="1"/>
          <p:nvPr/>
        </p:nvSpPr>
        <p:spPr>
          <a:xfrm>
            <a:off x="2570480" y="558800"/>
            <a:ext cx="8463280" cy="830997"/>
          </a:xfrm>
          <a:prstGeom prst="rect">
            <a:avLst/>
          </a:prstGeom>
          <a:noFill/>
        </p:spPr>
        <p:txBody>
          <a:bodyPr wrap="square">
            <a:spAutoFit/>
          </a:bodyPr>
          <a:lstStyle/>
          <a:p>
            <a:r>
              <a:rPr lang="uk-UA" sz="2400" b="1" i="1" dirty="0"/>
              <a:t>Суд касаційної інстанції за результатами розгляду касаційної скарги має право:</a:t>
            </a:r>
          </a:p>
        </p:txBody>
      </p:sp>
      <p:graphicFrame>
        <p:nvGraphicFramePr>
          <p:cNvPr id="6" name="Схема 5">
            <a:extLst>
              <a:ext uri="{FF2B5EF4-FFF2-40B4-BE49-F238E27FC236}">
                <a16:creationId xmlns:a16="http://schemas.microsoft.com/office/drawing/2014/main" id="{ED39F6B8-72A3-BBBC-4BA1-B5D0C42FE815}"/>
              </a:ext>
            </a:extLst>
          </p:cNvPr>
          <p:cNvGraphicFramePr/>
          <p:nvPr>
            <p:extLst>
              <p:ext uri="{D42A27DB-BD31-4B8C-83A1-F6EECF244321}">
                <p14:modId xmlns:p14="http://schemas.microsoft.com/office/powerpoint/2010/main" val="960640906"/>
              </p:ext>
            </p:extLst>
          </p:nvPr>
        </p:nvGraphicFramePr>
        <p:xfrm>
          <a:off x="162560" y="1513840"/>
          <a:ext cx="11582400" cy="5415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71539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4A1EEF-548F-96A0-007E-89E6AC8AE2B8}"/>
              </a:ext>
            </a:extLst>
          </p:cNvPr>
          <p:cNvSpPr txBox="1"/>
          <p:nvPr/>
        </p:nvSpPr>
        <p:spPr>
          <a:xfrm>
            <a:off x="355600" y="303202"/>
            <a:ext cx="9072880" cy="2246769"/>
          </a:xfrm>
          <a:prstGeom prst="rect">
            <a:avLst/>
          </a:prstGeom>
          <a:noFill/>
        </p:spPr>
        <p:txBody>
          <a:bodyPr wrap="square">
            <a:spAutoFit/>
          </a:bodyPr>
          <a:lstStyle/>
          <a:p>
            <a:r>
              <a:rPr lang="uk-UA" sz="2000" dirty="0"/>
              <a:t>Підстави для залишення касаційної скарги без задоволення, а судових рішень – без змін визначає стаття 309 ГПК. </a:t>
            </a:r>
          </a:p>
          <a:p>
            <a:r>
              <a:rPr lang="uk-UA" sz="2000" dirty="0"/>
              <a:t>Так, суд касаційної інстанції залишає касаційну скаргу без задоволення, а судові рішення – без змін, якщо визнає, що рішення ухвалено з додержанням норм матеріального і процесуального права.  Також не може бути скасоване правильне по суті і законне рішення з одних лише формальних міркувань. </a:t>
            </a:r>
          </a:p>
        </p:txBody>
      </p:sp>
      <p:sp>
        <p:nvSpPr>
          <p:cNvPr id="5" name="TextBox 4">
            <a:extLst>
              <a:ext uri="{FF2B5EF4-FFF2-40B4-BE49-F238E27FC236}">
                <a16:creationId xmlns:a16="http://schemas.microsoft.com/office/drawing/2014/main" id="{1A3A59E5-4A7E-FAEE-2CD9-E9FB81B61C07}"/>
              </a:ext>
            </a:extLst>
          </p:cNvPr>
          <p:cNvSpPr txBox="1"/>
          <p:nvPr/>
        </p:nvSpPr>
        <p:spPr>
          <a:xfrm>
            <a:off x="2113280" y="2698779"/>
            <a:ext cx="9784080" cy="2554545"/>
          </a:xfrm>
          <a:prstGeom prst="rect">
            <a:avLst/>
          </a:prstGeom>
          <a:noFill/>
        </p:spPr>
        <p:txBody>
          <a:bodyPr wrap="square">
            <a:spAutoFit/>
          </a:bodyPr>
          <a:lstStyle/>
          <a:p>
            <a:r>
              <a:rPr lang="uk-UA" sz="2000" dirty="0"/>
              <a:t>Стаття 310 ГПК визначає підстави для повного або часткового скасування рішень і передачі справи повністю або частково на новий розгляд або для продовження розгляду.</a:t>
            </a:r>
          </a:p>
          <a:p>
            <a:r>
              <a:rPr lang="uk-UA" sz="2000" b="1" i="1" dirty="0"/>
              <a:t>Підставою для скасування судових рішень суду першої та апеляційної інстанцій і направлення справи для продовження розгляду </a:t>
            </a:r>
            <a:r>
              <a:rPr lang="uk-UA" sz="2000" dirty="0"/>
              <a:t>є порушення норм матеріального чи процесуального права, що призвели до постановлення незаконної ухвали суду першої інстанції та (або) постанови суду апеляційної інстанції, що перешкоджають подальшому провадженню у справі. </a:t>
            </a:r>
          </a:p>
        </p:txBody>
      </p:sp>
      <p:sp>
        <p:nvSpPr>
          <p:cNvPr id="7" name="TextBox 6">
            <a:extLst>
              <a:ext uri="{FF2B5EF4-FFF2-40B4-BE49-F238E27FC236}">
                <a16:creationId xmlns:a16="http://schemas.microsoft.com/office/drawing/2014/main" id="{07D154C9-50D1-8363-3F1D-D4171EAF944E}"/>
              </a:ext>
            </a:extLst>
          </p:cNvPr>
          <p:cNvSpPr txBox="1"/>
          <p:nvPr/>
        </p:nvSpPr>
        <p:spPr>
          <a:xfrm>
            <a:off x="5628640" y="5402133"/>
            <a:ext cx="6482080" cy="1323439"/>
          </a:xfrm>
          <a:prstGeom prst="rect">
            <a:avLst/>
          </a:prstGeom>
          <a:noFill/>
        </p:spPr>
        <p:txBody>
          <a:bodyPr wrap="square">
            <a:spAutoFit/>
          </a:bodyPr>
          <a:lstStyle/>
          <a:p>
            <a:r>
              <a:rPr lang="uk-UA" sz="2000" dirty="0"/>
              <a:t>Стаття 311 ГПК визначає підстави для скасування судових рішень повністю або частково і ухвалення нового рішення у відповідній частині або зміни рішення.</a:t>
            </a:r>
          </a:p>
        </p:txBody>
      </p:sp>
    </p:spTree>
    <p:extLst>
      <p:ext uri="{BB962C8B-B14F-4D97-AF65-F5344CB8AC3E}">
        <p14:creationId xmlns:p14="http://schemas.microsoft.com/office/powerpoint/2010/main" val="225826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C59973-C02A-39B6-FDAE-6DC0238D11D2}"/>
              </a:ext>
            </a:extLst>
          </p:cNvPr>
          <p:cNvSpPr txBox="1"/>
          <p:nvPr/>
        </p:nvSpPr>
        <p:spPr>
          <a:xfrm>
            <a:off x="579120" y="508000"/>
            <a:ext cx="9530080" cy="954107"/>
          </a:xfrm>
          <a:prstGeom prst="rect">
            <a:avLst/>
          </a:prstGeom>
          <a:noFill/>
        </p:spPr>
        <p:txBody>
          <a:bodyPr wrap="square" rtlCol="0">
            <a:spAutoFit/>
          </a:bodyPr>
          <a:lstStyle/>
          <a:p>
            <a:r>
              <a:rPr lang="uk-UA" sz="2800" dirty="0"/>
              <a:t>За приписами статті 254 ГПК апеляційному оскарженню підлягають рішення та ухвали судів першої інстанції</a:t>
            </a:r>
          </a:p>
        </p:txBody>
      </p:sp>
      <p:sp>
        <p:nvSpPr>
          <p:cNvPr id="4" name="TextBox 3">
            <a:extLst>
              <a:ext uri="{FF2B5EF4-FFF2-40B4-BE49-F238E27FC236}">
                <a16:creationId xmlns:a16="http://schemas.microsoft.com/office/drawing/2014/main" id="{5E38DD8E-F0BA-FDB7-F958-35960148A09B}"/>
              </a:ext>
            </a:extLst>
          </p:cNvPr>
          <p:cNvSpPr txBox="1"/>
          <p:nvPr/>
        </p:nvSpPr>
        <p:spPr>
          <a:xfrm>
            <a:off x="579120" y="1676400"/>
            <a:ext cx="8046720" cy="523220"/>
          </a:xfrm>
          <a:prstGeom prst="rect">
            <a:avLst/>
          </a:prstGeom>
          <a:noFill/>
        </p:spPr>
        <p:txBody>
          <a:bodyPr wrap="square" rtlCol="0">
            <a:spAutoFit/>
          </a:bodyPr>
          <a:lstStyle/>
          <a:p>
            <a:r>
              <a:rPr lang="ru-RU" sz="2800" dirty="0"/>
              <a:t>Право на </a:t>
            </a:r>
            <a:r>
              <a:rPr lang="ru-RU" sz="2800" dirty="0" err="1"/>
              <a:t>апеляційне</a:t>
            </a:r>
            <a:r>
              <a:rPr lang="ru-RU" sz="2800" dirty="0"/>
              <a:t> </a:t>
            </a:r>
            <a:r>
              <a:rPr lang="ru-RU" sz="2800" dirty="0" err="1"/>
              <a:t>оскарження</a:t>
            </a:r>
            <a:r>
              <a:rPr lang="ru-RU" sz="2800" dirty="0"/>
              <a:t> </a:t>
            </a:r>
            <a:r>
              <a:rPr lang="ru-RU" sz="2800" dirty="0" err="1"/>
              <a:t>мають</a:t>
            </a:r>
            <a:r>
              <a:rPr lang="ru-RU" sz="2800" dirty="0"/>
              <a:t>:</a:t>
            </a:r>
            <a:endParaRPr lang="uk-UA" sz="2800" dirty="0"/>
          </a:p>
        </p:txBody>
      </p:sp>
      <p:cxnSp>
        <p:nvCxnSpPr>
          <p:cNvPr id="6" name="Прямая со стрелкой 5">
            <a:extLst>
              <a:ext uri="{FF2B5EF4-FFF2-40B4-BE49-F238E27FC236}">
                <a16:creationId xmlns:a16="http://schemas.microsoft.com/office/drawing/2014/main" id="{5F5AEE56-E332-4147-1007-7C0552CE62CF}"/>
              </a:ext>
            </a:extLst>
          </p:cNvPr>
          <p:cNvCxnSpPr/>
          <p:nvPr/>
        </p:nvCxnSpPr>
        <p:spPr>
          <a:xfrm flipH="1">
            <a:off x="1635760" y="2316480"/>
            <a:ext cx="1008000" cy="904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6DE0362-70F8-7BAB-C05B-CF8A1ED8CE63}"/>
              </a:ext>
            </a:extLst>
          </p:cNvPr>
          <p:cNvSpPr txBox="1"/>
          <p:nvPr/>
        </p:nvSpPr>
        <p:spPr>
          <a:xfrm>
            <a:off x="711200" y="3220720"/>
            <a:ext cx="3373120" cy="461665"/>
          </a:xfrm>
          <a:prstGeom prst="rect">
            <a:avLst/>
          </a:prstGeom>
          <a:noFill/>
        </p:spPr>
        <p:txBody>
          <a:bodyPr wrap="square" rtlCol="0">
            <a:spAutoFit/>
          </a:bodyPr>
          <a:lstStyle/>
          <a:p>
            <a:r>
              <a:rPr lang="uk-UA" sz="2400" dirty="0"/>
              <a:t>учасники справи</a:t>
            </a:r>
          </a:p>
        </p:txBody>
      </p:sp>
      <p:cxnSp>
        <p:nvCxnSpPr>
          <p:cNvPr id="9" name="Прямая со стрелкой 8">
            <a:extLst>
              <a:ext uri="{FF2B5EF4-FFF2-40B4-BE49-F238E27FC236}">
                <a16:creationId xmlns:a16="http://schemas.microsoft.com/office/drawing/2014/main" id="{F85FCF9D-805E-2367-8B5E-53B5BF420375}"/>
              </a:ext>
            </a:extLst>
          </p:cNvPr>
          <p:cNvCxnSpPr>
            <a:cxnSpLocks/>
          </p:cNvCxnSpPr>
          <p:nvPr/>
        </p:nvCxnSpPr>
        <p:spPr>
          <a:xfrm>
            <a:off x="3058160" y="2316480"/>
            <a:ext cx="1889760" cy="751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6FFA267-3D23-FBB3-C9C7-3D05C7E3F1F5}"/>
              </a:ext>
            </a:extLst>
          </p:cNvPr>
          <p:cNvSpPr txBox="1"/>
          <p:nvPr/>
        </p:nvSpPr>
        <p:spPr>
          <a:xfrm>
            <a:off x="4602480" y="3078480"/>
            <a:ext cx="6075680" cy="1631216"/>
          </a:xfrm>
          <a:prstGeom prst="rect">
            <a:avLst/>
          </a:prstGeom>
          <a:noFill/>
        </p:spPr>
        <p:txBody>
          <a:bodyPr wrap="square" rtlCol="0">
            <a:spAutoFit/>
          </a:bodyPr>
          <a:lstStyle/>
          <a:p>
            <a:r>
              <a:rPr lang="uk-UA" sz="2000" dirty="0"/>
              <a:t>особи, які не брали участі у справі, якщо суд вирішив питання про їхні права, інтереси та (або) обов’язки, мають право подати апеляційну скаргу на рішення суду першої інстанції (ч. 1 ст. 254). </a:t>
            </a:r>
          </a:p>
        </p:txBody>
      </p:sp>
      <p:sp>
        <p:nvSpPr>
          <p:cNvPr id="12" name="TextBox 11">
            <a:extLst>
              <a:ext uri="{FF2B5EF4-FFF2-40B4-BE49-F238E27FC236}">
                <a16:creationId xmlns:a16="http://schemas.microsoft.com/office/drawing/2014/main" id="{81F2199A-5F9A-8257-B1F0-F8631C07019E}"/>
              </a:ext>
            </a:extLst>
          </p:cNvPr>
          <p:cNvSpPr txBox="1"/>
          <p:nvPr/>
        </p:nvSpPr>
        <p:spPr>
          <a:xfrm>
            <a:off x="487680" y="5181600"/>
            <a:ext cx="11531600" cy="1323439"/>
          </a:xfrm>
          <a:prstGeom prst="rect">
            <a:avLst/>
          </a:prstGeom>
          <a:noFill/>
        </p:spPr>
        <p:txBody>
          <a:bodyPr wrap="square" rtlCol="0">
            <a:spAutoFit/>
          </a:bodyPr>
          <a:lstStyle/>
          <a:p>
            <a:r>
              <a:rPr lang="uk-UA" sz="2000" dirty="0"/>
              <a:t>Згідно частини другої статті 254 ГПК ухвали суду першої інстанції оскаржуються в апеляційному порядку окремо від рішення суду лише у випадках, передбачених статтею 255 ГПК. Оскарження ухвал суду, які не передбачені статтею 255 ГПК, окремо від рішення суду не допускається. </a:t>
            </a:r>
          </a:p>
        </p:txBody>
      </p:sp>
    </p:spTree>
    <p:extLst>
      <p:ext uri="{BB962C8B-B14F-4D97-AF65-F5344CB8AC3E}">
        <p14:creationId xmlns:p14="http://schemas.microsoft.com/office/powerpoint/2010/main" val="18636790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C678F2-162D-86A4-D912-5CFB1DE76320}"/>
              </a:ext>
            </a:extLst>
          </p:cNvPr>
          <p:cNvSpPr txBox="1"/>
          <p:nvPr/>
        </p:nvSpPr>
        <p:spPr>
          <a:xfrm>
            <a:off x="243840" y="579119"/>
            <a:ext cx="10657840" cy="6401753"/>
          </a:xfrm>
          <a:prstGeom prst="rect">
            <a:avLst/>
          </a:prstGeom>
          <a:noFill/>
        </p:spPr>
        <p:txBody>
          <a:bodyPr wrap="square">
            <a:spAutoFit/>
          </a:bodyPr>
          <a:lstStyle/>
          <a:p>
            <a:r>
              <a:rPr lang="uk-UA" sz="2000" b="1" i="1" dirty="0"/>
              <a:t>Стаття 315 ГПК визначає обов’язковий зміст постанови суду касаційної інстанції. </a:t>
            </a:r>
          </a:p>
          <a:p>
            <a:endParaRPr lang="uk-UA" dirty="0"/>
          </a:p>
          <a:p>
            <a:endParaRPr lang="uk-UA" dirty="0"/>
          </a:p>
          <a:p>
            <a:r>
              <a:rPr lang="uk-UA" sz="2000" b="1" i="1" dirty="0"/>
              <a:t>1)  вступної частини із зазначенням:</a:t>
            </a:r>
          </a:p>
          <a:p>
            <a:r>
              <a:rPr lang="uk-UA" sz="2000" dirty="0"/>
              <a:t>а)  дати і місця її прийняття; </a:t>
            </a:r>
          </a:p>
          <a:p>
            <a:r>
              <a:rPr lang="uk-UA" sz="2000" dirty="0"/>
              <a:t>б)  найменування суду касаційної інстанції, прізвищ та ініціалів суддів і секретаря судового засідання; </a:t>
            </a:r>
          </a:p>
          <a:p>
            <a:r>
              <a:rPr lang="uk-UA" sz="2000" dirty="0"/>
              <a:t>в)  найменування (ім’я) учасників справи і найменування (ім’я) особи, яка подала касаційну скаргу; </a:t>
            </a:r>
          </a:p>
          <a:p>
            <a:r>
              <a:rPr lang="uk-UA" sz="2000" dirty="0"/>
              <a:t>г)  найменування суду першої та (або) апеляційної інстанції, судове рішення якого оскаржується, номера справи, дати ухвалення судового рішення, прізвища та ініціалів судді (суддів</a:t>
            </a:r>
            <a:r>
              <a:rPr lang="uk-UA" dirty="0"/>
              <a:t>); </a:t>
            </a:r>
          </a:p>
          <a:p>
            <a:endParaRPr lang="uk-UA" dirty="0"/>
          </a:p>
          <a:p>
            <a:endParaRPr lang="uk-UA" dirty="0"/>
          </a:p>
          <a:p>
            <a:pPr marL="342900" indent="-342900">
              <a:buAutoNum type="arabicParenR" startAt="2"/>
            </a:pPr>
            <a:r>
              <a:rPr lang="uk-UA" sz="2000" b="1" i="1" dirty="0"/>
              <a:t>описової частини із зазначенням: </a:t>
            </a:r>
          </a:p>
          <a:p>
            <a:r>
              <a:rPr lang="uk-UA" sz="2000" dirty="0"/>
              <a:t>а)  короткого змісту позовних вимог і рішень судів першої та апеляційної інстанцій; </a:t>
            </a:r>
          </a:p>
          <a:p>
            <a:r>
              <a:rPr lang="uk-UA" sz="2000" dirty="0"/>
              <a:t>б)  короткого змісту вимог касаційної скарги; </a:t>
            </a:r>
          </a:p>
          <a:p>
            <a:r>
              <a:rPr lang="uk-UA" sz="2000" dirty="0"/>
              <a:t>в)  узагальнених доводів особи, яка подала касаційну скаргу; </a:t>
            </a:r>
          </a:p>
          <a:p>
            <a:r>
              <a:rPr lang="uk-UA" sz="2000" dirty="0"/>
              <a:t>г)  узагальненого викладу позиції інших учасників справи; </a:t>
            </a:r>
          </a:p>
          <a:p>
            <a:endParaRPr lang="uk-UA" dirty="0"/>
          </a:p>
        </p:txBody>
      </p:sp>
    </p:spTree>
    <p:extLst>
      <p:ext uri="{BB962C8B-B14F-4D97-AF65-F5344CB8AC3E}">
        <p14:creationId xmlns:p14="http://schemas.microsoft.com/office/powerpoint/2010/main" val="13183151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61EA22-E5D3-8D45-99C7-63F591283571}"/>
              </a:ext>
            </a:extLst>
          </p:cNvPr>
          <p:cNvSpPr txBox="1"/>
          <p:nvPr/>
        </p:nvSpPr>
        <p:spPr>
          <a:xfrm>
            <a:off x="121920" y="447040"/>
            <a:ext cx="9022080" cy="2862322"/>
          </a:xfrm>
          <a:prstGeom prst="rect">
            <a:avLst/>
          </a:prstGeom>
          <a:noFill/>
        </p:spPr>
        <p:txBody>
          <a:bodyPr wrap="square">
            <a:spAutoFit/>
          </a:bodyPr>
          <a:lstStyle/>
          <a:p>
            <a:pPr marL="342900" indent="-342900">
              <a:buAutoNum type="arabicParenR" startAt="3"/>
            </a:pPr>
            <a:r>
              <a:rPr lang="uk-UA" b="1" i="1" dirty="0"/>
              <a:t>мотивувальної частини із зазначенням: </a:t>
            </a:r>
          </a:p>
          <a:p>
            <a:r>
              <a:rPr lang="uk-UA" dirty="0"/>
              <a:t>а)  мотивів прийняття або відхилення кожного аргументу, викладеного в касаційній скарзі та відзиві на касаційну скаргу; </a:t>
            </a:r>
          </a:p>
          <a:p>
            <a:r>
              <a:rPr lang="uk-UA" dirty="0"/>
              <a:t>б)  доводів, за якими суд касаційної інстанції погодився або не погодився з висновками суду першої та (або) апеляційної інстанції; </a:t>
            </a:r>
          </a:p>
          <a:p>
            <a:r>
              <a:rPr lang="uk-UA" dirty="0"/>
              <a:t>в)  висновків за результатами розгляду касаційної скарги з посиланням на норми права, якими керувався суд; </a:t>
            </a:r>
          </a:p>
          <a:p>
            <a:r>
              <a:rPr lang="uk-UA" dirty="0"/>
              <a:t>г)  дій, що їх повинні виконати суд першої та (або) апеляційної інстанції у разі скасування судового рішення і передачі справи на новий розгляд; </a:t>
            </a:r>
          </a:p>
          <a:p>
            <a:endParaRPr lang="uk-UA" dirty="0"/>
          </a:p>
        </p:txBody>
      </p:sp>
      <p:sp>
        <p:nvSpPr>
          <p:cNvPr id="5" name="TextBox 4">
            <a:extLst>
              <a:ext uri="{FF2B5EF4-FFF2-40B4-BE49-F238E27FC236}">
                <a16:creationId xmlns:a16="http://schemas.microsoft.com/office/drawing/2014/main" id="{E190DA5B-7034-E21E-9C52-C5BAF40033EA}"/>
              </a:ext>
            </a:extLst>
          </p:cNvPr>
          <p:cNvSpPr txBox="1"/>
          <p:nvPr/>
        </p:nvSpPr>
        <p:spPr>
          <a:xfrm>
            <a:off x="4419600" y="3309362"/>
            <a:ext cx="7650480" cy="3139321"/>
          </a:xfrm>
          <a:prstGeom prst="rect">
            <a:avLst/>
          </a:prstGeom>
          <a:noFill/>
        </p:spPr>
        <p:txBody>
          <a:bodyPr wrap="square">
            <a:spAutoFit/>
          </a:bodyPr>
          <a:lstStyle/>
          <a:p>
            <a:pPr marL="342900" indent="-342900">
              <a:buAutoNum type="arabicParenR" startAt="4"/>
            </a:pPr>
            <a:r>
              <a:rPr lang="uk-UA" b="1" i="1" dirty="0"/>
              <a:t>резолютивної частини із зазначенням: </a:t>
            </a:r>
          </a:p>
          <a:p>
            <a:r>
              <a:rPr lang="uk-UA" dirty="0"/>
              <a:t>а)  висновку суду касаційної інстанції по суті вимог касаційної скарги і позовних вимог;</a:t>
            </a:r>
          </a:p>
          <a:p>
            <a:r>
              <a:rPr lang="uk-UA" dirty="0"/>
              <a:t> б)  нового розподілу судових витрат, понесених у зв’язку із розглядом справи у суді першої інстанції та апеляційної інстанції, – у разі скасування рішення та ухвалення нового рішення або зміни рішення;</a:t>
            </a:r>
          </a:p>
          <a:p>
            <a:r>
              <a:rPr lang="uk-UA" dirty="0"/>
              <a:t>в)  розподілу судових витрат, понесених у зв’язку з переглядом справи у суді касаційної інстанції; </a:t>
            </a:r>
          </a:p>
          <a:p>
            <a:r>
              <a:rPr lang="uk-UA" dirty="0"/>
              <a:t>г)  повороту виконання у разі скасування рішень судів за наявності відповідної заяви та підстав.</a:t>
            </a:r>
          </a:p>
        </p:txBody>
      </p:sp>
    </p:spTree>
    <p:extLst>
      <p:ext uri="{BB962C8B-B14F-4D97-AF65-F5344CB8AC3E}">
        <p14:creationId xmlns:p14="http://schemas.microsoft.com/office/powerpoint/2010/main" val="2196700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5082DD-F2A0-181D-77AD-2AA563E0D5F2}"/>
              </a:ext>
            </a:extLst>
          </p:cNvPr>
          <p:cNvSpPr txBox="1"/>
          <p:nvPr/>
        </p:nvSpPr>
        <p:spPr>
          <a:xfrm>
            <a:off x="172720" y="193040"/>
            <a:ext cx="11460480" cy="6555641"/>
          </a:xfrm>
          <a:prstGeom prst="rect">
            <a:avLst/>
          </a:prstGeom>
          <a:noFill/>
        </p:spPr>
        <p:txBody>
          <a:bodyPr wrap="square">
            <a:spAutoFit/>
          </a:bodyPr>
          <a:lstStyle/>
          <a:p>
            <a:r>
              <a:rPr lang="ru-RU" sz="2000" dirty="0"/>
              <a:t>    У </a:t>
            </a:r>
            <a:r>
              <a:rPr lang="ru-RU" sz="2000" dirty="0" err="1"/>
              <a:t>постанові</a:t>
            </a:r>
            <a:r>
              <a:rPr lang="ru-RU" sz="2000" dirty="0"/>
              <a:t> </a:t>
            </a:r>
            <a:r>
              <a:rPr lang="ru-RU" sz="2000" dirty="0" err="1"/>
              <a:t>палати</a:t>
            </a:r>
            <a:r>
              <a:rPr lang="ru-RU" sz="2000" dirty="0"/>
              <a:t>, </a:t>
            </a:r>
            <a:r>
              <a:rPr lang="ru-RU" sz="2000" dirty="0" err="1"/>
              <a:t>об’єднаної</a:t>
            </a:r>
            <a:r>
              <a:rPr lang="ru-RU" sz="2000" dirty="0"/>
              <a:t> </a:t>
            </a:r>
            <a:r>
              <a:rPr lang="ru-RU" sz="2000" dirty="0" err="1"/>
              <a:t>палати</a:t>
            </a:r>
            <a:r>
              <a:rPr lang="ru-RU" sz="2000" dirty="0"/>
              <a:t>, </a:t>
            </a:r>
            <a:r>
              <a:rPr lang="ru-RU" sz="2000" dirty="0" err="1"/>
              <a:t>Великої</a:t>
            </a:r>
            <a:r>
              <a:rPr lang="ru-RU" sz="2000" dirty="0"/>
              <a:t> </a:t>
            </a:r>
            <a:r>
              <a:rPr lang="ru-RU" sz="2000" dirty="0" err="1"/>
              <a:t>Палати</a:t>
            </a:r>
            <a:r>
              <a:rPr lang="ru-RU" sz="2000" dirty="0"/>
              <a:t> Верховного Суду </a:t>
            </a:r>
            <a:r>
              <a:rPr lang="ru-RU" sz="2000" dirty="0" err="1"/>
              <a:t>має</a:t>
            </a:r>
            <a:r>
              <a:rPr lang="ru-RU" sz="2000" dirty="0"/>
              <a:t> </a:t>
            </a:r>
            <a:r>
              <a:rPr lang="ru-RU" sz="2000" dirty="0" err="1"/>
              <a:t>міститися</a:t>
            </a:r>
            <a:r>
              <a:rPr lang="ru-RU" sz="2000" dirty="0"/>
              <a:t> </a:t>
            </a:r>
            <a:r>
              <a:rPr lang="ru-RU" sz="2000" dirty="0" err="1"/>
              <a:t>висновок</a:t>
            </a:r>
            <a:r>
              <a:rPr lang="ru-RU" sz="2000" dirty="0"/>
              <a:t> про те, як </a:t>
            </a:r>
            <a:r>
              <a:rPr lang="ru-RU" sz="2000" dirty="0" err="1"/>
              <a:t>саме</a:t>
            </a:r>
            <a:r>
              <a:rPr lang="ru-RU" sz="2000" dirty="0"/>
              <a:t> повинна </a:t>
            </a:r>
            <a:r>
              <a:rPr lang="ru-RU" sz="2000" dirty="0" err="1"/>
              <a:t>застосовуватися</a:t>
            </a:r>
            <a:r>
              <a:rPr lang="ru-RU" sz="2000" dirty="0"/>
              <a:t> норма права, </a:t>
            </a:r>
            <a:r>
              <a:rPr lang="ru-RU" sz="2000" dirty="0" err="1"/>
              <a:t>із</a:t>
            </a:r>
            <a:r>
              <a:rPr lang="ru-RU" sz="2000" dirty="0"/>
              <a:t> </a:t>
            </a:r>
            <a:r>
              <a:rPr lang="ru-RU" sz="2000" dirty="0" err="1"/>
              <a:t>застосуванням</a:t>
            </a:r>
            <a:r>
              <a:rPr lang="ru-RU" sz="2000" dirty="0"/>
              <a:t> </a:t>
            </a:r>
            <a:r>
              <a:rPr lang="ru-RU" sz="2000" dirty="0" err="1"/>
              <a:t>якої</a:t>
            </a:r>
            <a:r>
              <a:rPr lang="ru-RU" sz="2000" dirty="0"/>
              <a:t> не </a:t>
            </a:r>
            <a:r>
              <a:rPr lang="ru-RU" sz="2000" dirty="0" err="1"/>
              <a:t>погодилася</a:t>
            </a:r>
            <a:r>
              <a:rPr lang="ru-RU" sz="2000" dirty="0"/>
              <a:t> </a:t>
            </a:r>
            <a:r>
              <a:rPr lang="ru-RU" sz="2000" dirty="0" err="1"/>
              <a:t>колегія</a:t>
            </a:r>
            <a:r>
              <a:rPr lang="ru-RU" sz="2000" dirty="0"/>
              <a:t> </a:t>
            </a:r>
            <a:r>
              <a:rPr lang="ru-RU" sz="2000" dirty="0" err="1"/>
              <a:t>суддів</a:t>
            </a:r>
            <a:r>
              <a:rPr lang="ru-RU" sz="2000" dirty="0"/>
              <a:t>, палата, </a:t>
            </a:r>
            <a:r>
              <a:rPr lang="ru-RU" sz="2000" dirty="0" err="1"/>
              <a:t>об’єднана</a:t>
            </a:r>
            <a:r>
              <a:rPr lang="ru-RU" sz="2000" dirty="0"/>
              <a:t> палата, </a:t>
            </a:r>
            <a:r>
              <a:rPr lang="ru-RU" sz="2000" dirty="0" err="1"/>
              <a:t>що</a:t>
            </a:r>
            <a:r>
              <a:rPr lang="ru-RU" sz="2000" dirty="0"/>
              <a:t> передала справу на </a:t>
            </a:r>
            <a:r>
              <a:rPr lang="ru-RU" sz="2000" dirty="0" err="1"/>
              <a:t>розгляд</a:t>
            </a:r>
            <a:r>
              <a:rPr lang="ru-RU" sz="2000" dirty="0"/>
              <a:t> </a:t>
            </a:r>
            <a:r>
              <a:rPr lang="ru-RU" sz="2000" dirty="0" err="1"/>
              <a:t>палати</a:t>
            </a:r>
            <a:r>
              <a:rPr lang="ru-RU" sz="2000" dirty="0"/>
              <a:t>, </a:t>
            </a:r>
            <a:r>
              <a:rPr lang="ru-RU" sz="2000" dirty="0" err="1"/>
              <a:t>об’єднаної</a:t>
            </a:r>
            <a:r>
              <a:rPr lang="ru-RU" sz="2000" dirty="0"/>
              <a:t> </a:t>
            </a:r>
            <a:r>
              <a:rPr lang="ru-RU" sz="2000" dirty="0" err="1"/>
              <a:t>палати</a:t>
            </a:r>
            <a:r>
              <a:rPr lang="ru-RU" sz="2000" dirty="0"/>
              <a:t>, </a:t>
            </a:r>
            <a:r>
              <a:rPr lang="ru-RU" sz="2000" dirty="0" err="1"/>
              <a:t>Великої</a:t>
            </a:r>
            <a:r>
              <a:rPr lang="ru-RU" sz="2000" dirty="0"/>
              <a:t> </a:t>
            </a:r>
            <a:r>
              <a:rPr lang="ru-RU" sz="2000" dirty="0" err="1"/>
              <a:t>Палати</a:t>
            </a:r>
            <a:r>
              <a:rPr lang="ru-RU" sz="2000" dirty="0"/>
              <a:t>. </a:t>
            </a:r>
          </a:p>
          <a:p>
            <a:endParaRPr lang="ru-RU" sz="2000" dirty="0"/>
          </a:p>
          <a:p>
            <a:r>
              <a:rPr lang="ru-RU" sz="2000" dirty="0"/>
              <a:t>   Постанова суду </a:t>
            </a:r>
            <a:r>
              <a:rPr lang="ru-RU" sz="2000" dirty="0" err="1"/>
              <a:t>касаційної</a:t>
            </a:r>
            <a:r>
              <a:rPr lang="ru-RU" sz="2000" dirty="0"/>
              <a:t> </a:t>
            </a:r>
            <a:r>
              <a:rPr lang="ru-RU" sz="2000" dirty="0" err="1"/>
              <a:t>інстанції</a:t>
            </a:r>
            <a:r>
              <a:rPr lang="ru-RU" sz="2000" dirty="0"/>
              <a:t> </a:t>
            </a:r>
            <a:r>
              <a:rPr lang="ru-RU" sz="2000" dirty="0" err="1"/>
              <a:t>проголошується</a:t>
            </a:r>
            <a:r>
              <a:rPr lang="ru-RU" sz="2000" dirty="0"/>
              <a:t> за правилами, </a:t>
            </a:r>
            <a:r>
              <a:rPr lang="ru-RU" sz="2000" dirty="0" err="1"/>
              <a:t>встановленими</a:t>
            </a:r>
            <a:r>
              <a:rPr lang="ru-RU" sz="2000" dirty="0"/>
              <a:t> </a:t>
            </a:r>
            <a:r>
              <a:rPr lang="ru-RU" sz="2000" dirty="0" err="1"/>
              <a:t>статтею</a:t>
            </a:r>
            <a:r>
              <a:rPr lang="ru-RU" sz="2000" dirty="0"/>
              <a:t> 240 ГПК</a:t>
            </a:r>
          </a:p>
          <a:p>
            <a:endParaRPr lang="ru-RU" sz="2000" dirty="0"/>
          </a:p>
          <a:p>
            <a:r>
              <a:rPr lang="ru-RU" sz="2000" dirty="0"/>
              <a:t>   </a:t>
            </a:r>
            <a:r>
              <a:rPr lang="ru-RU" sz="2000" dirty="0" err="1"/>
              <a:t>Обов’язковість</a:t>
            </a:r>
            <a:r>
              <a:rPr lang="ru-RU" sz="2000" dirty="0"/>
              <a:t> </a:t>
            </a:r>
            <a:r>
              <a:rPr lang="ru-RU" sz="2000" dirty="0" err="1"/>
              <a:t>вказівок</a:t>
            </a:r>
            <a:r>
              <a:rPr lang="ru-RU" sz="2000" dirty="0"/>
              <a:t>, </a:t>
            </a:r>
            <a:r>
              <a:rPr lang="ru-RU" sz="2000" dirty="0" err="1"/>
              <a:t>що</a:t>
            </a:r>
            <a:r>
              <a:rPr lang="ru-RU" sz="2000" dirty="0"/>
              <a:t> </a:t>
            </a:r>
            <a:r>
              <a:rPr lang="ru-RU" sz="2000" dirty="0" err="1"/>
              <a:t>містяться</a:t>
            </a:r>
            <a:r>
              <a:rPr lang="ru-RU" sz="2000" dirty="0"/>
              <a:t> у </a:t>
            </a:r>
            <a:r>
              <a:rPr lang="ru-RU" sz="2000" dirty="0" err="1"/>
              <a:t>постанові</a:t>
            </a:r>
            <a:r>
              <a:rPr lang="ru-RU" sz="2000" dirty="0"/>
              <a:t> суду </a:t>
            </a:r>
            <a:r>
              <a:rPr lang="ru-RU" sz="2000" dirty="0" err="1"/>
              <a:t>касаційної</a:t>
            </a:r>
            <a:r>
              <a:rPr lang="ru-RU" sz="2000" dirty="0"/>
              <a:t> </a:t>
            </a:r>
            <a:r>
              <a:rPr lang="ru-RU" sz="2000" dirty="0" err="1"/>
              <a:t>інстанції</a:t>
            </a:r>
            <a:r>
              <a:rPr lang="ru-RU" sz="2000" dirty="0"/>
              <a:t> </a:t>
            </a:r>
            <a:r>
              <a:rPr lang="ru-RU" sz="2000" dirty="0" err="1"/>
              <a:t>визначає</a:t>
            </a:r>
            <a:r>
              <a:rPr lang="ru-RU" sz="2000" dirty="0"/>
              <a:t> </a:t>
            </a:r>
            <a:r>
              <a:rPr lang="ru-RU" sz="2000" dirty="0" err="1"/>
              <a:t>стаття</a:t>
            </a:r>
            <a:r>
              <a:rPr lang="ru-RU" sz="2000" dirty="0"/>
              <a:t> 316 ГПК. </a:t>
            </a:r>
            <a:r>
              <a:rPr lang="ru-RU" sz="2000" dirty="0" err="1"/>
              <a:t>Вказівки</a:t>
            </a:r>
            <a:r>
              <a:rPr lang="ru-RU" sz="2000" dirty="0"/>
              <a:t>, </a:t>
            </a:r>
            <a:r>
              <a:rPr lang="ru-RU" sz="2000" dirty="0" err="1"/>
              <a:t>що</a:t>
            </a:r>
            <a:r>
              <a:rPr lang="ru-RU" sz="2000" dirty="0"/>
              <a:t> </a:t>
            </a:r>
            <a:r>
              <a:rPr lang="ru-RU" sz="2000" dirty="0" err="1"/>
              <a:t>містяться</a:t>
            </a:r>
            <a:r>
              <a:rPr lang="ru-RU" sz="2000" dirty="0"/>
              <a:t> у </a:t>
            </a:r>
            <a:r>
              <a:rPr lang="ru-RU" sz="2000" dirty="0" err="1"/>
              <a:t>постанові</a:t>
            </a:r>
            <a:r>
              <a:rPr lang="ru-RU" sz="2000" dirty="0"/>
              <a:t> суду </a:t>
            </a:r>
            <a:r>
              <a:rPr lang="ru-RU" sz="2000" dirty="0" err="1"/>
              <a:t>касаційної</a:t>
            </a:r>
            <a:r>
              <a:rPr lang="ru-RU" sz="2000" dirty="0"/>
              <a:t> </a:t>
            </a:r>
            <a:r>
              <a:rPr lang="ru-RU" sz="2000" dirty="0" err="1"/>
              <a:t>інстанції</a:t>
            </a:r>
            <a:r>
              <a:rPr lang="ru-RU" sz="2000" dirty="0"/>
              <a:t>, є </a:t>
            </a:r>
            <a:r>
              <a:rPr lang="ru-RU" sz="2000" dirty="0" err="1"/>
              <a:t>обов’язковими</a:t>
            </a:r>
            <a:r>
              <a:rPr lang="ru-RU" sz="2000" dirty="0"/>
              <a:t> для суду </a:t>
            </a:r>
            <a:r>
              <a:rPr lang="ru-RU" sz="2000" dirty="0" err="1"/>
              <a:t>першої</a:t>
            </a:r>
            <a:r>
              <a:rPr lang="ru-RU" sz="2000" dirty="0"/>
              <a:t> та </a:t>
            </a:r>
            <a:r>
              <a:rPr lang="ru-RU" sz="2000" dirty="0" err="1"/>
              <a:t>апеляційної</a:t>
            </a:r>
            <a:r>
              <a:rPr lang="ru-RU" sz="2000" dirty="0"/>
              <a:t> </a:t>
            </a:r>
            <a:r>
              <a:rPr lang="ru-RU" sz="2000" dirty="0" err="1"/>
              <a:t>інстанцій</a:t>
            </a:r>
            <a:r>
              <a:rPr lang="ru-RU" sz="2000" dirty="0"/>
              <a:t> </a:t>
            </a:r>
            <a:r>
              <a:rPr lang="ru-RU" sz="2000" dirty="0" err="1"/>
              <a:t>під</a:t>
            </a:r>
            <a:r>
              <a:rPr lang="ru-RU" sz="2000" dirty="0"/>
              <a:t> час нового </a:t>
            </a:r>
            <a:r>
              <a:rPr lang="ru-RU" sz="2000" dirty="0" err="1"/>
              <a:t>розгляду</a:t>
            </a:r>
            <a:r>
              <a:rPr lang="ru-RU" sz="2000" dirty="0"/>
              <a:t> </a:t>
            </a:r>
            <a:r>
              <a:rPr lang="ru-RU" sz="2000" dirty="0" err="1"/>
              <a:t>справи</a:t>
            </a:r>
            <a:r>
              <a:rPr lang="ru-RU" sz="2000" dirty="0"/>
              <a:t>. Постанова суду </a:t>
            </a:r>
            <a:r>
              <a:rPr lang="ru-RU" sz="2000" dirty="0" err="1"/>
              <a:t>касаційної</a:t>
            </a:r>
            <a:r>
              <a:rPr lang="ru-RU" sz="2000" dirty="0"/>
              <a:t> </a:t>
            </a:r>
            <a:r>
              <a:rPr lang="ru-RU" sz="2000" dirty="0" err="1"/>
              <a:t>інстанції</a:t>
            </a:r>
            <a:r>
              <a:rPr lang="ru-RU" sz="2000" dirty="0"/>
              <a:t> не </a:t>
            </a:r>
            <a:r>
              <a:rPr lang="ru-RU" sz="2000" dirty="0" err="1"/>
              <a:t>може</a:t>
            </a:r>
            <a:r>
              <a:rPr lang="ru-RU" sz="2000" dirty="0"/>
              <a:t> </a:t>
            </a:r>
            <a:r>
              <a:rPr lang="ru-RU" sz="2000" dirty="0" err="1"/>
              <a:t>містити</a:t>
            </a:r>
            <a:r>
              <a:rPr lang="ru-RU" sz="2000" dirty="0"/>
              <a:t> </a:t>
            </a:r>
            <a:r>
              <a:rPr lang="ru-RU" sz="2000" dirty="0" err="1"/>
              <a:t>вказівок</a:t>
            </a:r>
            <a:r>
              <a:rPr lang="ru-RU" sz="2000" dirty="0"/>
              <a:t> для суду </a:t>
            </a:r>
            <a:r>
              <a:rPr lang="ru-RU" sz="2000" dirty="0" err="1"/>
              <a:t>першої</a:t>
            </a:r>
            <a:r>
              <a:rPr lang="ru-RU" sz="2000" dirty="0"/>
              <a:t> </a:t>
            </a:r>
            <a:r>
              <a:rPr lang="ru-RU" sz="2000" dirty="0" err="1"/>
              <a:t>або</a:t>
            </a:r>
            <a:r>
              <a:rPr lang="ru-RU" sz="2000" dirty="0"/>
              <a:t> </a:t>
            </a:r>
            <a:r>
              <a:rPr lang="ru-RU" sz="2000" dirty="0" err="1"/>
              <a:t>апеляційної</a:t>
            </a:r>
            <a:r>
              <a:rPr lang="ru-RU" sz="2000" dirty="0"/>
              <a:t> </a:t>
            </a:r>
            <a:r>
              <a:rPr lang="ru-RU" sz="2000" dirty="0" err="1"/>
              <a:t>інстанції</a:t>
            </a:r>
            <a:r>
              <a:rPr lang="ru-RU" sz="2000" dirty="0"/>
              <a:t> про </a:t>
            </a:r>
            <a:r>
              <a:rPr lang="ru-RU" sz="2000" dirty="0" err="1"/>
              <a:t>достовірність</a:t>
            </a:r>
            <a:r>
              <a:rPr lang="ru-RU" sz="2000" dirty="0"/>
              <a:t> </a:t>
            </a:r>
            <a:r>
              <a:rPr lang="ru-RU" sz="2000" dirty="0" err="1"/>
              <a:t>чи</a:t>
            </a:r>
            <a:r>
              <a:rPr lang="ru-RU" sz="2000" dirty="0"/>
              <a:t> </a:t>
            </a:r>
            <a:r>
              <a:rPr lang="ru-RU" sz="2000" dirty="0" err="1"/>
              <a:t>недостовірність</a:t>
            </a:r>
            <a:r>
              <a:rPr lang="ru-RU" sz="2000" dirty="0"/>
              <a:t> того </a:t>
            </a:r>
            <a:r>
              <a:rPr lang="ru-RU" sz="2000" dirty="0" err="1"/>
              <a:t>чи</a:t>
            </a:r>
            <a:r>
              <a:rPr lang="ru-RU" sz="2000" dirty="0"/>
              <a:t> </a:t>
            </a:r>
            <a:r>
              <a:rPr lang="ru-RU" sz="2000" dirty="0" err="1"/>
              <a:t>іншого</a:t>
            </a:r>
            <a:r>
              <a:rPr lang="ru-RU" sz="2000" dirty="0"/>
              <a:t> </a:t>
            </a:r>
            <a:r>
              <a:rPr lang="ru-RU" sz="2000" dirty="0" err="1"/>
              <a:t>доказу</a:t>
            </a:r>
            <a:r>
              <a:rPr lang="ru-RU" sz="2000" dirty="0"/>
              <a:t>, про </a:t>
            </a:r>
            <a:r>
              <a:rPr lang="ru-RU" sz="2000" dirty="0" err="1"/>
              <a:t>переваги</a:t>
            </a:r>
            <a:r>
              <a:rPr lang="ru-RU" sz="2000" dirty="0"/>
              <a:t> одних </a:t>
            </a:r>
            <a:r>
              <a:rPr lang="ru-RU" sz="2000" dirty="0" err="1"/>
              <a:t>доказів</a:t>
            </a:r>
            <a:r>
              <a:rPr lang="ru-RU" sz="2000" dirty="0"/>
              <a:t> над </a:t>
            </a:r>
            <a:r>
              <a:rPr lang="ru-RU" sz="2000" dirty="0" err="1"/>
              <a:t>іншими</a:t>
            </a:r>
            <a:r>
              <a:rPr lang="ru-RU" sz="2000" dirty="0"/>
              <a:t>, про те, яка норма </a:t>
            </a:r>
            <a:r>
              <a:rPr lang="ru-RU" sz="2000" dirty="0" err="1"/>
              <a:t>матеріального</a:t>
            </a:r>
            <a:r>
              <a:rPr lang="ru-RU" sz="2000" dirty="0"/>
              <a:t> права повинна бути </a:t>
            </a:r>
            <a:r>
              <a:rPr lang="ru-RU" sz="2000" dirty="0" err="1"/>
              <a:t>застосована</a:t>
            </a:r>
            <a:r>
              <a:rPr lang="ru-RU" sz="2000" dirty="0"/>
              <a:t> і яке </a:t>
            </a:r>
            <a:r>
              <a:rPr lang="ru-RU" sz="2000" dirty="0" err="1"/>
              <a:t>рішення</a:t>
            </a:r>
            <a:r>
              <a:rPr lang="ru-RU" sz="2000" dirty="0"/>
              <a:t> </a:t>
            </a:r>
            <a:r>
              <a:rPr lang="ru-RU" sz="2000" dirty="0" err="1"/>
              <a:t>має</a:t>
            </a:r>
            <a:r>
              <a:rPr lang="ru-RU" sz="2000" dirty="0"/>
              <a:t> бути </a:t>
            </a:r>
            <a:r>
              <a:rPr lang="ru-RU" sz="2000" dirty="0" err="1"/>
              <a:t>прийнято</a:t>
            </a:r>
            <a:r>
              <a:rPr lang="ru-RU" sz="2000" dirty="0"/>
              <a:t> за результатами нового </a:t>
            </a:r>
            <a:r>
              <a:rPr lang="ru-RU" sz="2000" dirty="0" err="1"/>
              <a:t>розгляду</a:t>
            </a:r>
            <a:r>
              <a:rPr lang="ru-RU" sz="2000" dirty="0"/>
              <a:t> </a:t>
            </a:r>
            <a:r>
              <a:rPr lang="ru-RU" sz="2000" dirty="0" err="1"/>
              <a:t>справи</a:t>
            </a:r>
            <a:r>
              <a:rPr lang="ru-RU" sz="2000" dirty="0"/>
              <a:t>.</a:t>
            </a:r>
          </a:p>
          <a:p>
            <a:endParaRPr lang="ru-RU" sz="2000" dirty="0"/>
          </a:p>
          <a:p>
            <a:r>
              <a:rPr lang="ru-RU" sz="2000" b="1" i="1" dirty="0"/>
              <a:t>   Постанова суду </a:t>
            </a:r>
            <a:r>
              <a:rPr lang="ru-RU" sz="2000" b="1" i="1" dirty="0" err="1"/>
              <a:t>касаційної</a:t>
            </a:r>
            <a:r>
              <a:rPr lang="ru-RU" sz="2000" b="1" i="1" dirty="0"/>
              <a:t> </a:t>
            </a:r>
            <a:r>
              <a:rPr lang="ru-RU" sz="2000" b="1" i="1" dirty="0" err="1"/>
              <a:t>інстанції</a:t>
            </a:r>
            <a:r>
              <a:rPr lang="ru-RU" sz="2000" b="1" i="1" dirty="0"/>
              <a:t> </a:t>
            </a:r>
            <a:r>
              <a:rPr lang="ru-RU" sz="2000" b="1" i="1" dirty="0" err="1"/>
              <a:t>набирає</a:t>
            </a:r>
            <a:r>
              <a:rPr lang="ru-RU" sz="2000" b="1" i="1" dirty="0"/>
              <a:t> </a:t>
            </a:r>
            <a:r>
              <a:rPr lang="ru-RU" sz="2000" b="1" i="1" dirty="0" err="1"/>
              <a:t>законної</a:t>
            </a:r>
            <a:r>
              <a:rPr lang="ru-RU" sz="2000" b="1" i="1" dirty="0"/>
              <a:t> сили з моменту </a:t>
            </a:r>
            <a:r>
              <a:rPr lang="ru-RU" sz="2000" b="1" i="1" dirty="0" err="1"/>
              <a:t>її</a:t>
            </a:r>
            <a:r>
              <a:rPr lang="ru-RU" sz="2000" b="1" i="1" dirty="0"/>
              <a:t> </a:t>
            </a:r>
            <a:r>
              <a:rPr lang="ru-RU" sz="2000" b="1" i="1" dirty="0" err="1"/>
              <a:t>прийняття</a:t>
            </a:r>
            <a:r>
              <a:rPr lang="ru-RU" sz="2000" b="1" i="1" dirty="0"/>
              <a:t> (ч. 1 ст. 317 ГПК).</a:t>
            </a:r>
          </a:p>
          <a:p>
            <a:r>
              <a:rPr lang="ru-RU" sz="2000" dirty="0"/>
              <a:t>   </a:t>
            </a:r>
            <a:r>
              <a:rPr lang="ru-RU" sz="2000" dirty="0" err="1"/>
              <a:t>Після</a:t>
            </a:r>
            <a:r>
              <a:rPr lang="ru-RU" sz="2000" dirty="0"/>
              <a:t> </a:t>
            </a:r>
            <a:r>
              <a:rPr lang="ru-RU" sz="2000" dirty="0" err="1"/>
              <a:t>закінчення</a:t>
            </a:r>
            <a:r>
              <a:rPr lang="ru-RU" sz="2000" dirty="0"/>
              <a:t> </a:t>
            </a:r>
            <a:r>
              <a:rPr lang="ru-RU" sz="2000" dirty="0" err="1"/>
              <a:t>касаційного</a:t>
            </a:r>
            <a:r>
              <a:rPr lang="ru-RU" sz="2000" dirty="0"/>
              <a:t> </a:t>
            </a:r>
            <a:r>
              <a:rPr lang="ru-RU" sz="2000" dirty="0" err="1"/>
              <a:t>розгляду</a:t>
            </a:r>
            <a:r>
              <a:rPr lang="ru-RU" sz="2000" dirty="0"/>
              <a:t> </a:t>
            </a:r>
            <a:r>
              <a:rPr lang="ru-RU" sz="2000" dirty="0" err="1"/>
              <a:t>матеріали</a:t>
            </a:r>
            <a:r>
              <a:rPr lang="ru-RU" sz="2000" dirty="0"/>
              <a:t> </a:t>
            </a:r>
            <a:r>
              <a:rPr lang="ru-RU" sz="2000" dirty="0" err="1"/>
              <a:t>справи</a:t>
            </a:r>
            <a:r>
              <a:rPr lang="ru-RU" sz="2000" dirty="0"/>
              <a:t> </a:t>
            </a:r>
            <a:r>
              <a:rPr lang="ru-RU" sz="2000" dirty="0" err="1"/>
              <a:t>повертаються</a:t>
            </a:r>
            <a:r>
              <a:rPr lang="ru-RU" sz="2000" dirty="0"/>
              <a:t> до суду </a:t>
            </a:r>
            <a:r>
              <a:rPr lang="ru-RU" sz="2000" dirty="0" err="1"/>
              <a:t>першої</a:t>
            </a:r>
            <a:r>
              <a:rPr lang="ru-RU" sz="2000" dirty="0"/>
              <a:t> </a:t>
            </a:r>
            <a:r>
              <a:rPr lang="ru-RU" sz="2000" dirty="0" err="1"/>
              <a:t>інстанції</a:t>
            </a:r>
            <a:r>
              <a:rPr lang="ru-RU" sz="2000" dirty="0"/>
              <a:t>, </a:t>
            </a:r>
            <a:r>
              <a:rPr lang="ru-RU" sz="2000" dirty="0" err="1"/>
              <a:t>який</a:t>
            </a:r>
            <a:r>
              <a:rPr lang="ru-RU" sz="2000" dirty="0"/>
              <a:t> </a:t>
            </a:r>
            <a:r>
              <a:rPr lang="ru-RU" sz="2000" dirty="0" err="1"/>
              <a:t>її</a:t>
            </a:r>
            <a:r>
              <a:rPr lang="ru-RU" sz="2000" dirty="0"/>
              <a:t> </a:t>
            </a:r>
            <a:r>
              <a:rPr lang="ru-RU" sz="2000" dirty="0" err="1"/>
              <a:t>розглядав</a:t>
            </a:r>
            <a:r>
              <a:rPr lang="ru-RU" sz="2000" dirty="0"/>
              <a:t>, у </a:t>
            </a:r>
            <a:r>
              <a:rPr lang="ru-RU" sz="2000" dirty="0" err="1"/>
              <a:t>п’ятиденний</a:t>
            </a:r>
            <a:r>
              <a:rPr lang="ru-RU" sz="2000" dirty="0"/>
              <a:t> строк з дня </a:t>
            </a:r>
            <a:r>
              <a:rPr lang="ru-RU" sz="2000" dirty="0" err="1"/>
              <a:t>вручення</a:t>
            </a:r>
            <a:r>
              <a:rPr lang="ru-RU" sz="2000" dirty="0"/>
              <a:t> постанови </a:t>
            </a:r>
            <a:r>
              <a:rPr lang="ru-RU" sz="2000" dirty="0" err="1"/>
              <a:t>учасникам</a:t>
            </a:r>
            <a:r>
              <a:rPr lang="ru-RU" sz="2000" dirty="0"/>
              <a:t> </a:t>
            </a:r>
            <a:r>
              <a:rPr lang="ru-RU" sz="2000" dirty="0" err="1"/>
              <a:t>справи</a:t>
            </a:r>
            <a:r>
              <a:rPr lang="ru-RU" sz="2000" dirty="0"/>
              <a:t> (ст. 319 ГПК).</a:t>
            </a:r>
          </a:p>
        </p:txBody>
      </p:sp>
    </p:spTree>
    <p:extLst>
      <p:ext uri="{BB962C8B-B14F-4D97-AF65-F5344CB8AC3E}">
        <p14:creationId xmlns:p14="http://schemas.microsoft.com/office/powerpoint/2010/main" val="24876665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9B9587-1EB7-44C5-4B62-FD3B65207CE1}"/>
              </a:ext>
            </a:extLst>
          </p:cNvPr>
          <p:cNvSpPr>
            <a:spLocks noGrp="1"/>
          </p:cNvSpPr>
          <p:nvPr>
            <p:ph type="title"/>
          </p:nvPr>
        </p:nvSpPr>
        <p:spPr/>
        <p:txBody>
          <a:bodyPr>
            <a:normAutofit fontScale="90000"/>
          </a:bodyPr>
          <a:lstStyle/>
          <a:p>
            <a:r>
              <a:rPr lang="ru-RU" dirty="0"/>
              <a:t>Перегляд </a:t>
            </a:r>
            <a:r>
              <a:rPr lang="ru-RU" dirty="0" err="1"/>
              <a:t>судових</a:t>
            </a:r>
            <a:r>
              <a:rPr lang="ru-RU" dirty="0"/>
              <a:t> </a:t>
            </a:r>
            <a:r>
              <a:rPr lang="ru-RU" dirty="0" err="1"/>
              <a:t>рішень</a:t>
            </a:r>
            <a:r>
              <a:rPr lang="ru-RU" dirty="0"/>
              <a:t> за </a:t>
            </a:r>
            <a:r>
              <a:rPr lang="ru-RU" dirty="0" err="1"/>
              <a:t>нововиявленими</a:t>
            </a:r>
            <a:r>
              <a:rPr lang="ru-RU" dirty="0"/>
              <a:t> </a:t>
            </a:r>
            <a:r>
              <a:rPr lang="ru-RU" dirty="0" err="1"/>
              <a:t>або</a:t>
            </a:r>
            <a:r>
              <a:rPr lang="ru-RU" dirty="0"/>
              <a:t> </a:t>
            </a:r>
            <a:r>
              <a:rPr lang="ru-RU" dirty="0" err="1"/>
              <a:t>виключними</a:t>
            </a:r>
            <a:r>
              <a:rPr lang="ru-RU" dirty="0"/>
              <a:t> </a:t>
            </a:r>
            <a:r>
              <a:rPr lang="ru-RU" dirty="0" err="1"/>
              <a:t>обставинами</a:t>
            </a:r>
            <a:endParaRPr lang="uk-UA" dirty="0"/>
          </a:p>
        </p:txBody>
      </p:sp>
      <p:sp>
        <p:nvSpPr>
          <p:cNvPr id="3" name="Объект 2">
            <a:extLst>
              <a:ext uri="{FF2B5EF4-FFF2-40B4-BE49-F238E27FC236}">
                <a16:creationId xmlns:a16="http://schemas.microsoft.com/office/drawing/2014/main" id="{1F603623-2AFD-E3C4-FF7D-DD9E5C336B4C}"/>
              </a:ext>
            </a:extLst>
          </p:cNvPr>
          <p:cNvSpPr>
            <a:spLocks noGrp="1"/>
          </p:cNvSpPr>
          <p:nvPr>
            <p:ph idx="1"/>
          </p:nvPr>
        </p:nvSpPr>
        <p:spPr/>
        <p:txBody>
          <a:bodyPr>
            <a:normAutofit/>
          </a:bodyPr>
          <a:lstStyle/>
          <a:p>
            <a:pPr marL="0" indent="0">
              <a:buNone/>
            </a:pPr>
            <a:r>
              <a:rPr lang="ru-RU" sz="2800" dirty="0"/>
              <a:t>Перегляд </a:t>
            </a:r>
            <a:r>
              <a:rPr lang="ru-RU" sz="2800" dirty="0" err="1"/>
              <a:t>рішень</a:t>
            </a:r>
            <a:r>
              <a:rPr lang="ru-RU" sz="2800" dirty="0"/>
              <a:t> у </a:t>
            </a:r>
            <a:r>
              <a:rPr lang="ru-RU" sz="2800" dirty="0" err="1"/>
              <a:t>зв’язку</a:t>
            </a:r>
            <a:r>
              <a:rPr lang="ru-RU" sz="2800" dirty="0"/>
              <a:t> з </a:t>
            </a:r>
            <a:r>
              <a:rPr lang="ru-RU" sz="2800" dirty="0" err="1"/>
              <a:t>нововиявленими</a:t>
            </a:r>
            <a:r>
              <a:rPr lang="ru-RU" sz="2800" dirty="0"/>
              <a:t> </a:t>
            </a:r>
            <a:r>
              <a:rPr lang="ru-RU" sz="2800" dirty="0" err="1"/>
              <a:t>обставинами</a:t>
            </a:r>
            <a:r>
              <a:rPr lang="ru-RU" sz="2800" dirty="0"/>
              <a:t> </a:t>
            </a:r>
            <a:r>
              <a:rPr lang="ru-RU" sz="2800" dirty="0" err="1"/>
              <a:t>або</a:t>
            </a:r>
            <a:r>
              <a:rPr lang="ru-RU" sz="2800" dirty="0"/>
              <a:t> </a:t>
            </a:r>
            <a:r>
              <a:rPr lang="ru-RU" sz="2800" dirty="0" err="1"/>
              <a:t>виключними</a:t>
            </a:r>
            <a:r>
              <a:rPr lang="ru-RU" sz="2800" dirty="0"/>
              <a:t> </a:t>
            </a:r>
            <a:r>
              <a:rPr lang="ru-RU" sz="2800" dirty="0" err="1"/>
              <a:t>обставинами</a:t>
            </a:r>
            <a:r>
              <a:rPr lang="ru-RU" sz="2800" dirty="0"/>
              <a:t> є </a:t>
            </a:r>
            <a:r>
              <a:rPr lang="ru-RU" sz="2800" dirty="0" err="1"/>
              <a:t>особливим</a:t>
            </a:r>
            <a:r>
              <a:rPr lang="ru-RU" sz="2800" dirty="0"/>
              <a:t> видом </a:t>
            </a:r>
            <a:r>
              <a:rPr lang="ru-RU" sz="2800" dirty="0" err="1"/>
              <a:t>провадження</a:t>
            </a:r>
            <a:r>
              <a:rPr lang="ru-RU" sz="2800" dirty="0"/>
              <a:t> в </a:t>
            </a:r>
            <a:r>
              <a:rPr lang="ru-RU" sz="2800" dirty="0" err="1"/>
              <a:t>господарському</a:t>
            </a:r>
            <a:r>
              <a:rPr lang="ru-RU" sz="2800" dirty="0"/>
              <a:t> </a:t>
            </a:r>
            <a:r>
              <a:rPr lang="ru-RU" sz="2800" dirty="0" err="1"/>
              <a:t>судочинстві</a:t>
            </a:r>
            <a:r>
              <a:rPr lang="ru-RU" sz="2800" dirty="0"/>
              <a:t>. </a:t>
            </a:r>
            <a:r>
              <a:rPr lang="ru-RU" sz="2800" dirty="0" err="1"/>
              <a:t>Після</a:t>
            </a:r>
            <a:r>
              <a:rPr lang="ru-RU" sz="2800" dirty="0"/>
              <a:t> того як </a:t>
            </a:r>
            <a:r>
              <a:rPr lang="ru-RU" sz="2800" dirty="0" err="1"/>
              <a:t>рішення</a:t>
            </a:r>
            <a:r>
              <a:rPr lang="ru-RU" sz="2800" dirty="0"/>
              <a:t> суду набрали </a:t>
            </a:r>
            <a:r>
              <a:rPr lang="ru-RU" sz="2800" dirty="0" err="1"/>
              <a:t>законної</a:t>
            </a:r>
            <a:r>
              <a:rPr lang="ru-RU" sz="2800" dirty="0"/>
              <a:t> сили, вони </a:t>
            </a:r>
            <a:r>
              <a:rPr lang="ru-RU" sz="2800" dirty="0" err="1"/>
              <a:t>можуть</a:t>
            </a:r>
            <a:r>
              <a:rPr lang="ru-RU" sz="2800" dirty="0"/>
              <a:t> бути </a:t>
            </a:r>
            <a:r>
              <a:rPr lang="ru-RU" sz="2800" dirty="0" err="1"/>
              <a:t>переглянуті</a:t>
            </a:r>
            <a:r>
              <a:rPr lang="ru-RU" sz="2800" dirty="0"/>
              <a:t> за </a:t>
            </a:r>
            <a:r>
              <a:rPr lang="ru-RU" sz="2800" dirty="0" err="1"/>
              <a:t>нововиявленими</a:t>
            </a:r>
            <a:r>
              <a:rPr lang="ru-RU" sz="2800" dirty="0"/>
              <a:t> </a:t>
            </a:r>
            <a:r>
              <a:rPr lang="ru-RU" sz="2800" dirty="0" err="1"/>
              <a:t>або</a:t>
            </a:r>
            <a:r>
              <a:rPr lang="ru-RU" sz="2800" dirty="0"/>
              <a:t> </a:t>
            </a:r>
            <a:r>
              <a:rPr lang="ru-RU" sz="2800" dirty="0" err="1"/>
              <a:t>виключними</a:t>
            </a:r>
            <a:r>
              <a:rPr lang="ru-RU" sz="2800" dirty="0"/>
              <a:t> </a:t>
            </a:r>
            <a:r>
              <a:rPr lang="ru-RU" sz="2800" dirty="0" err="1"/>
              <a:t>обставинами</a:t>
            </a:r>
            <a:r>
              <a:rPr lang="ru-RU" sz="2800" dirty="0"/>
              <a:t>. </a:t>
            </a:r>
            <a:r>
              <a:rPr lang="ru-RU" sz="2800" dirty="0" err="1"/>
              <a:t>Проте</a:t>
            </a:r>
            <a:r>
              <a:rPr lang="ru-RU" sz="2800" dirty="0"/>
              <a:t> </a:t>
            </a:r>
            <a:r>
              <a:rPr lang="ru-RU" sz="2800" dirty="0" err="1"/>
              <a:t>вступ</a:t>
            </a:r>
            <a:r>
              <a:rPr lang="ru-RU" sz="2800" dirty="0"/>
              <a:t> </a:t>
            </a:r>
            <a:r>
              <a:rPr lang="ru-RU" sz="2800" dirty="0" err="1"/>
              <a:t>рішення</a:t>
            </a:r>
            <a:r>
              <a:rPr lang="ru-RU" sz="2800" dirty="0"/>
              <a:t> у </a:t>
            </a:r>
            <a:r>
              <a:rPr lang="ru-RU" sz="2800" dirty="0" err="1"/>
              <a:t>законну</a:t>
            </a:r>
            <a:r>
              <a:rPr lang="ru-RU" sz="2800" dirty="0"/>
              <a:t> силу вони </a:t>
            </a:r>
            <a:r>
              <a:rPr lang="ru-RU" sz="2800" dirty="0" err="1"/>
              <a:t>можуть</a:t>
            </a:r>
            <a:r>
              <a:rPr lang="ru-RU" sz="2800" dirty="0"/>
              <a:t> </a:t>
            </a:r>
            <a:r>
              <a:rPr lang="ru-RU" sz="2800" dirty="0" err="1"/>
              <a:t>залишатися</a:t>
            </a:r>
            <a:r>
              <a:rPr lang="ru-RU" sz="2800" dirty="0"/>
              <a:t> такими, </a:t>
            </a:r>
            <a:r>
              <a:rPr lang="ru-RU" sz="2800" dirty="0" err="1"/>
              <a:t>що</a:t>
            </a:r>
            <a:r>
              <a:rPr lang="ru-RU" sz="2800" dirty="0"/>
              <a:t> не </a:t>
            </a:r>
            <a:r>
              <a:rPr lang="ru-RU" sz="2800" dirty="0" err="1"/>
              <a:t>відповідають</a:t>
            </a:r>
            <a:r>
              <a:rPr lang="ru-RU" sz="2800" dirty="0"/>
              <a:t> </a:t>
            </a:r>
            <a:r>
              <a:rPr lang="ru-RU" sz="2800" dirty="0" err="1"/>
              <a:t>вимогам</a:t>
            </a:r>
            <a:r>
              <a:rPr lang="ru-RU" sz="2800" dirty="0"/>
              <a:t> верховенства права, </a:t>
            </a:r>
            <a:r>
              <a:rPr lang="ru-RU" sz="2800" dirty="0" err="1"/>
              <a:t>міжнародним</a:t>
            </a:r>
            <a:r>
              <a:rPr lang="ru-RU" sz="2800" dirty="0"/>
              <a:t> договорам та </a:t>
            </a:r>
            <a:r>
              <a:rPr lang="ru-RU" sz="2800" dirty="0" err="1"/>
              <a:t>обґрунтованості</a:t>
            </a:r>
            <a:r>
              <a:rPr lang="ru-RU" sz="2800" dirty="0"/>
              <a:t>. </a:t>
            </a:r>
            <a:endParaRPr lang="uk-UA" sz="2800" dirty="0"/>
          </a:p>
        </p:txBody>
      </p:sp>
    </p:spTree>
    <p:extLst>
      <p:ext uri="{BB962C8B-B14F-4D97-AF65-F5344CB8AC3E}">
        <p14:creationId xmlns:p14="http://schemas.microsoft.com/office/powerpoint/2010/main" val="30682272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A366B9-22ED-2217-5E85-93706F563F25}"/>
              </a:ext>
            </a:extLst>
          </p:cNvPr>
          <p:cNvSpPr txBox="1"/>
          <p:nvPr/>
        </p:nvSpPr>
        <p:spPr>
          <a:xfrm>
            <a:off x="274320" y="619760"/>
            <a:ext cx="8869680" cy="2308324"/>
          </a:xfrm>
          <a:prstGeom prst="rect">
            <a:avLst/>
          </a:prstGeom>
          <a:noFill/>
        </p:spPr>
        <p:txBody>
          <a:bodyPr wrap="square">
            <a:spAutoFit/>
          </a:bodyPr>
          <a:lstStyle/>
          <a:p>
            <a:r>
              <a:rPr lang="ru-RU" sz="2400" b="1" i="1" dirty="0" err="1"/>
              <a:t>Нововиявлені</a:t>
            </a:r>
            <a:r>
              <a:rPr lang="ru-RU" sz="2400" b="1" i="1" dirty="0"/>
              <a:t> та </a:t>
            </a:r>
            <a:r>
              <a:rPr lang="ru-RU" sz="2400" b="1" i="1" dirty="0" err="1"/>
              <a:t>виключні</a:t>
            </a:r>
            <a:r>
              <a:rPr lang="ru-RU" sz="2400" b="1" i="1" dirty="0"/>
              <a:t> </a:t>
            </a:r>
            <a:r>
              <a:rPr lang="ru-RU" sz="2400" b="1" i="1" dirty="0" err="1"/>
              <a:t>обставини</a:t>
            </a:r>
            <a:r>
              <a:rPr lang="ru-RU" sz="2400" b="1" i="1" dirty="0"/>
              <a:t> </a:t>
            </a:r>
            <a:r>
              <a:rPr lang="ru-RU" sz="2400" dirty="0"/>
              <a:t>за </a:t>
            </a:r>
            <a:r>
              <a:rPr lang="ru-RU" sz="2400" dirty="0" err="1"/>
              <a:t>своєю</a:t>
            </a:r>
            <a:r>
              <a:rPr lang="ru-RU" sz="2400" dirty="0"/>
              <a:t> </a:t>
            </a:r>
            <a:r>
              <a:rPr lang="ru-RU" sz="2400" dirty="0" err="1"/>
              <a:t>юридичною</a:t>
            </a:r>
            <a:r>
              <a:rPr lang="ru-RU" sz="2400" dirty="0"/>
              <a:t> </a:t>
            </a:r>
            <a:r>
              <a:rPr lang="ru-RU" sz="2400" dirty="0" err="1"/>
              <a:t>суттю</a:t>
            </a:r>
            <a:r>
              <a:rPr lang="ru-RU" sz="2400" dirty="0"/>
              <a:t> є </a:t>
            </a:r>
            <a:r>
              <a:rPr lang="ru-RU" sz="2400" dirty="0" err="1"/>
              <a:t>сукупністю</a:t>
            </a:r>
            <a:r>
              <a:rPr lang="ru-RU" sz="2400" dirty="0"/>
              <a:t> </a:t>
            </a:r>
            <a:r>
              <a:rPr lang="ru-RU" sz="2400" dirty="0" err="1"/>
              <a:t>процесуальних</a:t>
            </a:r>
            <a:r>
              <a:rPr lang="ru-RU" sz="2400" dirty="0"/>
              <a:t> </a:t>
            </a:r>
            <a:r>
              <a:rPr lang="ru-RU" sz="2400" dirty="0" err="1"/>
              <a:t>дій</a:t>
            </a:r>
            <a:r>
              <a:rPr lang="ru-RU" sz="2400" dirty="0"/>
              <a:t> суду, </a:t>
            </a:r>
            <a:r>
              <a:rPr lang="ru-RU" sz="2400" dirty="0" err="1"/>
              <a:t>спрямованих</a:t>
            </a:r>
            <a:r>
              <a:rPr lang="ru-RU" sz="2400" dirty="0"/>
              <a:t> на </a:t>
            </a:r>
            <a:r>
              <a:rPr lang="ru-RU" sz="2400" dirty="0" err="1"/>
              <a:t>визначення</a:t>
            </a:r>
            <a:r>
              <a:rPr lang="ru-RU" sz="2400" dirty="0"/>
              <a:t> </a:t>
            </a:r>
            <a:r>
              <a:rPr lang="ru-RU" sz="2400" dirty="0" err="1"/>
              <a:t>наявності</a:t>
            </a:r>
            <a:r>
              <a:rPr lang="ru-RU" sz="2400" dirty="0"/>
              <a:t> </a:t>
            </a:r>
            <a:r>
              <a:rPr lang="ru-RU" sz="2400" dirty="0" err="1"/>
              <a:t>фактичних</a:t>
            </a:r>
            <a:r>
              <a:rPr lang="ru-RU" sz="2400" dirty="0"/>
              <a:t> </a:t>
            </a:r>
            <a:r>
              <a:rPr lang="ru-RU" sz="2400" dirty="0" err="1"/>
              <a:t>даних</a:t>
            </a:r>
            <a:r>
              <a:rPr lang="ru-RU" sz="2400" dirty="0"/>
              <a:t>, </a:t>
            </a:r>
            <a:r>
              <a:rPr lang="ru-RU" sz="2400" dirty="0" err="1"/>
              <a:t>що</a:t>
            </a:r>
            <a:r>
              <a:rPr lang="ru-RU" sz="2400" dirty="0"/>
              <a:t> в </a:t>
            </a:r>
            <a:r>
              <a:rPr lang="ru-RU" sz="2400" dirty="0" err="1"/>
              <a:t>установленому</a:t>
            </a:r>
            <a:r>
              <a:rPr lang="ru-RU" sz="2400" dirty="0"/>
              <a:t> порядку </a:t>
            </a:r>
            <a:r>
              <a:rPr lang="ru-RU" sz="2400" dirty="0" err="1"/>
              <a:t>спростовують</a:t>
            </a:r>
            <a:r>
              <a:rPr lang="ru-RU" sz="2400" dirty="0"/>
              <a:t> </a:t>
            </a:r>
            <a:r>
              <a:rPr lang="ru-RU" sz="2400" dirty="0" err="1"/>
              <a:t>факти</a:t>
            </a:r>
            <a:r>
              <a:rPr lang="ru-RU" sz="2400" dirty="0"/>
              <a:t>, </a:t>
            </a:r>
            <a:r>
              <a:rPr lang="ru-RU" sz="2400" dirty="0" err="1"/>
              <a:t>які</a:t>
            </a:r>
            <a:r>
              <a:rPr lang="ru-RU" sz="2400" dirty="0"/>
              <a:t> </a:t>
            </a:r>
            <a:r>
              <a:rPr lang="ru-RU" sz="2400" dirty="0" err="1"/>
              <a:t>було</a:t>
            </a:r>
            <a:r>
              <a:rPr lang="ru-RU" sz="2400" dirty="0"/>
              <a:t> </a:t>
            </a:r>
            <a:r>
              <a:rPr lang="ru-RU" sz="2400" dirty="0" err="1"/>
              <a:t>покладено</a:t>
            </a:r>
            <a:r>
              <a:rPr lang="ru-RU" sz="2400" dirty="0"/>
              <a:t> в основу судового </a:t>
            </a:r>
            <a:r>
              <a:rPr lang="ru-RU" sz="2400" dirty="0" err="1"/>
              <a:t>рішення</a:t>
            </a:r>
            <a:r>
              <a:rPr lang="ru-RU" sz="2400" dirty="0"/>
              <a:t>.</a:t>
            </a:r>
          </a:p>
          <a:p>
            <a:r>
              <a:rPr lang="ru-RU" sz="2400" dirty="0"/>
              <a:t> </a:t>
            </a:r>
          </a:p>
        </p:txBody>
      </p:sp>
      <p:sp>
        <p:nvSpPr>
          <p:cNvPr id="7" name="TextBox 6">
            <a:extLst>
              <a:ext uri="{FF2B5EF4-FFF2-40B4-BE49-F238E27FC236}">
                <a16:creationId xmlns:a16="http://schemas.microsoft.com/office/drawing/2014/main" id="{33642CAC-B66B-8D7F-4B78-092A77DC17D8}"/>
              </a:ext>
            </a:extLst>
          </p:cNvPr>
          <p:cNvSpPr txBox="1"/>
          <p:nvPr/>
        </p:nvSpPr>
        <p:spPr>
          <a:xfrm>
            <a:off x="5455920" y="3191252"/>
            <a:ext cx="6096000" cy="3046988"/>
          </a:xfrm>
          <a:prstGeom prst="rect">
            <a:avLst/>
          </a:prstGeom>
          <a:noFill/>
        </p:spPr>
        <p:txBody>
          <a:bodyPr wrap="square">
            <a:spAutoFit/>
          </a:bodyPr>
          <a:lstStyle/>
          <a:p>
            <a:r>
              <a:rPr lang="ru-RU" sz="2400" dirty="0" err="1"/>
              <a:t>Підставами</a:t>
            </a:r>
            <a:r>
              <a:rPr lang="ru-RU" sz="2400" dirty="0"/>
              <a:t> перегляду </a:t>
            </a:r>
            <a:r>
              <a:rPr lang="ru-RU" sz="2400" dirty="0" err="1"/>
              <a:t>судових</a:t>
            </a:r>
            <a:r>
              <a:rPr lang="ru-RU" sz="2400" dirty="0"/>
              <a:t> </a:t>
            </a:r>
            <a:r>
              <a:rPr lang="ru-RU" sz="2400" dirty="0" err="1"/>
              <a:t>рішень</a:t>
            </a:r>
            <a:r>
              <a:rPr lang="ru-RU" sz="2400" dirty="0"/>
              <a:t> за </a:t>
            </a:r>
            <a:r>
              <a:rPr lang="ru-RU" sz="2400" dirty="0" err="1"/>
              <a:t>нововиявленими</a:t>
            </a:r>
            <a:r>
              <a:rPr lang="ru-RU" sz="2400" dirty="0"/>
              <a:t> </a:t>
            </a:r>
            <a:r>
              <a:rPr lang="ru-RU" sz="2400" dirty="0" err="1"/>
              <a:t>або</a:t>
            </a:r>
            <a:r>
              <a:rPr lang="ru-RU" sz="2400" dirty="0"/>
              <a:t> </a:t>
            </a:r>
            <a:r>
              <a:rPr lang="ru-RU" sz="2400" dirty="0" err="1"/>
              <a:t>виключними</a:t>
            </a:r>
            <a:r>
              <a:rPr lang="ru-RU" sz="2400" dirty="0"/>
              <a:t> </a:t>
            </a:r>
            <a:r>
              <a:rPr lang="ru-RU" sz="2400" dirty="0" err="1"/>
              <a:t>обставинами</a:t>
            </a:r>
            <a:r>
              <a:rPr lang="ru-RU" sz="2400" dirty="0"/>
              <a:t> </a:t>
            </a:r>
            <a:r>
              <a:rPr lang="ru-RU" sz="2400" dirty="0" err="1"/>
              <a:t>можуть</a:t>
            </a:r>
            <a:r>
              <a:rPr lang="ru-RU" sz="2400" dirty="0"/>
              <a:t> </a:t>
            </a:r>
            <a:r>
              <a:rPr lang="ru-RU" sz="2400" dirty="0" err="1"/>
              <a:t>різноманітні</a:t>
            </a:r>
            <a:r>
              <a:rPr lang="ru-RU" sz="2400" dirty="0"/>
              <a:t> </a:t>
            </a:r>
            <a:r>
              <a:rPr lang="ru-RU" sz="2400" dirty="0" err="1"/>
              <a:t>обставини</a:t>
            </a:r>
            <a:r>
              <a:rPr lang="ru-RU" sz="2400" dirty="0"/>
              <a:t>, у тому </a:t>
            </a:r>
            <a:r>
              <a:rPr lang="ru-RU" sz="2400" dirty="0" err="1"/>
              <a:t>числі</a:t>
            </a:r>
            <a:r>
              <a:rPr lang="ru-RU" sz="2400" dirty="0"/>
              <a:t> й </a:t>
            </a:r>
            <a:r>
              <a:rPr lang="ru-RU" sz="2400" dirty="0" err="1"/>
              <a:t>ті</a:t>
            </a:r>
            <a:r>
              <a:rPr lang="ru-RU" sz="2400" dirty="0"/>
              <a:t>, </a:t>
            </a:r>
            <a:r>
              <a:rPr lang="ru-RU" sz="2400" dirty="0" err="1"/>
              <a:t>які</a:t>
            </a:r>
            <a:r>
              <a:rPr lang="ru-RU" sz="2400" dirty="0"/>
              <a:t> не </a:t>
            </a:r>
            <a:r>
              <a:rPr lang="ru-RU" sz="2400" dirty="0" err="1"/>
              <a:t>залежать</a:t>
            </a:r>
            <a:r>
              <a:rPr lang="ru-RU" sz="2400" dirty="0"/>
              <a:t> </a:t>
            </a:r>
            <a:r>
              <a:rPr lang="ru-RU" sz="2400" dirty="0" err="1"/>
              <a:t>від</a:t>
            </a:r>
            <a:r>
              <a:rPr lang="ru-RU" sz="2400" dirty="0"/>
              <a:t> </a:t>
            </a:r>
            <a:r>
              <a:rPr lang="ru-RU" sz="2400" dirty="0" err="1"/>
              <a:t>сторін</a:t>
            </a:r>
            <a:r>
              <a:rPr lang="ru-RU" sz="2400" dirty="0"/>
              <a:t> та </a:t>
            </a:r>
            <a:r>
              <a:rPr lang="ru-RU" sz="2400" dirty="0" err="1"/>
              <a:t>інших</a:t>
            </a:r>
            <a:r>
              <a:rPr lang="ru-RU" sz="2400" dirty="0"/>
              <a:t> </a:t>
            </a:r>
            <a:r>
              <a:rPr lang="ru-RU" sz="2400" dirty="0" err="1"/>
              <a:t>осіб</a:t>
            </a:r>
            <a:r>
              <a:rPr lang="ru-RU" sz="2400" dirty="0"/>
              <a:t>, </a:t>
            </a:r>
            <a:r>
              <a:rPr lang="ru-RU" sz="2400" dirty="0" err="1"/>
              <a:t>які</a:t>
            </a:r>
            <a:r>
              <a:rPr lang="ru-RU" sz="2400" dirty="0"/>
              <a:t> </a:t>
            </a:r>
            <a:r>
              <a:rPr lang="ru-RU" sz="2400" dirty="0" err="1"/>
              <a:t>беруть</a:t>
            </a:r>
            <a:r>
              <a:rPr lang="ru-RU" sz="2400" dirty="0"/>
              <a:t> участь у </a:t>
            </a:r>
            <a:r>
              <a:rPr lang="ru-RU" sz="2400" dirty="0" err="1"/>
              <a:t>справі</a:t>
            </a:r>
            <a:r>
              <a:rPr lang="ru-RU" sz="2400" dirty="0"/>
              <a:t>, та ряд причин, </a:t>
            </a:r>
            <a:r>
              <a:rPr lang="ru-RU" sz="2400" dirty="0" err="1"/>
              <a:t>які</a:t>
            </a:r>
            <a:r>
              <a:rPr lang="ru-RU" sz="2400" dirty="0"/>
              <a:t> </a:t>
            </a:r>
            <a:r>
              <a:rPr lang="ru-RU" sz="2400" dirty="0" err="1"/>
              <a:t>можуть</a:t>
            </a:r>
            <a:r>
              <a:rPr lang="ru-RU" sz="2400" dirty="0"/>
              <a:t> не </a:t>
            </a:r>
            <a:r>
              <a:rPr lang="ru-RU" sz="2400" dirty="0" err="1"/>
              <a:t>залежати</a:t>
            </a:r>
            <a:r>
              <a:rPr lang="ru-RU" sz="2400" dirty="0"/>
              <a:t> </a:t>
            </a:r>
            <a:r>
              <a:rPr lang="ru-RU" sz="2400" dirty="0" err="1"/>
              <a:t>від</a:t>
            </a:r>
            <a:r>
              <a:rPr lang="ru-RU" sz="2400" dirty="0"/>
              <a:t> суду, </a:t>
            </a:r>
            <a:r>
              <a:rPr lang="ru-RU" sz="2400" dirty="0" err="1"/>
              <a:t>який</a:t>
            </a:r>
            <a:r>
              <a:rPr lang="ru-RU" sz="2400" dirty="0"/>
              <a:t> </a:t>
            </a:r>
            <a:r>
              <a:rPr lang="ru-RU" sz="2400" dirty="0" err="1"/>
              <a:t>розглядав</a:t>
            </a:r>
            <a:r>
              <a:rPr lang="ru-RU" sz="2400" dirty="0"/>
              <a:t> справу.  </a:t>
            </a:r>
          </a:p>
        </p:txBody>
      </p:sp>
      <p:sp>
        <p:nvSpPr>
          <p:cNvPr id="9" name="Стрелка: изогнутая вверх 8">
            <a:extLst>
              <a:ext uri="{FF2B5EF4-FFF2-40B4-BE49-F238E27FC236}">
                <a16:creationId xmlns:a16="http://schemas.microsoft.com/office/drawing/2014/main" id="{E5CCA5AC-AE93-0A34-908D-B80E71C997CF}"/>
              </a:ext>
            </a:extLst>
          </p:cNvPr>
          <p:cNvSpPr/>
          <p:nvPr/>
        </p:nvSpPr>
        <p:spPr>
          <a:xfrm rot="5400000">
            <a:off x="2600960" y="2180595"/>
            <a:ext cx="1046480" cy="2809240"/>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9292353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9EE636-95EB-F494-F67F-A358D43016CC}"/>
              </a:ext>
            </a:extLst>
          </p:cNvPr>
          <p:cNvSpPr txBox="1"/>
          <p:nvPr/>
        </p:nvSpPr>
        <p:spPr>
          <a:xfrm>
            <a:off x="508000" y="507999"/>
            <a:ext cx="5750560" cy="1754326"/>
          </a:xfrm>
          <a:prstGeom prst="rect">
            <a:avLst/>
          </a:prstGeom>
          <a:noFill/>
        </p:spPr>
        <p:txBody>
          <a:bodyPr wrap="square">
            <a:spAutoFit/>
          </a:bodyPr>
          <a:lstStyle/>
          <a:p>
            <a:r>
              <a:rPr lang="ru-RU" dirty="0" err="1"/>
              <a:t>Стаття</a:t>
            </a:r>
            <a:r>
              <a:rPr lang="ru-RU" dirty="0"/>
              <a:t> 320 ГПК </a:t>
            </a:r>
            <a:r>
              <a:rPr lang="ru-RU" dirty="0" err="1"/>
              <a:t>встановлює</a:t>
            </a:r>
            <a:r>
              <a:rPr lang="ru-RU" dirty="0"/>
              <a:t> </a:t>
            </a:r>
            <a:r>
              <a:rPr lang="ru-RU" dirty="0" err="1"/>
              <a:t>підстави</a:t>
            </a:r>
            <a:r>
              <a:rPr lang="ru-RU" dirty="0"/>
              <a:t> перегляду </a:t>
            </a:r>
            <a:r>
              <a:rPr lang="ru-RU" dirty="0" err="1"/>
              <a:t>судових</a:t>
            </a:r>
            <a:r>
              <a:rPr lang="ru-RU" dirty="0"/>
              <a:t> </a:t>
            </a:r>
            <a:r>
              <a:rPr lang="ru-RU" dirty="0" err="1"/>
              <a:t>рішень</a:t>
            </a:r>
            <a:r>
              <a:rPr lang="ru-RU" dirty="0"/>
              <a:t> за </a:t>
            </a:r>
            <a:r>
              <a:rPr lang="ru-RU" dirty="0" err="1"/>
              <a:t>нововиявленими</a:t>
            </a:r>
            <a:r>
              <a:rPr lang="ru-RU" dirty="0"/>
              <a:t> </a:t>
            </a:r>
            <a:r>
              <a:rPr lang="ru-RU" dirty="0" err="1"/>
              <a:t>або</a:t>
            </a:r>
            <a:r>
              <a:rPr lang="ru-RU" dirty="0"/>
              <a:t> </a:t>
            </a:r>
            <a:r>
              <a:rPr lang="ru-RU" dirty="0" err="1"/>
              <a:t>виключними</a:t>
            </a:r>
            <a:r>
              <a:rPr lang="ru-RU" dirty="0"/>
              <a:t> </a:t>
            </a:r>
            <a:r>
              <a:rPr lang="ru-RU" dirty="0" err="1"/>
              <a:t>обставинами</a:t>
            </a:r>
            <a:r>
              <a:rPr lang="ru-RU" dirty="0"/>
              <a:t>.</a:t>
            </a:r>
          </a:p>
          <a:p>
            <a:r>
              <a:rPr lang="ru-RU" dirty="0" err="1"/>
              <a:t>Підставами</a:t>
            </a:r>
            <a:r>
              <a:rPr lang="ru-RU" dirty="0"/>
              <a:t> для перегляду судового </a:t>
            </a:r>
            <a:r>
              <a:rPr lang="ru-RU" dirty="0" err="1"/>
              <a:t>рішення</a:t>
            </a:r>
            <a:r>
              <a:rPr lang="ru-RU" dirty="0"/>
              <a:t> за </a:t>
            </a:r>
            <a:r>
              <a:rPr lang="ru-RU" dirty="0" err="1"/>
              <a:t>нововиявленими</a:t>
            </a:r>
            <a:r>
              <a:rPr lang="ru-RU" dirty="0"/>
              <a:t> </a:t>
            </a:r>
            <a:r>
              <a:rPr lang="ru-RU" dirty="0" err="1"/>
              <a:t>обставинами</a:t>
            </a:r>
            <a:r>
              <a:rPr lang="ru-RU" dirty="0"/>
              <a:t> є:</a:t>
            </a:r>
          </a:p>
          <a:p>
            <a:r>
              <a:rPr lang="ru-RU" dirty="0"/>
              <a:t> </a:t>
            </a:r>
          </a:p>
        </p:txBody>
      </p:sp>
      <p:graphicFrame>
        <p:nvGraphicFramePr>
          <p:cNvPr id="7" name="Схема 6">
            <a:extLst>
              <a:ext uri="{FF2B5EF4-FFF2-40B4-BE49-F238E27FC236}">
                <a16:creationId xmlns:a16="http://schemas.microsoft.com/office/drawing/2014/main" id="{DBBD2473-0814-D9DD-D9FA-3FAC4FDA393F}"/>
              </a:ext>
            </a:extLst>
          </p:cNvPr>
          <p:cNvGraphicFramePr/>
          <p:nvPr>
            <p:extLst>
              <p:ext uri="{D42A27DB-BD31-4B8C-83A1-F6EECF244321}">
                <p14:modId xmlns:p14="http://schemas.microsoft.com/office/powerpoint/2010/main" val="3281669934"/>
              </p:ext>
            </p:extLst>
          </p:nvPr>
        </p:nvGraphicFramePr>
        <p:xfrm>
          <a:off x="3708400" y="1838960"/>
          <a:ext cx="8321040" cy="4947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15476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3725EF-2ED5-9DDB-3B61-DA026A42D77B}"/>
              </a:ext>
            </a:extLst>
          </p:cNvPr>
          <p:cNvSpPr txBox="1"/>
          <p:nvPr/>
        </p:nvSpPr>
        <p:spPr>
          <a:xfrm>
            <a:off x="457200" y="1056640"/>
            <a:ext cx="8839200" cy="1754326"/>
          </a:xfrm>
          <a:prstGeom prst="rect">
            <a:avLst/>
          </a:prstGeom>
          <a:noFill/>
        </p:spPr>
        <p:txBody>
          <a:bodyPr wrap="square">
            <a:spAutoFit/>
          </a:bodyPr>
          <a:lstStyle/>
          <a:p>
            <a:r>
              <a:rPr lang="ru-RU" sz="2400" dirty="0" err="1"/>
              <a:t>Частиною</a:t>
            </a:r>
            <a:r>
              <a:rPr lang="ru-RU" sz="2400" dirty="0"/>
              <a:t> другою </a:t>
            </a:r>
            <a:r>
              <a:rPr lang="ru-RU" sz="2400" dirty="0" err="1"/>
              <a:t>статті</a:t>
            </a:r>
            <a:r>
              <a:rPr lang="ru-RU" sz="2400" dirty="0"/>
              <a:t> 320 ГПК </a:t>
            </a:r>
            <a:r>
              <a:rPr lang="ru-RU" sz="2400" dirty="0" err="1"/>
              <a:t>визначено</a:t>
            </a:r>
            <a:r>
              <a:rPr lang="ru-RU" sz="2400" dirty="0"/>
              <a:t> </a:t>
            </a:r>
            <a:r>
              <a:rPr lang="ru-RU" sz="2400" dirty="0" err="1"/>
              <a:t>вичерпний</a:t>
            </a:r>
            <a:r>
              <a:rPr lang="ru-RU" sz="2400" dirty="0"/>
              <a:t> </a:t>
            </a:r>
            <a:r>
              <a:rPr lang="ru-RU" sz="2400" dirty="0" err="1"/>
              <a:t>перелік</a:t>
            </a:r>
            <a:r>
              <a:rPr lang="ru-RU" sz="2400" dirty="0"/>
              <a:t> </a:t>
            </a:r>
            <a:r>
              <a:rPr lang="ru-RU" sz="2400" dirty="0" err="1"/>
              <a:t>підстав</a:t>
            </a:r>
            <a:r>
              <a:rPr lang="ru-RU" sz="2400" dirty="0"/>
              <a:t> для перегляду </a:t>
            </a:r>
            <a:r>
              <a:rPr lang="ru-RU" sz="2400" dirty="0" err="1"/>
              <a:t>судових</a:t>
            </a:r>
            <a:r>
              <a:rPr lang="ru-RU" sz="2400" dirty="0"/>
              <a:t> </a:t>
            </a:r>
            <a:r>
              <a:rPr lang="ru-RU" sz="2400" dirty="0" err="1"/>
              <a:t>рішень</a:t>
            </a:r>
            <a:r>
              <a:rPr lang="ru-RU" sz="2400" dirty="0"/>
              <a:t>, постанов та </a:t>
            </a:r>
            <a:r>
              <a:rPr lang="ru-RU" sz="2400" dirty="0" err="1"/>
              <a:t>ухвал</a:t>
            </a:r>
            <a:r>
              <a:rPr lang="ru-RU" sz="2400" dirty="0"/>
              <a:t> за </a:t>
            </a:r>
            <a:r>
              <a:rPr lang="ru-RU" sz="2400" dirty="0" err="1"/>
              <a:t>нововиявленими</a:t>
            </a:r>
            <a:r>
              <a:rPr lang="ru-RU" sz="2400" dirty="0"/>
              <a:t> </a:t>
            </a:r>
            <a:r>
              <a:rPr lang="ru-RU" sz="2400" dirty="0" err="1"/>
              <a:t>обставинами</a:t>
            </a:r>
            <a:r>
              <a:rPr lang="ru-RU" sz="2400" dirty="0"/>
              <a:t>.</a:t>
            </a:r>
          </a:p>
          <a:p>
            <a:endParaRPr lang="ru-RU" dirty="0"/>
          </a:p>
          <a:p>
            <a:r>
              <a:rPr lang="ru-RU" dirty="0"/>
              <a:t> </a:t>
            </a:r>
            <a:endParaRPr lang="uk-UA" dirty="0"/>
          </a:p>
        </p:txBody>
      </p:sp>
      <p:sp>
        <p:nvSpPr>
          <p:cNvPr id="5" name="TextBox 4">
            <a:extLst>
              <a:ext uri="{FF2B5EF4-FFF2-40B4-BE49-F238E27FC236}">
                <a16:creationId xmlns:a16="http://schemas.microsoft.com/office/drawing/2014/main" id="{CB066C0E-1C97-17B6-47AA-7A5AB8A74BB5}"/>
              </a:ext>
            </a:extLst>
          </p:cNvPr>
          <p:cNvSpPr txBox="1"/>
          <p:nvPr/>
        </p:nvSpPr>
        <p:spPr>
          <a:xfrm>
            <a:off x="4246880" y="3214915"/>
            <a:ext cx="7609840" cy="3046988"/>
          </a:xfrm>
          <a:prstGeom prst="rect">
            <a:avLst/>
          </a:prstGeom>
          <a:noFill/>
        </p:spPr>
        <p:txBody>
          <a:bodyPr wrap="square">
            <a:spAutoFit/>
          </a:bodyPr>
          <a:lstStyle/>
          <a:p>
            <a:r>
              <a:rPr lang="ru-RU" sz="2400" dirty="0"/>
              <a:t>Днем </a:t>
            </a:r>
            <a:r>
              <a:rPr lang="ru-RU" sz="2400" dirty="0" err="1"/>
              <a:t>встановлення</a:t>
            </a:r>
            <a:r>
              <a:rPr lang="ru-RU" sz="2400" dirty="0"/>
              <a:t> </a:t>
            </a:r>
            <a:r>
              <a:rPr lang="ru-RU" sz="2400" dirty="0" err="1"/>
              <a:t>нововиявлених</a:t>
            </a:r>
            <a:r>
              <a:rPr lang="ru-RU" sz="2400" dirty="0"/>
              <a:t> </a:t>
            </a:r>
            <a:r>
              <a:rPr lang="ru-RU" sz="2400" dirty="0" err="1"/>
              <a:t>обставин</a:t>
            </a:r>
            <a:r>
              <a:rPr lang="ru-RU" sz="2400" dirty="0"/>
              <a:t>, про </a:t>
            </a:r>
            <a:r>
              <a:rPr lang="ru-RU" sz="2400" dirty="0" err="1"/>
              <a:t>які</a:t>
            </a:r>
            <a:r>
              <a:rPr lang="ru-RU" sz="2400" dirty="0"/>
              <a:t> </a:t>
            </a:r>
            <a:r>
              <a:rPr lang="ru-RU" sz="2400" dirty="0" err="1"/>
              <a:t>йдеться</a:t>
            </a:r>
            <a:r>
              <a:rPr lang="ru-RU" sz="2400" dirty="0"/>
              <a:t> в </a:t>
            </a:r>
            <a:r>
              <a:rPr lang="ru-RU" sz="2400" dirty="0" err="1"/>
              <a:t>пункті</a:t>
            </a:r>
            <a:r>
              <a:rPr lang="ru-RU" sz="2400" dirty="0"/>
              <a:t> 1 </a:t>
            </a:r>
            <a:r>
              <a:rPr lang="ru-RU" sz="2400" dirty="0" err="1"/>
              <a:t>частини</a:t>
            </a:r>
            <a:r>
              <a:rPr lang="ru-RU" sz="2400" dirty="0"/>
              <a:t> </a:t>
            </a:r>
            <a:r>
              <a:rPr lang="ru-RU" sz="2400" dirty="0" err="1"/>
              <a:t>другої</a:t>
            </a:r>
            <a:r>
              <a:rPr lang="ru-RU" sz="2400" dirty="0"/>
              <a:t> </a:t>
            </a:r>
            <a:r>
              <a:rPr lang="ru-RU" sz="2400" dirty="0" err="1"/>
              <a:t>статті</a:t>
            </a:r>
            <a:r>
              <a:rPr lang="ru-RU" sz="2400" dirty="0"/>
              <a:t> 320 ГПК, </a:t>
            </a:r>
            <a:r>
              <a:rPr lang="ru-RU" sz="2400" dirty="0" err="1"/>
              <a:t>слід</a:t>
            </a:r>
            <a:r>
              <a:rPr lang="ru-RU" sz="2400" dirty="0"/>
              <a:t> </a:t>
            </a:r>
            <a:r>
              <a:rPr lang="ru-RU" sz="2400" dirty="0" err="1"/>
              <a:t>вважати</a:t>
            </a:r>
            <a:r>
              <a:rPr lang="ru-RU" sz="2400" dirty="0"/>
              <a:t> день, коли вони стали </a:t>
            </a:r>
            <a:r>
              <a:rPr lang="ru-RU" sz="2400" dirty="0" err="1"/>
              <a:t>або</a:t>
            </a:r>
            <a:r>
              <a:rPr lang="ru-RU" sz="2400" dirty="0"/>
              <a:t> </a:t>
            </a:r>
            <a:r>
              <a:rPr lang="ru-RU" sz="2400" dirty="0" err="1"/>
              <a:t>повинні</a:t>
            </a:r>
            <a:r>
              <a:rPr lang="ru-RU" sz="2400" dirty="0"/>
              <a:t> були стати </a:t>
            </a:r>
            <a:r>
              <a:rPr lang="ru-RU" sz="2400" dirty="0" err="1"/>
              <a:t>відомими</a:t>
            </a:r>
            <a:r>
              <a:rPr lang="ru-RU" sz="2400" dirty="0"/>
              <a:t> </a:t>
            </a:r>
            <a:r>
              <a:rPr lang="ru-RU" sz="2400" dirty="0" err="1"/>
              <a:t>заявникові</a:t>
            </a:r>
            <a:r>
              <a:rPr lang="ru-RU" sz="2400" dirty="0"/>
              <a:t>. </a:t>
            </a:r>
            <a:r>
              <a:rPr lang="ru-RU" sz="2400" dirty="0" err="1"/>
              <a:t>Що</a:t>
            </a:r>
            <a:r>
              <a:rPr lang="ru-RU" sz="2400" dirty="0"/>
              <a:t> ж до </a:t>
            </a:r>
            <a:r>
              <a:rPr lang="ru-RU" sz="2400" dirty="0" err="1"/>
              <a:t>обставин</a:t>
            </a:r>
            <a:r>
              <a:rPr lang="ru-RU" sz="2400" dirty="0"/>
              <a:t>, </a:t>
            </a:r>
            <a:r>
              <a:rPr lang="ru-RU" sz="2400" dirty="0" err="1"/>
              <a:t>зазначених</a:t>
            </a:r>
            <a:r>
              <a:rPr lang="ru-RU" sz="2400" dirty="0"/>
              <a:t> у пунктами 2–3 </a:t>
            </a:r>
            <a:r>
              <a:rPr lang="ru-RU" sz="2400" dirty="0" err="1"/>
              <a:t>частини</a:t>
            </a:r>
            <a:r>
              <a:rPr lang="ru-RU" sz="2400" dirty="0"/>
              <a:t> </a:t>
            </a:r>
            <a:r>
              <a:rPr lang="ru-RU" sz="2400" dirty="0" err="1"/>
              <a:t>другої</a:t>
            </a:r>
            <a:r>
              <a:rPr lang="ru-RU" sz="2400" dirty="0"/>
              <a:t>  </a:t>
            </a:r>
            <a:r>
              <a:rPr lang="ru-RU" sz="2400" dirty="0" err="1"/>
              <a:t>названої</a:t>
            </a:r>
            <a:r>
              <a:rPr lang="ru-RU" sz="2400" dirty="0"/>
              <a:t> </a:t>
            </a:r>
            <a:r>
              <a:rPr lang="ru-RU" sz="2400" dirty="0" err="1"/>
              <a:t>статті</a:t>
            </a:r>
            <a:r>
              <a:rPr lang="ru-RU" sz="2400" dirty="0"/>
              <a:t>, то день </a:t>
            </a:r>
            <a:r>
              <a:rPr lang="ru-RU" sz="2400" dirty="0" err="1"/>
              <a:t>їх</a:t>
            </a:r>
            <a:r>
              <a:rPr lang="ru-RU" sz="2400" dirty="0"/>
              <a:t> </a:t>
            </a:r>
            <a:r>
              <a:rPr lang="ru-RU" sz="2400" dirty="0" err="1"/>
              <a:t>встановлення</a:t>
            </a:r>
            <a:r>
              <a:rPr lang="ru-RU" sz="2400" dirty="0"/>
              <a:t> </a:t>
            </a:r>
            <a:r>
              <a:rPr lang="ru-RU" sz="2400" dirty="0" err="1"/>
              <a:t>визначається</a:t>
            </a:r>
            <a:r>
              <a:rPr lang="ru-RU" sz="2400" dirty="0"/>
              <a:t> у </a:t>
            </a:r>
            <a:r>
              <a:rPr lang="ru-RU" sz="2400" dirty="0" err="1"/>
              <a:t>відповідності</a:t>
            </a:r>
            <a:r>
              <a:rPr lang="ru-RU" sz="2400" dirty="0"/>
              <a:t> </a:t>
            </a:r>
            <a:r>
              <a:rPr lang="ru-RU" sz="2400" dirty="0" err="1"/>
              <a:t>із</a:t>
            </a:r>
            <a:r>
              <a:rPr lang="ru-RU" sz="2400" dirty="0"/>
              <a:t> </a:t>
            </a:r>
            <a:r>
              <a:rPr lang="ru-RU" sz="2400" dirty="0" err="1"/>
              <a:t>вказаними</a:t>
            </a:r>
            <a:r>
              <a:rPr lang="ru-RU" sz="2400" dirty="0"/>
              <a:t> у них </a:t>
            </a:r>
            <a:r>
              <a:rPr lang="ru-RU" sz="2400" dirty="0" err="1"/>
              <a:t>приписами</a:t>
            </a:r>
            <a:r>
              <a:rPr lang="ru-RU" sz="2400" dirty="0"/>
              <a:t>.</a:t>
            </a:r>
            <a:endParaRPr lang="uk-UA" sz="2400" dirty="0"/>
          </a:p>
        </p:txBody>
      </p:sp>
      <p:sp>
        <p:nvSpPr>
          <p:cNvPr id="7" name="Стрелка: влево-вверх 6">
            <a:extLst>
              <a:ext uri="{FF2B5EF4-FFF2-40B4-BE49-F238E27FC236}">
                <a16:creationId xmlns:a16="http://schemas.microsoft.com/office/drawing/2014/main" id="{DA526787-6C6C-4B97-0DAD-55994A28566A}"/>
              </a:ext>
            </a:extLst>
          </p:cNvPr>
          <p:cNvSpPr/>
          <p:nvPr/>
        </p:nvSpPr>
        <p:spPr>
          <a:xfrm rot="5400000">
            <a:off x="1482595" y="2380511"/>
            <a:ext cx="2113563" cy="3236056"/>
          </a:xfrm>
          <a:prstGeom prst="lef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0663574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1A04BC-5CAF-3F65-1C18-74A613534183}"/>
              </a:ext>
            </a:extLst>
          </p:cNvPr>
          <p:cNvSpPr txBox="1"/>
          <p:nvPr/>
        </p:nvSpPr>
        <p:spPr>
          <a:xfrm>
            <a:off x="6553200" y="4074160"/>
            <a:ext cx="5791200" cy="2308324"/>
          </a:xfrm>
          <a:prstGeom prst="rect">
            <a:avLst/>
          </a:prstGeom>
          <a:noFill/>
        </p:spPr>
        <p:txBody>
          <a:bodyPr wrap="square">
            <a:spAutoFit/>
          </a:bodyPr>
          <a:lstStyle/>
          <a:p>
            <a:r>
              <a:rPr lang="ru-RU" b="1" i="1" dirty="0"/>
              <a:t>Не є </a:t>
            </a:r>
            <a:r>
              <a:rPr lang="ru-RU" b="1" i="1" dirty="0" err="1"/>
              <a:t>підставою</a:t>
            </a:r>
            <a:r>
              <a:rPr lang="ru-RU" b="1" i="1" dirty="0"/>
              <a:t> для перегляду </a:t>
            </a:r>
            <a:r>
              <a:rPr lang="ru-RU" b="1" i="1" dirty="0" err="1"/>
              <a:t>рішення</a:t>
            </a:r>
            <a:r>
              <a:rPr lang="ru-RU" b="1" i="1" dirty="0"/>
              <a:t> суду за </a:t>
            </a:r>
            <a:r>
              <a:rPr lang="ru-RU" b="1" i="1" dirty="0" err="1"/>
              <a:t>нововиявленими</a:t>
            </a:r>
            <a:r>
              <a:rPr lang="ru-RU" b="1" i="1" dirty="0"/>
              <a:t> </a:t>
            </a:r>
            <a:r>
              <a:rPr lang="ru-RU" b="1" i="1" dirty="0" err="1"/>
              <a:t>обставинами</a:t>
            </a:r>
            <a:r>
              <a:rPr lang="ru-RU" b="1" i="1" dirty="0"/>
              <a:t>:</a:t>
            </a:r>
          </a:p>
          <a:p>
            <a:endParaRPr lang="ru-RU" b="1" i="1" dirty="0"/>
          </a:p>
          <a:p>
            <a:r>
              <a:rPr lang="ru-RU" dirty="0"/>
              <a:t> 1)  </a:t>
            </a:r>
            <a:r>
              <a:rPr lang="ru-RU" dirty="0" err="1"/>
              <a:t>переоцінка</a:t>
            </a:r>
            <a:r>
              <a:rPr lang="ru-RU" dirty="0"/>
              <a:t> </a:t>
            </a:r>
            <a:r>
              <a:rPr lang="ru-RU" dirty="0" err="1"/>
              <a:t>доказів</a:t>
            </a:r>
            <a:r>
              <a:rPr lang="ru-RU" dirty="0"/>
              <a:t>, </a:t>
            </a:r>
            <a:r>
              <a:rPr lang="ru-RU" dirty="0" err="1"/>
              <a:t>оцінених</a:t>
            </a:r>
            <a:r>
              <a:rPr lang="ru-RU" dirty="0"/>
              <a:t> судом у </a:t>
            </a:r>
            <a:r>
              <a:rPr lang="ru-RU" dirty="0" err="1"/>
              <a:t>процесі</a:t>
            </a:r>
            <a:r>
              <a:rPr lang="ru-RU" dirty="0"/>
              <a:t> </a:t>
            </a:r>
            <a:r>
              <a:rPr lang="ru-RU" dirty="0" err="1"/>
              <a:t>розгляду</a:t>
            </a:r>
            <a:r>
              <a:rPr lang="ru-RU" dirty="0"/>
              <a:t> </a:t>
            </a:r>
            <a:r>
              <a:rPr lang="ru-RU" dirty="0" err="1"/>
              <a:t>справи</a:t>
            </a:r>
            <a:r>
              <a:rPr lang="ru-RU" dirty="0"/>
              <a:t>; </a:t>
            </a:r>
          </a:p>
          <a:p>
            <a:endParaRPr lang="ru-RU" dirty="0"/>
          </a:p>
          <a:p>
            <a:r>
              <a:rPr lang="ru-RU" dirty="0"/>
              <a:t>2)  </a:t>
            </a:r>
            <a:r>
              <a:rPr lang="ru-RU" dirty="0" err="1"/>
              <a:t>докази</a:t>
            </a:r>
            <a:r>
              <a:rPr lang="ru-RU" dirty="0"/>
              <a:t>, </a:t>
            </a:r>
            <a:r>
              <a:rPr lang="ru-RU" dirty="0" err="1"/>
              <a:t>які</a:t>
            </a:r>
            <a:r>
              <a:rPr lang="ru-RU" dirty="0"/>
              <a:t> не </a:t>
            </a:r>
            <a:r>
              <a:rPr lang="ru-RU" dirty="0" err="1"/>
              <a:t>оцінювалися</a:t>
            </a:r>
            <a:r>
              <a:rPr lang="ru-RU" dirty="0"/>
              <a:t> судом, </a:t>
            </a:r>
            <a:r>
              <a:rPr lang="ru-RU" dirty="0" err="1"/>
              <a:t>стосовно</a:t>
            </a:r>
            <a:r>
              <a:rPr lang="ru-RU" dirty="0"/>
              <a:t> </a:t>
            </a:r>
            <a:r>
              <a:rPr lang="ru-RU" dirty="0" err="1"/>
              <a:t>обставин</a:t>
            </a:r>
            <a:r>
              <a:rPr lang="ru-RU" dirty="0"/>
              <a:t>, </a:t>
            </a:r>
            <a:r>
              <a:rPr lang="ru-RU" dirty="0" err="1"/>
              <a:t>що</a:t>
            </a:r>
            <a:r>
              <a:rPr lang="ru-RU" dirty="0"/>
              <a:t> були </a:t>
            </a:r>
            <a:r>
              <a:rPr lang="ru-RU" dirty="0" err="1"/>
              <a:t>встановлені</a:t>
            </a:r>
            <a:r>
              <a:rPr lang="ru-RU" dirty="0"/>
              <a:t> судом (ч. 4 ст. 320). </a:t>
            </a:r>
          </a:p>
        </p:txBody>
      </p:sp>
      <p:sp>
        <p:nvSpPr>
          <p:cNvPr id="5" name="TextBox 4">
            <a:extLst>
              <a:ext uri="{FF2B5EF4-FFF2-40B4-BE49-F238E27FC236}">
                <a16:creationId xmlns:a16="http://schemas.microsoft.com/office/drawing/2014/main" id="{A16842FD-5989-9494-1E4C-D58C86FD119C}"/>
              </a:ext>
            </a:extLst>
          </p:cNvPr>
          <p:cNvSpPr txBox="1"/>
          <p:nvPr/>
        </p:nvSpPr>
        <p:spPr>
          <a:xfrm>
            <a:off x="325120" y="403889"/>
            <a:ext cx="6096000" cy="5078313"/>
          </a:xfrm>
          <a:prstGeom prst="rect">
            <a:avLst/>
          </a:prstGeom>
          <a:noFill/>
        </p:spPr>
        <p:txBody>
          <a:bodyPr wrap="square">
            <a:spAutoFit/>
          </a:bodyPr>
          <a:lstStyle/>
          <a:p>
            <a:r>
              <a:rPr lang="ru-RU" b="1" i="1" dirty="0" err="1"/>
              <a:t>Підставами</a:t>
            </a:r>
            <a:r>
              <a:rPr lang="ru-RU" b="1" i="1" dirty="0"/>
              <a:t> для перегляду </a:t>
            </a:r>
            <a:r>
              <a:rPr lang="ru-RU" b="1" i="1" dirty="0" err="1"/>
              <a:t>судових</a:t>
            </a:r>
            <a:r>
              <a:rPr lang="ru-RU" b="1" i="1" dirty="0"/>
              <a:t> </a:t>
            </a:r>
            <a:r>
              <a:rPr lang="ru-RU" b="1" i="1" dirty="0" err="1"/>
              <a:t>рішень</a:t>
            </a:r>
            <a:r>
              <a:rPr lang="ru-RU" b="1" i="1" dirty="0"/>
              <a:t> у </a:t>
            </a:r>
            <a:r>
              <a:rPr lang="ru-RU" b="1" i="1" dirty="0" err="1"/>
              <a:t>зв’язку</a:t>
            </a:r>
            <a:r>
              <a:rPr lang="ru-RU" b="1" i="1" dirty="0"/>
              <a:t> з </a:t>
            </a:r>
            <a:r>
              <a:rPr lang="ru-RU" b="1" i="1" dirty="0" err="1"/>
              <a:t>виключними</a:t>
            </a:r>
            <a:r>
              <a:rPr lang="ru-RU" b="1" i="1" dirty="0"/>
              <a:t> </a:t>
            </a:r>
            <a:r>
              <a:rPr lang="ru-RU" b="1" i="1" dirty="0" err="1"/>
              <a:t>обставинами</a:t>
            </a:r>
            <a:r>
              <a:rPr lang="ru-RU" b="1" i="1" dirty="0"/>
              <a:t> є: </a:t>
            </a:r>
          </a:p>
          <a:p>
            <a:endParaRPr lang="ru-RU" dirty="0"/>
          </a:p>
          <a:p>
            <a:r>
              <a:rPr lang="ru-RU" dirty="0"/>
              <a:t>1)  </a:t>
            </a:r>
            <a:r>
              <a:rPr lang="ru-RU" dirty="0" err="1"/>
              <a:t>встановлена</a:t>
            </a:r>
            <a:r>
              <a:rPr lang="ru-RU" dirty="0"/>
              <a:t> </a:t>
            </a:r>
            <a:r>
              <a:rPr lang="ru-RU" dirty="0" err="1"/>
              <a:t>Конституційним</a:t>
            </a:r>
            <a:r>
              <a:rPr lang="ru-RU" dirty="0"/>
              <a:t> Судом </a:t>
            </a:r>
            <a:r>
              <a:rPr lang="ru-RU" dirty="0" err="1"/>
              <a:t>України</a:t>
            </a:r>
            <a:r>
              <a:rPr lang="ru-RU" dirty="0"/>
              <a:t> </a:t>
            </a:r>
            <a:r>
              <a:rPr lang="ru-RU" dirty="0" err="1"/>
              <a:t>неконституційність</a:t>
            </a:r>
            <a:r>
              <a:rPr lang="ru-RU" dirty="0"/>
              <a:t> (</a:t>
            </a:r>
            <a:r>
              <a:rPr lang="ru-RU" dirty="0" err="1"/>
              <a:t>конституційність</a:t>
            </a:r>
            <a:r>
              <a:rPr lang="ru-RU" dirty="0"/>
              <a:t>) закону, </a:t>
            </a:r>
            <a:r>
              <a:rPr lang="ru-RU" dirty="0" err="1"/>
              <a:t>іншого</a:t>
            </a:r>
            <a:r>
              <a:rPr lang="ru-RU" dirty="0"/>
              <a:t> правового акта </a:t>
            </a:r>
            <a:r>
              <a:rPr lang="ru-RU" dirty="0" err="1"/>
              <a:t>чи</a:t>
            </a:r>
            <a:r>
              <a:rPr lang="ru-RU" dirty="0"/>
              <a:t> </a:t>
            </a:r>
            <a:r>
              <a:rPr lang="ru-RU" dirty="0" err="1"/>
              <a:t>їх</a:t>
            </a:r>
            <a:r>
              <a:rPr lang="ru-RU" dirty="0"/>
              <a:t> </a:t>
            </a:r>
            <a:r>
              <a:rPr lang="ru-RU" dirty="0" err="1"/>
              <a:t>окремого</a:t>
            </a:r>
            <a:r>
              <a:rPr lang="ru-RU" dirty="0"/>
              <a:t> </a:t>
            </a:r>
            <a:r>
              <a:rPr lang="ru-RU" dirty="0" err="1"/>
              <a:t>положення</a:t>
            </a:r>
            <a:r>
              <a:rPr lang="ru-RU" dirty="0"/>
              <a:t>, </a:t>
            </a:r>
            <a:r>
              <a:rPr lang="ru-RU" dirty="0" err="1"/>
              <a:t>застосованого</a:t>
            </a:r>
            <a:r>
              <a:rPr lang="ru-RU" dirty="0"/>
              <a:t> (не </a:t>
            </a:r>
            <a:r>
              <a:rPr lang="ru-RU" dirty="0" err="1"/>
              <a:t>застосованого</a:t>
            </a:r>
            <a:r>
              <a:rPr lang="ru-RU" dirty="0"/>
              <a:t>) судом при </a:t>
            </a:r>
            <a:r>
              <a:rPr lang="ru-RU" dirty="0" err="1"/>
              <a:t>вирішенні</a:t>
            </a:r>
            <a:r>
              <a:rPr lang="ru-RU" dirty="0"/>
              <a:t> </a:t>
            </a:r>
            <a:r>
              <a:rPr lang="ru-RU" dirty="0" err="1"/>
              <a:t>справи</a:t>
            </a:r>
            <a:r>
              <a:rPr lang="ru-RU" dirty="0"/>
              <a:t>, </a:t>
            </a:r>
            <a:r>
              <a:rPr lang="ru-RU" dirty="0" err="1"/>
              <a:t>якщо</a:t>
            </a:r>
            <a:r>
              <a:rPr lang="ru-RU" dirty="0"/>
              <a:t> </a:t>
            </a:r>
            <a:r>
              <a:rPr lang="ru-RU" dirty="0" err="1"/>
              <a:t>рішення</a:t>
            </a:r>
            <a:r>
              <a:rPr lang="ru-RU" dirty="0"/>
              <a:t> суду </a:t>
            </a:r>
            <a:r>
              <a:rPr lang="ru-RU" dirty="0" err="1"/>
              <a:t>ще</a:t>
            </a:r>
            <a:r>
              <a:rPr lang="ru-RU" dirty="0"/>
              <a:t> не </a:t>
            </a:r>
            <a:r>
              <a:rPr lang="ru-RU" dirty="0" err="1"/>
              <a:t>виконане</a:t>
            </a:r>
            <a:r>
              <a:rPr lang="ru-RU" dirty="0"/>
              <a:t>; </a:t>
            </a:r>
          </a:p>
          <a:p>
            <a:endParaRPr lang="ru-RU" dirty="0"/>
          </a:p>
          <a:p>
            <a:r>
              <a:rPr lang="ru-RU" dirty="0"/>
              <a:t>2)  </a:t>
            </a:r>
            <a:r>
              <a:rPr lang="ru-RU" dirty="0" err="1"/>
              <a:t>встановлення</a:t>
            </a:r>
            <a:r>
              <a:rPr lang="ru-RU" dirty="0"/>
              <a:t> </a:t>
            </a:r>
            <a:r>
              <a:rPr lang="ru-RU" dirty="0" err="1"/>
              <a:t>міжнародною</a:t>
            </a:r>
            <a:r>
              <a:rPr lang="ru-RU" dirty="0"/>
              <a:t> судовою </a:t>
            </a:r>
            <a:r>
              <a:rPr lang="ru-RU" dirty="0" err="1"/>
              <a:t>установою</a:t>
            </a:r>
            <a:r>
              <a:rPr lang="ru-RU" dirty="0"/>
              <a:t>, </a:t>
            </a:r>
            <a:r>
              <a:rPr lang="ru-RU" dirty="0" err="1"/>
              <a:t>юрисдикція</a:t>
            </a:r>
            <a:r>
              <a:rPr lang="ru-RU" dirty="0"/>
              <a:t> </a:t>
            </a:r>
            <a:r>
              <a:rPr lang="ru-RU" dirty="0" err="1"/>
              <a:t>якої</a:t>
            </a:r>
            <a:r>
              <a:rPr lang="ru-RU" dirty="0"/>
              <a:t> </a:t>
            </a:r>
            <a:r>
              <a:rPr lang="ru-RU" dirty="0" err="1"/>
              <a:t>визнана</a:t>
            </a:r>
            <a:r>
              <a:rPr lang="ru-RU" dirty="0"/>
              <a:t> </a:t>
            </a:r>
            <a:r>
              <a:rPr lang="ru-RU" dirty="0" err="1"/>
              <a:t>Україною</a:t>
            </a:r>
            <a:r>
              <a:rPr lang="ru-RU" dirty="0"/>
              <a:t>, </a:t>
            </a:r>
            <a:r>
              <a:rPr lang="ru-RU" dirty="0" err="1"/>
              <a:t>порушення</a:t>
            </a:r>
            <a:r>
              <a:rPr lang="ru-RU" dirty="0"/>
              <a:t> </a:t>
            </a:r>
            <a:r>
              <a:rPr lang="ru-RU" dirty="0" err="1"/>
              <a:t>Україною</a:t>
            </a:r>
            <a:r>
              <a:rPr lang="ru-RU" dirty="0"/>
              <a:t> </a:t>
            </a:r>
            <a:r>
              <a:rPr lang="ru-RU" dirty="0" err="1"/>
              <a:t>міжнародних</a:t>
            </a:r>
            <a:r>
              <a:rPr lang="ru-RU" dirty="0"/>
              <a:t> </a:t>
            </a:r>
            <a:r>
              <a:rPr lang="ru-RU" dirty="0" err="1"/>
              <a:t>зобов’язань</a:t>
            </a:r>
            <a:r>
              <a:rPr lang="ru-RU" dirty="0"/>
              <a:t> при </a:t>
            </a:r>
            <a:r>
              <a:rPr lang="ru-RU" dirty="0" err="1"/>
              <a:t>вирішенні</a:t>
            </a:r>
            <a:r>
              <a:rPr lang="ru-RU" dirty="0"/>
              <a:t> </a:t>
            </a:r>
            <a:r>
              <a:rPr lang="ru-RU" dirty="0" err="1"/>
              <a:t>цієї</a:t>
            </a:r>
            <a:r>
              <a:rPr lang="ru-RU" dirty="0"/>
              <a:t> </a:t>
            </a:r>
            <a:r>
              <a:rPr lang="ru-RU" dirty="0" err="1"/>
              <a:t>справи</a:t>
            </a:r>
            <a:r>
              <a:rPr lang="ru-RU" dirty="0"/>
              <a:t> судом; </a:t>
            </a:r>
          </a:p>
          <a:p>
            <a:endParaRPr lang="ru-RU" dirty="0"/>
          </a:p>
          <a:p>
            <a:r>
              <a:rPr lang="ru-RU" dirty="0"/>
              <a:t>3)  </a:t>
            </a:r>
            <a:r>
              <a:rPr lang="ru-RU" dirty="0" err="1"/>
              <a:t>встановлення</a:t>
            </a:r>
            <a:r>
              <a:rPr lang="ru-RU" dirty="0"/>
              <a:t> </a:t>
            </a:r>
            <a:r>
              <a:rPr lang="ru-RU" dirty="0" err="1"/>
              <a:t>вироком</a:t>
            </a:r>
            <a:r>
              <a:rPr lang="ru-RU" dirty="0"/>
              <a:t> суду, </a:t>
            </a:r>
            <a:r>
              <a:rPr lang="ru-RU" dirty="0" err="1"/>
              <a:t>що</a:t>
            </a:r>
            <a:r>
              <a:rPr lang="ru-RU" dirty="0"/>
              <a:t> набрав </a:t>
            </a:r>
            <a:r>
              <a:rPr lang="ru-RU" dirty="0" err="1"/>
              <a:t>законної</a:t>
            </a:r>
            <a:r>
              <a:rPr lang="ru-RU" dirty="0"/>
              <a:t> сили, вини </a:t>
            </a:r>
            <a:r>
              <a:rPr lang="ru-RU" dirty="0" err="1"/>
              <a:t>судді</a:t>
            </a:r>
            <a:r>
              <a:rPr lang="ru-RU" dirty="0"/>
              <a:t> у </a:t>
            </a:r>
            <a:r>
              <a:rPr lang="ru-RU" dirty="0" err="1"/>
              <a:t>вчиненні</a:t>
            </a:r>
            <a:r>
              <a:rPr lang="ru-RU" dirty="0"/>
              <a:t> </a:t>
            </a:r>
            <a:r>
              <a:rPr lang="ru-RU" dirty="0" err="1"/>
              <a:t>злочину</a:t>
            </a:r>
            <a:r>
              <a:rPr lang="ru-RU" dirty="0"/>
              <a:t>, </a:t>
            </a:r>
            <a:r>
              <a:rPr lang="ru-RU" dirty="0" err="1"/>
              <a:t>внаслідок</a:t>
            </a:r>
            <a:r>
              <a:rPr lang="ru-RU" dirty="0"/>
              <a:t> </a:t>
            </a:r>
            <a:r>
              <a:rPr lang="ru-RU" dirty="0" err="1"/>
              <a:t>якого</a:t>
            </a:r>
            <a:r>
              <a:rPr lang="ru-RU" dirty="0"/>
              <a:t> </a:t>
            </a:r>
            <a:r>
              <a:rPr lang="ru-RU" dirty="0" err="1"/>
              <a:t>було</a:t>
            </a:r>
            <a:r>
              <a:rPr lang="ru-RU" dirty="0"/>
              <a:t> </a:t>
            </a:r>
            <a:r>
              <a:rPr lang="ru-RU" dirty="0" err="1"/>
              <a:t>ухвалено</a:t>
            </a:r>
            <a:r>
              <a:rPr lang="ru-RU" dirty="0"/>
              <a:t> </a:t>
            </a:r>
            <a:r>
              <a:rPr lang="ru-RU" dirty="0" err="1"/>
              <a:t>судове</a:t>
            </a:r>
            <a:r>
              <a:rPr lang="ru-RU" dirty="0"/>
              <a:t> </a:t>
            </a:r>
            <a:r>
              <a:rPr lang="ru-RU" dirty="0" err="1"/>
              <a:t>рішення</a:t>
            </a:r>
            <a:r>
              <a:rPr lang="ru-RU" dirty="0"/>
              <a:t> (ч. 3 ст. 320). </a:t>
            </a:r>
          </a:p>
          <a:p>
            <a:r>
              <a:rPr lang="ru-RU" dirty="0"/>
              <a:t>. </a:t>
            </a:r>
          </a:p>
        </p:txBody>
      </p:sp>
      <p:sp>
        <p:nvSpPr>
          <p:cNvPr id="7" name="TextBox 6">
            <a:extLst>
              <a:ext uri="{FF2B5EF4-FFF2-40B4-BE49-F238E27FC236}">
                <a16:creationId xmlns:a16="http://schemas.microsoft.com/office/drawing/2014/main" id="{E1E7EDE6-E065-B7EA-7518-34FFD2BA9A3E}"/>
              </a:ext>
            </a:extLst>
          </p:cNvPr>
          <p:cNvSpPr txBox="1"/>
          <p:nvPr/>
        </p:nvSpPr>
        <p:spPr>
          <a:xfrm>
            <a:off x="7172960" y="1397675"/>
            <a:ext cx="3616960" cy="2031325"/>
          </a:xfrm>
          <a:prstGeom prst="rect">
            <a:avLst/>
          </a:prstGeom>
          <a:noFill/>
        </p:spPr>
        <p:txBody>
          <a:bodyPr wrap="square">
            <a:spAutoFit/>
          </a:bodyPr>
          <a:lstStyle/>
          <a:p>
            <a:r>
              <a:rPr lang="ru-RU" b="1" i="1" dirty="0"/>
              <a:t>Днем </a:t>
            </a:r>
            <a:r>
              <a:rPr lang="ru-RU" b="1" i="1" dirty="0" err="1"/>
              <a:t>встановлення</a:t>
            </a:r>
            <a:r>
              <a:rPr lang="ru-RU" b="1" i="1" dirty="0"/>
              <a:t> </a:t>
            </a:r>
            <a:r>
              <a:rPr lang="ru-RU" b="1" i="1" dirty="0" err="1"/>
              <a:t>виключних</a:t>
            </a:r>
            <a:r>
              <a:rPr lang="ru-RU" b="1" i="1" dirty="0"/>
              <a:t> </a:t>
            </a:r>
            <a:r>
              <a:rPr lang="ru-RU" b="1" i="1" dirty="0" err="1"/>
              <a:t>обставин</a:t>
            </a:r>
            <a:r>
              <a:rPr lang="ru-RU" b="1" i="1" dirty="0"/>
              <a:t>, про </a:t>
            </a:r>
            <a:r>
              <a:rPr lang="ru-RU" b="1" i="1" dirty="0" err="1"/>
              <a:t>які</a:t>
            </a:r>
            <a:r>
              <a:rPr lang="ru-RU" b="1" i="1" dirty="0"/>
              <a:t> </a:t>
            </a:r>
            <a:r>
              <a:rPr lang="ru-RU" b="1" i="1" dirty="0" err="1"/>
              <a:t>йдеться</a:t>
            </a:r>
            <a:r>
              <a:rPr lang="ru-RU" b="1" i="1" dirty="0"/>
              <a:t> в </a:t>
            </a:r>
            <a:r>
              <a:rPr lang="ru-RU" b="1" i="1" dirty="0" err="1"/>
              <a:t>пункті</a:t>
            </a:r>
            <a:r>
              <a:rPr lang="ru-RU" b="1" i="1" dirty="0"/>
              <a:t> 1-3 </a:t>
            </a:r>
            <a:r>
              <a:rPr lang="ru-RU" b="1" i="1" dirty="0" err="1"/>
              <a:t>частини</a:t>
            </a:r>
            <a:r>
              <a:rPr lang="ru-RU" b="1" i="1" dirty="0"/>
              <a:t> </a:t>
            </a:r>
            <a:r>
              <a:rPr lang="ru-RU" b="1" i="1" dirty="0" err="1"/>
              <a:t>третьої</a:t>
            </a:r>
            <a:r>
              <a:rPr lang="ru-RU" b="1" i="1" dirty="0"/>
              <a:t> </a:t>
            </a:r>
            <a:r>
              <a:rPr lang="ru-RU" b="1" i="1" dirty="0" err="1"/>
              <a:t>статті</a:t>
            </a:r>
            <a:r>
              <a:rPr lang="ru-RU" b="1" i="1" dirty="0"/>
              <a:t> 320 ГПК, </a:t>
            </a:r>
            <a:r>
              <a:rPr lang="ru-RU" b="1" i="1" dirty="0" err="1"/>
              <a:t>слід</a:t>
            </a:r>
            <a:r>
              <a:rPr lang="ru-RU" b="1" i="1" dirty="0"/>
              <a:t> </a:t>
            </a:r>
            <a:r>
              <a:rPr lang="ru-RU" b="1" i="1" dirty="0" err="1"/>
              <a:t>вважати</a:t>
            </a:r>
            <a:r>
              <a:rPr lang="ru-RU" b="1" i="1" dirty="0"/>
              <a:t> день, коли </a:t>
            </a:r>
            <a:r>
              <a:rPr lang="ru-RU" b="1" i="1" dirty="0" err="1"/>
              <a:t>такі</a:t>
            </a:r>
            <a:r>
              <a:rPr lang="ru-RU" b="1" i="1" dirty="0"/>
              <a:t> </a:t>
            </a:r>
            <a:r>
              <a:rPr lang="ru-RU" b="1" i="1" dirty="0" err="1"/>
              <a:t>обставини</a:t>
            </a:r>
            <a:r>
              <a:rPr lang="ru-RU" b="1" i="1" dirty="0"/>
              <a:t> були </a:t>
            </a:r>
            <a:r>
              <a:rPr lang="ru-RU" b="1" i="1" dirty="0" err="1"/>
              <a:t>встановленні</a:t>
            </a:r>
            <a:endParaRPr lang="uk-UA" b="1" i="1" dirty="0"/>
          </a:p>
        </p:txBody>
      </p:sp>
    </p:spTree>
    <p:extLst>
      <p:ext uri="{BB962C8B-B14F-4D97-AF65-F5344CB8AC3E}">
        <p14:creationId xmlns:p14="http://schemas.microsoft.com/office/powerpoint/2010/main" val="29251536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52C965-3150-6EF6-0244-3AC718DC2940}"/>
              </a:ext>
            </a:extLst>
          </p:cNvPr>
          <p:cNvSpPr txBox="1"/>
          <p:nvPr/>
        </p:nvSpPr>
        <p:spPr>
          <a:xfrm>
            <a:off x="213360" y="416560"/>
            <a:ext cx="10322560" cy="5632311"/>
          </a:xfrm>
          <a:prstGeom prst="rect">
            <a:avLst/>
          </a:prstGeom>
          <a:noFill/>
        </p:spPr>
        <p:txBody>
          <a:bodyPr wrap="square">
            <a:spAutoFit/>
          </a:bodyPr>
          <a:lstStyle/>
          <a:p>
            <a:r>
              <a:rPr lang="ru-RU" sz="2000" b="1" i="1" dirty="0"/>
              <a:t>В </a:t>
            </a:r>
            <a:r>
              <a:rPr lang="ru-RU" sz="2000" b="1" i="1" dirty="0" err="1"/>
              <a:t>постанові</a:t>
            </a:r>
            <a:r>
              <a:rPr lang="ru-RU" sz="2000" b="1" i="1" dirty="0"/>
              <a:t> ВГСУ </a:t>
            </a:r>
            <a:r>
              <a:rPr lang="ru-RU" sz="2000" b="1" i="1" dirty="0" err="1"/>
              <a:t>від</a:t>
            </a:r>
            <a:r>
              <a:rPr lang="ru-RU" sz="2000" b="1" i="1" dirty="0"/>
              <a:t> 18.04.2017 р. у </a:t>
            </a:r>
            <a:r>
              <a:rPr lang="ru-RU" sz="2000" b="1" i="1" dirty="0" err="1"/>
              <a:t>справі</a:t>
            </a:r>
            <a:r>
              <a:rPr lang="ru-RU" sz="2000" b="1" i="1" dirty="0"/>
              <a:t> №924/43/15 </a:t>
            </a:r>
            <a:r>
              <a:rPr lang="ru-RU" sz="2000" b="1" i="1" dirty="0" err="1"/>
              <a:t>зазначено</a:t>
            </a:r>
            <a:r>
              <a:rPr lang="ru-RU" sz="2000" b="1" i="1" dirty="0"/>
              <a:t>, </a:t>
            </a:r>
            <a:r>
              <a:rPr lang="ru-RU" sz="2000" b="1" i="1" dirty="0" err="1"/>
              <a:t>що</a:t>
            </a:r>
            <a:r>
              <a:rPr lang="ru-RU" sz="2000" b="1" i="1" dirty="0"/>
              <a:t> перегляд судового </a:t>
            </a:r>
            <a:r>
              <a:rPr lang="ru-RU" sz="2000" b="1" i="1" dirty="0" err="1"/>
              <a:t>рішення</a:t>
            </a:r>
            <a:r>
              <a:rPr lang="ru-RU" sz="2000" b="1" i="1" dirty="0"/>
              <a:t> за </a:t>
            </a:r>
            <a:r>
              <a:rPr lang="ru-RU" sz="2000" b="1" i="1" dirty="0" err="1"/>
              <a:t>нововиявленими</a:t>
            </a:r>
            <a:r>
              <a:rPr lang="ru-RU" sz="2000" b="1" i="1" dirty="0"/>
              <a:t> </a:t>
            </a:r>
            <a:r>
              <a:rPr lang="ru-RU" sz="2000" b="1" i="1" dirty="0" err="1"/>
              <a:t>обставинами</a:t>
            </a:r>
            <a:r>
              <a:rPr lang="ru-RU" sz="2000" b="1" i="1" dirty="0"/>
              <a:t> є </a:t>
            </a:r>
            <a:r>
              <a:rPr lang="ru-RU" sz="2000" b="1" i="1" dirty="0" err="1"/>
              <a:t>окремою</a:t>
            </a:r>
            <a:r>
              <a:rPr lang="ru-RU" sz="2000" b="1" i="1" dirty="0"/>
              <a:t> </a:t>
            </a:r>
            <a:r>
              <a:rPr lang="ru-RU" sz="2000" b="1" i="1" dirty="0" err="1"/>
              <a:t>процесуальною</a:t>
            </a:r>
            <a:r>
              <a:rPr lang="ru-RU" sz="2000" b="1" i="1" dirty="0"/>
              <a:t> формою судового </a:t>
            </a:r>
            <a:r>
              <a:rPr lang="ru-RU" sz="2000" b="1" i="1" dirty="0" err="1"/>
              <a:t>процесу</a:t>
            </a:r>
            <a:r>
              <a:rPr lang="ru-RU" sz="2000" b="1" i="1" dirty="0"/>
              <a:t>, яка </a:t>
            </a:r>
            <a:r>
              <a:rPr lang="ru-RU" sz="2000" b="1" i="1" dirty="0" err="1"/>
              <a:t>визначається</a:t>
            </a:r>
            <a:r>
              <a:rPr lang="ru-RU" sz="2000" b="1" i="1" dirty="0"/>
              <a:t> </a:t>
            </a:r>
            <a:r>
              <a:rPr lang="ru-RU" sz="2000" b="1" i="1" dirty="0" err="1"/>
              <a:t>юридичною</a:t>
            </a:r>
            <a:r>
              <a:rPr lang="ru-RU" sz="2000" b="1" i="1" dirty="0"/>
              <a:t> природою </a:t>
            </a:r>
            <a:r>
              <a:rPr lang="ru-RU" sz="2000" b="1" i="1" dirty="0" err="1"/>
              <a:t>цих</a:t>
            </a:r>
            <a:r>
              <a:rPr lang="ru-RU" sz="2000" b="1" i="1" dirty="0"/>
              <a:t> </a:t>
            </a:r>
            <a:r>
              <a:rPr lang="ru-RU" sz="2000" b="1" i="1" dirty="0" err="1"/>
              <a:t>обставин</a:t>
            </a:r>
            <a:r>
              <a:rPr lang="ru-RU" sz="2000" b="1" i="1" dirty="0"/>
              <a:t>.</a:t>
            </a:r>
          </a:p>
          <a:p>
            <a:endParaRPr lang="ru-RU" sz="2000" dirty="0"/>
          </a:p>
          <a:p>
            <a:r>
              <a:rPr lang="ru-RU" sz="2000" dirty="0"/>
              <a:t> </a:t>
            </a:r>
          </a:p>
          <a:p>
            <a:endParaRPr lang="ru-RU" sz="2000" dirty="0"/>
          </a:p>
          <a:p>
            <a:r>
              <a:rPr lang="ru-RU" sz="2000" dirty="0" err="1"/>
              <a:t>Згідно</a:t>
            </a:r>
            <a:r>
              <a:rPr lang="ru-RU" sz="2000" dirty="0"/>
              <a:t> пункту 2 постанови Пленуму </a:t>
            </a:r>
            <a:r>
              <a:rPr lang="ru-RU" sz="2000" dirty="0" err="1"/>
              <a:t>Вищого</a:t>
            </a:r>
            <a:r>
              <a:rPr lang="ru-RU" sz="2000" dirty="0"/>
              <a:t> </a:t>
            </a:r>
            <a:r>
              <a:rPr lang="ru-RU" sz="2000" dirty="0" err="1"/>
              <a:t>господарського</a:t>
            </a:r>
            <a:r>
              <a:rPr lang="ru-RU" sz="2000" dirty="0"/>
              <a:t> суду </a:t>
            </a:r>
            <a:r>
              <a:rPr lang="ru-RU" sz="2000" dirty="0" err="1"/>
              <a:t>України</a:t>
            </a:r>
            <a:r>
              <a:rPr lang="ru-RU" sz="2000" dirty="0"/>
              <a:t> №17 </a:t>
            </a:r>
            <a:r>
              <a:rPr lang="ru-RU" sz="2000" dirty="0" err="1"/>
              <a:t>від</a:t>
            </a:r>
            <a:r>
              <a:rPr lang="ru-RU" sz="2000" dirty="0"/>
              <a:t> 26 грудня 2011 р. «Про </a:t>
            </a:r>
            <a:r>
              <a:rPr lang="ru-RU" sz="2000" dirty="0" err="1"/>
              <a:t>деякі</a:t>
            </a:r>
            <a:r>
              <a:rPr lang="ru-RU" sz="2000" dirty="0"/>
              <a:t> </a:t>
            </a:r>
            <a:r>
              <a:rPr lang="ru-RU" sz="2000" dirty="0" err="1"/>
              <a:t>питання</a:t>
            </a:r>
            <a:r>
              <a:rPr lang="ru-RU" sz="2000" dirty="0"/>
              <a:t> практики перегляду </a:t>
            </a:r>
            <a:r>
              <a:rPr lang="ru-RU" sz="2000" dirty="0" err="1"/>
              <a:t>рішень</a:t>
            </a:r>
            <a:r>
              <a:rPr lang="ru-RU" sz="2000" dirty="0"/>
              <a:t>, </a:t>
            </a:r>
            <a:r>
              <a:rPr lang="ru-RU" sz="2000" dirty="0" err="1"/>
              <a:t>ухвал</a:t>
            </a:r>
            <a:r>
              <a:rPr lang="ru-RU" sz="2000" dirty="0"/>
              <a:t>, постанов за </a:t>
            </a:r>
            <a:r>
              <a:rPr lang="ru-RU" sz="2000" dirty="0" err="1"/>
              <a:t>нововиявленими</a:t>
            </a:r>
            <a:r>
              <a:rPr lang="ru-RU" sz="2000" dirty="0"/>
              <a:t> </a:t>
            </a:r>
            <a:r>
              <a:rPr lang="ru-RU" sz="2000" dirty="0" err="1"/>
              <a:t>обставинами</a:t>
            </a:r>
            <a:r>
              <a:rPr lang="ru-RU" sz="2000" dirty="0"/>
              <a:t>», до </a:t>
            </a:r>
            <a:r>
              <a:rPr lang="ru-RU" sz="2000" dirty="0" err="1"/>
              <a:t>нововиявлених</a:t>
            </a:r>
            <a:r>
              <a:rPr lang="ru-RU" sz="2000" dirty="0"/>
              <a:t> </a:t>
            </a:r>
            <a:r>
              <a:rPr lang="ru-RU" sz="2000" dirty="0" err="1"/>
              <a:t>обставин</a:t>
            </a:r>
            <a:r>
              <a:rPr lang="ru-RU" sz="2000" dirty="0"/>
              <a:t> належать </a:t>
            </a:r>
            <a:r>
              <a:rPr lang="ru-RU" sz="2000" dirty="0" err="1"/>
              <a:t>матеріально-правові</a:t>
            </a:r>
            <a:r>
              <a:rPr lang="ru-RU" sz="2000" dirty="0"/>
              <a:t> </a:t>
            </a:r>
            <a:r>
              <a:rPr lang="ru-RU" sz="2000" dirty="0" err="1"/>
              <a:t>факти</a:t>
            </a:r>
            <a:r>
              <a:rPr lang="ru-RU" sz="2000" dirty="0"/>
              <a:t>, на </a:t>
            </a:r>
            <a:r>
              <a:rPr lang="ru-RU" sz="2000" dirty="0" err="1"/>
              <a:t>яких</a:t>
            </a:r>
            <a:r>
              <a:rPr lang="ru-RU" sz="2000" dirty="0"/>
              <a:t> </a:t>
            </a:r>
            <a:r>
              <a:rPr lang="ru-RU" sz="2000" dirty="0" err="1"/>
              <a:t>ґрунтуються</a:t>
            </a:r>
            <a:r>
              <a:rPr lang="ru-RU" sz="2000" dirty="0"/>
              <a:t> </a:t>
            </a:r>
            <a:r>
              <a:rPr lang="ru-RU" sz="2000" dirty="0" err="1"/>
              <a:t>вимоги</a:t>
            </a:r>
            <a:r>
              <a:rPr lang="ru-RU" sz="2000" dirty="0"/>
              <a:t> і </a:t>
            </a:r>
            <a:r>
              <a:rPr lang="ru-RU" sz="2000" dirty="0" err="1"/>
              <a:t>заперечення</a:t>
            </a:r>
            <a:r>
              <a:rPr lang="ru-RU" sz="2000" dirty="0"/>
              <a:t> </a:t>
            </a:r>
            <a:r>
              <a:rPr lang="ru-RU" sz="2000" dirty="0" err="1"/>
              <a:t>сторін</a:t>
            </a:r>
            <a:r>
              <a:rPr lang="ru-RU" sz="2000" dirty="0"/>
              <a:t>, а також </a:t>
            </a:r>
            <a:r>
              <a:rPr lang="ru-RU" sz="2000" dirty="0" err="1"/>
              <a:t>інші</a:t>
            </a:r>
            <a:r>
              <a:rPr lang="ru-RU" sz="2000" dirty="0"/>
              <a:t> </a:t>
            </a:r>
            <a:r>
              <a:rPr lang="ru-RU" sz="2000" dirty="0" err="1"/>
              <a:t>факти</a:t>
            </a:r>
            <a:r>
              <a:rPr lang="ru-RU" sz="2000" dirty="0"/>
              <a:t>, </a:t>
            </a:r>
            <a:r>
              <a:rPr lang="ru-RU" sz="2000" dirty="0" err="1"/>
              <a:t>які</a:t>
            </a:r>
            <a:r>
              <a:rPr lang="ru-RU" sz="2000" dirty="0"/>
              <a:t> </a:t>
            </a:r>
            <a:r>
              <a:rPr lang="ru-RU" sz="2000" dirty="0" err="1"/>
              <a:t>мають</a:t>
            </a:r>
            <a:r>
              <a:rPr lang="ru-RU" sz="2000" dirty="0"/>
              <a:t> </a:t>
            </a:r>
            <a:r>
              <a:rPr lang="ru-RU" sz="2000" dirty="0" err="1"/>
              <a:t>значення</a:t>
            </a:r>
            <a:r>
              <a:rPr lang="ru-RU" sz="2000" dirty="0"/>
              <a:t> для правильного </a:t>
            </a:r>
            <a:r>
              <a:rPr lang="ru-RU" sz="2000" dirty="0" err="1"/>
              <a:t>вирішення</a:t>
            </a:r>
            <a:r>
              <a:rPr lang="ru-RU" sz="2000" dirty="0"/>
              <a:t> спору </a:t>
            </a:r>
            <a:r>
              <a:rPr lang="ru-RU" sz="2000" dirty="0" err="1"/>
              <a:t>або</a:t>
            </a:r>
            <a:r>
              <a:rPr lang="ru-RU" sz="2000" dirty="0"/>
              <a:t> </a:t>
            </a:r>
            <a:r>
              <a:rPr lang="ru-RU" sz="2000" dirty="0" err="1"/>
              <a:t>розгляду</a:t>
            </a:r>
            <a:r>
              <a:rPr lang="ru-RU" sz="2000" dirty="0"/>
              <a:t> </a:t>
            </a:r>
            <a:r>
              <a:rPr lang="ru-RU" sz="2000" dirty="0" err="1"/>
              <a:t>справи</a:t>
            </a:r>
            <a:r>
              <a:rPr lang="ru-RU" sz="2000" dirty="0"/>
              <a:t> про </a:t>
            </a:r>
            <a:r>
              <a:rPr lang="ru-RU" sz="2000" dirty="0" err="1"/>
              <a:t>банкрутство</a:t>
            </a:r>
            <a:r>
              <a:rPr lang="ru-RU" sz="2000" dirty="0"/>
              <a:t>. </a:t>
            </a:r>
            <a:r>
              <a:rPr lang="ru-RU" sz="2000" dirty="0" err="1"/>
              <a:t>Необхідними</a:t>
            </a:r>
            <a:r>
              <a:rPr lang="ru-RU" sz="2000" dirty="0"/>
              <a:t> </a:t>
            </a:r>
            <a:r>
              <a:rPr lang="ru-RU" sz="2000" dirty="0" err="1"/>
              <a:t>ознаками</a:t>
            </a:r>
            <a:r>
              <a:rPr lang="ru-RU" sz="2000" dirty="0"/>
              <a:t> </a:t>
            </a:r>
            <a:r>
              <a:rPr lang="ru-RU" sz="2000" dirty="0" err="1"/>
              <a:t>існування</a:t>
            </a:r>
            <a:r>
              <a:rPr lang="ru-RU" sz="2000" dirty="0"/>
              <a:t> </a:t>
            </a:r>
            <a:r>
              <a:rPr lang="ru-RU" sz="2000" dirty="0" err="1"/>
              <a:t>нововиявлених</a:t>
            </a:r>
            <a:r>
              <a:rPr lang="ru-RU" sz="2000" dirty="0"/>
              <a:t> </a:t>
            </a:r>
            <a:r>
              <a:rPr lang="ru-RU" sz="2000" dirty="0" err="1"/>
              <a:t>обставин</a:t>
            </a:r>
            <a:r>
              <a:rPr lang="ru-RU" sz="2000" dirty="0"/>
              <a:t> є </a:t>
            </a:r>
            <a:r>
              <a:rPr lang="ru-RU" sz="2000" dirty="0" err="1"/>
              <a:t>одночасна</a:t>
            </a:r>
            <a:r>
              <a:rPr lang="ru-RU" sz="2000" dirty="0"/>
              <a:t> </a:t>
            </a:r>
            <a:r>
              <a:rPr lang="ru-RU" sz="2000" dirty="0" err="1"/>
              <a:t>наявність</a:t>
            </a:r>
            <a:r>
              <a:rPr lang="ru-RU" sz="2000" dirty="0"/>
              <a:t> таких </a:t>
            </a:r>
            <a:r>
              <a:rPr lang="ru-RU" sz="2000" dirty="0" err="1"/>
              <a:t>трьох</a:t>
            </a:r>
            <a:r>
              <a:rPr lang="ru-RU" sz="2000" dirty="0"/>
              <a:t> умов: </a:t>
            </a:r>
            <a:r>
              <a:rPr lang="ru-RU" sz="2000" dirty="0" err="1"/>
              <a:t>поперше</a:t>
            </a:r>
            <a:r>
              <a:rPr lang="ru-RU" sz="2000" dirty="0"/>
              <a:t>, </a:t>
            </a:r>
            <a:r>
              <a:rPr lang="ru-RU" sz="2000" dirty="0" err="1"/>
              <a:t>їх</a:t>
            </a:r>
            <a:r>
              <a:rPr lang="ru-RU" sz="2000" dirty="0"/>
              <a:t> </a:t>
            </a:r>
            <a:r>
              <a:rPr lang="ru-RU" sz="2000" dirty="0" err="1"/>
              <a:t>існування</a:t>
            </a:r>
            <a:r>
              <a:rPr lang="ru-RU" sz="2000" dirty="0"/>
              <a:t> на час </a:t>
            </a:r>
            <a:r>
              <a:rPr lang="ru-RU" sz="2000" dirty="0" err="1"/>
              <a:t>розгляду</a:t>
            </a:r>
            <a:r>
              <a:rPr lang="ru-RU" sz="2000" dirty="0"/>
              <a:t> </a:t>
            </a:r>
            <a:r>
              <a:rPr lang="ru-RU" sz="2000" dirty="0" err="1"/>
              <a:t>справи</a:t>
            </a:r>
            <a:r>
              <a:rPr lang="ru-RU" sz="2000" dirty="0"/>
              <a:t>, </a:t>
            </a:r>
            <a:r>
              <a:rPr lang="ru-RU" sz="2000" dirty="0" err="1"/>
              <a:t>по-друге</a:t>
            </a:r>
            <a:r>
              <a:rPr lang="ru-RU" sz="2000" dirty="0"/>
              <a:t>, те, </a:t>
            </a:r>
            <a:r>
              <a:rPr lang="ru-RU" sz="2000" dirty="0" err="1"/>
              <a:t>що</a:t>
            </a:r>
            <a:r>
              <a:rPr lang="ru-RU" sz="2000" dirty="0"/>
              <a:t> </a:t>
            </a:r>
            <a:r>
              <a:rPr lang="ru-RU" sz="2000" dirty="0" err="1"/>
              <a:t>ці</a:t>
            </a:r>
            <a:r>
              <a:rPr lang="ru-RU" sz="2000" dirty="0"/>
              <a:t> </a:t>
            </a:r>
            <a:r>
              <a:rPr lang="ru-RU" sz="2000" dirty="0" err="1"/>
              <a:t>обставини</a:t>
            </a:r>
            <a:r>
              <a:rPr lang="ru-RU" sz="2000" dirty="0"/>
              <a:t> не могли бути </a:t>
            </a:r>
            <a:r>
              <a:rPr lang="ru-RU" sz="2000" dirty="0" err="1"/>
              <a:t>відомі</a:t>
            </a:r>
            <a:r>
              <a:rPr lang="ru-RU" sz="2000" dirty="0"/>
              <a:t> </a:t>
            </a:r>
            <a:r>
              <a:rPr lang="ru-RU" sz="2000" dirty="0" err="1"/>
              <a:t>заявнику</a:t>
            </a:r>
            <a:r>
              <a:rPr lang="ru-RU" sz="2000" dirty="0"/>
              <a:t> на час </a:t>
            </a:r>
            <a:r>
              <a:rPr lang="ru-RU" sz="2000" dirty="0" err="1"/>
              <a:t>розгляду</a:t>
            </a:r>
            <a:r>
              <a:rPr lang="ru-RU" sz="2000" dirty="0"/>
              <a:t> </a:t>
            </a:r>
            <a:r>
              <a:rPr lang="ru-RU" sz="2000" dirty="0" err="1"/>
              <a:t>справи</a:t>
            </a:r>
            <a:r>
              <a:rPr lang="ru-RU" sz="2000" dirty="0"/>
              <a:t>, </a:t>
            </a:r>
            <a:r>
              <a:rPr lang="ru-RU" sz="2000" dirty="0" err="1"/>
              <a:t>по-третє</a:t>
            </a:r>
            <a:r>
              <a:rPr lang="ru-RU" sz="2000" dirty="0"/>
              <a:t>, </a:t>
            </a:r>
            <a:r>
              <a:rPr lang="ru-RU" sz="2000" dirty="0" err="1"/>
              <a:t>істотність</a:t>
            </a:r>
            <a:r>
              <a:rPr lang="ru-RU" sz="2000" dirty="0"/>
              <a:t> </a:t>
            </a:r>
            <a:r>
              <a:rPr lang="ru-RU" sz="2000" dirty="0" err="1"/>
              <a:t>даних</a:t>
            </a:r>
            <a:r>
              <a:rPr lang="ru-RU" sz="2000" dirty="0"/>
              <a:t> </a:t>
            </a:r>
            <a:r>
              <a:rPr lang="ru-RU" sz="2000" dirty="0" err="1"/>
              <a:t>обставин</a:t>
            </a:r>
            <a:r>
              <a:rPr lang="ru-RU" sz="2000" dirty="0"/>
              <a:t> для </a:t>
            </a:r>
            <a:r>
              <a:rPr lang="ru-RU" sz="2000" dirty="0" err="1"/>
              <a:t>розгляду</a:t>
            </a:r>
            <a:r>
              <a:rPr lang="ru-RU" sz="2000" dirty="0"/>
              <a:t> </a:t>
            </a:r>
            <a:r>
              <a:rPr lang="ru-RU" sz="2000" dirty="0" err="1"/>
              <a:t>справи</a:t>
            </a:r>
            <a:r>
              <a:rPr lang="ru-RU" sz="2000" dirty="0"/>
              <a:t> (</a:t>
            </a:r>
            <a:r>
              <a:rPr lang="ru-RU" sz="2000" dirty="0" err="1"/>
              <a:t>тобто</a:t>
            </a:r>
            <a:r>
              <a:rPr lang="ru-RU" sz="2000" dirty="0"/>
              <a:t> коли </a:t>
            </a:r>
            <a:r>
              <a:rPr lang="ru-RU" sz="2000" dirty="0" err="1"/>
              <a:t>врахування</a:t>
            </a:r>
            <a:r>
              <a:rPr lang="ru-RU" sz="2000" dirty="0"/>
              <a:t> </a:t>
            </a:r>
            <a:r>
              <a:rPr lang="ru-RU" sz="2000" dirty="0" err="1"/>
              <a:t>їх</a:t>
            </a:r>
            <a:r>
              <a:rPr lang="ru-RU" sz="2000" dirty="0"/>
              <a:t> судом мало б </a:t>
            </a:r>
            <a:r>
              <a:rPr lang="ru-RU" sz="2000" dirty="0" err="1"/>
              <a:t>наслідком</a:t>
            </a:r>
            <a:r>
              <a:rPr lang="ru-RU" sz="2000" dirty="0"/>
              <a:t> </a:t>
            </a:r>
            <a:r>
              <a:rPr lang="ru-RU" sz="2000" dirty="0" err="1"/>
              <a:t>прийняття</a:t>
            </a:r>
            <a:r>
              <a:rPr lang="ru-RU" sz="2000" dirty="0"/>
              <a:t> </a:t>
            </a:r>
            <a:r>
              <a:rPr lang="ru-RU" sz="2000" dirty="0" err="1"/>
              <a:t>іншого</a:t>
            </a:r>
            <a:r>
              <a:rPr lang="ru-RU" sz="2000" dirty="0"/>
              <a:t> судового </a:t>
            </a:r>
            <a:r>
              <a:rPr lang="ru-RU" sz="2000" dirty="0" err="1"/>
              <a:t>рішення</a:t>
            </a:r>
            <a:r>
              <a:rPr lang="ru-RU" sz="2000" dirty="0"/>
              <a:t>, </a:t>
            </a:r>
            <a:r>
              <a:rPr lang="ru-RU" sz="2000" dirty="0" err="1"/>
              <a:t>ніж</a:t>
            </a:r>
            <a:r>
              <a:rPr lang="ru-RU" sz="2000" dirty="0"/>
              <a:t> те, яке </a:t>
            </a:r>
            <a:r>
              <a:rPr lang="ru-RU" sz="2000" dirty="0" err="1"/>
              <a:t>було</a:t>
            </a:r>
            <a:r>
              <a:rPr lang="ru-RU" sz="2000" dirty="0"/>
              <a:t> </a:t>
            </a:r>
            <a:r>
              <a:rPr lang="ru-RU" sz="2000" dirty="0" err="1"/>
              <a:t>прийняте</a:t>
            </a:r>
            <a:r>
              <a:rPr lang="ru-RU" sz="2000" dirty="0"/>
              <a:t>). </a:t>
            </a:r>
          </a:p>
        </p:txBody>
      </p:sp>
    </p:spTree>
    <p:extLst>
      <p:ext uri="{BB962C8B-B14F-4D97-AF65-F5344CB8AC3E}">
        <p14:creationId xmlns:p14="http://schemas.microsoft.com/office/powerpoint/2010/main" val="25714246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0C46EC-7270-791D-5D74-B0ECFFE89531}"/>
              </a:ext>
            </a:extLst>
          </p:cNvPr>
          <p:cNvSpPr txBox="1"/>
          <p:nvPr/>
        </p:nvSpPr>
        <p:spPr>
          <a:xfrm>
            <a:off x="223520" y="457200"/>
            <a:ext cx="10200640" cy="4154984"/>
          </a:xfrm>
          <a:prstGeom prst="rect">
            <a:avLst/>
          </a:prstGeom>
          <a:noFill/>
        </p:spPr>
        <p:txBody>
          <a:bodyPr wrap="square">
            <a:spAutoFit/>
          </a:bodyPr>
          <a:lstStyle/>
          <a:p>
            <a:r>
              <a:rPr lang="ru-RU" sz="2400" dirty="0" err="1"/>
              <a:t>Згідно</a:t>
            </a:r>
            <a:r>
              <a:rPr lang="ru-RU" sz="2400" dirty="0"/>
              <a:t> п. 8.6 </a:t>
            </a:r>
            <a:r>
              <a:rPr lang="ru-RU" sz="2400" dirty="0" err="1"/>
              <a:t>вказаної</a:t>
            </a:r>
            <a:r>
              <a:rPr lang="ru-RU" sz="2400" dirty="0"/>
              <a:t> </a:t>
            </a:r>
            <a:r>
              <a:rPr lang="ru-RU" sz="2400" dirty="0" err="1"/>
              <a:t>вище</a:t>
            </a:r>
            <a:r>
              <a:rPr lang="ru-RU" sz="2400" dirty="0"/>
              <a:t> постанови ВГСУ, </a:t>
            </a:r>
            <a:r>
              <a:rPr lang="ru-RU" sz="2400" dirty="0" err="1"/>
              <a:t>прийняття</a:t>
            </a:r>
            <a:r>
              <a:rPr lang="ru-RU" sz="2400" dirty="0"/>
              <a:t> та </a:t>
            </a:r>
            <a:r>
              <a:rPr lang="ru-RU" sz="2400" dirty="0" err="1"/>
              <a:t>розгляд</a:t>
            </a:r>
            <a:r>
              <a:rPr lang="ru-RU" sz="2400" dirty="0"/>
              <a:t> заяви про перегляд судового </a:t>
            </a:r>
            <a:r>
              <a:rPr lang="ru-RU" sz="2400" dirty="0" err="1"/>
              <a:t>рішення</a:t>
            </a:r>
            <a:r>
              <a:rPr lang="ru-RU" sz="2400" dirty="0"/>
              <a:t> за </a:t>
            </a:r>
            <a:r>
              <a:rPr lang="ru-RU" sz="2400" dirty="0" err="1"/>
              <a:t>нововиявленими</a:t>
            </a:r>
            <a:r>
              <a:rPr lang="ru-RU" sz="2400" dirty="0"/>
              <a:t> </a:t>
            </a:r>
            <a:r>
              <a:rPr lang="ru-RU" sz="2400" dirty="0" err="1"/>
              <a:t>обставинами</a:t>
            </a:r>
            <a:r>
              <a:rPr lang="ru-RU" sz="2400" dirty="0"/>
              <a:t> не </a:t>
            </a:r>
            <a:r>
              <a:rPr lang="ru-RU" sz="2400" dirty="0" err="1"/>
              <a:t>означає</a:t>
            </a:r>
            <a:r>
              <a:rPr lang="ru-RU" sz="2400" dirty="0"/>
              <a:t> </a:t>
            </a:r>
            <a:r>
              <a:rPr lang="ru-RU" sz="2400" dirty="0" err="1"/>
              <a:t>обов'язкового</a:t>
            </a:r>
            <a:r>
              <a:rPr lang="ru-RU" sz="2400" dirty="0"/>
              <a:t> </a:t>
            </a:r>
            <a:r>
              <a:rPr lang="ru-RU" sz="2400" dirty="0" err="1"/>
              <a:t>скасування</a:t>
            </a:r>
            <a:r>
              <a:rPr lang="ru-RU" sz="2400" dirty="0"/>
              <a:t> </a:t>
            </a:r>
            <a:r>
              <a:rPr lang="ru-RU" sz="2400" dirty="0" err="1"/>
              <a:t>чи</a:t>
            </a:r>
            <a:r>
              <a:rPr lang="ru-RU" sz="2400" dirty="0"/>
              <a:t> </a:t>
            </a:r>
            <a:r>
              <a:rPr lang="ru-RU" sz="2400" dirty="0" err="1"/>
              <a:t>зміни</a:t>
            </a:r>
            <a:r>
              <a:rPr lang="ru-RU" sz="2400" dirty="0"/>
              <a:t> </a:t>
            </a:r>
            <a:r>
              <a:rPr lang="ru-RU" sz="2400" dirty="0" err="1"/>
              <a:t>рішення</a:t>
            </a:r>
            <a:r>
              <a:rPr lang="ru-RU" sz="2400" dirty="0"/>
              <a:t>, </a:t>
            </a:r>
            <a:r>
              <a:rPr lang="ru-RU" sz="2400" dirty="0" err="1"/>
              <a:t>що</a:t>
            </a:r>
            <a:r>
              <a:rPr lang="ru-RU" sz="2400" dirty="0"/>
              <a:t> </a:t>
            </a:r>
            <a:r>
              <a:rPr lang="ru-RU" sz="2400" dirty="0" err="1"/>
              <a:t>переглядається</a:t>
            </a:r>
            <a:r>
              <a:rPr lang="ru-RU" sz="2400" dirty="0"/>
              <a:t>. Результат перегляду повинен </a:t>
            </a:r>
            <a:r>
              <a:rPr lang="ru-RU" sz="2400" dirty="0" err="1"/>
              <a:t>випливати</a:t>
            </a:r>
            <a:r>
              <a:rPr lang="ru-RU" sz="2400" dirty="0"/>
              <a:t> з </a:t>
            </a:r>
            <a:r>
              <a:rPr lang="ru-RU" sz="2400" dirty="0" err="1"/>
              <a:t>оцінки</a:t>
            </a:r>
            <a:r>
              <a:rPr lang="ru-RU" sz="2400" dirty="0"/>
              <a:t> </a:t>
            </a:r>
            <a:r>
              <a:rPr lang="ru-RU" sz="2400" dirty="0" err="1"/>
              <a:t>доказів</a:t>
            </a:r>
            <a:r>
              <a:rPr lang="ru-RU" sz="2400" dirty="0"/>
              <a:t>, </a:t>
            </a:r>
            <a:r>
              <a:rPr lang="ru-RU" sz="2400" dirty="0" err="1"/>
              <a:t>зібраних</a:t>
            </a:r>
            <a:r>
              <a:rPr lang="ru-RU" sz="2400" dirty="0"/>
              <a:t> у </a:t>
            </a:r>
            <a:r>
              <a:rPr lang="ru-RU" sz="2400" dirty="0" err="1"/>
              <a:t>справі</a:t>
            </a:r>
            <a:r>
              <a:rPr lang="ru-RU" sz="2400" dirty="0"/>
              <a:t>, і </a:t>
            </a:r>
            <a:r>
              <a:rPr lang="ru-RU" sz="2400" dirty="0" err="1"/>
              <a:t>встановлення</a:t>
            </a:r>
            <a:r>
              <a:rPr lang="ru-RU" sz="2400" dirty="0"/>
              <a:t> </a:t>
            </a:r>
            <a:r>
              <a:rPr lang="ru-RU" sz="2400" dirty="0" err="1"/>
              <a:t>господарським</a:t>
            </a:r>
            <a:r>
              <a:rPr lang="ru-RU" sz="2400" dirty="0"/>
              <a:t> судом на </a:t>
            </a:r>
            <a:r>
              <a:rPr lang="ru-RU" sz="2400" dirty="0" err="1"/>
              <a:t>основі</a:t>
            </a:r>
            <a:r>
              <a:rPr lang="ru-RU" sz="2400" dirty="0"/>
              <a:t> </a:t>
            </a:r>
            <a:r>
              <a:rPr lang="ru-RU" sz="2400" dirty="0" err="1"/>
              <a:t>цієї</a:t>
            </a:r>
            <a:r>
              <a:rPr lang="ru-RU" sz="2400" dirty="0"/>
              <a:t> </a:t>
            </a:r>
            <a:r>
              <a:rPr lang="ru-RU" sz="2400" dirty="0" err="1"/>
              <a:t>оцінки</a:t>
            </a:r>
            <a:r>
              <a:rPr lang="ru-RU" sz="2400" dirty="0"/>
              <a:t> </a:t>
            </a:r>
            <a:r>
              <a:rPr lang="ru-RU" sz="2400" dirty="0" err="1"/>
              <a:t>наявності</a:t>
            </a:r>
            <a:r>
              <a:rPr lang="ru-RU" sz="2400" dirty="0"/>
              <a:t> </a:t>
            </a:r>
            <a:r>
              <a:rPr lang="ru-RU" sz="2400" dirty="0" err="1"/>
              <a:t>або</a:t>
            </a:r>
            <a:r>
              <a:rPr lang="ru-RU" sz="2400" dirty="0"/>
              <a:t> </a:t>
            </a:r>
            <a:r>
              <a:rPr lang="ru-RU" sz="2400" dirty="0" err="1"/>
              <a:t>відсутності</a:t>
            </a:r>
            <a:r>
              <a:rPr lang="ru-RU" sz="2400" dirty="0"/>
              <a:t> </a:t>
            </a:r>
            <a:r>
              <a:rPr lang="ru-RU" sz="2400" dirty="0" err="1"/>
              <a:t>нововиявлених</a:t>
            </a:r>
            <a:r>
              <a:rPr lang="ru-RU" sz="2400" dirty="0"/>
              <a:t> </a:t>
            </a:r>
            <a:r>
              <a:rPr lang="ru-RU" sz="2400" dirty="0" err="1"/>
              <a:t>обставин</a:t>
            </a:r>
            <a:r>
              <a:rPr lang="ru-RU" sz="2400" dirty="0"/>
              <a:t>, </a:t>
            </a:r>
            <a:r>
              <a:rPr lang="ru-RU" sz="2400" dirty="0" err="1"/>
              <a:t>визначення</a:t>
            </a:r>
            <a:r>
              <a:rPr lang="ru-RU" sz="2400" dirty="0"/>
              <a:t> </a:t>
            </a:r>
            <a:r>
              <a:rPr lang="ru-RU" sz="2400" dirty="0" err="1"/>
              <a:t>їх</a:t>
            </a:r>
            <a:r>
              <a:rPr lang="ru-RU" sz="2400" dirty="0"/>
              <a:t> </a:t>
            </a:r>
            <a:r>
              <a:rPr lang="ru-RU" sz="2400" dirty="0" err="1"/>
              <a:t>істотності</a:t>
            </a:r>
            <a:r>
              <a:rPr lang="ru-RU" sz="2400" dirty="0"/>
              <a:t> для правильного </a:t>
            </a:r>
            <a:r>
              <a:rPr lang="ru-RU" sz="2400" dirty="0" err="1"/>
              <a:t>вирішення</a:t>
            </a:r>
            <a:r>
              <a:rPr lang="ru-RU" sz="2400" dirty="0"/>
              <a:t> спору </a:t>
            </a:r>
            <a:r>
              <a:rPr lang="ru-RU" sz="2400" dirty="0" err="1"/>
              <a:t>або</a:t>
            </a:r>
            <a:r>
              <a:rPr lang="ru-RU" sz="2400" dirty="0"/>
              <a:t> </a:t>
            </a:r>
            <a:r>
              <a:rPr lang="ru-RU" sz="2400" dirty="0" err="1"/>
              <a:t>розгляду</a:t>
            </a:r>
            <a:r>
              <a:rPr lang="ru-RU" sz="2400" dirty="0"/>
              <a:t> </a:t>
            </a:r>
            <a:r>
              <a:rPr lang="ru-RU" sz="2400" dirty="0" err="1"/>
              <a:t>справи</a:t>
            </a:r>
            <a:r>
              <a:rPr lang="ru-RU" sz="2400" dirty="0"/>
              <a:t> про </a:t>
            </a:r>
            <a:r>
              <a:rPr lang="ru-RU" sz="2400" dirty="0" err="1"/>
              <a:t>банкрутство</a:t>
            </a:r>
            <a:r>
              <a:rPr lang="ru-RU" sz="2400" dirty="0"/>
              <a:t>. </a:t>
            </a:r>
            <a:r>
              <a:rPr lang="ru-RU" sz="2400" dirty="0" err="1"/>
              <a:t>Господарський</a:t>
            </a:r>
            <a:r>
              <a:rPr lang="ru-RU" sz="2400" dirty="0"/>
              <a:t> суд </a:t>
            </a:r>
            <a:r>
              <a:rPr lang="ru-RU" sz="2400" dirty="0" err="1"/>
              <a:t>вправі</a:t>
            </a:r>
            <a:r>
              <a:rPr lang="ru-RU" sz="2400" dirty="0"/>
              <a:t> </a:t>
            </a:r>
            <a:r>
              <a:rPr lang="ru-RU" sz="2400" dirty="0" err="1"/>
              <a:t>змінити</a:t>
            </a:r>
            <a:r>
              <a:rPr lang="ru-RU" sz="2400" dirty="0"/>
              <a:t> </a:t>
            </a:r>
            <a:r>
              <a:rPr lang="ru-RU" sz="2400" dirty="0" err="1"/>
              <a:t>або</a:t>
            </a:r>
            <a:r>
              <a:rPr lang="ru-RU" sz="2400" dirty="0"/>
              <a:t> </a:t>
            </a:r>
            <a:r>
              <a:rPr lang="ru-RU" sz="2400" dirty="0" err="1"/>
              <a:t>скасувати</a:t>
            </a:r>
            <a:r>
              <a:rPr lang="ru-RU" sz="2400" dirty="0"/>
              <a:t> </a:t>
            </a:r>
            <a:r>
              <a:rPr lang="ru-RU" sz="2400" dirty="0" err="1"/>
              <a:t>судове</a:t>
            </a:r>
            <a:r>
              <a:rPr lang="ru-RU" sz="2400" dirty="0"/>
              <a:t> </a:t>
            </a:r>
            <a:r>
              <a:rPr lang="ru-RU" sz="2400" dirty="0" err="1"/>
              <a:t>рішення</a:t>
            </a:r>
            <a:r>
              <a:rPr lang="ru-RU" sz="2400" dirty="0"/>
              <a:t> за </a:t>
            </a:r>
            <a:r>
              <a:rPr lang="ru-RU" sz="2400" dirty="0" err="1"/>
              <a:t>нововиявленими</a:t>
            </a:r>
            <a:r>
              <a:rPr lang="ru-RU" sz="2400" dirty="0"/>
              <a:t> </a:t>
            </a:r>
            <a:r>
              <a:rPr lang="ru-RU" sz="2400" dirty="0" err="1"/>
              <a:t>обставинами</a:t>
            </a:r>
            <a:r>
              <a:rPr lang="ru-RU" sz="2400" dirty="0"/>
              <a:t> </a:t>
            </a:r>
            <a:r>
              <a:rPr lang="ru-RU" sz="2400" dirty="0" err="1"/>
              <a:t>лише</a:t>
            </a:r>
            <a:r>
              <a:rPr lang="ru-RU" sz="2400" dirty="0"/>
              <a:t> за </a:t>
            </a:r>
            <a:r>
              <a:rPr lang="ru-RU" sz="2400" dirty="0" err="1"/>
              <a:t>умови</a:t>
            </a:r>
            <a:r>
              <a:rPr lang="ru-RU" sz="2400" dirty="0"/>
              <a:t>, </a:t>
            </a:r>
            <a:r>
              <a:rPr lang="ru-RU" sz="2400" dirty="0" err="1"/>
              <a:t>що</a:t>
            </a:r>
            <a:r>
              <a:rPr lang="ru-RU" sz="2400" dirty="0"/>
              <a:t> </a:t>
            </a:r>
            <a:r>
              <a:rPr lang="ru-RU" sz="2400" dirty="0" err="1"/>
              <a:t>ці</a:t>
            </a:r>
            <a:r>
              <a:rPr lang="ru-RU" sz="2400" dirty="0"/>
              <a:t> </a:t>
            </a:r>
            <a:r>
              <a:rPr lang="ru-RU" sz="2400" dirty="0" err="1"/>
              <a:t>обставини</a:t>
            </a:r>
            <a:r>
              <a:rPr lang="ru-RU" sz="2400" dirty="0"/>
              <a:t> </a:t>
            </a:r>
            <a:r>
              <a:rPr lang="ru-RU" sz="2400" dirty="0" err="1"/>
              <a:t>впливають</a:t>
            </a:r>
            <a:r>
              <a:rPr lang="ru-RU" sz="2400" dirty="0"/>
              <a:t> на </a:t>
            </a:r>
            <a:r>
              <a:rPr lang="ru-RU" sz="2400" dirty="0" err="1"/>
              <a:t>юридичну</a:t>
            </a:r>
            <a:r>
              <a:rPr lang="ru-RU" sz="2400" dirty="0"/>
              <a:t> </a:t>
            </a:r>
            <a:r>
              <a:rPr lang="ru-RU" sz="2400" dirty="0" err="1"/>
              <a:t>оцінку</a:t>
            </a:r>
            <a:r>
              <a:rPr lang="ru-RU" sz="2400" dirty="0"/>
              <a:t> </a:t>
            </a:r>
            <a:r>
              <a:rPr lang="ru-RU" sz="2400" dirty="0" err="1"/>
              <a:t>обставин</a:t>
            </a:r>
            <a:r>
              <a:rPr lang="ru-RU" sz="2400" dirty="0"/>
              <a:t>, </a:t>
            </a:r>
            <a:r>
              <a:rPr lang="ru-RU" sz="2400" dirty="0" err="1"/>
              <a:t>здійснену</a:t>
            </a:r>
            <a:r>
              <a:rPr lang="ru-RU" sz="2400" dirty="0"/>
              <a:t> судом у судовому </a:t>
            </a:r>
            <a:r>
              <a:rPr lang="ru-RU" sz="2400" dirty="0" err="1"/>
              <a:t>рішенні</a:t>
            </a:r>
            <a:r>
              <a:rPr lang="ru-RU" sz="2400" dirty="0"/>
              <a:t>, </a:t>
            </a:r>
            <a:r>
              <a:rPr lang="ru-RU" sz="2400" dirty="0" err="1"/>
              <a:t>що</a:t>
            </a:r>
            <a:r>
              <a:rPr lang="ru-RU" sz="2400" dirty="0"/>
              <a:t> </a:t>
            </a:r>
            <a:r>
              <a:rPr lang="ru-RU" sz="2400" dirty="0" err="1"/>
              <a:t>переглядається</a:t>
            </a:r>
            <a:r>
              <a:rPr lang="ru-RU" sz="2400" dirty="0"/>
              <a:t>.</a:t>
            </a:r>
          </a:p>
        </p:txBody>
      </p:sp>
    </p:spTree>
    <p:extLst>
      <p:ext uri="{BB962C8B-B14F-4D97-AF65-F5344CB8AC3E}">
        <p14:creationId xmlns:p14="http://schemas.microsoft.com/office/powerpoint/2010/main" val="320745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C6DCD7-8C99-63A5-18B9-42022A998687}"/>
              </a:ext>
            </a:extLst>
          </p:cNvPr>
          <p:cNvSpPr txBox="1"/>
          <p:nvPr/>
        </p:nvSpPr>
        <p:spPr>
          <a:xfrm>
            <a:off x="182880" y="518160"/>
            <a:ext cx="10485120" cy="830997"/>
          </a:xfrm>
          <a:prstGeom prst="rect">
            <a:avLst/>
          </a:prstGeom>
          <a:noFill/>
        </p:spPr>
        <p:txBody>
          <a:bodyPr wrap="square" rtlCol="0">
            <a:spAutoFit/>
          </a:bodyPr>
          <a:lstStyle/>
          <a:p>
            <a:r>
              <a:rPr lang="uk-UA" sz="2400" dirty="0"/>
              <a:t>Окремо від рішення суду першої інстанції можуть бути оскаржені в апеляційному порядку ухвали суду першої інстанції: </a:t>
            </a:r>
          </a:p>
        </p:txBody>
      </p:sp>
      <p:sp>
        <p:nvSpPr>
          <p:cNvPr id="3" name="TextBox 2">
            <a:extLst>
              <a:ext uri="{FF2B5EF4-FFF2-40B4-BE49-F238E27FC236}">
                <a16:creationId xmlns:a16="http://schemas.microsoft.com/office/drawing/2014/main" id="{5A51ABDB-0DCF-453F-9D99-D65B33EB36E9}"/>
              </a:ext>
            </a:extLst>
          </p:cNvPr>
          <p:cNvSpPr txBox="1"/>
          <p:nvPr/>
        </p:nvSpPr>
        <p:spPr>
          <a:xfrm>
            <a:off x="182880" y="1887638"/>
            <a:ext cx="10485120" cy="4893647"/>
          </a:xfrm>
          <a:prstGeom prst="rect">
            <a:avLst/>
          </a:prstGeom>
          <a:noFill/>
        </p:spPr>
        <p:txBody>
          <a:bodyPr wrap="square" rtlCol="0">
            <a:spAutoFit/>
          </a:bodyPr>
          <a:lstStyle/>
          <a:p>
            <a:pPr marL="457200" indent="-457200">
              <a:buAutoNum type="arabicParenR"/>
            </a:pPr>
            <a:r>
              <a:rPr lang="ru-RU" sz="2400" dirty="0"/>
              <a:t>про </a:t>
            </a:r>
            <a:r>
              <a:rPr lang="ru-RU" sz="2400" dirty="0" err="1"/>
              <a:t>відмову</a:t>
            </a:r>
            <a:r>
              <a:rPr lang="ru-RU" sz="2400" dirty="0"/>
              <a:t> у </a:t>
            </a:r>
            <a:r>
              <a:rPr lang="ru-RU" sz="2400" dirty="0" err="1"/>
              <a:t>видачі</a:t>
            </a:r>
            <a:r>
              <a:rPr lang="ru-RU" sz="2400" dirty="0"/>
              <a:t> судового наказу;</a:t>
            </a:r>
          </a:p>
          <a:p>
            <a:endParaRPr lang="ru-RU" sz="2400" dirty="0"/>
          </a:p>
          <a:p>
            <a:r>
              <a:rPr lang="ru-RU" sz="2400" dirty="0"/>
              <a:t>2) про </a:t>
            </a:r>
            <a:r>
              <a:rPr lang="ru-RU" sz="2400" dirty="0" err="1"/>
              <a:t>забезпечення</a:t>
            </a:r>
            <a:r>
              <a:rPr lang="ru-RU" sz="2400" dirty="0"/>
              <a:t> </a:t>
            </a:r>
            <a:r>
              <a:rPr lang="ru-RU" sz="2400" dirty="0" err="1"/>
              <a:t>доказів</a:t>
            </a:r>
            <a:r>
              <a:rPr lang="ru-RU" sz="2400" dirty="0"/>
              <a:t>, </a:t>
            </a:r>
            <a:r>
              <a:rPr lang="ru-RU" sz="2400" dirty="0" err="1"/>
              <a:t>відмову</a:t>
            </a:r>
            <a:r>
              <a:rPr lang="ru-RU" sz="2400" dirty="0"/>
              <a:t> в </a:t>
            </a:r>
            <a:r>
              <a:rPr lang="ru-RU" sz="2400" dirty="0" err="1"/>
              <a:t>забезпеченні</a:t>
            </a:r>
            <a:r>
              <a:rPr lang="ru-RU" sz="2400" dirty="0"/>
              <a:t> </a:t>
            </a:r>
            <a:r>
              <a:rPr lang="ru-RU" sz="2400" dirty="0" err="1"/>
              <a:t>доказів</a:t>
            </a:r>
            <a:r>
              <a:rPr lang="ru-RU" sz="2400" dirty="0"/>
              <a:t>, </a:t>
            </a:r>
            <a:r>
              <a:rPr lang="ru-RU" sz="2400" dirty="0" err="1"/>
              <a:t>скасування</a:t>
            </a:r>
            <a:r>
              <a:rPr lang="ru-RU" sz="2400" dirty="0"/>
              <a:t> </a:t>
            </a:r>
            <a:r>
              <a:rPr lang="ru-RU" sz="2400" dirty="0" err="1"/>
              <a:t>ухвали</a:t>
            </a:r>
            <a:r>
              <a:rPr lang="ru-RU" sz="2400" dirty="0"/>
              <a:t> про </a:t>
            </a:r>
            <a:r>
              <a:rPr lang="ru-RU" sz="2400" dirty="0" err="1"/>
              <a:t>забезпечення</a:t>
            </a:r>
            <a:r>
              <a:rPr lang="ru-RU" sz="2400" dirty="0"/>
              <a:t> </a:t>
            </a:r>
            <a:r>
              <a:rPr lang="ru-RU" sz="2400" dirty="0" err="1"/>
              <a:t>доказів</a:t>
            </a:r>
            <a:r>
              <a:rPr lang="ru-RU" sz="2400" dirty="0"/>
              <a:t>; </a:t>
            </a:r>
          </a:p>
          <a:p>
            <a:endParaRPr lang="ru-RU" sz="2400" dirty="0"/>
          </a:p>
          <a:p>
            <a:pPr marL="457200" indent="-457200">
              <a:buAutoNum type="arabicParenR" startAt="3"/>
            </a:pPr>
            <a:r>
              <a:rPr lang="ru-RU" sz="2400" dirty="0"/>
              <a:t>про </a:t>
            </a:r>
            <a:r>
              <a:rPr lang="ru-RU" sz="2400" dirty="0" err="1"/>
              <a:t>забезпечення</a:t>
            </a:r>
            <a:r>
              <a:rPr lang="ru-RU" sz="2400" dirty="0"/>
              <a:t> позову, </a:t>
            </a:r>
            <a:r>
              <a:rPr lang="ru-RU" sz="2400" dirty="0" err="1"/>
              <a:t>заміну</a:t>
            </a:r>
            <a:r>
              <a:rPr lang="ru-RU" sz="2400" dirty="0"/>
              <a:t> заходу </a:t>
            </a:r>
            <a:r>
              <a:rPr lang="ru-RU" sz="2400" dirty="0" err="1"/>
              <a:t>забезпечення</a:t>
            </a:r>
            <a:r>
              <a:rPr lang="ru-RU" sz="2400" dirty="0"/>
              <a:t> позову;</a:t>
            </a:r>
          </a:p>
          <a:p>
            <a:pPr marL="457200" indent="-457200">
              <a:buAutoNum type="arabicParenR" startAt="3"/>
            </a:pPr>
            <a:endParaRPr lang="ru-RU" sz="2400" dirty="0"/>
          </a:p>
          <a:p>
            <a:r>
              <a:rPr lang="ru-RU" sz="2400" dirty="0"/>
              <a:t>4) про </a:t>
            </a:r>
            <a:r>
              <a:rPr lang="ru-RU" sz="2400" dirty="0" err="1"/>
              <a:t>скасування</a:t>
            </a:r>
            <a:r>
              <a:rPr lang="ru-RU" sz="2400" dirty="0"/>
              <a:t> </a:t>
            </a:r>
            <a:r>
              <a:rPr lang="ru-RU" sz="2400" dirty="0" err="1"/>
              <a:t>забезпечення</a:t>
            </a:r>
            <a:r>
              <a:rPr lang="ru-RU" sz="2400" dirty="0"/>
              <a:t> позову </a:t>
            </a:r>
            <a:r>
              <a:rPr lang="ru-RU" sz="2400" dirty="0" err="1"/>
              <a:t>або</a:t>
            </a:r>
            <a:r>
              <a:rPr lang="ru-RU" sz="2400" dirty="0"/>
              <a:t> про </a:t>
            </a:r>
            <a:r>
              <a:rPr lang="ru-RU" sz="2400" dirty="0" err="1"/>
              <a:t>відмову</a:t>
            </a:r>
            <a:r>
              <a:rPr lang="ru-RU" sz="2400" dirty="0"/>
              <a:t> у </a:t>
            </a:r>
            <a:r>
              <a:rPr lang="ru-RU" sz="2400" dirty="0" err="1"/>
              <a:t>забезпеченні</a:t>
            </a:r>
            <a:r>
              <a:rPr lang="ru-RU" sz="2400" dirty="0"/>
              <a:t> позову, </a:t>
            </a:r>
            <a:r>
              <a:rPr lang="ru-RU" sz="2400" dirty="0" err="1"/>
              <a:t>відмову</a:t>
            </a:r>
            <a:r>
              <a:rPr lang="ru-RU" sz="2400" dirty="0"/>
              <a:t> у </a:t>
            </a:r>
            <a:r>
              <a:rPr lang="ru-RU" sz="2400" dirty="0" err="1"/>
              <a:t>скасуванні</a:t>
            </a:r>
            <a:r>
              <a:rPr lang="ru-RU" sz="2400" dirty="0"/>
              <a:t> </a:t>
            </a:r>
            <a:r>
              <a:rPr lang="ru-RU" sz="2400" dirty="0" err="1"/>
              <a:t>чи</a:t>
            </a:r>
            <a:r>
              <a:rPr lang="ru-RU" sz="2400" dirty="0"/>
              <a:t> </a:t>
            </a:r>
            <a:r>
              <a:rPr lang="ru-RU" sz="2400" dirty="0" err="1"/>
              <a:t>заміні</a:t>
            </a:r>
            <a:r>
              <a:rPr lang="ru-RU" sz="2400" dirty="0"/>
              <a:t> </a:t>
            </a:r>
            <a:r>
              <a:rPr lang="ru-RU" sz="2400" dirty="0" err="1"/>
              <a:t>заходів</a:t>
            </a:r>
            <a:r>
              <a:rPr lang="ru-RU" sz="2400" dirty="0"/>
              <a:t> </a:t>
            </a:r>
            <a:r>
              <a:rPr lang="ru-RU" sz="2400" dirty="0" err="1"/>
              <a:t>забезпечення</a:t>
            </a:r>
            <a:r>
              <a:rPr lang="ru-RU" sz="2400" dirty="0"/>
              <a:t> позову;</a:t>
            </a:r>
          </a:p>
          <a:p>
            <a:r>
              <a:rPr lang="ru-RU" sz="2400" dirty="0"/>
              <a:t> </a:t>
            </a:r>
          </a:p>
          <a:p>
            <a:pPr marL="457200" indent="-457200">
              <a:buAutoNum type="arabicParenR" startAt="5"/>
            </a:pPr>
            <a:r>
              <a:rPr lang="ru-RU" sz="2400" dirty="0"/>
              <a:t>про </a:t>
            </a:r>
            <a:r>
              <a:rPr lang="ru-RU" sz="2400" dirty="0" err="1"/>
              <a:t>зустрічне</a:t>
            </a:r>
            <a:r>
              <a:rPr lang="ru-RU" sz="2400" dirty="0"/>
              <a:t> </a:t>
            </a:r>
            <a:r>
              <a:rPr lang="ru-RU" sz="2400" dirty="0" err="1"/>
              <a:t>забезпечення</a:t>
            </a:r>
            <a:r>
              <a:rPr lang="ru-RU" sz="2400" dirty="0"/>
              <a:t>, </a:t>
            </a:r>
            <a:r>
              <a:rPr lang="ru-RU" sz="2400" dirty="0" err="1"/>
              <a:t>зміну</a:t>
            </a:r>
            <a:r>
              <a:rPr lang="ru-RU" sz="2400" dirty="0"/>
              <a:t> </a:t>
            </a:r>
            <a:r>
              <a:rPr lang="ru-RU" sz="2400" dirty="0" err="1"/>
              <a:t>чи</a:t>
            </a:r>
            <a:r>
              <a:rPr lang="ru-RU" sz="2400" dirty="0"/>
              <a:t> </a:t>
            </a:r>
            <a:r>
              <a:rPr lang="ru-RU" sz="2400" dirty="0" err="1"/>
              <a:t>скасування</a:t>
            </a:r>
            <a:r>
              <a:rPr lang="ru-RU" sz="2400" dirty="0"/>
              <a:t> </a:t>
            </a:r>
            <a:r>
              <a:rPr lang="ru-RU" sz="2400" dirty="0" err="1"/>
              <a:t>зустрічного</a:t>
            </a:r>
            <a:r>
              <a:rPr lang="ru-RU" sz="2400" dirty="0"/>
              <a:t> </a:t>
            </a:r>
            <a:r>
              <a:rPr lang="ru-RU" sz="2400" dirty="0" err="1"/>
              <a:t>забезпечення</a:t>
            </a:r>
            <a:r>
              <a:rPr lang="ru-RU" sz="2400" dirty="0"/>
              <a:t>;</a:t>
            </a:r>
          </a:p>
          <a:p>
            <a:pPr marL="457200" indent="-457200">
              <a:buAutoNum type="arabicParenR" startAt="5"/>
            </a:pPr>
            <a:endParaRPr lang="ru-RU" sz="2400" dirty="0"/>
          </a:p>
        </p:txBody>
      </p:sp>
    </p:spTree>
    <p:extLst>
      <p:ext uri="{BB962C8B-B14F-4D97-AF65-F5344CB8AC3E}">
        <p14:creationId xmlns:p14="http://schemas.microsoft.com/office/powerpoint/2010/main" val="16713168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827BCA-DB8B-BA78-7632-73BC09EB6039}"/>
              </a:ext>
            </a:extLst>
          </p:cNvPr>
          <p:cNvSpPr txBox="1"/>
          <p:nvPr/>
        </p:nvSpPr>
        <p:spPr>
          <a:xfrm>
            <a:off x="274320" y="508000"/>
            <a:ext cx="8869680" cy="1015663"/>
          </a:xfrm>
          <a:prstGeom prst="rect">
            <a:avLst/>
          </a:prstGeom>
          <a:noFill/>
        </p:spPr>
        <p:txBody>
          <a:bodyPr wrap="square">
            <a:spAutoFit/>
          </a:bodyPr>
          <a:lstStyle/>
          <a:p>
            <a:r>
              <a:rPr lang="ru-RU" sz="2000" dirty="0"/>
              <a:t>Порядок і строк </a:t>
            </a:r>
            <a:r>
              <a:rPr lang="ru-RU" sz="2000" dirty="0" err="1"/>
              <a:t>подання</a:t>
            </a:r>
            <a:r>
              <a:rPr lang="ru-RU" sz="2000" dirty="0"/>
              <a:t> заяви про перегляд </a:t>
            </a:r>
            <a:r>
              <a:rPr lang="ru-RU" sz="2000" dirty="0" err="1"/>
              <a:t>судових</a:t>
            </a:r>
            <a:r>
              <a:rPr lang="ru-RU" sz="2000" dirty="0"/>
              <a:t> </a:t>
            </a:r>
            <a:r>
              <a:rPr lang="ru-RU" sz="2000" dirty="0" err="1"/>
              <a:t>рішень</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r>
              <a:rPr lang="ru-RU" sz="2000" dirty="0" err="1"/>
              <a:t>здійснюється</a:t>
            </a:r>
            <a:r>
              <a:rPr lang="ru-RU" sz="2000" dirty="0"/>
              <a:t> </a:t>
            </a:r>
            <a:r>
              <a:rPr lang="ru-RU" sz="2000" dirty="0" err="1"/>
              <a:t>відповідно</a:t>
            </a:r>
            <a:r>
              <a:rPr lang="ru-RU" sz="2000" dirty="0"/>
              <a:t> до </a:t>
            </a:r>
            <a:r>
              <a:rPr lang="ru-RU" sz="2000" dirty="0" err="1"/>
              <a:t>вимог</a:t>
            </a:r>
            <a:r>
              <a:rPr lang="ru-RU" sz="2000" dirty="0"/>
              <a:t> </a:t>
            </a:r>
            <a:r>
              <a:rPr lang="ru-RU" sz="2000" dirty="0" err="1"/>
              <a:t>статті</a:t>
            </a:r>
            <a:r>
              <a:rPr lang="ru-RU" sz="2000" dirty="0"/>
              <a:t> 321 ГПК.</a:t>
            </a:r>
          </a:p>
        </p:txBody>
      </p:sp>
      <p:sp>
        <p:nvSpPr>
          <p:cNvPr id="5" name="TextBox 4">
            <a:extLst>
              <a:ext uri="{FF2B5EF4-FFF2-40B4-BE49-F238E27FC236}">
                <a16:creationId xmlns:a16="http://schemas.microsoft.com/office/drawing/2014/main" id="{5B28586A-76D9-E9AE-0419-9F92789F841F}"/>
              </a:ext>
            </a:extLst>
          </p:cNvPr>
          <p:cNvSpPr txBox="1"/>
          <p:nvPr/>
        </p:nvSpPr>
        <p:spPr>
          <a:xfrm>
            <a:off x="4399280" y="1452384"/>
            <a:ext cx="6096000" cy="1600438"/>
          </a:xfrm>
          <a:prstGeom prst="rect">
            <a:avLst/>
          </a:prstGeom>
          <a:noFill/>
        </p:spPr>
        <p:txBody>
          <a:bodyPr wrap="square">
            <a:spAutoFit/>
          </a:bodyPr>
          <a:lstStyle/>
          <a:p>
            <a:r>
              <a:rPr lang="ru-RU" sz="2000" dirty="0" err="1"/>
              <a:t>Господарське</a:t>
            </a:r>
            <a:r>
              <a:rPr lang="ru-RU" sz="2000" dirty="0"/>
              <a:t> </a:t>
            </a:r>
            <a:r>
              <a:rPr lang="ru-RU" sz="2000" dirty="0" err="1"/>
              <a:t>процесуальне</a:t>
            </a:r>
            <a:r>
              <a:rPr lang="ru-RU" sz="2000" dirty="0"/>
              <a:t> </a:t>
            </a:r>
            <a:r>
              <a:rPr lang="ru-RU" sz="2000" dirty="0" err="1"/>
              <a:t>законодавство</a:t>
            </a:r>
            <a:r>
              <a:rPr lang="ru-RU" sz="2000" dirty="0"/>
              <a:t> </a:t>
            </a:r>
            <a:r>
              <a:rPr lang="ru-RU" sz="2000" dirty="0" err="1"/>
              <a:t>окреслило</a:t>
            </a:r>
            <a:r>
              <a:rPr lang="ru-RU" sz="2000" dirty="0"/>
              <a:t> </a:t>
            </a:r>
            <a:r>
              <a:rPr lang="ru-RU" sz="2000" dirty="0" err="1"/>
              <a:t>правові</a:t>
            </a:r>
            <a:r>
              <a:rPr lang="ru-RU" sz="2000" dirty="0"/>
              <a:t> </a:t>
            </a:r>
            <a:r>
              <a:rPr lang="ru-RU" sz="2000" dirty="0" err="1"/>
              <a:t>підстави</a:t>
            </a:r>
            <a:r>
              <a:rPr lang="ru-RU" sz="2000" dirty="0"/>
              <a:t> порядку перегляду </a:t>
            </a:r>
            <a:r>
              <a:rPr lang="ru-RU" sz="2000" dirty="0" err="1"/>
              <a:t>судових</a:t>
            </a:r>
            <a:r>
              <a:rPr lang="ru-RU" sz="2000" dirty="0"/>
              <a:t> </a:t>
            </a:r>
            <a:r>
              <a:rPr lang="ru-RU" sz="2000" dirty="0" err="1"/>
              <a:t>рішень</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p>
          <a:p>
            <a:r>
              <a:rPr lang="ru-RU" dirty="0"/>
              <a:t> </a:t>
            </a:r>
          </a:p>
        </p:txBody>
      </p:sp>
      <p:sp>
        <p:nvSpPr>
          <p:cNvPr id="7" name="TextBox 6">
            <a:extLst>
              <a:ext uri="{FF2B5EF4-FFF2-40B4-BE49-F238E27FC236}">
                <a16:creationId xmlns:a16="http://schemas.microsoft.com/office/drawing/2014/main" id="{98698994-9DCB-2B24-2737-936E0139C7CA}"/>
              </a:ext>
            </a:extLst>
          </p:cNvPr>
          <p:cNvSpPr txBox="1"/>
          <p:nvPr/>
        </p:nvSpPr>
        <p:spPr>
          <a:xfrm>
            <a:off x="518160" y="2948306"/>
            <a:ext cx="6096000" cy="1938992"/>
          </a:xfrm>
          <a:prstGeom prst="rect">
            <a:avLst/>
          </a:prstGeom>
          <a:noFill/>
        </p:spPr>
        <p:txBody>
          <a:bodyPr wrap="square">
            <a:spAutoFit/>
          </a:bodyPr>
          <a:lstStyle/>
          <a:p>
            <a:r>
              <a:rPr lang="ru-RU" sz="2000" dirty="0" err="1"/>
              <a:t>Згідно</a:t>
            </a:r>
            <a:r>
              <a:rPr lang="ru-RU" sz="2000" dirty="0"/>
              <a:t> </a:t>
            </a:r>
            <a:r>
              <a:rPr lang="ru-RU" sz="2000" dirty="0" err="1"/>
              <a:t>частини</a:t>
            </a:r>
            <a:r>
              <a:rPr lang="ru-RU" sz="2000" dirty="0"/>
              <a:t> </a:t>
            </a:r>
            <a:r>
              <a:rPr lang="ru-RU" sz="2000" dirty="0" err="1"/>
              <a:t>першої</a:t>
            </a:r>
            <a:r>
              <a:rPr lang="ru-RU" sz="2000" dirty="0"/>
              <a:t> </a:t>
            </a:r>
            <a:r>
              <a:rPr lang="ru-RU" sz="2000" dirty="0" err="1"/>
              <a:t>статті</a:t>
            </a:r>
            <a:r>
              <a:rPr lang="ru-RU" sz="2000" dirty="0"/>
              <a:t> 325 ГПК </a:t>
            </a:r>
            <a:r>
              <a:rPr lang="ru-RU" sz="2000" dirty="0" err="1"/>
              <a:t>заява</a:t>
            </a:r>
            <a:r>
              <a:rPr lang="ru-RU" sz="2000" dirty="0"/>
              <a:t> про перегляд </a:t>
            </a:r>
            <a:r>
              <a:rPr lang="ru-RU" sz="2000" dirty="0" err="1"/>
              <a:t>судових</a:t>
            </a:r>
            <a:r>
              <a:rPr lang="ru-RU" sz="2000" dirty="0"/>
              <a:t> </a:t>
            </a:r>
            <a:r>
              <a:rPr lang="ru-RU" sz="2000" dirty="0" err="1"/>
              <a:t>рішень</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r>
              <a:rPr lang="ru-RU" sz="2000" dirty="0" err="1"/>
              <a:t>розглядається</a:t>
            </a:r>
            <a:r>
              <a:rPr lang="ru-RU" sz="2000" dirty="0"/>
              <a:t> судом у судовому </a:t>
            </a:r>
            <a:r>
              <a:rPr lang="ru-RU" sz="2000" dirty="0" err="1"/>
              <a:t>засіданні</a:t>
            </a:r>
            <a:r>
              <a:rPr lang="ru-RU" sz="2000" dirty="0"/>
              <a:t> </a:t>
            </a:r>
            <a:r>
              <a:rPr lang="ru-RU" sz="2000" dirty="0" err="1"/>
              <a:t>протягом</a:t>
            </a:r>
            <a:r>
              <a:rPr lang="ru-RU" sz="2000" dirty="0"/>
              <a:t> </a:t>
            </a:r>
            <a:r>
              <a:rPr lang="ru-RU" sz="2000" dirty="0" err="1"/>
              <a:t>тридцяти</a:t>
            </a:r>
            <a:r>
              <a:rPr lang="ru-RU" sz="2000" dirty="0"/>
              <a:t> </a:t>
            </a:r>
            <a:r>
              <a:rPr lang="ru-RU" sz="2000" dirty="0" err="1"/>
              <a:t>днів</a:t>
            </a:r>
            <a:r>
              <a:rPr lang="ru-RU" sz="2000" dirty="0"/>
              <a:t> з дня </a:t>
            </a:r>
            <a:r>
              <a:rPr lang="ru-RU" sz="2000" dirty="0" err="1"/>
              <a:t>відкриття</a:t>
            </a:r>
            <a:r>
              <a:rPr lang="ru-RU" sz="2000" dirty="0"/>
              <a:t> </a:t>
            </a:r>
            <a:r>
              <a:rPr lang="ru-RU" sz="2000" dirty="0" err="1"/>
              <a:t>провадження</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p>
        </p:txBody>
      </p:sp>
      <p:sp>
        <p:nvSpPr>
          <p:cNvPr id="9" name="TextBox 8">
            <a:extLst>
              <a:ext uri="{FF2B5EF4-FFF2-40B4-BE49-F238E27FC236}">
                <a16:creationId xmlns:a16="http://schemas.microsoft.com/office/drawing/2014/main" id="{B47B0E2C-2DB1-EBF1-7601-E838EC8411DB}"/>
              </a:ext>
            </a:extLst>
          </p:cNvPr>
          <p:cNvSpPr txBox="1"/>
          <p:nvPr/>
        </p:nvSpPr>
        <p:spPr>
          <a:xfrm>
            <a:off x="5252720" y="4595674"/>
            <a:ext cx="6096000" cy="1938992"/>
          </a:xfrm>
          <a:prstGeom prst="rect">
            <a:avLst/>
          </a:prstGeom>
          <a:noFill/>
        </p:spPr>
        <p:txBody>
          <a:bodyPr wrap="square">
            <a:spAutoFit/>
          </a:bodyPr>
          <a:lstStyle/>
          <a:p>
            <a:r>
              <a:rPr lang="ru-RU" sz="2000" dirty="0"/>
              <a:t>Така справа </a:t>
            </a:r>
            <a:r>
              <a:rPr lang="ru-RU" sz="2000" dirty="0" err="1"/>
              <a:t>розглядається</a:t>
            </a:r>
            <a:r>
              <a:rPr lang="ru-RU" sz="2000" dirty="0"/>
              <a:t> судом за правилами, </a:t>
            </a:r>
            <a:r>
              <a:rPr lang="ru-RU" sz="2000" dirty="0" err="1"/>
              <a:t>встановленими</a:t>
            </a:r>
            <a:r>
              <a:rPr lang="ru-RU" sz="2000" dirty="0"/>
              <a:t> ГПК для </a:t>
            </a:r>
            <a:r>
              <a:rPr lang="ru-RU" sz="2000" dirty="0" err="1"/>
              <a:t>провадження</a:t>
            </a:r>
            <a:r>
              <a:rPr lang="ru-RU" sz="2000" dirty="0"/>
              <a:t> у </a:t>
            </a:r>
            <a:r>
              <a:rPr lang="ru-RU" sz="2000" dirty="0" err="1"/>
              <a:t>суді</a:t>
            </a:r>
            <a:r>
              <a:rPr lang="ru-RU" sz="2000" dirty="0"/>
              <a:t> </a:t>
            </a:r>
            <a:r>
              <a:rPr lang="ru-RU" sz="2000" dirty="0" err="1"/>
              <a:t>тієї</a:t>
            </a:r>
            <a:r>
              <a:rPr lang="ru-RU" sz="2000" dirty="0"/>
              <a:t> </a:t>
            </a:r>
            <a:r>
              <a:rPr lang="ru-RU" sz="2000" dirty="0" err="1"/>
              <a:t>інстанції</a:t>
            </a:r>
            <a:r>
              <a:rPr lang="ru-RU" sz="2000" dirty="0"/>
              <a:t>, яка </a:t>
            </a:r>
            <a:r>
              <a:rPr lang="ru-RU" sz="2000" dirty="0" err="1"/>
              <a:t>здійснює</a:t>
            </a:r>
            <a:r>
              <a:rPr lang="ru-RU" sz="2000" dirty="0"/>
              <a:t> перегляд. У </a:t>
            </a:r>
            <a:r>
              <a:rPr lang="ru-RU" sz="2000" dirty="0" err="1"/>
              <a:t>суді</a:t>
            </a:r>
            <a:r>
              <a:rPr lang="ru-RU" sz="2000" dirty="0"/>
              <a:t> </a:t>
            </a:r>
            <a:r>
              <a:rPr lang="ru-RU" sz="2000" dirty="0" err="1"/>
              <a:t>першої</a:t>
            </a:r>
            <a:r>
              <a:rPr lang="ru-RU" sz="2000" dirty="0"/>
              <a:t> </a:t>
            </a:r>
            <a:r>
              <a:rPr lang="ru-RU" sz="2000" dirty="0" err="1"/>
              <a:t>інстанції</a:t>
            </a:r>
            <a:r>
              <a:rPr lang="ru-RU" sz="2000" dirty="0"/>
              <a:t> справа </a:t>
            </a:r>
            <a:r>
              <a:rPr lang="ru-RU" sz="2000" dirty="0" err="1"/>
              <a:t>розглядається</a:t>
            </a:r>
            <a:r>
              <a:rPr lang="ru-RU" sz="2000" dirty="0"/>
              <a:t> у порядку </a:t>
            </a:r>
            <a:r>
              <a:rPr lang="ru-RU" sz="2000" dirty="0" err="1"/>
              <a:t>спрощеного</a:t>
            </a:r>
            <a:r>
              <a:rPr lang="ru-RU" sz="2000" dirty="0"/>
              <a:t> </a:t>
            </a:r>
            <a:r>
              <a:rPr lang="ru-RU" sz="2000" dirty="0" err="1"/>
              <a:t>позовного</a:t>
            </a:r>
            <a:r>
              <a:rPr lang="ru-RU" sz="2000" dirty="0"/>
              <a:t> </a:t>
            </a:r>
            <a:r>
              <a:rPr lang="ru-RU" sz="2000" dirty="0" err="1"/>
              <a:t>провадження</a:t>
            </a:r>
            <a:r>
              <a:rPr lang="ru-RU" sz="2000" dirty="0"/>
              <a:t> з </a:t>
            </a:r>
            <a:r>
              <a:rPr lang="ru-RU" sz="2000" dirty="0" err="1"/>
              <a:t>повідомленням</a:t>
            </a:r>
            <a:r>
              <a:rPr lang="ru-RU" sz="2000" dirty="0"/>
              <a:t> </a:t>
            </a:r>
            <a:r>
              <a:rPr lang="ru-RU" sz="2000" dirty="0" err="1"/>
              <a:t>учасників</a:t>
            </a:r>
            <a:r>
              <a:rPr lang="ru-RU" sz="2000" dirty="0"/>
              <a:t> </a:t>
            </a:r>
            <a:r>
              <a:rPr lang="ru-RU" sz="2000" dirty="0" err="1"/>
              <a:t>справи</a:t>
            </a:r>
            <a:r>
              <a:rPr lang="ru-RU" sz="2000" dirty="0"/>
              <a:t>. </a:t>
            </a:r>
          </a:p>
        </p:txBody>
      </p:sp>
      <p:sp>
        <p:nvSpPr>
          <p:cNvPr id="10" name="Стрелка: изогнутая вправо 9">
            <a:extLst>
              <a:ext uri="{FF2B5EF4-FFF2-40B4-BE49-F238E27FC236}">
                <a16:creationId xmlns:a16="http://schemas.microsoft.com/office/drawing/2014/main" id="{9D1EAFB6-7D9F-B066-DCB3-5DD4772AD5AB}"/>
              </a:ext>
            </a:extLst>
          </p:cNvPr>
          <p:cNvSpPr/>
          <p:nvPr/>
        </p:nvSpPr>
        <p:spPr>
          <a:xfrm>
            <a:off x="2265680" y="1622693"/>
            <a:ext cx="894080" cy="1259820"/>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1" name="Стрелка: изогнутая влево 10">
            <a:extLst>
              <a:ext uri="{FF2B5EF4-FFF2-40B4-BE49-F238E27FC236}">
                <a16:creationId xmlns:a16="http://schemas.microsoft.com/office/drawing/2014/main" id="{CE89231F-123C-9A9B-5DE5-51C8D3F96090}"/>
              </a:ext>
            </a:extLst>
          </p:cNvPr>
          <p:cNvSpPr/>
          <p:nvPr/>
        </p:nvSpPr>
        <p:spPr>
          <a:xfrm>
            <a:off x="7203440" y="3334465"/>
            <a:ext cx="863600" cy="1166674"/>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23709090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1D01D8-1009-A6D2-453A-F85647F83038}"/>
              </a:ext>
            </a:extLst>
          </p:cNvPr>
          <p:cNvSpPr txBox="1"/>
          <p:nvPr/>
        </p:nvSpPr>
        <p:spPr>
          <a:xfrm>
            <a:off x="233680" y="284480"/>
            <a:ext cx="8910320" cy="707886"/>
          </a:xfrm>
          <a:prstGeom prst="rect">
            <a:avLst/>
          </a:prstGeom>
          <a:noFill/>
        </p:spPr>
        <p:txBody>
          <a:bodyPr wrap="square">
            <a:spAutoFit/>
          </a:bodyPr>
          <a:lstStyle/>
          <a:p>
            <a:r>
              <a:rPr lang="ru-RU" sz="2000" dirty="0"/>
              <a:t>За результатами перегляду судового </a:t>
            </a:r>
            <a:r>
              <a:rPr lang="ru-RU" sz="2000" dirty="0" err="1"/>
              <a:t>рішення</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суд </a:t>
            </a:r>
            <a:r>
              <a:rPr lang="ru-RU" sz="2000" dirty="0" err="1"/>
              <a:t>може</a:t>
            </a:r>
            <a:r>
              <a:rPr lang="ru-RU" sz="2000" dirty="0"/>
              <a:t>: </a:t>
            </a:r>
          </a:p>
        </p:txBody>
      </p:sp>
      <p:graphicFrame>
        <p:nvGraphicFramePr>
          <p:cNvPr id="9" name="Схема 8">
            <a:extLst>
              <a:ext uri="{FF2B5EF4-FFF2-40B4-BE49-F238E27FC236}">
                <a16:creationId xmlns:a16="http://schemas.microsoft.com/office/drawing/2014/main" id="{70C61E65-D978-E62D-5D4D-9D089CE47B9E}"/>
              </a:ext>
            </a:extLst>
          </p:cNvPr>
          <p:cNvGraphicFramePr/>
          <p:nvPr>
            <p:extLst>
              <p:ext uri="{D42A27DB-BD31-4B8C-83A1-F6EECF244321}">
                <p14:modId xmlns:p14="http://schemas.microsoft.com/office/powerpoint/2010/main" val="961717597"/>
              </p:ext>
            </p:extLst>
          </p:nvPr>
        </p:nvGraphicFramePr>
        <p:xfrm>
          <a:off x="233680" y="1310640"/>
          <a:ext cx="10231120" cy="2991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78C664D4-24B2-6058-D125-11805A861EF7}"/>
              </a:ext>
            </a:extLst>
          </p:cNvPr>
          <p:cNvSpPr txBox="1"/>
          <p:nvPr/>
        </p:nvSpPr>
        <p:spPr>
          <a:xfrm>
            <a:off x="152400" y="4429760"/>
            <a:ext cx="11490960" cy="2246769"/>
          </a:xfrm>
          <a:prstGeom prst="rect">
            <a:avLst/>
          </a:prstGeom>
          <a:noFill/>
        </p:spPr>
        <p:txBody>
          <a:bodyPr wrap="square">
            <a:spAutoFit/>
          </a:bodyPr>
          <a:lstStyle/>
          <a:p>
            <a:r>
              <a:rPr lang="ru-RU" sz="2000" dirty="0"/>
              <a:t>За результатами перегляду судового </a:t>
            </a:r>
            <a:r>
              <a:rPr lang="ru-RU" sz="2000" dirty="0" err="1"/>
              <a:t>рішення</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r>
              <a:rPr lang="ru-RU" sz="2000" dirty="0" err="1"/>
              <a:t>Верховний</a:t>
            </a:r>
            <a:r>
              <a:rPr lang="ru-RU" sz="2000" dirty="0"/>
              <a:t> Суд </a:t>
            </a:r>
            <a:r>
              <a:rPr lang="ru-RU" sz="2000" dirty="0" err="1"/>
              <a:t>може</a:t>
            </a:r>
            <a:r>
              <a:rPr lang="ru-RU" sz="2000" dirty="0"/>
              <a:t> також </a:t>
            </a:r>
            <a:r>
              <a:rPr lang="ru-RU" sz="2000" dirty="0" err="1"/>
              <a:t>скасувати</a:t>
            </a:r>
            <a:r>
              <a:rPr lang="ru-RU" sz="2000" dirty="0"/>
              <a:t> </a:t>
            </a:r>
            <a:r>
              <a:rPr lang="ru-RU" sz="2000" dirty="0" err="1"/>
              <a:t>судове</a:t>
            </a:r>
            <a:r>
              <a:rPr lang="ru-RU" sz="2000" dirty="0"/>
              <a:t> </a:t>
            </a:r>
            <a:r>
              <a:rPr lang="ru-RU" sz="2000" dirty="0" err="1"/>
              <a:t>рішення</a:t>
            </a:r>
            <a:r>
              <a:rPr lang="ru-RU" sz="2000" dirty="0"/>
              <a:t> (</a:t>
            </a:r>
            <a:r>
              <a:rPr lang="ru-RU" sz="2000" dirty="0" err="1"/>
              <a:t>судові</a:t>
            </a:r>
            <a:r>
              <a:rPr lang="ru-RU" sz="2000" dirty="0"/>
              <a:t> </a:t>
            </a:r>
            <a:r>
              <a:rPr lang="ru-RU" sz="2000" dirty="0" err="1"/>
              <a:t>рішення</a:t>
            </a:r>
            <a:r>
              <a:rPr lang="ru-RU" sz="2000" dirty="0"/>
              <a:t>) </a:t>
            </a:r>
            <a:r>
              <a:rPr lang="ru-RU" sz="2000" dirty="0" err="1"/>
              <a:t>повністю</a:t>
            </a:r>
            <a:r>
              <a:rPr lang="ru-RU" sz="2000" dirty="0"/>
              <a:t> </a:t>
            </a:r>
            <a:r>
              <a:rPr lang="ru-RU" sz="2000" dirty="0" err="1"/>
              <a:t>або</a:t>
            </a:r>
            <a:r>
              <a:rPr lang="ru-RU" sz="2000" dirty="0"/>
              <a:t> </a:t>
            </a:r>
            <a:r>
              <a:rPr lang="ru-RU" sz="2000" dirty="0" err="1"/>
              <a:t>частково</a:t>
            </a:r>
            <a:r>
              <a:rPr lang="ru-RU" sz="2000" dirty="0"/>
              <a:t> і </a:t>
            </a:r>
            <a:r>
              <a:rPr lang="ru-RU" sz="2000" dirty="0" err="1"/>
              <a:t>передати</a:t>
            </a:r>
            <a:r>
              <a:rPr lang="ru-RU" sz="2000" dirty="0"/>
              <a:t> справу на </a:t>
            </a:r>
            <a:r>
              <a:rPr lang="ru-RU" sz="2000" dirty="0" err="1"/>
              <a:t>новий</a:t>
            </a:r>
            <a:r>
              <a:rPr lang="ru-RU" sz="2000" dirty="0"/>
              <a:t> </a:t>
            </a:r>
            <a:r>
              <a:rPr lang="ru-RU" sz="2000" dirty="0" err="1"/>
              <a:t>розгляд</a:t>
            </a:r>
            <a:r>
              <a:rPr lang="ru-RU" sz="2000" dirty="0"/>
              <a:t> до суду </a:t>
            </a:r>
            <a:r>
              <a:rPr lang="ru-RU" sz="2000" dirty="0" err="1"/>
              <a:t>першої</a:t>
            </a:r>
            <a:r>
              <a:rPr lang="ru-RU" sz="2000" dirty="0"/>
              <a:t> </a:t>
            </a:r>
            <a:r>
              <a:rPr lang="ru-RU" sz="2000" dirty="0" err="1"/>
              <a:t>чи</a:t>
            </a:r>
            <a:r>
              <a:rPr lang="ru-RU" sz="2000" dirty="0"/>
              <a:t> </a:t>
            </a:r>
            <a:r>
              <a:rPr lang="ru-RU" sz="2000" dirty="0" err="1"/>
              <a:t>апеляційної</a:t>
            </a:r>
            <a:r>
              <a:rPr lang="ru-RU" sz="2000" dirty="0"/>
              <a:t> </a:t>
            </a:r>
            <a:r>
              <a:rPr lang="ru-RU" sz="2000" dirty="0" err="1"/>
              <a:t>інстанції</a:t>
            </a:r>
            <a:r>
              <a:rPr lang="ru-RU" sz="2000" dirty="0"/>
              <a:t>.</a:t>
            </a:r>
          </a:p>
          <a:p>
            <a:r>
              <a:rPr lang="ru-RU" sz="2000" dirty="0"/>
              <a:t> </a:t>
            </a:r>
          </a:p>
          <a:p>
            <a:r>
              <a:rPr lang="ru-RU" sz="2000" dirty="0"/>
              <a:t>За </a:t>
            </a:r>
            <a:r>
              <a:rPr lang="ru-RU" sz="2000" dirty="0" err="1"/>
              <a:t>приписами</a:t>
            </a:r>
            <a:r>
              <a:rPr lang="ru-RU" sz="2000" dirty="0"/>
              <a:t> </a:t>
            </a:r>
            <a:r>
              <a:rPr lang="ru-RU" sz="2000" dirty="0" err="1"/>
              <a:t>частини</a:t>
            </a:r>
            <a:r>
              <a:rPr lang="ru-RU" sz="2000" dirty="0"/>
              <a:t> </a:t>
            </a:r>
            <a:r>
              <a:rPr lang="ru-RU" sz="2000" dirty="0" err="1"/>
              <a:t>четвертої</a:t>
            </a:r>
            <a:r>
              <a:rPr lang="ru-RU" sz="2000" dirty="0"/>
              <a:t> </a:t>
            </a:r>
            <a:r>
              <a:rPr lang="ru-RU" sz="2000" dirty="0" err="1"/>
              <a:t>статті</a:t>
            </a:r>
            <a:r>
              <a:rPr lang="ru-RU" sz="2000" dirty="0"/>
              <a:t> 325 ГПК у </a:t>
            </a:r>
            <a:r>
              <a:rPr lang="ru-RU" sz="2000" dirty="0" err="1"/>
              <a:t>разі</a:t>
            </a:r>
            <a:r>
              <a:rPr lang="ru-RU" sz="2000" dirty="0"/>
              <a:t> </a:t>
            </a:r>
            <a:r>
              <a:rPr lang="ru-RU" sz="2000" b="1" i="1" dirty="0" err="1"/>
              <a:t>відмови</a:t>
            </a:r>
            <a:r>
              <a:rPr lang="ru-RU" sz="2000" dirty="0"/>
              <a:t> в </a:t>
            </a:r>
            <a:r>
              <a:rPr lang="ru-RU" sz="2000" dirty="0" err="1"/>
              <a:t>задоволенні</a:t>
            </a:r>
            <a:r>
              <a:rPr lang="ru-RU" sz="2000" dirty="0"/>
              <a:t> заяви про перегляд </a:t>
            </a:r>
            <a:r>
              <a:rPr lang="ru-RU" sz="2000" dirty="0" err="1"/>
              <a:t>рішення</a:t>
            </a:r>
            <a:r>
              <a:rPr lang="ru-RU" sz="2000" dirty="0"/>
              <a:t>, </a:t>
            </a:r>
            <a:r>
              <a:rPr lang="ru-RU" sz="2000" dirty="0" err="1"/>
              <a:t>ухвали</a:t>
            </a:r>
            <a:r>
              <a:rPr lang="ru-RU" sz="2000" dirty="0"/>
              <a:t>, постанови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суд </a:t>
            </a:r>
            <a:r>
              <a:rPr lang="ru-RU" sz="2000" dirty="0" err="1"/>
              <a:t>постановляє</a:t>
            </a:r>
            <a:r>
              <a:rPr lang="ru-RU" sz="2000" dirty="0"/>
              <a:t> </a:t>
            </a:r>
            <a:r>
              <a:rPr lang="ru-RU" sz="2000" b="1" i="1" dirty="0" err="1"/>
              <a:t>ухвалу</a:t>
            </a:r>
            <a:r>
              <a:rPr lang="ru-RU" sz="2000" b="1" i="1" dirty="0"/>
              <a:t>.</a:t>
            </a:r>
          </a:p>
        </p:txBody>
      </p:sp>
    </p:spTree>
    <p:extLst>
      <p:ext uri="{BB962C8B-B14F-4D97-AF65-F5344CB8AC3E}">
        <p14:creationId xmlns:p14="http://schemas.microsoft.com/office/powerpoint/2010/main" val="27740825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8240C9-5338-F3B1-B170-E4F264D30D0F}"/>
              </a:ext>
            </a:extLst>
          </p:cNvPr>
          <p:cNvSpPr txBox="1"/>
          <p:nvPr/>
        </p:nvSpPr>
        <p:spPr>
          <a:xfrm>
            <a:off x="152400" y="294640"/>
            <a:ext cx="11744960" cy="6430744"/>
          </a:xfrm>
          <a:prstGeom prst="rect">
            <a:avLst/>
          </a:prstGeom>
          <a:noFill/>
        </p:spPr>
        <p:txBody>
          <a:bodyPr wrap="square">
            <a:spAutoFit/>
          </a:bodyPr>
          <a:lstStyle/>
          <a:p>
            <a:r>
              <a:rPr lang="ru-RU" sz="2000" b="1" i="1" dirty="0"/>
              <a:t>У </a:t>
            </a:r>
            <a:r>
              <a:rPr lang="ru-RU" sz="2000" b="1" i="1" dirty="0" err="1"/>
              <a:t>разі</a:t>
            </a:r>
            <a:r>
              <a:rPr lang="ru-RU" sz="2000" b="1" i="1" dirty="0"/>
              <a:t> </a:t>
            </a:r>
            <a:r>
              <a:rPr lang="ru-RU" sz="2000" b="1" i="1" dirty="0" err="1"/>
              <a:t>задоволення</a:t>
            </a:r>
            <a:r>
              <a:rPr lang="ru-RU" sz="2000" b="1" i="1" dirty="0"/>
              <a:t> заяви про перегляд судового </a:t>
            </a:r>
            <a:r>
              <a:rPr lang="ru-RU" sz="2000" b="1" i="1" dirty="0" err="1"/>
              <a:t>рішення</a:t>
            </a:r>
            <a:r>
              <a:rPr lang="ru-RU" sz="2000" b="1" i="1" dirty="0"/>
              <a:t> з </a:t>
            </a:r>
            <a:r>
              <a:rPr lang="ru-RU" sz="2000" b="1" i="1" dirty="0" err="1"/>
              <a:t>підстав</a:t>
            </a:r>
            <a:r>
              <a:rPr lang="ru-RU" sz="2000" b="1" i="1" dirty="0"/>
              <a:t>, </a:t>
            </a:r>
            <a:r>
              <a:rPr lang="ru-RU" sz="2000" b="1" i="1" dirty="0" err="1"/>
              <a:t>визначених</a:t>
            </a:r>
            <a:r>
              <a:rPr lang="ru-RU" sz="2000" b="1" i="1" dirty="0"/>
              <a:t> </a:t>
            </a:r>
            <a:r>
              <a:rPr lang="ru-RU" sz="2000" b="1" i="1" dirty="0" err="1"/>
              <a:t>частиною</a:t>
            </a:r>
            <a:r>
              <a:rPr lang="ru-RU" sz="2000" b="1" i="1" dirty="0"/>
              <a:t> другою, пунктами 1, 3 </a:t>
            </a:r>
            <a:r>
              <a:rPr lang="ru-RU" sz="2000" b="1" i="1" dirty="0" err="1"/>
              <a:t>частини</a:t>
            </a:r>
            <a:r>
              <a:rPr lang="ru-RU" sz="2000" b="1" i="1" dirty="0"/>
              <a:t> </a:t>
            </a:r>
            <a:r>
              <a:rPr lang="ru-RU" sz="2000" b="1" i="1" dirty="0" err="1"/>
              <a:t>третьої</a:t>
            </a:r>
            <a:r>
              <a:rPr lang="ru-RU" sz="2000" b="1" i="1" dirty="0"/>
              <a:t> </a:t>
            </a:r>
            <a:r>
              <a:rPr lang="ru-RU" sz="2000" b="1" i="1" dirty="0" err="1"/>
              <a:t>статті</a:t>
            </a:r>
            <a:r>
              <a:rPr lang="ru-RU" sz="2000" b="1" i="1" dirty="0"/>
              <a:t> 320 ГПК, та </a:t>
            </a:r>
            <a:r>
              <a:rPr lang="ru-RU" sz="2000" b="1" i="1" dirty="0" err="1"/>
              <a:t>скасування</a:t>
            </a:r>
            <a:r>
              <a:rPr lang="ru-RU" sz="2000" b="1" i="1" dirty="0"/>
              <a:t> судового </a:t>
            </a:r>
            <a:r>
              <a:rPr lang="ru-RU" sz="2000" b="1" i="1" dirty="0" err="1"/>
              <a:t>рішення</a:t>
            </a:r>
            <a:r>
              <a:rPr lang="ru-RU" sz="2000" b="1" i="1" dirty="0"/>
              <a:t>, </a:t>
            </a:r>
            <a:r>
              <a:rPr lang="ru-RU" sz="2000" b="1" i="1" dirty="0" err="1"/>
              <a:t>що</a:t>
            </a:r>
            <a:r>
              <a:rPr lang="ru-RU" sz="2000" b="1" i="1" dirty="0"/>
              <a:t> </a:t>
            </a:r>
            <a:r>
              <a:rPr lang="ru-RU" sz="2000" b="1" i="1" dirty="0" err="1"/>
              <a:t>переглядається</a:t>
            </a:r>
            <a:r>
              <a:rPr lang="ru-RU" sz="2000" b="1" i="1" dirty="0"/>
              <a:t>, суд:  </a:t>
            </a:r>
          </a:p>
          <a:p>
            <a:endParaRPr lang="ru-RU" sz="2000" dirty="0"/>
          </a:p>
          <a:p>
            <a:r>
              <a:rPr lang="ru-RU" sz="2000" dirty="0"/>
              <a:t>1)  </a:t>
            </a:r>
            <a:r>
              <a:rPr lang="ru-RU" sz="2000" dirty="0" err="1"/>
              <a:t>ухвалює</a:t>
            </a:r>
            <a:r>
              <a:rPr lang="ru-RU" sz="2000" dirty="0"/>
              <a:t> </a:t>
            </a:r>
            <a:r>
              <a:rPr lang="ru-RU" sz="2000" dirty="0" err="1"/>
              <a:t>рішення</a:t>
            </a:r>
            <a:r>
              <a:rPr lang="ru-RU" sz="2000" dirty="0"/>
              <a:t> – </a:t>
            </a:r>
            <a:r>
              <a:rPr lang="ru-RU" sz="2000" dirty="0" err="1"/>
              <a:t>якщо</a:t>
            </a:r>
            <a:r>
              <a:rPr lang="ru-RU" sz="2000" dirty="0"/>
              <a:t> </a:t>
            </a:r>
            <a:r>
              <a:rPr lang="ru-RU" sz="2000" dirty="0" err="1"/>
              <a:t>переглядалося</a:t>
            </a:r>
            <a:r>
              <a:rPr lang="ru-RU" sz="2000" dirty="0"/>
              <a:t> </a:t>
            </a:r>
            <a:r>
              <a:rPr lang="ru-RU" sz="2000" dirty="0" err="1"/>
              <a:t>рішення</a:t>
            </a:r>
            <a:r>
              <a:rPr lang="ru-RU" sz="2000" dirty="0"/>
              <a:t> суду; </a:t>
            </a:r>
          </a:p>
          <a:p>
            <a:r>
              <a:rPr lang="ru-RU" sz="2000" dirty="0"/>
              <a:t>2)  </a:t>
            </a:r>
            <a:r>
              <a:rPr lang="ru-RU" sz="2000" dirty="0" err="1"/>
              <a:t>приймає</a:t>
            </a:r>
            <a:r>
              <a:rPr lang="ru-RU" sz="2000" dirty="0"/>
              <a:t> постанову – </a:t>
            </a:r>
            <a:r>
              <a:rPr lang="ru-RU" sz="2000" dirty="0" err="1"/>
              <a:t>якщо</a:t>
            </a:r>
            <a:r>
              <a:rPr lang="ru-RU" sz="2000" dirty="0"/>
              <a:t> </a:t>
            </a:r>
            <a:r>
              <a:rPr lang="ru-RU" sz="2000" dirty="0" err="1"/>
              <a:t>переглядалася</a:t>
            </a:r>
            <a:r>
              <a:rPr lang="ru-RU" sz="2000" dirty="0"/>
              <a:t> постанова суду;</a:t>
            </a:r>
          </a:p>
          <a:p>
            <a:r>
              <a:rPr lang="ru-RU" sz="2000" dirty="0"/>
              <a:t> 3)  </a:t>
            </a:r>
            <a:r>
              <a:rPr lang="ru-RU" sz="2000" dirty="0" err="1"/>
              <a:t>постановляє</a:t>
            </a:r>
            <a:r>
              <a:rPr lang="ru-RU" sz="2000" dirty="0"/>
              <a:t> </a:t>
            </a:r>
            <a:r>
              <a:rPr lang="ru-RU" sz="2000" dirty="0" err="1"/>
              <a:t>ухвалу</a:t>
            </a:r>
            <a:r>
              <a:rPr lang="ru-RU" sz="2000" dirty="0"/>
              <a:t> – </a:t>
            </a:r>
            <a:r>
              <a:rPr lang="ru-RU" sz="2000" dirty="0" err="1"/>
              <a:t>якщо</a:t>
            </a:r>
            <a:r>
              <a:rPr lang="ru-RU" sz="2000" dirty="0"/>
              <a:t> </a:t>
            </a:r>
            <a:r>
              <a:rPr lang="ru-RU" sz="2000" dirty="0" err="1"/>
              <a:t>переглядалася</a:t>
            </a:r>
            <a:r>
              <a:rPr lang="ru-RU" sz="2000" dirty="0"/>
              <a:t> </a:t>
            </a:r>
            <a:r>
              <a:rPr lang="ru-RU" sz="2000" dirty="0" err="1"/>
              <a:t>ухвала</a:t>
            </a:r>
            <a:r>
              <a:rPr lang="ru-RU" sz="2000" dirty="0"/>
              <a:t> суду.</a:t>
            </a:r>
          </a:p>
          <a:p>
            <a:endParaRPr lang="ru-RU" sz="2000" dirty="0"/>
          </a:p>
          <a:p>
            <a:r>
              <a:rPr lang="ru-RU" sz="2000" dirty="0"/>
              <a:t> </a:t>
            </a:r>
            <a:r>
              <a:rPr lang="ru-RU" sz="2000" dirty="0" err="1"/>
              <a:t>Верховний</a:t>
            </a:r>
            <a:r>
              <a:rPr lang="ru-RU" sz="2000" dirty="0"/>
              <a:t> Суд за </a:t>
            </a:r>
            <a:r>
              <a:rPr lang="ru-RU" sz="2000" dirty="0" err="1"/>
              <a:t>наслідками</a:t>
            </a:r>
            <a:r>
              <a:rPr lang="ru-RU" sz="2000" dirty="0"/>
              <a:t> </a:t>
            </a:r>
            <a:r>
              <a:rPr lang="ru-RU" sz="2000" dirty="0" err="1"/>
              <a:t>розгляду</a:t>
            </a:r>
            <a:r>
              <a:rPr lang="ru-RU" sz="2000" dirty="0"/>
              <a:t> заяви про перегляд судового </a:t>
            </a:r>
            <a:r>
              <a:rPr lang="ru-RU" sz="2000" dirty="0" err="1"/>
              <a:t>рішення</a:t>
            </a:r>
            <a:r>
              <a:rPr lang="ru-RU" sz="2000" dirty="0"/>
              <a:t> з </a:t>
            </a:r>
            <a:r>
              <a:rPr lang="ru-RU" sz="2000" dirty="0" err="1"/>
              <a:t>підстави</a:t>
            </a:r>
            <a:r>
              <a:rPr lang="ru-RU" sz="2000" dirty="0"/>
              <a:t>, </a:t>
            </a:r>
            <a:r>
              <a:rPr lang="ru-RU" sz="2000" dirty="0" err="1"/>
              <a:t>визначеної</a:t>
            </a:r>
            <a:r>
              <a:rPr lang="ru-RU" sz="2000" dirty="0"/>
              <a:t> пунктом 2 </a:t>
            </a:r>
            <a:r>
              <a:rPr lang="ru-RU" sz="2000" dirty="0" err="1"/>
              <a:t>частини</a:t>
            </a:r>
            <a:r>
              <a:rPr lang="ru-RU" sz="2000" dirty="0"/>
              <a:t> </a:t>
            </a:r>
            <a:r>
              <a:rPr lang="ru-RU" sz="2000" dirty="0" err="1"/>
              <a:t>третьої</a:t>
            </a:r>
            <a:r>
              <a:rPr lang="ru-RU" sz="2000" dirty="0"/>
              <a:t> </a:t>
            </a:r>
            <a:r>
              <a:rPr lang="ru-RU" sz="2000" dirty="0" err="1"/>
              <a:t>статті</a:t>
            </a:r>
            <a:r>
              <a:rPr lang="ru-RU" sz="2000" dirty="0"/>
              <a:t> 320 ГПК, </a:t>
            </a:r>
            <a:r>
              <a:rPr lang="ru-RU" sz="2000" dirty="0" err="1"/>
              <a:t>приймає</a:t>
            </a:r>
            <a:r>
              <a:rPr lang="ru-RU" sz="2000" dirty="0"/>
              <a:t> постанову. (</a:t>
            </a:r>
            <a:r>
              <a:rPr lang="ru-RU" sz="2000" dirty="0" err="1"/>
              <a:t>Щодо</a:t>
            </a:r>
            <a:r>
              <a:rPr lang="ru-RU" sz="2000" dirty="0"/>
              <a:t> </a:t>
            </a:r>
            <a:r>
              <a:rPr lang="ru-RU" sz="2000" dirty="0" err="1"/>
              <a:t>встановлення</a:t>
            </a:r>
            <a:r>
              <a:rPr lang="ru-RU" sz="2000" dirty="0"/>
              <a:t> </a:t>
            </a:r>
            <a:r>
              <a:rPr lang="ru-RU" sz="2000" dirty="0" err="1"/>
              <a:t>міжнародною</a:t>
            </a:r>
            <a:r>
              <a:rPr lang="ru-RU" sz="2000" dirty="0"/>
              <a:t> судовою </a:t>
            </a:r>
            <a:r>
              <a:rPr lang="ru-RU" sz="2000" dirty="0" err="1"/>
              <a:t>установою</a:t>
            </a:r>
            <a:r>
              <a:rPr lang="ru-RU" sz="2000" dirty="0"/>
              <a:t>, </a:t>
            </a:r>
            <a:r>
              <a:rPr lang="ru-RU" sz="2000" dirty="0" err="1"/>
              <a:t>юрисдикція</a:t>
            </a:r>
            <a:r>
              <a:rPr lang="ru-RU" sz="2000" dirty="0"/>
              <a:t> </a:t>
            </a:r>
            <a:r>
              <a:rPr lang="ru-RU" sz="2000" dirty="0" err="1"/>
              <a:t>якої</a:t>
            </a:r>
            <a:r>
              <a:rPr lang="ru-RU" sz="2000" dirty="0"/>
              <a:t> </a:t>
            </a:r>
            <a:r>
              <a:rPr lang="ru-RU" sz="2000" dirty="0" err="1"/>
              <a:t>визнана</a:t>
            </a:r>
            <a:r>
              <a:rPr lang="ru-RU" sz="2000" dirty="0"/>
              <a:t> </a:t>
            </a:r>
            <a:r>
              <a:rPr lang="ru-RU" sz="2000" dirty="0" err="1"/>
              <a:t>Україною</a:t>
            </a:r>
            <a:r>
              <a:rPr lang="ru-RU" sz="2000" dirty="0"/>
              <a:t>, </a:t>
            </a:r>
            <a:r>
              <a:rPr lang="ru-RU" sz="2000" dirty="0" err="1"/>
              <a:t>порушення</a:t>
            </a:r>
            <a:r>
              <a:rPr lang="ru-RU" sz="2000" dirty="0"/>
              <a:t> </a:t>
            </a:r>
            <a:r>
              <a:rPr lang="ru-RU" sz="2000" dirty="0" err="1"/>
              <a:t>Україною</a:t>
            </a:r>
            <a:r>
              <a:rPr lang="ru-RU" sz="2000" dirty="0"/>
              <a:t> </a:t>
            </a:r>
            <a:r>
              <a:rPr lang="ru-RU" sz="2000" dirty="0" err="1"/>
              <a:t>міжнародних</a:t>
            </a:r>
            <a:r>
              <a:rPr lang="ru-RU" sz="2000" dirty="0"/>
              <a:t> </a:t>
            </a:r>
            <a:r>
              <a:rPr lang="ru-RU" sz="2000" dirty="0" err="1"/>
              <a:t>зобов’язань</a:t>
            </a:r>
            <a:r>
              <a:rPr lang="ru-RU" sz="2000" dirty="0"/>
              <a:t> при </a:t>
            </a:r>
            <a:r>
              <a:rPr lang="ru-RU" sz="2000" dirty="0" err="1"/>
              <a:t>вирішенні</a:t>
            </a:r>
            <a:r>
              <a:rPr lang="ru-RU" sz="2000" dirty="0"/>
              <a:t> </a:t>
            </a:r>
            <a:r>
              <a:rPr lang="ru-RU" sz="2000" dirty="0" err="1"/>
              <a:t>цієї</a:t>
            </a:r>
            <a:r>
              <a:rPr lang="ru-RU" sz="2000" dirty="0"/>
              <a:t> </a:t>
            </a:r>
            <a:r>
              <a:rPr lang="ru-RU" sz="2000" dirty="0" err="1"/>
              <a:t>справи</a:t>
            </a:r>
            <a:r>
              <a:rPr lang="ru-RU" sz="2000" dirty="0"/>
              <a:t> судом). </a:t>
            </a:r>
          </a:p>
          <a:p>
            <a:endParaRPr lang="ru-RU" sz="2000" dirty="0"/>
          </a:p>
          <a:p>
            <a:r>
              <a:rPr lang="ru-RU" sz="2000" dirty="0" err="1"/>
              <a:t>Рішення</a:t>
            </a:r>
            <a:r>
              <a:rPr lang="ru-RU" sz="2000" dirty="0"/>
              <a:t>, </a:t>
            </a:r>
            <a:r>
              <a:rPr lang="ru-RU" sz="2000" dirty="0" err="1"/>
              <a:t>ухвала</a:t>
            </a:r>
            <a:r>
              <a:rPr lang="ru-RU" sz="2000" dirty="0"/>
              <a:t>, постанова, </a:t>
            </a:r>
            <a:r>
              <a:rPr lang="ru-RU" sz="2000" dirty="0" err="1"/>
              <a:t>прийняті</a:t>
            </a:r>
            <a:r>
              <a:rPr lang="ru-RU" sz="2000" dirty="0"/>
              <a:t> за результатами перегляду судового </a:t>
            </a:r>
            <a:r>
              <a:rPr lang="ru-RU" sz="2000" dirty="0" err="1"/>
              <a:t>рішення</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r>
              <a:rPr lang="ru-RU" sz="2000" dirty="0" err="1"/>
              <a:t>видаються</a:t>
            </a:r>
            <a:r>
              <a:rPr lang="ru-RU" sz="2000" dirty="0"/>
              <a:t> </a:t>
            </a:r>
            <a:r>
              <a:rPr lang="ru-RU" sz="2000" dirty="0" err="1"/>
              <a:t>або</a:t>
            </a:r>
            <a:r>
              <a:rPr lang="ru-RU" sz="2000" dirty="0"/>
              <a:t> </a:t>
            </a:r>
            <a:r>
              <a:rPr lang="ru-RU" sz="2000" dirty="0" err="1"/>
              <a:t>надсилаються</a:t>
            </a:r>
            <a:r>
              <a:rPr lang="ru-RU" sz="2000" dirty="0"/>
              <a:t> </a:t>
            </a:r>
            <a:r>
              <a:rPr lang="ru-RU" sz="2000" dirty="0" err="1"/>
              <a:t>учасникам</a:t>
            </a:r>
            <a:r>
              <a:rPr lang="ru-RU" sz="2000" dirty="0"/>
              <a:t> </a:t>
            </a:r>
            <a:r>
              <a:rPr lang="ru-RU" sz="2000" dirty="0" err="1"/>
              <a:t>справи</a:t>
            </a:r>
            <a:r>
              <a:rPr lang="ru-RU" sz="2000" dirty="0"/>
              <a:t> у порядку, </a:t>
            </a:r>
            <a:r>
              <a:rPr lang="ru-RU" sz="2000" dirty="0" err="1"/>
              <a:t>передбаченому</a:t>
            </a:r>
            <a:r>
              <a:rPr lang="ru-RU" sz="2000" dirty="0"/>
              <a:t> </a:t>
            </a:r>
            <a:r>
              <a:rPr lang="ru-RU" sz="2000" dirty="0" err="1"/>
              <a:t>статтею</a:t>
            </a:r>
            <a:r>
              <a:rPr lang="ru-RU" sz="2000" dirty="0"/>
              <a:t> 242 ГПК. З </a:t>
            </a:r>
            <a:r>
              <a:rPr lang="ru-RU" sz="2000" dirty="0" err="1"/>
              <a:t>набранням</a:t>
            </a:r>
            <a:r>
              <a:rPr lang="ru-RU" sz="2000" dirty="0"/>
              <a:t> </a:t>
            </a:r>
            <a:r>
              <a:rPr lang="ru-RU" sz="2000" dirty="0" err="1"/>
              <a:t>законної</a:t>
            </a:r>
            <a:r>
              <a:rPr lang="ru-RU" sz="2000" dirty="0"/>
              <a:t> сили </a:t>
            </a:r>
            <a:r>
              <a:rPr lang="ru-RU" sz="2000" dirty="0" err="1"/>
              <a:t>новим</a:t>
            </a:r>
            <a:r>
              <a:rPr lang="ru-RU" sz="2000" dirty="0"/>
              <a:t> </a:t>
            </a:r>
            <a:r>
              <a:rPr lang="ru-RU" sz="2000" dirty="0" err="1"/>
              <a:t>судовим</a:t>
            </a:r>
            <a:r>
              <a:rPr lang="ru-RU" sz="2000" dirty="0"/>
              <a:t> </a:t>
            </a:r>
            <a:r>
              <a:rPr lang="ru-RU" sz="2000" dirty="0" err="1"/>
              <a:t>рішенням</a:t>
            </a:r>
            <a:r>
              <a:rPr lang="ru-RU" sz="2000" dirty="0"/>
              <a:t> </a:t>
            </a:r>
            <a:r>
              <a:rPr lang="ru-RU" sz="2000" dirty="0" err="1"/>
              <a:t>втрачають</a:t>
            </a:r>
            <a:r>
              <a:rPr lang="ru-RU" sz="2000" dirty="0"/>
              <a:t> </a:t>
            </a:r>
            <a:r>
              <a:rPr lang="ru-RU" sz="2000" dirty="0" err="1"/>
              <a:t>законну</a:t>
            </a:r>
            <a:r>
              <a:rPr lang="ru-RU" sz="2000" dirty="0"/>
              <a:t> силу </a:t>
            </a:r>
            <a:r>
              <a:rPr lang="ru-RU" sz="2000" dirty="0" err="1"/>
              <a:t>судові</a:t>
            </a:r>
            <a:r>
              <a:rPr lang="ru-RU" sz="2000" dirty="0"/>
              <a:t> </a:t>
            </a:r>
            <a:r>
              <a:rPr lang="ru-RU" sz="2000" dirty="0" err="1"/>
              <a:t>рішення</a:t>
            </a:r>
            <a:r>
              <a:rPr lang="ru-RU" sz="2000" dirty="0"/>
              <a:t> </a:t>
            </a:r>
            <a:r>
              <a:rPr lang="ru-RU" sz="2000" dirty="0" err="1"/>
              <a:t>інших</a:t>
            </a:r>
            <a:r>
              <a:rPr lang="ru-RU" sz="2000" dirty="0"/>
              <a:t> </a:t>
            </a:r>
            <a:r>
              <a:rPr lang="ru-RU" sz="2000" dirty="0" err="1"/>
              <a:t>судів</a:t>
            </a:r>
            <a:r>
              <a:rPr lang="ru-RU" sz="2000" dirty="0"/>
              <a:t> у </a:t>
            </a:r>
            <a:r>
              <a:rPr lang="ru-RU" sz="2000" dirty="0" err="1"/>
              <a:t>цій</a:t>
            </a:r>
            <a:r>
              <a:rPr lang="ru-RU" sz="2000" dirty="0"/>
              <a:t> </a:t>
            </a:r>
            <a:r>
              <a:rPr lang="ru-RU" sz="2000" dirty="0" err="1"/>
              <a:t>справі</a:t>
            </a:r>
            <a:r>
              <a:rPr lang="ru-RU" sz="2000" dirty="0"/>
              <a:t>. </a:t>
            </a:r>
          </a:p>
          <a:p>
            <a:endParaRPr lang="ru-RU" sz="2000" dirty="0"/>
          </a:p>
          <a:p>
            <a:r>
              <a:rPr lang="ru-RU" sz="2000" dirty="0" err="1"/>
              <a:t>Судове</a:t>
            </a:r>
            <a:r>
              <a:rPr lang="ru-RU" sz="2000" dirty="0"/>
              <a:t> </a:t>
            </a:r>
            <a:r>
              <a:rPr lang="ru-RU" sz="2000" dirty="0" err="1"/>
              <a:t>рішення</a:t>
            </a:r>
            <a:r>
              <a:rPr lang="ru-RU" sz="2000" dirty="0"/>
              <a:t>, </a:t>
            </a:r>
            <a:r>
              <a:rPr lang="ru-RU" sz="2000" dirty="0" err="1"/>
              <a:t>ухвалене</a:t>
            </a:r>
            <a:r>
              <a:rPr lang="ru-RU" sz="2000" dirty="0"/>
              <a:t> за результатами перегляду судового </a:t>
            </a:r>
            <a:r>
              <a:rPr lang="ru-RU" sz="2000" dirty="0" err="1"/>
              <a:t>рішення</a:t>
            </a:r>
            <a:r>
              <a:rPr lang="ru-RU" sz="2000" dirty="0"/>
              <a:t> за </a:t>
            </a:r>
            <a:r>
              <a:rPr lang="ru-RU" sz="2000" dirty="0" err="1"/>
              <a:t>нововиявленими</a:t>
            </a:r>
            <a:r>
              <a:rPr lang="ru-RU" sz="2000" dirty="0"/>
              <a:t> </a:t>
            </a:r>
            <a:r>
              <a:rPr lang="ru-RU" sz="2000" dirty="0" err="1"/>
              <a:t>або</a:t>
            </a:r>
            <a:r>
              <a:rPr lang="ru-RU" sz="2000" dirty="0"/>
              <a:t> </a:t>
            </a:r>
            <a:r>
              <a:rPr lang="ru-RU" sz="2000" dirty="0" err="1"/>
              <a:t>виключними</a:t>
            </a:r>
            <a:r>
              <a:rPr lang="ru-RU" sz="2000" dirty="0"/>
              <a:t> </a:t>
            </a:r>
            <a:r>
              <a:rPr lang="ru-RU" sz="2000" dirty="0" err="1"/>
              <a:t>обставинами</a:t>
            </a:r>
            <a:r>
              <a:rPr lang="ru-RU" sz="2000" dirty="0"/>
              <a:t>, </a:t>
            </a:r>
            <a:r>
              <a:rPr lang="ru-RU" sz="2000" dirty="0" err="1"/>
              <a:t>може</a:t>
            </a:r>
            <a:r>
              <a:rPr lang="ru-RU" sz="2000" dirty="0"/>
              <a:t> бути </a:t>
            </a:r>
            <a:r>
              <a:rPr lang="ru-RU" sz="2000" dirty="0" err="1"/>
              <a:t>переглянуте</a:t>
            </a:r>
            <a:r>
              <a:rPr lang="ru-RU" sz="2000" dirty="0"/>
              <a:t> на </a:t>
            </a:r>
            <a:r>
              <a:rPr lang="ru-RU" sz="2000" dirty="0" err="1"/>
              <a:t>загальних</a:t>
            </a:r>
            <a:r>
              <a:rPr lang="ru-RU" sz="2000" dirty="0"/>
              <a:t> </a:t>
            </a:r>
            <a:r>
              <a:rPr lang="ru-RU" sz="2000" dirty="0" err="1"/>
              <a:t>підставах</a:t>
            </a:r>
            <a:r>
              <a:rPr lang="ru-RU" sz="2000" dirty="0"/>
              <a:t>.</a:t>
            </a:r>
          </a:p>
        </p:txBody>
      </p:sp>
    </p:spTree>
    <p:extLst>
      <p:ext uri="{BB962C8B-B14F-4D97-AF65-F5344CB8AC3E}">
        <p14:creationId xmlns:p14="http://schemas.microsoft.com/office/powerpoint/2010/main" val="4672043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C0AB98-2DB9-EC48-991B-6B9FD48CF2E9}"/>
              </a:ext>
            </a:extLst>
          </p:cNvPr>
          <p:cNvSpPr txBox="1"/>
          <p:nvPr/>
        </p:nvSpPr>
        <p:spPr>
          <a:xfrm>
            <a:off x="264160" y="240110"/>
            <a:ext cx="7965440" cy="1600438"/>
          </a:xfrm>
          <a:prstGeom prst="rect">
            <a:avLst/>
          </a:prstGeom>
          <a:noFill/>
        </p:spPr>
        <p:txBody>
          <a:bodyPr wrap="square">
            <a:spAutoFit/>
          </a:bodyPr>
          <a:lstStyle/>
          <a:p>
            <a:r>
              <a:rPr lang="ru-RU" sz="2000" b="1" i="1" dirty="0"/>
              <a:t>У </a:t>
            </a:r>
            <a:r>
              <a:rPr lang="ru-RU" sz="2000" b="1" i="1" dirty="0" err="1"/>
              <a:t>разі</a:t>
            </a:r>
            <a:r>
              <a:rPr lang="ru-RU" sz="2000" b="1" i="1" dirty="0"/>
              <a:t> </a:t>
            </a:r>
            <a:r>
              <a:rPr lang="ru-RU" sz="2000" b="1" i="1" dirty="0" err="1"/>
              <a:t>задоволення</a:t>
            </a:r>
            <a:r>
              <a:rPr lang="ru-RU" sz="2000" b="1" i="1" dirty="0"/>
              <a:t> заяви про перегляд судового </a:t>
            </a:r>
            <a:r>
              <a:rPr lang="ru-RU" sz="2000" b="1" i="1" dirty="0" err="1"/>
              <a:t>рішення</a:t>
            </a:r>
            <a:r>
              <a:rPr lang="ru-RU" sz="2000" b="1" i="1" dirty="0"/>
              <a:t> з </a:t>
            </a:r>
            <a:r>
              <a:rPr lang="ru-RU" sz="2000" b="1" i="1" dirty="0" err="1"/>
              <a:t>підстав</a:t>
            </a:r>
            <a:r>
              <a:rPr lang="ru-RU" sz="2000" b="1" i="1" dirty="0"/>
              <a:t>, </a:t>
            </a:r>
            <a:r>
              <a:rPr lang="ru-RU" sz="2000" b="1" i="1" dirty="0" err="1"/>
              <a:t>визначених</a:t>
            </a:r>
            <a:r>
              <a:rPr lang="ru-RU" sz="2000" b="1" i="1" dirty="0"/>
              <a:t> </a:t>
            </a:r>
            <a:r>
              <a:rPr lang="ru-RU" sz="2000" b="1" i="1" dirty="0" err="1"/>
              <a:t>частиною</a:t>
            </a:r>
            <a:r>
              <a:rPr lang="ru-RU" sz="2000" b="1" i="1" dirty="0"/>
              <a:t> другою, пунктами 1, 3 </a:t>
            </a:r>
            <a:r>
              <a:rPr lang="ru-RU" sz="2000" b="1" i="1" dirty="0" err="1"/>
              <a:t>частини</a:t>
            </a:r>
            <a:r>
              <a:rPr lang="ru-RU" sz="2000" b="1" i="1" dirty="0"/>
              <a:t> </a:t>
            </a:r>
            <a:r>
              <a:rPr lang="ru-RU" sz="2000" b="1" i="1" dirty="0" err="1"/>
              <a:t>третьої</a:t>
            </a:r>
            <a:r>
              <a:rPr lang="ru-RU" sz="2000" b="1" i="1" dirty="0"/>
              <a:t> </a:t>
            </a:r>
            <a:r>
              <a:rPr lang="ru-RU" sz="2000" b="1" i="1" dirty="0" err="1"/>
              <a:t>статті</a:t>
            </a:r>
            <a:r>
              <a:rPr lang="ru-RU" sz="2000" b="1" i="1" dirty="0"/>
              <a:t> 320 ГПК, та </a:t>
            </a:r>
            <a:r>
              <a:rPr lang="ru-RU" sz="2000" b="1" i="1" dirty="0" err="1"/>
              <a:t>скасування</a:t>
            </a:r>
            <a:r>
              <a:rPr lang="ru-RU" sz="2000" b="1" i="1" dirty="0"/>
              <a:t> судового </a:t>
            </a:r>
            <a:r>
              <a:rPr lang="ru-RU" sz="2000" b="1" i="1" dirty="0" err="1"/>
              <a:t>рішення</a:t>
            </a:r>
            <a:r>
              <a:rPr lang="ru-RU" sz="2000" b="1" i="1" dirty="0"/>
              <a:t>, </a:t>
            </a:r>
            <a:r>
              <a:rPr lang="ru-RU" sz="2000" b="1" i="1" dirty="0" err="1"/>
              <a:t>що</a:t>
            </a:r>
            <a:r>
              <a:rPr lang="ru-RU" sz="2000" b="1" i="1" dirty="0"/>
              <a:t> </a:t>
            </a:r>
            <a:r>
              <a:rPr lang="ru-RU" sz="2000" b="1" i="1" dirty="0" err="1"/>
              <a:t>переглядається</a:t>
            </a:r>
            <a:r>
              <a:rPr lang="ru-RU" sz="2000" b="1" i="1" dirty="0"/>
              <a:t>, суд:  </a:t>
            </a:r>
          </a:p>
          <a:p>
            <a:endParaRPr lang="ru-RU" dirty="0"/>
          </a:p>
        </p:txBody>
      </p:sp>
      <p:sp>
        <p:nvSpPr>
          <p:cNvPr id="5" name="TextBox 4">
            <a:extLst>
              <a:ext uri="{FF2B5EF4-FFF2-40B4-BE49-F238E27FC236}">
                <a16:creationId xmlns:a16="http://schemas.microsoft.com/office/drawing/2014/main" id="{A363ED07-05E3-D803-67CD-71CF8D1FA6EC}"/>
              </a:ext>
            </a:extLst>
          </p:cNvPr>
          <p:cNvSpPr txBox="1"/>
          <p:nvPr/>
        </p:nvSpPr>
        <p:spPr>
          <a:xfrm>
            <a:off x="264160" y="1365916"/>
            <a:ext cx="6096000" cy="1200329"/>
          </a:xfrm>
          <a:prstGeom prst="rect">
            <a:avLst/>
          </a:prstGeom>
          <a:noFill/>
        </p:spPr>
        <p:txBody>
          <a:bodyPr wrap="square">
            <a:spAutoFit/>
          </a:bodyPr>
          <a:lstStyle/>
          <a:p>
            <a:endParaRPr lang="ru-RU" dirty="0"/>
          </a:p>
          <a:p>
            <a:r>
              <a:rPr lang="ru-RU" dirty="0"/>
              <a:t>1)  </a:t>
            </a:r>
            <a:r>
              <a:rPr lang="ru-RU" dirty="0" err="1"/>
              <a:t>ухвалює</a:t>
            </a:r>
            <a:r>
              <a:rPr lang="ru-RU" dirty="0"/>
              <a:t> </a:t>
            </a:r>
            <a:r>
              <a:rPr lang="ru-RU" dirty="0" err="1"/>
              <a:t>рішення</a:t>
            </a:r>
            <a:r>
              <a:rPr lang="ru-RU" dirty="0"/>
              <a:t> – </a:t>
            </a:r>
            <a:r>
              <a:rPr lang="ru-RU" dirty="0" err="1"/>
              <a:t>якщо</a:t>
            </a:r>
            <a:r>
              <a:rPr lang="ru-RU" dirty="0"/>
              <a:t> </a:t>
            </a:r>
            <a:r>
              <a:rPr lang="ru-RU" dirty="0" err="1"/>
              <a:t>переглядалося</a:t>
            </a:r>
            <a:r>
              <a:rPr lang="ru-RU" dirty="0"/>
              <a:t> </a:t>
            </a:r>
            <a:r>
              <a:rPr lang="ru-RU" dirty="0" err="1"/>
              <a:t>рішення</a:t>
            </a:r>
            <a:r>
              <a:rPr lang="ru-RU" dirty="0"/>
              <a:t> суду; </a:t>
            </a:r>
          </a:p>
          <a:p>
            <a:r>
              <a:rPr lang="ru-RU" dirty="0"/>
              <a:t> </a:t>
            </a:r>
          </a:p>
        </p:txBody>
      </p:sp>
      <p:sp>
        <p:nvSpPr>
          <p:cNvPr id="7" name="TextBox 6">
            <a:extLst>
              <a:ext uri="{FF2B5EF4-FFF2-40B4-BE49-F238E27FC236}">
                <a16:creationId xmlns:a16="http://schemas.microsoft.com/office/drawing/2014/main" id="{555ED798-5C8D-3B7D-58FE-D924E81CCAE7}"/>
              </a:ext>
            </a:extLst>
          </p:cNvPr>
          <p:cNvSpPr txBox="1"/>
          <p:nvPr/>
        </p:nvSpPr>
        <p:spPr>
          <a:xfrm>
            <a:off x="264160" y="3506927"/>
            <a:ext cx="11744960" cy="2862322"/>
          </a:xfrm>
          <a:prstGeom prst="rect">
            <a:avLst/>
          </a:prstGeom>
          <a:noFill/>
        </p:spPr>
        <p:txBody>
          <a:bodyPr wrap="square">
            <a:spAutoFit/>
          </a:bodyPr>
          <a:lstStyle/>
          <a:p>
            <a:r>
              <a:rPr lang="ru-RU" dirty="0" err="1"/>
              <a:t>Верховний</a:t>
            </a:r>
            <a:r>
              <a:rPr lang="ru-RU" dirty="0"/>
              <a:t> Суд за </a:t>
            </a:r>
            <a:r>
              <a:rPr lang="ru-RU" dirty="0" err="1"/>
              <a:t>наслідками</a:t>
            </a:r>
            <a:r>
              <a:rPr lang="ru-RU" dirty="0"/>
              <a:t> </a:t>
            </a:r>
            <a:r>
              <a:rPr lang="ru-RU" dirty="0" err="1"/>
              <a:t>розгляду</a:t>
            </a:r>
            <a:r>
              <a:rPr lang="ru-RU" dirty="0"/>
              <a:t> заяви про перегляд судового </a:t>
            </a:r>
            <a:r>
              <a:rPr lang="ru-RU" dirty="0" err="1"/>
              <a:t>рішення</a:t>
            </a:r>
            <a:r>
              <a:rPr lang="ru-RU" dirty="0"/>
              <a:t> з </a:t>
            </a:r>
            <a:r>
              <a:rPr lang="ru-RU" dirty="0" err="1"/>
              <a:t>підстави</a:t>
            </a:r>
            <a:r>
              <a:rPr lang="ru-RU" dirty="0"/>
              <a:t>, </a:t>
            </a:r>
            <a:r>
              <a:rPr lang="ru-RU" dirty="0" err="1"/>
              <a:t>визначеної</a:t>
            </a:r>
            <a:r>
              <a:rPr lang="ru-RU" dirty="0"/>
              <a:t> пунктом 2 </a:t>
            </a:r>
            <a:r>
              <a:rPr lang="ru-RU" dirty="0" err="1"/>
              <a:t>частини</a:t>
            </a:r>
            <a:r>
              <a:rPr lang="ru-RU" dirty="0"/>
              <a:t> </a:t>
            </a:r>
            <a:r>
              <a:rPr lang="ru-RU" dirty="0" err="1"/>
              <a:t>третьої</a:t>
            </a:r>
            <a:r>
              <a:rPr lang="ru-RU" dirty="0"/>
              <a:t> </a:t>
            </a:r>
            <a:r>
              <a:rPr lang="ru-RU" dirty="0" err="1"/>
              <a:t>статті</a:t>
            </a:r>
            <a:r>
              <a:rPr lang="ru-RU" dirty="0"/>
              <a:t> 320 ГПК, </a:t>
            </a:r>
            <a:r>
              <a:rPr lang="ru-RU" dirty="0" err="1"/>
              <a:t>приймає</a:t>
            </a:r>
            <a:r>
              <a:rPr lang="ru-RU" dirty="0"/>
              <a:t> постанову. (</a:t>
            </a:r>
            <a:r>
              <a:rPr lang="ru-RU" dirty="0" err="1"/>
              <a:t>Щодо</a:t>
            </a:r>
            <a:r>
              <a:rPr lang="ru-RU" dirty="0"/>
              <a:t> </a:t>
            </a:r>
            <a:r>
              <a:rPr lang="ru-RU" dirty="0" err="1"/>
              <a:t>встановлення</a:t>
            </a:r>
            <a:r>
              <a:rPr lang="ru-RU" dirty="0"/>
              <a:t> </a:t>
            </a:r>
            <a:r>
              <a:rPr lang="ru-RU" dirty="0" err="1"/>
              <a:t>міжнародною</a:t>
            </a:r>
            <a:r>
              <a:rPr lang="ru-RU" dirty="0"/>
              <a:t> судовою </a:t>
            </a:r>
            <a:r>
              <a:rPr lang="ru-RU" dirty="0" err="1"/>
              <a:t>установою</a:t>
            </a:r>
            <a:r>
              <a:rPr lang="ru-RU" dirty="0"/>
              <a:t>, </a:t>
            </a:r>
            <a:r>
              <a:rPr lang="ru-RU" dirty="0" err="1"/>
              <a:t>юрисдикція</a:t>
            </a:r>
            <a:r>
              <a:rPr lang="ru-RU" dirty="0"/>
              <a:t> </a:t>
            </a:r>
            <a:r>
              <a:rPr lang="ru-RU" dirty="0" err="1"/>
              <a:t>якої</a:t>
            </a:r>
            <a:r>
              <a:rPr lang="ru-RU" dirty="0"/>
              <a:t> </a:t>
            </a:r>
            <a:r>
              <a:rPr lang="ru-RU" dirty="0" err="1"/>
              <a:t>визнана</a:t>
            </a:r>
            <a:r>
              <a:rPr lang="ru-RU" dirty="0"/>
              <a:t> </a:t>
            </a:r>
            <a:r>
              <a:rPr lang="ru-RU" dirty="0" err="1"/>
              <a:t>Україною</a:t>
            </a:r>
            <a:r>
              <a:rPr lang="ru-RU" dirty="0"/>
              <a:t>, </a:t>
            </a:r>
            <a:r>
              <a:rPr lang="ru-RU" dirty="0" err="1"/>
              <a:t>порушення</a:t>
            </a:r>
            <a:r>
              <a:rPr lang="ru-RU" dirty="0"/>
              <a:t> </a:t>
            </a:r>
            <a:r>
              <a:rPr lang="ru-RU" dirty="0" err="1"/>
              <a:t>Україною</a:t>
            </a:r>
            <a:r>
              <a:rPr lang="ru-RU" dirty="0"/>
              <a:t> </a:t>
            </a:r>
            <a:r>
              <a:rPr lang="ru-RU" dirty="0" err="1"/>
              <a:t>міжнародних</a:t>
            </a:r>
            <a:r>
              <a:rPr lang="ru-RU" dirty="0"/>
              <a:t> </a:t>
            </a:r>
            <a:r>
              <a:rPr lang="ru-RU" dirty="0" err="1"/>
              <a:t>зобов’язань</a:t>
            </a:r>
            <a:r>
              <a:rPr lang="ru-RU" dirty="0"/>
              <a:t> при </a:t>
            </a:r>
            <a:r>
              <a:rPr lang="ru-RU" dirty="0" err="1"/>
              <a:t>вирішенні</a:t>
            </a:r>
            <a:r>
              <a:rPr lang="ru-RU" dirty="0"/>
              <a:t> </a:t>
            </a:r>
            <a:r>
              <a:rPr lang="ru-RU" dirty="0" err="1"/>
              <a:t>цієї</a:t>
            </a:r>
            <a:r>
              <a:rPr lang="ru-RU" dirty="0"/>
              <a:t> </a:t>
            </a:r>
            <a:r>
              <a:rPr lang="ru-RU" dirty="0" err="1"/>
              <a:t>справи</a:t>
            </a:r>
            <a:r>
              <a:rPr lang="ru-RU" dirty="0"/>
              <a:t> судом). </a:t>
            </a:r>
          </a:p>
          <a:p>
            <a:r>
              <a:rPr lang="ru-RU" dirty="0"/>
              <a:t>  </a:t>
            </a:r>
            <a:r>
              <a:rPr lang="ru-RU" dirty="0" err="1"/>
              <a:t>Рішення</a:t>
            </a:r>
            <a:r>
              <a:rPr lang="ru-RU" dirty="0"/>
              <a:t>, </a:t>
            </a:r>
            <a:r>
              <a:rPr lang="ru-RU" dirty="0" err="1"/>
              <a:t>ухвала</a:t>
            </a:r>
            <a:r>
              <a:rPr lang="ru-RU" dirty="0"/>
              <a:t>, постанова, </a:t>
            </a:r>
            <a:r>
              <a:rPr lang="ru-RU" dirty="0" err="1"/>
              <a:t>прийняті</a:t>
            </a:r>
            <a:r>
              <a:rPr lang="ru-RU" dirty="0"/>
              <a:t> за результатами перегляду судового </a:t>
            </a:r>
            <a:r>
              <a:rPr lang="ru-RU" dirty="0" err="1"/>
              <a:t>рішення</a:t>
            </a:r>
            <a:r>
              <a:rPr lang="ru-RU" dirty="0"/>
              <a:t> за </a:t>
            </a:r>
            <a:r>
              <a:rPr lang="ru-RU" dirty="0" err="1"/>
              <a:t>нововиявленими</a:t>
            </a:r>
            <a:r>
              <a:rPr lang="ru-RU" dirty="0"/>
              <a:t> </a:t>
            </a:r>
            <a:r>
              <a:rPr lang="ru-RU" dirty="0" err="1"/>
              <a:t>або</a:t>
            </a:r>
            <a:r>
              <a:rPr lang="ru-RU" dirty="0"/>
              <a:t> </a:t>
            </a:r>
            <a:r>
              <a:rPr lang="ru-RU" dirty="0" err="1"/>
              <a:t>виключними</a:t>
            </a:r>
            <a:r>
              <a:rPr lang="ru-RU" dirty="0"/>
              <a:t> </a:t>
            </a:r>
            <a:r>
              <a:rPr lang="ru-RU" dirty="0" err="1"/>
              <a:t>обставинами</a:t>
            </a:r>
            <a:r>
              <a:rPr lang="ru-RU" dirty="0"/>
              <a:t>, </a:t>
            </a:r>
            <a:r>
              <a:rPr lang="ru-RU" dirty="0" err="1"/>
              <a:t>видаються</a:t>
            </a:r>
            <a:r>
              <a:rPr lang="ru-RU" dirty="0"/>
              <a:t> </a:t>
            </a:r>
            <a:r>
              <a:rPr lang="ru-RU" dirty="0" err="1"/>
              <a:t>або</a:t>
            </a:r>
            <a:r>
              <a:rPr lang="ru-RU" dirty="0"/>
              <a:t> </a:t>
            </a:r>
            <a:r>
              <a:rPr lang="ru-RU" dirty="0" err="1"/>
              <a:t>надсилаються</a:t>
            </a:r>
            <a:r>
              <a:rPr lang="ru-RU" dirty="0"/>
              <a:t> </a:t>
            </a:r>
            <a:r>
              <a:rPr lang="ru-RU" dirty="0" err="1"/>
              <a:t>учасникам</a:t>
            </a:r>
            <a:r>
              <a:rPr lang="ru-RU" dirty="0"/>
              <a:t> </a:t>
            </a:r>
            <a:r>
              <a:rPr lang="ru-RU" dirty="0" err="1"/>
              <a:t>справи</a:t>
            </a:r>
            <a:r>
              <a:rPr lang="ru-RU" dirty="0"/>
              <a:t> у порядку, </a:t>
            </a:r>
            <a:r>
              <a:rPr lang="ru-RU" dirty="0" err="1"/>
              <a:t>передбаченому</a:t>
            </a:r>
            <a:r>
              <a:rPr lang="ru-RU" dirty="0"/>
              <a:t> </a:t>
            </a:r>
            <a:r>
              <a:rPr lang="ru-RU" dirty="0" err="1"/>
              <a:t>статтею</a:t>
            </a:r>
            <a:r>
              <a:rPr lang="ru-RU" dirty="0"/>
              <a:t> 242 ГПК. З </a:t>
            </a:r>
            <a:r>
              <a:rPr lang="ru-RU" dirty="0" err="1"/>
              <a:t>набранням</a:t>
            </a:r>
            <a:r>
              <a:rPr lang="ru-RU" dirty="0"/>
              <a:t> </a:t>
            </a:r>
            <a:r>
              <a:rPr lang="ru-RU" dirty="0" err="1"/>
              <a:t>законної</a:t>
            </a:r>
            <a:r>
              <a:rPr lang="ru-RU" dirty="0"/>
              <a:t> сили </a:t>
            </a:r>
            <a:r>
              <a:rPr lang="ru-RU" dirty="0" err="1"/>
              <a:t>новим</a:t>
            </a:r>
            <a:r>
              <a:rPr lang="ru-RU" dirty="0"/>
              <a:t> </a:t>
            </a:r>
            <a:r>
              <a:rPr lang="ru-RU" dirty="0" err="1"/>
              <a:t>судовим</a:t>
            </a:r>
            <a:r>
              <a:rPr lang="ru-RU" dirty="0"/>
              <a:t> </a:t>
            </a:r>
            <a:r>
              <a:rPr lang="ru-RU" dirty="0" err="1"/>
              <a:t>рішенням</a:t>
            </a:r>
            <a:r>
              <a:rPr lang="ru-RU" dirty="0"/>
              <a:t> </a:t>
            </a:r>
            <a:r>
              <a:rPr lang="ru-RU" dirty="0" err="1"/>
              <a:t>втрачають</a:t>
            </a:r>
            <a:r>
              <a:rPr lang="ru-RU" dirty="0"/>
              <a:t> </a:t>
            </a:r>
            <a:r>
              <a:rPr lang="ru-RU" dirty="0" err="1"/>
              <a:t>законну</a:t>
            </a:r>
            <a:r>
              <a:rPr lang="ru-RU" dirty="0"/>
              <a:t> силу </a:t>
            </a:r>
            <a:r>
              <a:rPr lang="ru-RU" dirty="0" err="1"/>
              <a:t>судові</a:t>
            </a:r>
            <a:r>
              <a:rPr lang="ru-RU" dirty="0"/>
              <a:t> </a:t>
            </a:r>
            <a:r>
              <a:rPr lang="ru-RU" dirty="0" err="1"/>
              <a:t>рішення</a:t>
            </a:r>
            <a:r>
              <a:rPr lang="ru-RU" dirty="0"/>
              <a:t> </a:t>
            </a:r>
            <a:r>
              <a:rPr lang="ru-RU" dirty="0" err="1"/>
              <a:t>інших</a:t>
            </a:r>
            <a:r>
              <a:rPr lang="ru-RU" dirty="0"/>
              <a:t> </a:t>
            </a:r>
            <a:r>
              <a:rPr lang="ru-RU" dirty="0" err="1"/>
              <a:t>судів</a:t>
            </a:r>
            <a:r>
              <a:rPr lang="ru-RU" dirty="0"/>
              <a:t> у </a:t>
            </a:r>
            <a:r>
              <a:rPr lang="ru-RU" dirty="0" err="1"/>
              <a:t>цій</a:t>
            </a:r>
            <a:r>
              <a:rPr lang="ru-RU" dirty="0"/>
              <a:t> </a:t>
            </a:r>
            <a:r>
              <a:rPr lang="ru-RU" dirty="0" err="1"/>
              <a:t>справі</a:t>
            </a:r>
            <a:r>
              <a:rPr lang="ru-RU" dirty="0"/>
              <a:t>. </a:t>
            </a:r>
          </a:p>
          <a:p>
            <a:r>
              <a:rPr lang="ru-RU" dirty="0"/>
              <a:t>  </a:t>
            </a:r>
            <a:r>
              <a:rPr lang="ru-RU" dirty="0" err="1"/>
              <a:t>Судове</a:t>
            </a:r>
            <a:r>
              <a:rPr lang="ru-RU" dirty="0"/>
              <a:t> </a:t>
            </a:r>
            <a:r>
              <a:rPr lang="ru-RU" dirty="0" err="1"/>
              <a:t>рішення</a:t>
            </a:r>
            <a:r>
              <a:rPr lang="ru-RU" dirty="0"/>
              <a:t>, </a:t>
            </a:r>
            <a:r>
              <a:rPr lang="ru-RU" dirty="0" err="1"/>
              <a:t>ухвалене</a:t>
            </a:r>
            <a:r>
              <a:rPr lang="ru-RU" dirty="0"/>
              <a:t> за результатами перегляду судового </a:t>
            </a:r>
            <a:r>
              <a:rPr lang="ru-RU" dirty="0" err="1"/>
              <a:t>рішення</a:t>
            </a:r>
            <a:r>
              <a:rPr lang="ru-RU" dirty="0"/>
              <a:t> за </a:t>
            </a:r>
            <a:r>
              <a:rPr lang="ru-RU" dirty="0" err="1"/>
              <a:t>нововиявленими</a:t>
            </a:r>
            <a:r>
              <a:rPr lang="ru-RU" dirty="0"/>
              <a:t> </a:t>
            </a:r>
            <a:r>
              <a:rPr lang="ru-RU" dirty="0" err="1"/>
              <a:t>або</a:t>
            </a:r>
            <a:r>
              <a:rPr lang="ru-RU" dirty="0"/>
              <a:t> </a:t>
            </a:r>
            <a:r>
              <a:rPr lang="ru-RU" dirty="0" err="1"/>
              <a:t>виключними</a:t>
            </a:r>
            <a:r>
              <a:rPr lang="ru-RU" dirty="0"/>
              <a:t> </a:t>
            </a:r>
            <a:r>
              <a:rPr lang="ru-RU" dirty="0" err="1"/>
              <a:t>обставинами</a:t>
            </a:r>
            <a:r>
              <a:rPr lang="ru-RU" dirty="0"/>
              <a:t>, </a:t>
            </a:r>
            <a:r>
              <a:rPr lang="ru-RU" dirty="0" err="1"/>
              <a:t>може</a:t>
            </a:r>
            <a:r>
              <a:rPr lang="ru-RU" dirty="0"/>
              <a:t> бути </a:t>
            </a:r>
            <a:r>
              <a:rPr lang="ru-RU" dirty="0" err="1"/>
              <a:t>переглянуте</a:t>
            </a:r>
            <a:r>
              <a:rPr lang="ru-RU" dirty="0"/>
              <a:t> на </a:t>
            </a:r>
            <a:r>
              <a:rPr lang="ru-RU" dirty="0" err="1"/>
              <a:t>загальних</a:t>
            </a:r>
            <a:r>
              <a:rPr lang="ru-RU" dirty="0"/>
              <a:t> </a:t>
            </a:r>
            <a:r>
              <a:rPr lang="ru-RU" dirty="0" err="1"/>
              <a:t>підставах</a:t>
            </a:r>
            <a:r>
              <a:rPr lang="ru-RU" dirty="0"/>
              <a:t>.</a:t>
            </a:r>
          </a:p>
        </p:txBody>
      </p:sp>
      <p:sp>
        <p:nvSpPr>
          <p:cNvPr id="9" name="TextBox 8">
            <a:extLst>
              <a:ext uri="{FF2B5EF4-FFF2-40B4-BE49-F238E27FC236}">
                <a16:creationId xmlns:a16="http://schemas.microsoft.com/office/drawing/2014/main" id="{02977327-B03C-BA77-503D-C34AFFDF4758}"/>
              </a:ext>
            </a:extLst>
          </p:cNvPr>
          <p:cNvSpPr txBox="1"/>
          <p:nvPr/>
        </p:nvSpPr>
        <p:spPr>
          <a:xfrm>
            <a:off x="5425440" y="2274839"/>
            <a:ext cx="6096000" cy="923330"/>
          </a:xfrm>
          <a:prstGeom prst="rect">
            <a:avLst/>
          </a:prstGeom>
          <a:noFill/>
        </p:spPr>
        <p:txBody>
          <a:bodyPr wrap="square">
            <a:spAutoFit/>
          </a:bodyPr>
          <a:lstStyle/>
          <a:p>
            <a:endParaRPr lang="ru-RU" dirty="0"/>
          </a:p>
          <a:p>
            <a:r>
              <a:rPr lang="ru-RU" dirty="0"/>
              <a:t>3)  </a:t>
            </a:r>
            <a:r>
              <a:rPr lang="ru-RU" dirty="0" err="1"/>
              <a:t>постановляє</a:t>
            </a:r>
            <a:r>
              <a:rPr lang="ru-RU" dirty="0"/>
              <a:t> </a:t>
            </a:r>
            <a:r>
              <a:rPr lang="ru-RU" dirty="0" err="1"/>
              <a:t>ухвалу</a:t>
            </a:r>
            <a:r>
              <a:rPr lang="ru-RU" dirty="0"/>
              <a:t> – </a:t>
            </a:r>
            <a:r>
              <a:rPr lang="ru-RU" dirty="0" err="1"/>
              <a:t>якщо</a:t>
            </a:r>
            <a:r>
              <a:rPr lang="ru-RU" dirty="0"/>
              <a:t> </a:t>
            </a:r>
            <a:r>
              <a:rPr lang="ru-RU" dirty="0" err="1"/>
              <a:t>переглядалася</a:t>
            </a:r>
            <a:r>
              <a:rPr lang="ru-RU" dirty="0"/>
              <a:t> </a:t>
            </a:r>
            <a:r>
              <a:rPr lang="ru-RU" dirty="0" err="1"/>
              <a:t>ухвала</a:t>
            </a:r>
            <a:r>
              <a:rPr lang="ru-RU" dirty="0"/>
              <a:t> суду.</a:t>
            </a:r>
          </a:p>
        </p:txBody>
      </p:sp>
      <p:sp>
        <p:nvSpPr>
          <p:cNvPr id="11" name="TextBox 10">
            <a:extLst>
              <a:ext uri="{FF2B5EF4-FFF2-40B4-BE49-F238E27FC236}">
                <a16:creationId xmlns:a16="http://schemas.microsoft.com/office/drawing/2014/main" id="{EDF5C04B-6607-CC03-A86E-AB883B979201}"/>
              </a:ext>
            </a:extLst>
          </p:cNvPr>
          <p:cNvSpPr txBox="1"/>
          <p:nvPr/>
        </p:nvSpPr>
        <p:spPr>
          <a:xfrm>
            <a:off x="2560320" y="2090173"/>
            <a:ext cx="6096000" cy="646331"/>
          </a:xfrm>
          <a:prstGeom prst="rect">
            <a:avLst/>
          </a:prstGeom>
          <a:noFill/>
        </p:spPr>
        <p:txBody>
          <a:bodyPr wrap="square">
            <a:spAutoFit/>
          </a:bodyPr>
          <a:lstStyle/>
          <a:p>
            <a:r>
              <a:rPr lang="ru-RU" dirty="0"/>
              <a:t>2)  </a:t>
            </a:r>
            <a:r>
              <a:rPr lang="ru-RU" dirty="0" err="1"/>
              <a:t>приймає</a:t>
            </a:r>
            <a:r>
              <a:rPr lang="ru-RU" dirty="0"/>
              <a:t> постанову – </a:t>
            </a:r>
            <a:r>
              <a:rPr lang="ru-RU" dirty="0" err="1"/>
              <a:t>якщо</a:t>
            </a:r>
            <a:r>
              <a:rPr lang="ru-RU" dirty="0"/>
              <a:t> </a:t>
            </a:r>
            <a:r>
              <a:rPr lang="ru-RU" dirty="0" err="1"/>
              <a:t>переглядалася</a:t>
            </a:r>
            <a:r>
              <a:rPr lang="ru-RU" dirty="0"/>
              <a:t> постанова суду;</a:t>
            </a:r>
          </a:p>
        </p:txBody>
      </p:sp>
    </p:spTree>
    <p:extLst>
      <p:ext uri="{BB962C8B-B14F-4D97-AF65-F5344CB8AC3E}">
        <p14:creationId xmlns:p14="http://schemas.microsoft.com/office/powerpoint/2010/main" val="1178021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BE9E9C-4FCE-0CA3-8A1D-54DB4B0EBB01}"/>
              </a:ext>
            </a:extLst>
          </p:cNvPr>
          <p:cNvSpPr txBox="1"/>
          <p:nvPr/>
        </p:nvSpPr>
        <p:spPr>
          <a:xfrm>
            <a:off x="538480" y="548640"/>
            <a:ext cx="11043920" cy="6370975"/>
          </a:xfrm>
          <a:prstGeom prst="rect">
            <a:avLst/>
          </a:prstGeom>
          <a:noFill/>
        </p:spPr>
        <p:txBody>
          <a:bodyPr wrap="square" rtlCol="0">
            <a:spAutoFit/>
          </a:bodyPr>
          <a:lstStyle/>
          <a:p>
            <a:pPr marL="457200" indent="-457200">
              <a:buAutoNum type="arabicParenR" startAt="6"/>
            </a:pPr>
            <a:r>
              <a:rPr lang="ru-RU" sz="2400" dirty="0"/>
              <a:t>про </a:t>
            </a:r>
            <a:r>
              <a:rPr lang="ru-RU" sz="2400" dirty="0" err="1"/>
              <a:t>повернення</a:t>
            </a:r>
            <a:r>
              <a:rPr lang="ru-RU" sz="2400" dirty="0"/>
              <a:t> заяви </a:t>
            </a:r>
            <a:r>
              <a:rPr lang="ru-RU" sz="2400" dirty="0" err="1"/>
              <a:t>позивачеві</a:t>
            </a:r>
            <a:r>
              <a:rPr lang="ru-RU" sz="2400" dirty="0"/>
              <a:t> (</a:t>
            </a:r>
            <a:r>
              <a:rPr lang="ru-RU" sz="2400" dirty="0" err="1"/>
              <a:t>заявникові</a:t>
            </a:r>
            <a:r>
              <a:rPr lang="ru-RU" sz="2400" dirty="0"/>
              <a:t>);</a:t>
            </a:r>
          </a:p>
          <a:p>
            <a:pPr marL="457200" indent="-457200">
              <a:buAutoNum type="arabicParenR" startAt="6"/>
            </a:pPr>
            <a:endParaRPr lang="ru-RU" sz="2400" dirty="0"/>
          </a:p>
          <a:p>
            <a:r>
              <a:rPr lang="ru-RU" sz="2400" dirty="0"/>
              <a:t>7) про </a:t>
            </a:r>
            <a:r>
              <a:rPr lang="ru-RU" sz="2400" dirty="0" err="1"/>
              <a:t>відмову</a:t>
            </a:r>
            <a:r>
              <a:rPr lang="ru-RU" sz="2400" dirty="0"/>
              <a:t> у </a:t>
            </a:r>
            <a:r>
              <a:rPr lang="ru-RU" sz="2400" dirty="0" err="1"/>
              <a:t>відкритті</a:t>
            </a:r>
            <a:r>
              <a:rPr lang="ru-RU" sz="2400" dirty="0"/>
              <a:t> </a:t>
            </a:r>
            <a:r>
              <a:rPr lang="ru-RU" sz="2400" dirty="0" err="1"/>
              <a:t>провадження</a:t>
            </a:r>
            <a:r>
              <a:rPr lang="ru-RU" sz="2400" dirty="0"/>
              <a:t> у </a:t>
            </a:r>
            <a:r>
              <a:rPr lang="ru-RU" sz="2400" dirty="0" err="1"/>
              <a:t>справі</a:t>
            </a:r>
            <a:r>
              <a:rPr lang="ru-RU" sz="2400" dirty="0"/>
              <a:t>;</a:t>
            </a:r>
          </a:p>
          <a:p>
            <a:endParaRPr lang="ru-RU" sz="2400" dirty="0"/>
          </a:p>
          <a:p>
            <a:r>
              <a:rPr lang="ru-RU" sz="2400" dirty="0"/>
              <a:t>8) про передачу </a:t>
            </a:r>
            <a:r>
              <a:rPr lang="ru-RU" sz="2400" dirty="0" err="1"/>
              <a:t>справи</a:t>
            </a:r>
            <a:r>
              <a:rPr lang="ru-RU" sz="2400" dirty="0"/>
              <a:t> на </a:t>
            </a:r>
            <a:r>
              <a:rPr lang="ru-RU" sz="2400" dirty="0" err="1"/>
              <a:t>розгляд</a:t>
            </a:r>
            <a:r>
              <a:rPr lang="ru-RU" sz="2400" dirty="0"/>
              <a:t> </a:t>
            </a:r>
            <a:r>
              <a:rPr lang="ru-RU" sz="2400" dirty="0" err="1"/>
              <a:t>іншого</a:t>
            </a:r>
            <a:r>
              <a:rPr lang="ru-RU" sz="2400" dirty="0"/>
              <a:t> суду;</a:t>
            </a:r>
          </a:p>
          <a:p>
            <a:endParaRPr lang="ru-RU" sz="2400" dirty="0"/>
          </a:p>
          <a:p>
            <a:r>
              <a:rPr lang="ru-RU" sz="2400" dirty="0"/>
              <a:t>9) про </a:t>
            </a:r>
            <a:r>
              <a:rPr lang="ru-RU" sz="2400" dirty="0" err="1"/>
              <a:t>відмову</a:t>
            </a:r>
            <a:r>
              <a:rPr lang="ru-RU" sz="2400" dirty="0"/>
              <a:t> </a:t>
            </a:r>
            <a:r>
              <a:rPr lang="ru-RU" sz="2400" dirty="0" err="1"/>
              <a:t>поновити</a:t>
            </a:r>
            <a:r>
              <a:rPr lang="ru-RU" sz="2400" dirty="0"/>
              <a:t> </a:t>
            </a:r>
            <a:r>
              <a:rPr lang="ru-RU" sz="2400" dirty="0" err="1"/>
              <a:t>або</a:t>
            </a:r>
            <a:r>
              <a:rPr lang="ru-RU" sz="2400" dirty="0"/>
              <a:t> </a:t>
            </a:r>
            <a:r>
              <a:rPr lang="ru-RU" sz="2400" dirty="0" err="1"/>
              <a:t>продовжити</a:t>
            </a:r>
            <a:r>
              <a:rPr lang="ru-RU" sz="2400" dirty="0"/>
              <a:t> </a:t>
            </a:r>
            <a:r>
              <a:rPr lang="ru-RU" sz="2400" dirty="0" err="1"/>
              <a:t>пропущений</a:t>
            </a:r>
            <a:r>
              <a:rPr lang="ru-RU" sz="2400" dirty="0"/>
              <a:t> </a:t>
            </a:r>
            <a:r>
              <a:rPr lang="ru-RU" sz="2400" dirty="0" err="1"/>
              <a:t>процесуальний</a:t>
            </a:r>
            <a:r>
              <a:rPr lang="ru-RU" sz="2400" dirty="0"/>
              <a:t> строк;</a:t>
            </a:r>
          </a:p>
          <a:p>
            <a:endParaRPr lang="ru-RU" sz="2400" dirty="0"/>
          </a:p>
          <a:p>
            <a:r>
              <a:rPr lang="ru-RU" sz="2400" dirty="0"/>
              <a:t>10) про </a:t>
            </a:r>
            <a:r>
              <a:rPr lang="ru-RU" sz="2400" dirty="0" err="1"/>
              <a:t>затвердження</a:t>
            </a:r>
            <a:r>
              <a:rPr lang="ru-RU" sz="2400" dirty="0"/>
              <a:t> </a:t>
            </a:r>
            <a:r>
              <a:rPr lang="ru-RU" sz="2400" dirty="0" err="1"/>
              <a:t>мирової</a:t>
            </a:r>
            <a:r>
              <a:rPr lang="ru-RU" sz="2400" dirty="0"/>
              <a:t> угоди; </a:t>
            </a:r>
          </a:p>
          <a:p>
            <a:endParaRPr lang="ru-RU" sz="2400" dirty="0"/>
          </a:p>
          <a:p>
            <a:pPr marL="457200" indent="-457200">
              <a:buAutoNum type="arabicParenR" startAt="11"/>
            </a:pPr>
            <a:r>
              <a:rPr lang="ru-RU" sz="2400" dirty="0"/>
              <a:t> про </a:t>
            </a:r>
            <a:r>
              <a:rPr lang="ru-RU" sz="2400" dirty="0" err="1"/>
              <a:t>призначення</a:t>
            </a:r>
            <a:r>
              <a:rPr lang="ru-RU" sz="2400" dirty="0"/>
              <a:t> </a:t>
            </a:r>
            <a:r>
              <a:rPr lang="ru-RU" sz="2400" dirty="0" err="1"/>
              <a:t>експертизи</a:t>
            </a:r>
            <a:r>
              <a:rPr lang="ru-RU" sz="2400" dirty="0"/>
              <a:t>;</a:t>
            </a:r>
          </a:p>
          <a:p>
            <a:pPr marL="457200" indent="-457200">
              <a:buAutoNum type="arabicParenR" startAt="11"/>
            </a:pPr>
            <a:endParaRPr lang="ru-RU" sz="2400" dirty="0"/>
          </a:p>
          <a:p>
            <a:pPr marL="457200" indent="-457200">
              <a:buAutoNum type="arabicParenR" startAt="11"/>
            </a:pPr>
            <a:r>
              <a:rPr lang="ru-RU" sz="2400" dirty="0"/>
              <a:t> про </a:t>
            </a:r>
            <a:r>
              <a:rPr lang="ru-RU" sz="2400" dirty="0" err="1"/>
              <a:t>зупинення</a:t>
            </a:r>
            <a:r>
              <a:rPr lang="ru-RU" sz="2400" dirty="0"/>
              <a:t> </a:t>
            </a:r>
            <a:r>
              <a:rPr lang="ru-RU" sz="2400" dirty="0" err="1"/>
              <a:t>провадження</a:t>
            </a:r>
            <a:r>
              <a:rPr lang="ru-RU" sz="2400" dirty="0"/>
              <a:t> у </a:t>
            </a:r>
            <a:r>
              <a:rPr lang="ru-RU" sz="2400" dirty="0" err="1"/>
              <a:t>справі</a:t>
            </a:r>
            <a:r>
              <a:rPr lang="ru-RU" sz="2400" dirty="0"/>
              <a:t>; </a:t>
            </a:r>
          </a:p>
          <a:p>
            <a:pPr marL="457200" indent="-457200">
              <a:buAutoNum type="arabicParenR" startAt="11"/>
            </a:pPr>
            <a:endParaRPr lang="ru-RU" sz="2400" dirty="0"/>
          </a:p>
          <a:p>
            <a:pPr marL="457200" indent="-457200">
              <a:buAutoNum type="arabicParenR" startAt="11"/>
            </a:pPr>
            <a:r>
              <a:rPr lang="ru-RU" sz="2400" dirty="0"/>
              <a:t> про </a:t>
            </a:r>
            <a:r>
              <a:rPr lang="ru-RU" sz="2400" dirty="0" err="1"/>
              <a:t>закриття</a:t>
            </a:r>
            <a:r>
              <a:rPr lang="ru-RU" sz="2400" dirty="0"/>
              <a:t> </a:t>
            </a:r>
            <a:r>
              <a:rPr lang="ru-RU" sz="2400" dirty="0" err="1"/>
              <a:t>провадження</a:t>
            </a:r>
            <a:r>
              <a:rPr lang="ru-RU" sz="2400" dirty="0"/>
              <a:t> у </a:t>
            </a:r>
            <a:r>
              <a:rPr lang="ru-RU" sz="2400" dirty="0" err="1"/>
              <a:t>справі</a:t>
            </a:r>
            <a:r>
              <a:rPr lang="ru-RU" sz="2400" dirty="0"/>
              <a:t>; </a:t>
            </a:r>
          </a:p>
          <a:p>
            <a:pPr marL="457200" indent="-457200">
              <a:buAutoNum type="arabicParenR" startAt="11"/>
            </a:pPr>
            <a:endParaRPr lang="ru-RU" sz="2400" dirty="0"/>
          </a:p>
        </p:txBody>
      </p:sp>
    </p:spTree>
    <p:extLst>
      <p:ext uri="{BB962C8B-B14F-4D97-AF65-F5344CB8AC3E}">
        <p14:creationId xmlns:p14="http://schemas.microsoft.com/office/powerpoint/2010/main" val="161714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776B03-E43B-E878-EDA3-D8929DC3F683}"/>
              </a:ext>
            </a:extLst>
          </p:cNvPr>
          <p:cNvSpPr txBox="1"/>
          <p:nvPr/>
        </p:nvSpPr>
        <p:spPr>
          <a:xfrm>
            <a:off x="254000" y="568960"/>
            <a:ext cx="10342880" cy="6740307"/>
          </a:xfrm>
          <a:prstGeom prst="rect">
            <a:avLst/>
          </a:prstGeom>
          <a:noFill/>
        </p:spPr>
        <p:txBody>
          <a:bodyPr wrap="square" rtlCol="0">
            <a:spAutoFit/>
          </a:bodyPr>
          <a:lstStyle/>
          <a:p>
            <a:pPr marL="457200" indent="-457200">
              <a:buAutoNum type="arabicParenR" startAt="14"/>
            </a:pPr>
            <a:r>
              <a:rPr lang="ru-RU" sz="2400" dirty="0"/>
              <a:t>про </a:t>
            </a:r>
            <a:r>
              <a:rPr lang="ru-RU" sz="2400" dirty="0" err="1"/>
              <a:t>залишення</a:t>
            </a:r>
            <a:r>
              <a:rPr lang="ru-RU" sz="2400" dirty="0"/>
              <a:t> позову (заяви) без </a:t>
            </a:r>
            <a:r>
              <a:rPr lang="ru-RU" sz="2400" dirty="0" err="1"/>
              <a:t>розгляду</a:t>
            </a:r>
            <a:r>
              <a:rPr lang="ru-RU" sz="2400" dirty="0"/>
              <a:t>; </a:t>
            </a:r>
          </a:p>
          <a:p>
            <a:pPr marL="457200" indent="-457200">
              <a:buAutoNum type="arabicParenR" startAt="14"/>
            </a:pPr>
            <a:endParaRPr lang="ru-RU" sz="2400" dirty="0"/>
          </a:p>
          <a:p>
            <a:pPr marL="457200" indent="-457200">
              <a:buAutoNum type="arabicParenR" startAt="15"/>
            </a:pPr>
            <a:r>
              <a:rPr lang="ru-RU" sz="2400" dirty="0" err="1"/>
              <a:t>окрема</a:t>
            </a:r>
            <a:r>
              <a:rPr lang="ru-RU" sz="2400" dirty="0"/>
              <a:t> </a:t>
            </a:r>
            <a:r>
              <a:rPr lang="ru-RU" sz="2400" dirty="0" err="1"/>
              <a:t>ухвала</a:t>
            </a:r>
            <a:r>
              <a:rPr lang="ru-RU" sz="2400" dirty="0"/>
              <a:t>; </a:t>
            </a:r>
          </a:p>
          <a:p>
            <a:pPr marL="457200" indent="-457200">
              <a:buAutoNum type="arabicParenR" startAt="15"/>
            </a:pPr>
            <a:endParaRPr lang="ru-RU" sz="2400" dirty="0"/>
          </a:p>
          <a:p>
            <a:r>
              <a:rPr lang="ru-RU" sz="2400" dirty="0"/>
              <a:t>16) про </a:t>
            </a:r>
            <a:r>
              <a:rPr lang="ru-RU" sz="2400" dirty="0" err="1"/>
              <a:t>стягнення</a:t>
            </a:r>
            <a:r>
              <a:rPr lang="ru-RU" sz="2400" dirty="0"/>
              <a:t> штрафу в порядку </a:t>
            </a:r>
            <a:r>
              <a:rPr lang="ru-RU" sz="2400" dirty="0" err="1"/>
              <a:t>процесуального</a:t>
            </a:r>
            <a:r>
              <a:rPr lang="ru-RU" sz="2400" dirty="0"/>
              <a:t> примусу;</a:t>
            </a:r>
          </a:p>
          <a:p>
            <a:endParaRPr lang="ru-RU" sz="2400" dirty="0"/>
          </a:p>
          <a:p>
            <a:r>
              <a:rPr lang="ru-RU" sz="2400" dirty="0"/>
              <a:t> 17)  у справах про </a:t>
            </a:r>
            <a:r>
              <a:rPr lang="ru-RU" sz="2400" dirty="0" err="1"/>
              <a:t>банкрутство</a:t>
            </a:r>
            <a:r>
              <a:rPr lang="ru-RU" sz="2400" dirty="0"/>
              <a:t> (</a:t>
            </a:r>
            <a:r>
              <a:rPr lang="ru-RU" sz="2400" dirty="0" err="1"/>
              <a:t>неплатоспроможність</a:t>
            </a:r>
            <a:r>
              <a:rPr lang="ru-RU" sz="2400" dirty="0"/>
              <a:t>) </a:t>
            </a:r>
          </a:p>
          <a:p>
            <a:endParaRPr lang="ru-RU" sz="2400" dirty="0"/>
          </a:p>
          <a:p>
            <a:pPr marL="457200" indent="-457200">
              <a:buAutoNum type="arabicParenR" startAt="18"/>
            </a:pPr>
            <a:r>
              <a:rPr lang="ru-RU" sz="2400" dirty="0"/>
              <a:t>про </a:t>
            </a:r>
            <a:r>
              <a:rPr lang="ru-RU" sz="2400" dirty="0" err="1"/>
              <a:t>внесення</a:t>
            </a:r>
            <a:r>
              <a:rPr lang="ru-RU" sz="2400" dirty="0"/>
              <a:t>, </a:t>
            </a:r>
            <a:r>
              <a:rPr lang="ru-RU" sz="2400" dirty="0" err="1"/>
              <a:t>відмову</a:t>
            </a:r>
            <a:r>
              <a:rPr lang="ru-RU" sz="2400" dirty="0"/>
              <a:t> у </a:t>
            </a:r>
            <a:r>
              <a:rPr lang="ru-RU" sz="2400" dirty="0" err="1"/>
              <a:t>внесенні</a:t>
            </a:r>
            <a:r>
              <a:rPr lang="ru-RU" sz="2400" dirty="0"/>
              <a:t> </a:t>
            </a:r>
            <a:r>
              <a:rPr lang="ru-RU" sz="2400" dirty="0" err="1"/>
              <a:t>виправлень</a:t>
            </a:r>
            <a:r>
              <a:rPr lang="ru-RU" sz="2400" dirty="0"/>
              <a:t> у </a:t>
            </a:r>
            <a:r>
              <a:rPr lang="ru-RU" sz="2400" dirty="0" err="1"/>
              <a:t>рішення</a:t>
            </a:r>
            <a:r>
              <a:rPr lang="ru-RU" sz="2400" dirty="0"/>
              <a:t>;</a:t>
            </a:r>
          </a:p>
          <a:p>
            <a:endParaRPr lang="ru-RU" sz="2400" dirty="0"/>
          </a:p>
          <a:p>
            <a:pPr marL="457200" indent="-457200">
              <a:buAutoNum type="arabicParenR" startAt="19"/>
            </a:pPr>
            <a:r>
              <a:rPr lang="ru-RU" sz="2400" dirty="0"/>
              <a:t>про </a:t>
            </a:r>
            <a:r>
              <a:rPr lang="ru-RU" sz="2400" dirty="0" err="1"/>
              <a:t>відмову</a:t>
            </a:r>
            <a:r>
              <a:rPr lang="ru-RU" sz="2400" dirty="0"/>
              <a:t> </a:t>
            </a:r>
            <a:r>
              <a:rPr lang="ru-RU" sz="2400" dirty="0" err="1"/>
              <a:t>ухвалити</a:t>
            </a:r>
            <a:r>
              <a:rPr lang="ru-RU" sz="2400" dirty="0"/>
              <a:t> </a:t>
            </a:r>
            <a:r>
              <a:rPr lang="ru-RU" sz="2400" dirty="0" err="1"/>
              <a:t>додаткове</a:t>
            </a:r>
            <a:r>
              <a:rPr lang="ru-RU" sz="2400" dirty="0"/>
              <a:t> </a:t>
            </a:r>
            <a:r>
              <a:rPr lang="ru-RU" sz="2400" dirty="0" err="1"/>
              <a:t>рішення</a:t>
            </a:r>
            <a:r>
              <a:rPr lang="ru-RU" sz="2400" dirty="0"/>
              <a:t>;</a:t>
            </a:r>
          </a:p>
          <a:p>
            <a:endParaRPr lang="ru-RU" sz="2400" dirty="0"/>
          </a:p>
          <a:p>
            <a:r>
              <a:rPr lang="ru-RU" sz="2400" dirty="0"/>
              <a:t> 20)  про </a:t>
            </a:r>
            <a:r>
              <a:rPr lang="ru-RU" sz="2400" dirty="0" err="1"/>
              <a:t>роз’яснення</a:t>
            </a:r>
            <a:r>
              <a:rPr lang="ru-RU" sz="2400" dirty="0"/>
              <a:t> </a:t>
            </a:r>
            <a:r>
              <a:rPr lang="ru-RU" sz="2400" dirty="0" err="1"/>
              <a:t>чи</a:t>
            </a:r>
            <a:r>
              <a:rPr lang="ru-RU" sz="2400" dirty="0"/>
              <a:t> </a:t>
            </a:r>
            <a:r>
              <a:rPr lang="ru-RU" sz="2400" dirty="0" err="1"/>
              <a:t>відмову</a:t>
            </a:r>
            <a:r>
              <a:rPr lang="ru-RU" sz="2400" dirty="0"/>
              <a:t> у </a:t>
            </a:r>
            <a:r>
              <a:rPr lang="ru-RU" sz="2400" dirty="0" err="1"/>
              <a:t>роз’ясненні</a:t>
            </a:r>
            <a:r>
              <a:rPr lang="ru-RU" sz="2400" dirty="0"/>
              <a:t> судового </a:t>
            </a:r>
            <a:r>
              <a:rPr lang="ru-RU" sz="2400" dirty="0" err="1"/>
              <a:t>рішення</a:t>
            </a:r>
            <a:r>
              <a:rPr lang="ru-RU" sz="2400" dirty="0"/>
              <a:t>;</a:t>
            </a:r>
          </a:p>
          <a:p>
            <a:endParaRPr lang="ru-RU" sz="2400" dirty="0"/>
          </a:p>
          <a:p>
            <a:r>
              <a:rPr lang="ru-RU" sz="2400" dirty="0"/>
              <a:t>21)  про </a:t>
            </a:r>
            <a:r>
              <a:rPr lang="ru-RU" sz="2400" dirty="0" err="1"/>
              <a:t>відмову</a:t>
            </a:r>
            <a:r>
              <a:rPr lang="ru-RU" sz="2400" dirty="0"/>
              <a:t> у </a:t>
            </a:r>
            <a:r>
              <a:rPr lang="ru-RU" sz="2400" dirty="0" err="1"/>
              <a:t>відкритті</a:t>
            </a:r>
            <a:r>
              <a:rPr lang="ru-RU" sz="2400" dirty="0"/>
              <a:t> </a:t>
            </a:r>
            <a:r>
              <a:rPr lang="ru-RU" sz="2400" dirty="0" err="1"/>
              <a:t>провадження</a:t>
            </a:r>
            <a:r>
              <a:rPr lang="ru-RU" sz="2400" dirty="0"/>
              <a:t> за </a:t>
            </a:r>
            <a:r>
              <a:rPr lang="ru-RU" sz="2400" dirty="0" err="1"/>
              <a:t>нововиявленими</a:t>
            </a:r>
            <a:r>
              <a:rPr lang="ru-RU" sz="2400" dirty="0"/>
              <a:t> </a:t>
            </a:r>
            <a:r>
              <a:rPr lang="ru-RU" sz="2400" dirty="0" err="1"/>
              <a:t>або</a:t>
            </a:r>
            <a:r>
              <a:rPr lang="ru-RU" sz="2400" dirty="0"/>
              <a:t> </a:t>
            </a:r>
            <a:r>
              <a:rPr lang="ru-RU" sz="2400" dirty="0" err="1"/>
              <a:t>виключними</a:t>
            </a:r>
            <a:r>
              <a:rPr lang="ru-RU" sz="2400" dirty="0"/>
              <a:t> </a:t>
            </a:r>
            <a:r>
              <a:rPr lang="ru-RU" sz="2400" dirty="0" err="1"/>
              <a:t>обставинами</a:t>
            </a:r>
            <a:r>
              <a:rPr lang="ru-RU" sz="2400" dirty="0"/>
              <a:t>; </a:t>
            </a:r>
          </a:p>
          <a:p>
            <a:r>
              <a:rPr lang="ru-RU" sz="2400" dirty="0"/>
              <a:t> </a:t>
            </a:r>
          </a:p>
          <a:p>
            <a:endParaRPr lang="ru-RU" sz="2400" dirty="0"/>
          </a:p>
        </p:txBody>
      </p:sp>
    </p:spTree>
    <p:extLst>
      <p:ext uri="{BB962C8B-B14F-4D97-AF65-F5344CB8AC3E}">
        <p14:creationId xmlns:p14="http://schemas.microsoft.com/office/powerpoint/2010/main" val="1997721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499A94-902A-D18C-7F65-816C4AE7967D}"/>
              </a:ext>
            </a:extLst>
          </p:cNvPr>
          <p:cNvSpPr txBox="1"/>
          <p:nvPr/>
        </p:nvSpPr>
        <p:spPr>
          <a:xfrm>
            <a:off x="497840" y="406400"/>
            <a:ext cx="10454640" cy="6001643"/>
          </a:xfrm>
          <a:prstGeom prst="rect">
            <a:avLst/>
          </a:prstGeom>
          <a:noFill/>
        </p:spPr>
        <p:txBody>
          <a:bodyPr wrap="square" rtlCol="0">
            <a:spAutoFit/>
          </a:bodyPr>
          <a:lstStyle/>
          <a:p>
            <a:pPr marL="457200" indent="-457200">
              <a:buAutoNum type="arabicParenR" startAt="22"/>
            </a:pPr>
            <a:r>
              <a:rPr lang="ru-RU" sz="2400" dirty="0"/>
              <a:t>про </a:t>
            </a:r>
            <a:r>
              <a:rPr lang="ru-RU" sz="2400" dirty="0" err="1"/>
              <a:t>поновлення</a:t>
            </a:r>
            <a:r>
              <a:rPr lang="ru-RU" sz="2400" dirty="0"/>
              <a:t>, </a:t>
            </a:r>
            <a:r>
              <a:rPr lang="ru-RU" sz="2400" dirty="0" err="1"/>
              <a:t>відмову</a:t>
            </a:r>
            <a:r>
              <a:rPr lang="ru-RU" sz="2400" dirty="0"/>
              <a:t> у </a:t>
            </a:r>
            <a:r>
              <a:rPr lang="ru-RU" sz="2400" dirty="0" err="1"/>
              <a:t>поновленні</a:t>
            </a:r>
            <a:r>
              <a:rPr lang="ru-RU" sz="2400" dirty="0"/>
              <a:t> </a:t>
            </a:r>
            <a:r>
              <a:rPr lang="ru-RU" sz="2400" dirty="0" err="1"/>
              <a:t>пропущеного</a:t>
            </a:r>
            <a:r>
              <a:rPr lang="ru-RU" sz="2400" dirty="0"/>
              <a:t> строку для </a:t>
            </a:r>
            <a:r>
              <a:rPr lang="ru-RU" sz="2400" dirty="0" err="1"/>
              <a:t>пред’явлення</a:t>
            </a:r>
            <a:r>
              <a:rPr lang="ru-RU" sz="2400" dirty="0"/>
              <a:t> наказу до </a:t>
            </a:r>
            <a:r>
              <a:rPr lang="ru-RU" sz="2400" dirty="0" err="1"/>
              <a:t>виконання</a:t>
            </a:r>
            <a:r>
              <a:rPr lang="ru-RU" sz="2400" dirty="0"/>
              <a:t>; </a:t>
            </a:r>
          </a:p>
          <a:p>
            <a:pPr marL="457200" indent="-457200">
              <a:buAutoNum type="arabicParenR" startAt="22"/>
            </a:pPr>
            <a:endParaRPr lang="ru-RU" sz="2400" dirty="0"/>
          </a:p>
          <a:p>
            <a:pPr marL="457200" indent="-457200">
              <a:buAutoNum type="arabicParenR" startAt="23"/>
            </a:pPr>
            <a:r>
              <a:rPr lang="ru-RU" sz="2400" dirty="0"/>
              <a:t>про </a:t>
            </a:r>
            <a:r>
              <a:rPr lang="ru-RU" sz="2400" dirty="0" err="1"/>
              <a:t>внесення</a:t>
            </a:r>
            <a:r>
              <a:rPr lang="ru-RU" sz="2400" dirty="0"/>
              <a:t> </a:t>
            </a:r>
            <a:r>
              <a:rPr lang="ru-RU" sz="2400" dirty="0" err="1"/>
              <a:t>чи</a:t>
            </a:r>
            <a:r>
              <a:rPr lang="ru-RU" sz="2400" dirty="0"/>
              <a:t> </a:t>
            </a:r>
            <a:r>
              <a:rPr lang="ru-RU" sz="2400" dirty="0" err="1"/>
              <a:t>відмову</a:t>
            </a:r>
            <a:r>
              <a:rPr lang="ru-RU" sz="2400" dirty="0"/>
              <a:t> у </a:t>
            </a:r>
            <a:r>
              <a:rPr lang="ru-RU" sz="2400" dirty="0" err="1"/>
              <a:t>внесенні</a:t>
            </a:r>
            <a:r>
              <a:rPr lang="ru-RU" sz="2400" dirty="0"/>
              <a:t> </a:t>
            </a:r>
            <a:r>
              <a:rPr lang="ru-RU" sz="2400" dirty="0" err="1"/>
              <a:t>виправлень</a:t>
            </a:r>
            <a:r>
              <a:rPr lang="ru-RU" sz="2400" dirty="0"/>
              <a:t> до </a:t>
            </a:r>
            <a:r>
              <a:rPr lang="ru-RU" sz="2400" dirty="0" err="1"/>
              <a:t>виконавчого</a:t>
            </a:r>
            <a:r>
              <a:rPr lang="ru-RU" sz="2400" dirty="0"/>
              <a:t> документа, </a:t>
            </a:r>
            <a:r>
              <a:rPr lang="ru-RU" sz="2400" dirty="0" err="1"/>
              <a:t>визнання</a:t>
            </a:r>
            <a:r>
              <a:rPr lang="ru-RU" sz="2400" dirty="0"/>
              <a:t> </a:t>
            </a:r>
            <a:r>
              <a:rPr lang="ru-RU" sz="2400" dirty="0" err="1"/>
              <a:t>чи</a:t>
            </a:r>
            <a:r>
              <a:rPr lang="ru-RU" sz="2400" dirty="0"/>
              <a:t> </a:t>
            </a:r>
            <a:r>
              <a:rPr lang="ru-RU" sz="2400" dirty="0" err="1"/>
              <a:t>відмову</a:t>
            </a:r>
            <a:r>
              <a:rPr lang="ru-RU" sz="2400" dirty="0"/>
              <a:t> у </a:t>
            </a:r>
            <a:r>
              <a:rPr lang="ru-RU" sz="2400" dirty="0" err="1"/>
              <a:t>визнанні</a:t>
            </a:r>
            <a:r>
              <a:rPr lang="ru-RU" sz="2400" dirty="0"/>
              <a:t> </a:t>
            </a:r>
            <a:r>
              <a:rPr lang="ru-RU" sz="2400" dirty="0" err="1"/>
              <a:t>виконавчого</a:t>
            </a:r>
            <a:r>
              <a:rPr lang="ru-RU" sz="2400" dirty="0"/>
              <a:t> документа таким, </a:t>
            </a:r>
            <a:r>
              <a:rPr lang="ru-RU" sz="2400" dirty="0" err="1"/>
              <a:t>що</a:t>
            </a:r>
            <a:r>
              <a:rPr lang="ru-RU" sz="2400" dirty="0"/>
              <a:t> не </a:t>
            </a:r>
            <a:r>
              <a:rPr lang="ru-RU" sz="2400" dirty="0" err="1"/>
              <a:t>підлягає</a:t>
            </a:r>
            <a:r>
              <a:rPr lang="ru-RU" sz="2400" dirty="0"/>
              <a:t> </a:t>
            </a:r>
            <a:r>
              <a:rPr lang="ru-RU" sz="2400" dirty="0" err="1"/>
              <a:t>виконанню</a:t>
            </a:r>
            <a:r>
              <a:rPr lang="ru-RU" sz="2400" dirty="0"/>
              <a:t>;</a:t>
            </a:r>
          </a:p>
          <a:p>
            <a:pPr marL="457200" indent="-457200">
              <a:buAutoNum type="arabicParenR" startAt="23"/>
            </a:pPr>
            <a:endParaRPr lang="ru-RU" sz="2400" dirty="0"/>
          </a:p>
          <a:p>
            <a:r>
              <a:rPr lang="ru-RU" sz="2400" dirty="0"/>
              <a:t> 24)  </a:t>
            </a:r>
            <a:r>
              <a:rPr lang="ru-RU" sz="2400" dirty="0" err="1"/>
              <a:t>щодо</a:t>
            </a:r>
            <a:r>
              <a:rPr lang="ru-RU" sz="2400" dirty="0"/>
              <a:t> </a:t>
            </a:r>
            <a:r>
              <a:rPr lang="ru-RU" sz="2400" dirty="0" err="1"/>
              <a:t>відстрочки</a:t>
            </a:r>
            <a:r>
              <a:rPr lang="ru-RU" sz="2400" dirty="0"/>
              <a:t> </a:t>
            </a:r>
            <a:r>
              <a:rPr lang="ru-RU" sz="2400" dirty="0" err="1"/>
              <a:t>або</a:t>
            </a:r>
            <a:r>
              <a:rPr lang="ru-RU" sz="2400" dirty="0"/>
              <a:t> </a:t>
            </a:r>
            <a:r>
              <a:rPr lang="ru-RU" sz="2400" dirty="0" err="1"/>
              <a:t>розстрочки</a:t>
            </a:r>
            <a:r>
              <a:rPr lang="ru-RU" sz="2400" dirty="0"/>
              <a:t> </a:t>
            </a:r>
            <a:r>
              <a:rPr lang="ru-RU" sz="2400" dirty="0" err="1"/>
              <a:t>виконання</a:t>
            </a:r>
            <a:r>
              <a:rPr lang="ru-RU" sz="2400" dirty="0"/>
              <a:t> </a:t>
            </a:r>
            <a:r>
              <a:rPr lang="ru-RU" sz="2400" dirty="0" err="1"/>
              <a:t>рішення</a:t>
            </a:r>
            <a:r>
              <a:rPr lang="ru-RU" sz="2400" dirty="0"/>
              <a:t>, </a:t>
            </a:r>
            <a:r>
              <a:rPr lang="ru-RU" sz="2400" dirty="0" err="1"/>
              <a:t>ухвали</a:t>
            </a:r>
            <a:r>
              <a:rPr lang="ru-RU" sz="2400" dirty="0"/>
              <a:t>, постанови, </a:t>
            </a:r>
            <a:r>
              <a:rPr lang="ru-RU" sz="2400" dirty="0" err="1"/>
              <a:t>зміну</a:t>
            </a:r>
            <a:r>
              <a:rPr lang="ru-RU" sz="2400" dirty="0"/>
              <a:t> способу та порядку </a:t>
            </a:r>
            <a:r>
              <a:rPr lang="ru-RU" sz="2400" dirty="0" err="1"/>
              <a:t>їх</a:t>
            </a:r>
            <a:r>
              <a:rPr lang="ru-RU" sz="2400" dirty="0"/>
              <a:t> </a:t>
            </a:r>
            <a:r>
              <a:rPr lang="ru-RU" sz="2400" dirty="0" err="1"/>
              <a:t>виконання</a:t>
            </a:r>
            <a:r>
              <a:rPr lang="ru-RU" sz="2400" dirty="0"/>
              <a:t>;</a:t>
            </a:r>
          </a:p>
          <a:p>
            <a:endParaRPr lang="ru-RU" sz="2400" dirty="0"/>
          </a:p>
          <a:p>
            <a:r>
              <a:rPr lang="ru-RU" sz="2400" dirty="0"/>
              <a:t> 25)  про </a:t>
            </a:r>
            <a:r>
              <a:rPr lang="ru-RU" sz="2400" dirty="0" err="1"/>
              <a:t>розгляд</a:t>
            </a:r>
            <a:r>
              <a:rPr lang="ru-RU" sz="2400" dirty="0"/>
              <a:t> </a:t>
            </a:r>
            <a:r>
              <a:rPr lang="ru-RU" sz="2400" dirty="0" err="1"/>
              <a:t>скарг</a:t>
            </a:r>
            <a:r>
              <a:rPr lang="ru-RU" sz="2400" dirty="0"/>
              <a:t> на </a:t>
            </a:r>
            <a:r>
              <a:rPr lang="ru-RU" sz="2400" dirty="0" err="1"/>
              <a:t>рішення</a:t>
            </a:r>
            <a:r>
              <a:rPr lang="ru-RU" sz="2400" dirty="0"/>
              <a:t>, </a:t>
            </a:r>
            <a:r>
              <a:rPr lang="ru-RU" sz="2400" dirty="0" err="1"/>
              <a:t>дії</a:t>
            </a:r>
            <a:r>
              <a:rPr lang="ru-RU" sz="2400" dirty="0"/>
              <a:t> (</a:t>
            </a:r>
            <a:r>
              <a:rPr lang="ru-RU" sz="2400" dirty="0" err="1"/>
              <a:t>бездіяльність</a:t>
            </a:r>
            <a:r>
              <a:rPr lang="ru-RU" sz="2400" dirty="0"/>
              <a:t>) </a:t>
            </a:r>
            <a:r>
              <a:rPr lang="ru-RU" sz="2400" dirty="0" err="1"/>
              <a:t>органів</a:t>
            </a:r>
            <a:r>
              <a:rPr lang="ru-RU" sz="2400" dirty="0"/>
              <a:t> </a:t>
            </a:r>
            <a:r>
              <a:rPr lang="ru-RU" sz="2400" dirty="0" err="1"/>
              <a:t>Державної</a:t>
            </a:r>
            <a:r>
              <a:rPr lang="ru-RU" sz="2400" dirty="0"/>
              <a:t> </a:t>
            </a:r>
            <a:r>
              <a:rPr lang="ru-RU" sz="2400" dirty="0" err="1"/>
              <a:t>виконавчої</a:t>
            </a:r>
            <a:r>
              <a:rPr lang="ru-RU" sz="2400" dirty="0"/>
              <a:t> </a:t>
            </a:r>
            <a:r>
              <a:rPr lang="ru-RU" sz="2400" dirty="0" err="1"/>
              <a:t>служби</a:t>
            </a:r>
            <a:r>
              <a:rPr lang="ru-RU" sz="2400" dirty="0"/>
              <a:t>, державного </a:t>
            </a:r>
            <a:r>
              <a:rPr lang="ru-RU" sz="2400" dirty="0" err="1"/>
              <a:t>виконавця</a:t>
            </a:r>
            <a:r>
              <a:rPr lang="ru-RU" sz="2400" dirty="0"/>
              <a:t>, приватного </a:t>
            </a:r>
            <a:r>
              <a:rPr lang="ru-RU" sz="2400" dirty="0" err="1"/>
              <a:t>виконавця</a:t>
            </a:r>
            <a:r>
              <a:rPr lang="ru-RU" sz="2400" dirty="0"/>
              <a:t>;</a:t>
            </a:r>
          </a:p>
          <a:p>
            <a:endParaRPr lang="ru-RU" sz="2400" dirty="0"/>
          </a:p>
          <a:p>
            <a:r>
              <a:rPr lang="ru-RU" sz="2400" dirty="0"/>
              <a:t> 26)  про </a:t>
            </a:r>
            <a:r>
              <a:rPr lang="ru-RU" sz="2400" dirty="0" err="1"/>
              <a:t>заміну</a:t>
            </a:r>
            <a:r>
              <a:rPr lang="ru-RU" sz="2400" dirty="0"/>
              <a:t> </a:t>
            </a:r>
            <a:r>
              <a:rPr lang="ru-RU" sz="2400" dirty="0" err="1"/>
              <a:t>чи</a:t>
            </a:r>
            <a:r>
              <a:rPr lang="ru-RU" sz="2400" dirty="0"/>
              <a:t> </a:t>
            </a:r>
            <a:r>
              <a:rPr lang="ru-RU" sz="2400" dirty="0" err="1"/>
              <a:t>відмову</a:t>
            </a:r>
            <a:r>
              <a:rPr lang="ru-RU" sz="2400" dirty="0"/>
              <a:t> у </a:t>
            </a:r>
            <a:r>
              <a:rPr lang="ru-RU" sz="2400" dirty="0" err="1"/>
              <a:t>заміні</a:t>
            </a:r>
            <a:r>
              <a:rPr lang="ru-RU" sz="2400" dirty="0"/>
              <a:t> </a:t>
            </a:r>
            <a:r>
              <a:rPr lang="ru-RU" sz="2400" dirty="0" err="1"/>
              <a:t>сторони</a:t>
            </a:r>
            <a:r>
              <a:rPr lang="ru-RU" sz="2400" dirty="0"/>
              <a:t> у </a:t>
            </a:r>
            <a:r>
              <a:rPr lang="ru-RU" sz="2400" dirty="0" err="1"/>
              <a:t>справі</a:t>
            </a:r>
            <a:r>
              <a:rPr lang="ru-RU" sz="2400" dirty="0"/>
              <a:t> (</a:t>
            </a:r>
            <a:r>
              <a:rPr lang="ru-RU" sz="2400" dirty="0" err="1"/>
              <a:t>процесуальне</a:t>
            </a:r>
            <a:r>
              <a:rPr lang="ru-RU" sz="2400" dirty="0"/>
              <a:t> </a:t>
            </a:r>
            <a:r>
              <a:rPr lang="ru-RU" sz="2400" dirty="0" err="1"/>
              <a:t>правонаступництво</a:t>
            </a:r>
            <a:r>
              <a:rPr lang="ru-RU" sz="2400" dirty="0"/>
              <a:t>) </a:t>
            </a:r>
            <a:r>
              <a:rPr lang="ru-RU" sz="2400" dirty="0" err="1"/>
              <a:t>або</a:t>
            </a:r>
            <a:r>
              <a:rPr lang="ru-RU" sz="2400" dirty="0"/>
              <a:t> </a:t>
            </a:r>
            <a:r>
              <a:rPr lang="ru-RU" sz="2400" dirty="0" err="1"/>
              <a:t>сторони</a:t>
            </a:r>
            <a:r>
              <a:rPr lang="ru-RU" sz="2400" dirty="0"/>
              <a:t> </a:t>
            </a:r>
            <a:r>
              <a:rPr lang="ru-RU" sz="2400" dirty="0" err="1"/>
              <a:t>виконавчого</a:t>
            </a:r>
            <a:r>
              <a:rPr lang="ru-RU" sz="2400" dirty="0"/>
              <a:t> </a:t>
            </a:r>
            <a:r>
              <a:rPr lang="ru-RU" sz="2400" dirty="0" err="1"/>
              <a:t>провадження</a:t>
            </a:r>
            <a:r>
              <a:rPr lang="ru-RU" sz="2400" dirty="0"/>
              <a:t>; </a:t>
            </a:r>
          </a:p>
        </p:txBody>
      </p:sp>
    </p:spTree>
    <p:extLst>
      <p:ext uri="{BB962C8B-B14F-4D97-AF65-F5344CB8AC3E}">
        <p14:creationId xmlns:p14="http://schemas.microsoft.com/office/powerpoint/2010/main" val="208701416"/>
      </p:ext>
    </p:extLst>
  </p:cSld>
  <p:clrMapOvr>
    <a:masterClrMapping/>
  </p:clrMapOvr>
</p:sld>
</file>

<file path=ppt/theme/theme1.xml><?xml version="1.0" encoding="utf-8"?>
<a:theme xmlns:a="http://schemas.openxmlformats.org/drawingml/2006/main" name="Берлин">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Берлин">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Берлин">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TM04033917[[fn=Берлин]]</Template>
  <TotalTime>135</TotalTime>
  <Words>7257</Words>
  <Application>Microsoft Office PowerPoint</Application>
  <PresentationFormat>Широкоэкранный</PresentationFormat>
  <Paragraphs>423</Paragraphs>
  <Slides>63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63</vt:i4>
      </vt:variant>
    </vt:vector>
  </HeadingPairs>
  <TitlesOfParts>
    <vt:vector size="68" baseType="lpstr">
      <vt:lpstr>Arial</vt:lpstr>
      <vt:lpstr>Calibri</vt:lpstr>
      <vt:lpstr>Times New Roman</vt:lpstr>
      <vt:lpstr>Trebuchet MS</vt:lpstr>
      <vt:lpstr>Берлин</vt:lpstr>
      <vt:lpstr>Перегляд судових рішень</vt:lpstr>
      <vt:lpstr>План </vt:lpstr>
      <vt:lpstr>Сутність апеляційного оскарження. Апеляційна скарга.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Відкриття апеляційного провадження. Апеляційний розгляд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Апеляційний розгляд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Сутність касаційного оскарження. Касаційна скарга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Відкриття касаційного провадження. Касаційний розгляд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Перегляд судових рішень за нововиявленими або виключними обставинами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Пупсель Дупсель</dc:creator>
  <cp:lastModifiedBy>Пупсель Дупсель</cp:lastModifiedBy>
  <cp:revision>2</cp:revision>
  <dcterms:created xsi:type="dcterms:W3CDTF">2025-05-27T16:16:38Z</dcterms:created>
  <dcterms:modified xsi:type="dcterms:W3CDTF">2025-05-27T18:32:21Z</dcterms:modified>
</cp:coreProperties>
</file>