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Nunit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Nunito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Nuni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Nunito-boldItalic.fntdata"/><Relationship Id="rId30" Type="http://schemas.openxmlformats.org/officeDocument/2006/relationships/font" Target="fonts/Nuni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c862e174a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c862e174a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ec862e174a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ec862e174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ec862e174a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ec862e174a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ec862e174a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ec862e174a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ec862e174a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ec862e174a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ec862e174a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ec862e174a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ec862e174a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ec862e174a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ec862e174a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ec862e174a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ec862e174a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ec862e174a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ec862e174a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ec862e174a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c862e174a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c862e174a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ec862e174a_0_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ec862e174a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ec862e174a_0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ec862e174a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c862e174a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c862e174a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c862e174a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ec862e174a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ec862e174a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ec862e174a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c862e174a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c862e174a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ec862e174a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ec862e174a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c862e174a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ec862e174a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c862e174a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ec862e174a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ec862e174a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ec862e174a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91350" y="847622"/>
            <a:ext cx="5361300" cy="203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800"/>
              <a:t>Промислова екологія</a:t>
            </a:r>
            <a:endParaRPr b="1" sz="4800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91350" y="27260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ctr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t/>
            </a:r>
            <a:endParaRPr b="1" sz="158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ru" sz="2520"/>
              <a:t>Лекція № 1 Теоретичні основи промислової екології</a:t>
            </a:r>
            <a:endParaRPr sz="252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1.2 Предмет, завдання та напрям розвитку промислової екології</a:t>
            </a:r>
            <a:endParaRPr/>
          </a:p>
        </p:txBody>
      </p:sp>
      <p:sp>
        <p:nvSpPr>
          <p:cNvPr id="181" name="Google Shape;181;p22"/>
          <p:cNvSpPr txBox="1"/>
          <p:nvPr>
            <p:ph idx="1" type="body"/>
          </p:nvPr>
        </p:nvSpPr>
        <p:spPr>
          <a:xfrm>
            <a:off x="819150" y="1859150"/>
            <a:ext cx="7505700" cy="25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Промислова екологія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наука про еколого-технічні системи, що включає промислові підприємства й інші об’єкти господарської діяльності людини, які забезпечують їх функціонування.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Промислова екологія, на відміну від всіх інших наукових напрямів, які вивчають взаємодію суспільства з природою, базується на повному та глибокому знанні технології виробництва. Вона використовує якісні та кількісні параметри технологічних процесів для оцінки їх впливу на природне середовище. Промислова екологія</a:t>
            </a: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базуючись на нормах, які переважно регламентують гранично допустимі концентрації (ҐДК) і впливи (ГДВ), визначає ефективні способи і засоби охорони навколишнього природного середовища.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455775" y="380025"/>
            <a:ext cx="8349900" cy="42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Промислова екологія є</a:t>
            </a: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функціональною дисципліною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тому що головне її завдання</a:t>
            </a: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поряд із встановленням структури і законів розвитку еколого-технічних систем – дослідження зв’язків усередині їх і зміни в часі, тобто функціонування подібної системи, як єдиного цілого.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Методологічною основою промислової екології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є системний підхід з урахуванням усього різноманіття економічних, біологічних, соціальних, технологічних, психологічних і інших зв’язків, їх розмаїтість і супідрядність. Головне тут не ускладнення методів досліджень, а використання нових принципів підходу до вивчення екологотехнічних систем.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Предметом промислової екології є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те, як знизити забруднення середовища в процесі виробництва. Причому це не обов'язково забруднення речовинами, в тому числі і токсичними. Промисловість забруднює середовище теплом, шумом, електромагнітним випромінюванням і пр., які вкрай гнітюче впливають як на людину, так і на природу в цілому. Так наприклад, вплив шуму є однією з головних причин стресів і в людському суспільстві і в природі.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4"/>
          <p:cNvSpPr txBox="1"/>
          <p:nvPr>
            <p:ph type="title"/>
          </p:nvPr>
        </p:nvSpPr>
        <p:spPr>
          <a:xfrm>
            <a:off x="771425" y="4257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До числа основних напрямів розвитку промислової екології можна віднести наступне: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4"/>
          <p:cNvSpPr txBox="1"/>
          <p:nvPr>
            <p:ph idx="1" type="body"/>
          </p:nvPr>
        </p:nvSpPr>
        <p:spPr>
          <a:xfrm>
            <a:off x="819150" y="1696925"/>
            <a:ext cx="7505700" cy="274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Очищення викидів. Розробляються і впроваджуються все нові системи очисних споруд, що перешкоджають попаданню шкідливих речовин в атмосферу та у водойми. Однак проблема цим не вирішується - куди дівати ці речовини після того, як вони виділені в концентрованому вигляді з промислових стоків або диму.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Удосконалення технології виробництва шляхом повторного використання відходів.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Удосконалення видобувних і промислових галузей промисловості. Тут відбуваються практично неконтрольовані процеси руйнування ландшафтів, загибелі придатних для землеробства земель, забруднення середовища, безпосереднє знищення рослинного і тваринного світу планети і т.п.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Перехід на екологічно чистіші джерела енергії.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Зниження шкідливості транспорту. Це одна з найважливіших проблем сучасних міст, яка напряму пов'язана з енергетичною проблемою. Зараз цю проблему намагаються вирішувати за допомогою відповідних фільтрів і оптимізацією конструкцією моторів, але зростання чисельності автомобілів перекриває всі успіхи в цьому напрямку.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/>
          <p:nvPr>
            <p:ph idx="1" type="body"/>
          </p:nvPr>
        </p:nvSpPr>
        <p:spPr>
          <a:xfrm>
            <a:off x="819150" y="380025"/>
            <a:ext cx="7505700" cy="40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природних екосистемах близько </a:t>
            </a:r>
            <a:r>
              <a:rPr lang="ru" sz="19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90% енергії витрачається на розкладання і повернення речовин в біогеохімічний кругообіг.</a:t>
            </a: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 соціально-економічних системах близько </a:t>
            </a:r>
            <a:r>
              <a:rPr lang="ru" sz="19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90% матеріальних ресурсів переходить у відходи,</a:t>
            </a: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а основна кількість енергії використовується у виробництві та споживанні.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Тому головним завданням промислової екології є знаходження шляхів для раціонального використання природних ресурсів, запобігання їх вичерпання, деградації і забруднення навколишнього середовища, а в кінцевому підсумку - поєднання техногенного та біогеохімічного кругообігів речовин.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 txBox="1"/>
          <p:nvPr>
            <p:ph type="title"/>
          </p:nvPr>
        </p:nvSpPr>
        <p:spPr>
          <a:xfrm>
            <a:off x="819150" y="5020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Основоположні поняття промислової екології: стійкість, рівновага, живучість, безпека.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Стійкість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властивість, внутрішньо властиве екосистемі, що характеризує здатність: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витримувати зміни, створювані зовнішніми впливами (наприклад, техногенні впливи на природний ландшафт);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чинити опір зовнішнім (техногенним) впливів;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 виявляти здатність до відновлення або самовідновлення екосистеми.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ряді випадків зростання навантажень на грунти (статичних, динамічних, термодинамічних) призводить до небажаних явищ і процесів - осіданням, зсувів, заводненню, що загрожує стійкості споруджуваного об'єкта і порушує баланс у геотехнічної системі.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7"/>
          <p:cNvSpPr txBox="1"/>
          <p:nvPr>
            <p:ph idx="1" type="body"/>
          </p:nvPr>
        </p:nvSpPr>
        <p:spPr>
          <a:xfrm>
            <a:off x="819150" y="523175"/>
            <a:ext cx="7505700" cy="39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Рівновага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властивість екосистеми зберігати стійкість в межах регламентованих меж при антропогенних змінах природного ландшафту.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Безпека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властивість, що визначає ризик втрат стійкості, рівноваги і живучості екосистеми.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Безпека екологічна: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сукупність дій, станів і процесів, прямо або побічно не призводять до життєво важливим ущербам (або погрозам таких збитків), яке наноситься природному середовищу, окремим людям і людству;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комплекс станів, явищ і дій, що забезпечує екологічний баланс на Землі і в будь-яких її регіонах на рівні, до якого фізично, соціально-економічно, технологічно та політично готове (може без серйозних збитків адаптуватися) людство.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Живучість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здатний довго жити, існувати; тривалий.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idx="1" type="body"/>
          </p:nvPr>
        </p:nvSpPr>
        <p:spPr>
          <a:xfrm>
            <a:off x="819150" y="294150"/>
            <a:ext cx="7505700" cy="41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Вирішення існуючих екологічних проблем можливе лише шляхом встановлення </a:t>
            </a:r>
            <a:r>
              <a:rPr b="1" i="1" lang="ru" sz="1800"/>
              <a:t>оптимальних, гармонійних, контрольованих взаємозв’язків в екосистемах</a:t>
            </a:r>
            <a:r>
              <a:rPr i="1" lang="ru" sz="1800"/>
              <a:t>.</a:t>
            </a:r>
            <a:endParaRPr i="1" sz="18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800"/>
              <a:t>Створення екологічно безпечних технологічних процесів, виробництв, агропромислових і територіально-виробничих комплексів вимагає системного екологічного аналізу існуючих технологій і шляхів їх удосконалення. Причому, при створенні екологічно безпечних маловідходних і безвідходних виробництв та комплексів їх ефективність має тенденцію згодом зменшуватися.</a:t>
            </a:r>
            <a:endParaRPr sz="18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800"/>
              <a:t>Основними напрямами промислової екології</a:t>
            </a:r>
            <a:r>
              <a:rPr lang="ru" sz="1800"/>
              <a:t> є розвиток індустрії сьогодні й у майбутньому, оскільки мрії про </a:t>
            </a:r>
            <a:r>
              <a:rPr i="1" lang="ru" sz="1800">
                <a:solidFill>
                  <a:srgbClr val="FF0000"/>
                </a:solidFill>
              </a:rPr>
              <a:t>«натуральний» </a:t>
            </a:r>
            <a:r>
              <a:rPr lang="ru" sz="1800"/>
              <a:t>спосіб життя («назад до природи»), теорії </a:t>
            </a:r>
            <a:r>
              <a:rPr i="1" lang="ru" sz="1800">
                <a:solidFill>
                  <a:srgbClr val="FF0000"/>
                </a:solidFill>
                <a:highlight>
                  <a:schemeClr val="dk1"/>
                </a:highlight>
              </a:rPr>
              <a:t>«нульового росту»</a:t>
            </a:r>
            <a:r>
              <a:rPr lang="ru" sz="1800"/>
              <a:t> (існування людства без розширення промислового і сільськогосподарського відтворення) неспроможні.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/>
          <p:nvPr>
            <p:ph type="title"/>
          </p:nvPr>
        </p:nvSpPr>
        <p:spPr>
          <a:xfrm>
            <a:off x="819150" y="2635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1.3 Головні екологічні закони</a:t>
            </a:r>
            <a:endParaRPr/>
          </a:p>
        </p:txBody>
      </p:sp>
      <p:sp>
        <p:nvSpPr>
          <p:cNvPr id="219" name="Google Shape;219;p29"/>
          <p:cNvSpPr txBox="1"/>
          <p:nvPr>
            <p:ph idx="1" type="body"/>
          </p:nvPr>
        </p:nvSpPr>
        <p:spPr>
          <a:xfrm>
            <a:off x="819150" y="1410650"/>
            <a:ext cx="7505700" cy="30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Екологічні закони – філософські категорії, які відображають екологічні, стійкі, повторні відносини між явищами об‘єктивної реальності. Існують такі відомі екологічні закони.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толерантності</a:t>
            </a:r>
            <a:r>
              <a:rPr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(закон Шелфорда): відсутність або неможливість розвитку екосистеми визначається не лише нестачею, але й надлишком будь-якого з факторів (тепло, світло, вода тощо). Цей закон може бути виражений іншими словами: лімітуючим фактором процвітання організму може бути як мінімум, так і максимум екологічного впливу, діапазон між якими визначає ступінь витривалості (толерантності) організму до даного фактора.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Згідно з цим законом будь-який надлишок речовини чи енергії в екосистемі стає її ворогом, забруднювачем. Надто багато хорошого – теж погано. Діапазон між двома величинами складає межі толерантності, в котрих організм нормально функціонує і реагує на вплив середовища.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 txBox="1"/>
          <p:nvPr>
            <p:ph idx="1" type="body"/>
          </p:nvPr>
        </p:nvSpPr>
        <p:spPr>
          <a:xfrm>
            <a:off x="819150" y="360950"/>
            <a:ext cx="7505700" cy="40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біогенної міграції атомів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(закон В.І. Вернадского): міграція хімічних елементів на земній поверхні та в біосфері в цілому здійснюється під переважаючим впливом живої речовини, організмів.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Жива речовина або бере участь у біохімічних процесах безпосередньо, або створює відповідне, збагачене киснем, вуглекислим газом, воднем, азотом, фосфором та іншими речовинами, середовище. Розуміння всіх хімічних процесів, що відбуваються в геосферах, неможливе без врахування дії біогенних факторів, зокрема – еволюційних. Люди впливають на стан біосфери, змінюють її фізичний і хімічний склад, умови збалансованої віками біогенної міграції атомів. У майбутньому це спричинить дуже негативні зміни, котрі вже нині набувають здатності саморозвиватися і стають глобальними, некерованими (спустелювання, деградація ґрунтів, вимирання тисяч видів організмів).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 txBox="1"/>
          <p:nvPr>
            <p:ph idx="1" type="body"/>
          </p:nvPr>
        </p:nvSpPr>
        <p:spPr>
          <a:xfrm>
            <a:off x="819150" y="446825"/>
            <a:ext cx="7505700" cy="39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Виключне важливе значення у екології має </a:t>
            </a: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внутрішньої динамічної рівноваги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речовини, енергія, інформація та динамічні якості окремих природних систем та їх ієрархії взаємопов'язані настільки, що будь-яка зміна одного з показників викликає супутні функціонально-структурні кількісні та якісні зміни, які зберігають загальну суму речовинно-енергетичних, інформаційних та динамічних якостей систем, де ці зміни проходять, або в їх ієрархіях.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має цілий ряд наслідків: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1.Будь-яка зміна середовища (речовини, енергії, інформації, динамічних якостей екосистем) незмінно приводить до розвитку природних ланцюгових реакцій, які йдуть у напрямку нейтралізації зробленої зміни або формування нових природних систем, утворення яких при значних змінах середовища може прийняти незворотній характер.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2.Взаємодія речовинно-енергетичних екологічних компонентів (енергії, газів, рідин, субстратів, продуцентів, консументів та редуцентів), інформації та динамічних якостей природних систем, кількісно не пропорційно, тобто слабка дія або зміна одного з показників може викликати сильні відхилення у інших (і всієї системи в цілому).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3.Учинені у крупних екосистемах зміни відносно незворотні. Проходячи по ієрархії знизу вгору – від місця дії до біосфери в цілому – вони змінюють глобальні процеси і цим переводять їх на новий еволюційний рівень.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4.Всіляке місцеве перебудування природи – викликає у глобальній сукупності біосфери та в її найкрупніших підрозділах відповідні реакції, які призводять до відносної незмінності еколого-економічного потенціалу, зростання якого можливе лише шляхом значного зростання енергетичних вкладень. Штучний зріст еколого-економічного потенціалу обмежений термодинамічною стійкістю природних систем.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5020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687375"/>
            <a:ext cx="7505700" cy="275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1.1. Визначення та основні поняття екології</a:t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1.2. Предмет промислової екології та її місце в системі загальної екології</a:t>
            </a:r>
            <a:endParaRPr sz="2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1.3. Головні екологічні закони</a:t>
            </a:r>
            <a:endParaRPr sz="1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2"/>
          <p:cNvSpPr txBox="1"/>
          <p:nvPr>
            <p:ph idx="1" type="body"/>
          </p:nvPr>
        </p:nvSpPr>
        <p:spPr>
          <a:xfrm>
            <a:off x="819150" y="332325"/>
            <a:ext cx="7505700" cy="41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внутрішньої динамічної рівноваги – одне з вузлових положень у природокористуванні. Доки зміни середовища слабкі й заподіяні на відносно невеликій площині, вони або обмежуються конкретним місцем, або "згасають" у ланцюгу ієрархії екосистем. Але як тільки зміни досягають суттєвих значень для великих екосистем, вони призводять до значних зрушень у цих величезних природних утвореннях, а через них, згідно 2-му наслідку, і в усій біосфері Землі. Будучи відносно незворотними (3-й наслідок) зміни у природі кінець кінцем виявляються важконейтралізуємимі із соціально-економічної точки зору: їх виправлення потребує великих матеріальних коштів і фізичних зусиль.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внутрішньої динамічної рівноваги доводить, що людина у своєму нестримному перетворюванню природи повинна бути вкрай обережною та передбачливою.</a:t>
            </a:r>
            <a:endParaRPr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3"/>
          <p:cNvSpPr txBox="1"/>
          <p:nvPr>
            <p:ph idx="1" type="body"/>
          </p:nvPr>
        </p:nvSpPr>
        <p:spPr>
          <a:xfrm>
            <a:off x="819150" y="341850"/>
            <a:ext cx="75057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падіння природно-ресурсного потенціалу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в межах історичного розвитку людства корисні копалини стають усе менше доступними і вимагають збільшення затрат праці та енергії на їх добування.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розвитку природної системи за рахунок навколишнього середовища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будь–яка природна система може розвиватися тільки за рахунок використання матеріально–енергетичних та інформаційних можливостей навколишнього середовища. Абсолютно ізольований саморозвиток неможливий.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Наслідок цього закону: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а) абсолютно безвідходне виробництво неможливе;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 обмеження природних ресурсів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усі природні ресурси планети Земля небезмежні. Наслідком цього закону є не тільки необхідність раціонального використання природних ресурсів планети в інтересах майбутніх поколінь, але й сьогоднішнє загострення військово–економічної ситуації в світі у зв’язку з скороченням цих ресурсів.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Джерела</a:t>
            </a:r>
            <a:endParaRPr/>
          </a:p>
        </p:txBody>
      </p:sp>
      <p:sp>
        <p:nvSpPr>
          <p:cNvPr id="245" name="Google Shape;245;p34"/>
          <p:cNvSpPr txBox="1"/>
          <p:nvPr>
            <p:ph idx="1" type="body"/>
          </p:nvPr>
        </p:nvSpPr>
        <p:spPr>
          <a:xfrm>
            <a:off x="819150" y="1410650"/>
            <a:ext cx="7505700" cy="303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Кучерявий В.П. Екологія. - Львів: Світ, 2001. – 500 с.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Білявський Г.О., Бутченко Л.І. Основи екології: теорія та практикум. Навч.посібн. – К.: Лібра, 2004. – 368 с.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Мусієнко М.М., Серебряков В.В., Брайон О.В. Екологія. Охорона природи:Словник- довідник. – К.: Т-во «Знання», КОО, 2002. – 550 с.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Мазур И.И., Молдаванов О.И. Курс инженерной экологии: Учебн. для ВУЗов / под. ред. И.И. Мазура. – 2-е изд., испр. и доп. – М. Высш. шк., 2001. – 510 с.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Промислова екологія: Навчальний посібник / С.О. Апостолюк, В.С. Джигирей, А.С. Апостолюк та ін. – К.: Знання, 2005. – 474 с.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Сторожук В.М., Батлук В.А., Назарук М.М. Промислова екологія: Підручник. – Львів: Українська академія друкарства, 2006. – 574 с.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1.1. Визначення та основні поняття екології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506075"/>
            <a:ext cx="7505700" cy="293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Термін </a:t>
            </a:r>
            <a:r>
              <a:rPr b="1" i="1"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екологія </a:t>
            </a: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вперше вжив у 1866 році німецький вчений Е. Геккель. Він походить від грецьких слів oikos, що означає дім, помешкання, місце перебування та logos – наука. Так Геккель назвав науку, що вивчає організацію та функціонування надорганізмових систем різних рівнів: видів, популяцій, біоценозів (спільнот), екосистем (біогеоценозів) та біосфери. </a:t>
            </a:r>
            <a:r>
              <a:rPr i="1"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Сучасна екологія</a:t>
            </a: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інтенсивно вивчає також </a:t>
            </a:r>
            <a:r>
              <a:rPr i="1"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взаємодію людини та біосфери</a:t>
            </a:r>
            <a:r>
              <a:rPr lang="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суспільного виробництва з навколишнім середовищем та інші проблеми.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ru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Екосистема (біогеоценоз)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основна одиниця біосфери, яка є об'єктом вивчення екології. Екосистема – це просторова система, що охоплює історично сформований комплекс живих істот, пов'язаних між собою трофічними зв'язками, та неживих компонентів середовища їх існування, які залучаються в процесі обміну речовин та енергії. У кожній екосистемі відбуваються кругообіг речовин та обмінні енергетичні процеси.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Кожна екосистема складається з </a:t>
            </a:r>
            <a:r>
              <a:rPr lang="ru">
                <a:solidFill>
                  <a:srgbClr val="FF0000"/>
                </a:solidFill>
              </a:rPr>
              <a:t>біоценозу </a:t>
            </a:r>
            <a:r>
              <a:rPr lang="ru"/>
              <a:t>та </a:t>
            </a:r>
            <a:r>
              <a:rPr lang="ru">
                <a:solidFill>
                  <a:srgbClr val="FF0000"/>
                </a:solidFill>
              </a:rPr>
              <a:t>біотопу</a:t>
            </a:r>
            <a:r>
              <a:rPr lang="ru"/>
              <a:t>.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Біоценоз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це історично сформована сукупність рослин, тварин та мікроорганізмів, що населяє біотоп. Відповідно до цього кожний біоценоз складається з фітоценозу (угруповання рослин), зооценозу (угруповання тварин) та мікробіоценозу (угруповання мікроорганізмів).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Екосистема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може бути різних розмірів і складності. Наприклад, можна говорити про екосистему лісу в цілому і про екосистему окремого пенька. Взаємодія організмів в екосистемі надзвичайно складна. Взаємодія біоценозів з біотопами відбувається через речовинно-енергетичний обмін. Для кожної екосистеми характерний свій біологічний кругообіг речовин, який здійснюється внаслідок існування в екосистемах трофічних ланцюгів (ланцюгів живлення). Прикладом глобальної екосистеми є біосфера нашої планети.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389575"/>
            <a:ext cx="7824300" cy="13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 ступенем трансформації людською діяльністю екосистеми поділяються на </a:t>
            </a:r>
            <a:r>
              <a:rPr lang="ru">
                <a:solidFill>
                  <a:srgbClr val="FF0000"/>
                </a:solidFill>
              </a:rPr>
              <a:t>природні, антропогенні та антропогенно-природні.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819150" y="2212225"/>
            <a:ext cx="7505700" cy="22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u" sz="1285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промислово розвинутих країнах екосистем на захоплених людською діяльністю територіях майже не залишилося, хіба що в заповідниках. Лісові насадження, луки, ниви – все це антропогенно-природні екосистеми, які хоча й складаються майже виключно з природних компонентів, але створені й регулюються людьми.</a:t>
            </a:r>
            <a:endParaRPr sz="1285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u" sz="1285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 антропогенних екосистем належать екосистеми, в яких переважають штучно створені антропогенні об'єкти і в яких, крім людей, можуть існувати лише окремі види організмів, що пристосувалися до цих специфічних умов. Прикладом таких антропогенних екосистем є міста, промислові вузли, села (в межах забудови), кораблі тощо.</a:t>
            </a:r>
            <a:endParaRPr sz="1285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ru" sz="1285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зв'язку з трансформацією значної частини природних екосистем в антропогенно-природні та антропогенні предметна сфера екології в наш час значно розширилася.</a:t>
            </a:r>
            <a:endParaRPr sz="1207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3875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Умовно в сучасній екології можна відокремити дві великі складові – </a:t>
            </a:r>
            <a:r>
              <a:rPr lang="ru">
                <a:solidFill>
                  <a:srgbClr val="FF0000"/>
                </a:solidFill>
              </a:rPr>
              <a:t>загальну (теоретичну) екологію та прикладну екологію.</a:t>
            </a:r>
            <a:endParaRPr>
              <a:solidFill>
                <a:srgbClr val="FF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Прикладну екологію за відношенням до предмета вивчення поділяють на: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промислову, або інженерну;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транспортну;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сільськогосподарську;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· медичну.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idx="1" type="body"/>
          </p:nvPr>
        </p:nvSpPr>
        <p:spPr>
          <a:xfrm>
            <a:off x="819150" y="341850"/>
            <a:ext cx="75057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Прикладна екологія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дисципліна, що вивчає механізми руйнування біосфери людиною, способи запобігання цим процесам та розробляє принципи раціонального використання природних ресурсів без деградації життєвого середовища.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Прикладна екологія базується на системі </a:t>
            </a:r>
            <a:r>
              <a:rPr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законів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правил 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 </a:t>
            </a:r>
            <a:r>
              <a:rPr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принципів екології</a:t>
            </a: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 </a:t>
            </a:r>
            <a:r>
              <a:rPr i="1"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природокористування.</a:t>
            </a:r>
            <a:endParaRPr i="1"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Прикладна екологія як наука базується, перш за все, на знаннях у різних галузях біології – фізіології, генетиці, біофізиці, але вона також пов'язана з іншими природничими науками – фізикою, хімією, геологією, географією, математикою.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Прикладна екологія, крім того, не може бути відділена від моралі, права, економіки, оскільки лише в союзі з ними може докорінно змінити ставлення людини до природи.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/>
          <p:nvPr>
            <p:ph idx="1" type="body"/>
          </p:nvPr>
        </p:nvSpPr>
        <p:spPr>
          <a:xfrm>
            <a:off x="819150" y="714025"/>
            <a:ext cx="7505700" cy="37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</a:t>
            </a:r>
            <a:r>
              <a:rPr lang="ru" sz="2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відміну </a:t>
            </a:r>
            <a:r>
              <a:rPr lang="ru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від власне екології, що є частиною біології навколишнього середовища, </a:t>
            </a:r>
            <a:r>
              <a:rPr lang="ru" sz="2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промислова екологія</a:t>
            </a:r>
            <a:r>
              <a:rPr lang="ru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уявляє собою науку </a:t>
            </a:r>
            <a:r>
              <a:rPr b="1" i="1" lang="ru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 взаємозв’язок, взаємодію промислових об’єктів з навколишнім середовищем – сукупність екологічних систем, що включають людину і середовище її існування.</a:t>
            </a:r>
            <a:endParaRPr b="1" i="1"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