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9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6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43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88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47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203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36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87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2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4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2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94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39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8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309634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/>
              <a:t>Тема:Ліберально-орієнтована</a:t>
            </a:r>
            <a:r>
              <a:rPr lang="ru-RU" sz="4000" dirty="0" smtClean="0"/>
              <a:t> </a:t>
            </a:r>
            <a:r>
              <a:rPr lang="ru-RU" sz="4000" dirty="0" err="1"/>
              <a:t>політична</a:t>
            </a:r>
            <a:r>
              <a:rPr lang="ru-RU" sz="4000" dirty="0"/>
              <a:t> </a:t>
            </a:r>
            <a:r>
              <a:rPr lang="ru-RU" sz="4000" dirty="0" err="1"/>
              <a:t>філософія</a:t>
            </a:r>
            <a:r>
              <a:rPr lang="ru-RU" sz="4000" dirty="0"/>
              <a:t>: </a:t>
            </a:r>
            <a:r>
              <a:rPr lang="ru-RU" sz="4000" dirty="0" err="1"/>
              <a:t>теорія</a:t>
            </a:r>
            <a:r>
              <a:rPr lang="ru-RU" sz="4000" dirty="0"/>
              <a:t> </a:t>
            </a:r>
            <a:r>
              <a:rPr lang="ru-RU" sz="4000" dirty="0" err="1"/>
              <a:t>справедливості</a:t>
            </a:r>
            <a:r>
              <a:rPr lang="ru-RU" sz="4000" dirty="0"/>
              <a:t> та </a:t>
            </a:r>
            <a:r>
              <a:rPr lang="ru-RU" sz="4000" dirty="0" err="1"/>
              <a:t>концепція</a:t>
            </a:r>
            <a:r>
              <a:rPr lang="ru-RU" sz="4000" dirty="0"/>
              <a:t> </a:t>
            </a:r>
            <a:r>
              <a:rPr lang="ru-RU" sz="4000" dirty="0" err="1" smtClean="0"/>
              <a:t>рівності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987" y="1628800"/>
            <a:ext cx="6336704" cy="3563202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059" y="150474"/>
            <a:ext cx="8352928" cy="63094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Cambria" panose="02040503050406030204" pitchFamily="18" charset="0"/>
              </a:rPr>
              <a:t>Два принципи </a:t>
            </a:r>
            <a:r>
              <a:rPr lang="uk-UA" sz="2400" b="1" i="1" dirty="0" err="1" smtClean="0">
                <a:latin typeface="Cambria" panose="02040503050406030204" pitchFamily="18" charset="0"/>
              </a:rPr>
              <a:t>Ролза</a:t>
            </a:r>
            <a:endParaRPr lang="uk-UA" sz="2400" b="1" i="1" dirty="0" smtClean="0">
              <a:latin typeface="Cambria" panose="02040503050406030204" pitchFamily="18" charset="0"/>
            </a:endParaRPr>
          </a:p>
          <a:p>
            <a:r>
              <a:rPr lang="uk-UA" sz="2000" b="1" i="1" dirty="0">
                <a:latin typeface="Cambria" panose="02040503050406030204" pitchFamily="18" charset="0"/>
              </a:rPr>
              <a:t>П</a:t>
            </a:r>
            <a:r>
              <a:rPr lang="uk-UA" sz="2000" b="1" i="1" dirty="0" smtClean="0">
                <a:latin typeface="Cambria" panose="02040503050406030204" pitchFamily="18" charset="0"/>
              </a:rPr>
              <a:t>ерший </a:t>
            </a:r>
            <a:r>
              <a:rPr lang="uk-UA" sz="2000" b="1" i="1" dirty="0">
                <a:latin typeface="Cambria" panose="02040503050406030204" pitchFamily="18" charset="0"/>
              </a:rPr>
              <a:t>принцип </a:t>
            </a:r>
            <a:r>
              <a:rPr lang="uk-UA" sz="2000" b="1" i="1" dirty="0" err="1" smtClean="0">
                <a:latin typeface="Cambria" panose="02040503050406030204" pitchFamily="18" charset="0"/>
              </a:rPr>
              <a:t>Ролза</a:t>
            </a:r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- це по суті принцип системи свобод. </a:t>
            </a:r>
          </a:p>
          <a:p>
            <a:r>
              <a:rPr lang="uk-UA" sz="2000" dirty="0" smtClean="0">
                <a:latin typeface="Cambria" panose="02040503050406030204" pitchFamily="18" charset="0"/>
              </a:rPr>
              <a:t>Основні </a:t>
            </a:r>
            <a:r>
              <a:rPr lang="uk-UA" sz="2000" dirty="0">
                <a:latin typeface="Cambria" panose="02040503050406030204" pitchFamily="18" charset="0"/>
              </a:rPr>
              <a:t>свободи </a:t>
            </a:r>
            <a:r>
              <a:rPr lang="uk-UA" sz="2000" dirty="0" smtClean="0">
                <a:latin typeface="Cambria" panose="02040503050406030204" pitchFamily="18" charset="0"/>
              </a:rPr>
              <a:t>це:</a:t>
            </a:r>
          </a:p>
          <a:p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1) політична свобода (принцип "</a:t>
            </a:r>
            <a:r>
              <a:rPr lang="uk-UA" sz="2000" dirty="0" smtClean="0">
                <a:latin typeface="Cambria" panose="02040503050406030204" pitchFamily="18" charset="0"/>
              </a:rPr>
              <a:t>рівної </a:t>
            </a:r>
            <a:r>
              <a:rPr lang="uk-UA" sz="2000" dirty="0">
                <a:latin typeface="Cambria" panose="02040503050406030204" pitchFamily="18" charset="0"/>
              </a:rPr>
              <a:t>участі" в політичних процедурах, які визначаються </a:t>
            </a:r>
            <a:r>
              <a:rPr lang="uk-UA" sz="2000" dirty="0" smtClean="0">
                <a:latin typeface="Cambria" panose="02040503050406030204" pitchFamily="18" charset="0"/>
              </a:rPr>
              <a:t>конституцією);</a:t>
            </a: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2</a:t>
            </a:r>
            <a:r>
              <a:rPr lang="uk-UA" sz="2000" dirty="0">
                <a:latin typeface="Cambria" panose="02040503050406030204" pitchFamily="18" charset="0"/>
              </a:rPr>
              <a:t>) правління закону, або правова </a:t>
            </a:r>
            <a:r>
              <a:rPr lang="uk-UA" sz="2000" dirty="0" smtClean="0">
                <a:latin typeface="Cambria" panose="02040503050406030204" pitchFamily="18" charset="0"/>
              </a:rPr>
              <a:t>держава;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3</a:t>
            </a:r>
            <a:r>
              <a:rPr lang="uk-UA" sz="2000" dirty="0">
                <a:latin typeface="Cambria" panose="02040503050406030204" pitchFamily="18" charset="0"/>
              </a:rPr>
              <a:t>) свобода </a:t>
            </a:r>
            <a:r>
              <a:rPr lang="uk-UA" sz="2000" dirty="0" smtClean="0">
                <a:latin typeface="Cambria" panose="02040503050406030204" pitchFamily="18" charset="0"/>
              </a:rPr>
              <a:t>совісті.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Другий </a:t>
            </a:r>
            <a:r>
              <a:rPr lang="uk-UA" sz="2000" b="1" i="1" dirty="0">
                <a:latin typeface="Cambria" panose="02040503050406030204" pitchFamily="18" charset="0"/>
              </a:rPr>
              <a:t>принцип справедливості </a:t>
            </a:r>
            <a:r>
              <a:rPr lang="uk-UA" sz="2000" b="1" i="1" dirty="0" err="1">
                <a:latin typeface="Cambria" panose="02040503050406030204" pitchFamily="18" charset="0"/>
              </a:rPr>
              <a:t>Ролз</a:t>
            </a:r>
            <a:r>
              <a:rPr lang="uk-UA" sz="2000" b="1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(який по суті включає два принципи) </a:t>
            </a:r>
            <a:r>
              <a:rPr lang="uk-UA" sz="2000" dirty="0" err="1">
                <a:latin typeface="Cambria" panose="02040503050406030204" pitchFamily="18" charset="0"/>
              </a:rPr>
              <a:t>формулюється</a:t>
            </a:r>
            <a:r>
              <a:rPr lang="uk-UA" sz="2000" dirty="0">
                <a:latin typeface="Cambria" panose="02040503050406030204" pitchFamily="18" charset="0"/>
              </a:rPr>
              <a:t> так: </a:t>
            </a:r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</a:rPr>
              <a:t>"</a:t>
            </a:r>
            <a:r>
              <a:rPr lang="uk-UA" sz="2000" dirty="0">
                <a:latin typeface="Cambria" panose="02040503050406030204" pitchFamily="18" charset="0"/>
              </a:rPr>
              <a:t>соціальні та економічні нерівності повинні бути врегульовані таким чином, щоб вони вели до найбільшої вигоди </a:t>
            </a:r>
            <a:r>
              <a:rPr lang="uk-UA" sz="2000" dirty="0" smtClean="0">
                <a:latin typeface="Cambria" panose="02040503050406030204" pitchFamily="18" charset="0"/>
              </a:rPr>
              <a:t>(з можливих) найменш </a:t>
            </a:r>
            <a:r>
              <a:rPr lang="uk-UA" sz="2000" dirty="0">
                <a:latin typeface="Cambria" panose="02040503050406030204" pitchFamily="18" charset="0"/>
              </a:rPr>
              <a:t>процвітаючих" (принцип диференціації) </a:t>
            </a:r>
            <a:endParaRPr lang="uk-UA" sz="2000" dirty="0" smtClean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uk-UA" sz="2000" dirty="0"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"щоб пов'язані з ними посади </a:t>
            </a:r>
            <a:r>
              <a:rPr lang="uk-UA" sz="2000" dirty="0" smtClean="0">
                <a:latin typeface="Cambria" panose="02040503050406030204" pitchFamily="18" charset="0"/>
              </a:rPr>
              <a:t>в </a:t>
            </a:r>
            <a:r>
              <a:rPr lang="uk-UA" sz="2000" dirty="0">
                <a:latin typeface="Cambria" panose="02040503050406030204" pitchFamily="18" charset="0"/>
              </a:rPr>
              <a:t>суспільстві були відкриті для всіх за умови чесного дотримання рівності можливостей "(принцип рівних можливостей).</a:t>
            </a:r>
          </a:p>
        </p:txBody>
      </p:sp>
    </p:spTree>
    <p:extLst>
      <p:ext uri="{BB962C8B-B14F-4D97-AF65-F5344CB8AC3E}">
        <p14:creationId xmlns:p14="http://schemas.microsoft.com/office/powerpoint/2010/main" val="31452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Згідно </a:t>
            </a:r>
            <a:r>
              <a:rPr lang="uk-UA" sz="2400" dirty="0" err="1" smtClean="0"/>
              <a:t>Ролзу</a:t>
            </a:r>
            <a:r>
              <a:rPr lang="uk-UA" sz="2400" dirty="0" smtClean="0"/>
              <a:t>, </a:t>
            </a:r>
            <a:r>
              <a:rPr lang="uk-UA" sz="2400" dirty="0"/>
              <a:t>людина в </a:t>
            </a:r>
            <a:r>
              <a:rPr lang="uk-UA" sz="2400" dirty="0" smtClean="0"/>
              <a:t>вихідній позиції </a:t>
            </a:r>
            <a:r>
              <a:rPr lang="uk-UA" sz="2400" dirty="0"/>
              <a:t>неминуче вибере суспільство, в якому </a:t>
            </a:r>
            <a:r>
              <a:rPr lang="uk-UA" sz="2400" i="1" dirty="0"/>
              <a:t>найменш успішні виявляться в становищі, найкращому з можливих. </a:t>
            </a:r>
            <a:endParaRPr lang="uk-UA" sz="2400" i="1" dirty="0" smtClean="0"/>
          </a:p>
          <a:p>
            <a:pPr algn="just"/>
            <a:endParaRPr lang="uk-UA" sz="2400" dirty="0"/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Принципи </a:t>
            </a:r>
            <a:r>
              <a:rPr lang="uk-UA" sz="2400" dirty="0"/>
              <a:t>справедливості припускають сувору ієрархію: принцип рівних свобод має пріоритет перед принципом диференціації, а цей останній - перед принципом рівних можливостей.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937856"/>
            <a:ext cx="4968552" cy="28035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8" y="3901184"/>
            <a:ext cx="3126788" cy="284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1235" y="476672"/>
            <a:ext cx="6798734" cy="15121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ДЖОН  РОЛЗ</a:t>
            </a:r>
            <a:endParaRPr lang="ru-RU" sz="3200" dirty="0"/>
          </a:p>
        </p:txBody>
      </p:sp>
      <p:pic>
        <p:nvPicPr>
          <p:cNvPr id="5" name="Содержимое 4" descr="03-rawls-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4031" y="2672556"/>
            <a:ext cx="2143125" cy="3076575"/>
          </a:xfrm>
        </p:spPr>
      </p:pic>
      <p:pic>
        <p:nvPicPr>
          <p:cNvPr id="6" name="Содержимое 5" descr="123159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3240360" cy="4497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0648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Рональд </a:t>
            </a:r>
            <a:r>
              <a:rPr lang="ru-RU" sz="2400" dirty="0" err="1">
                <a:latin typeface="Cambria" panose="02040503050406030204" pitchFamily="18" charset="0"/>
              </a:rPr>
              <a:t>Дворкін</a:t>
            </a:r>
            <a:r>
              <a:rPr lang="ru-RU" sz="2400" dirty="0">
                <a:latin typeface="Cambria" panose="02040503050406030204" pitchFamily="18" charset="0"/>
              </a:rPr>
              <a:t>: «</a:t>
            </a:r>
            <a:r>
              <a:rPr lang="ru-RU" sz="2400" dirty="0" err="1">
                <a:latin typeface="Cambria" panose="02040503050406030204" pitchFamily="18" charset="0"/>
              </a:rPr>
              <a:t>головним</a:t>
            </a:r>
            <a:r>
              <a:rPr lang="ru-RU" sz="2400" dirty="0">
                <a:latin typeface="Cambria" panose="02040503050406030204" pitchFamily="18" charset="0"/>
              </a:rPr>
              <a:t> нервом </a:t>
            </a:r>
            <a:r>
              <a:rPr lang="ru-RU" sz="2400" dirty="0" err="1">
                <a:latin typeface="Cambria" panose="02040503050406030204" pitchFamily="18" charset="0"/>
              </a:rPr>
              <a:t>лібералізму</a:t>
            </a:r>
            <a:r>
              <a:rPr lang="ru-RU" sz="2400" dirty="0">
                <a:latin typeface="Cambria" panose="02040503050406030204" pitchFamily="18" charset="0"/>
              </a:rPr>
              <a:t> є </a:t>
            </a:r>
            <a:r>
              <a:rPr lang="ru-RU" sz="2400" dirty="0" err="1">
                <a:latin typeface="Cambria" panose="02040503050406030204" pitchFamily="18" charset="0"/>
              </a:rPr>
              <a:t>певна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концепція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рівності</a:t>
            </a:r>
            <a:r>
              <a:rPr lang="ru-RU" sz="2400" dirty="0">
                <a:latin typeface="Cambria" panose="02040503050406030204" pitchFamily="18" charset="0"/>
              </a:rPr>
              <a:t>»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5532428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варіант</a:t>
            </a:r>
            <a:r>
              <a:rPr lang="ru-RU" dirty="0"/>
              <a:t> </a:t>
            </a:r>
            <a:r>
              <a:rPr lang="ru-RU" dirty="0" err="1"/>
              <a:t>лібералізму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, коли </a:t>
            </a:r>
            <a:r>
              <a:rPr lang="ru-RU" dirty="0" err="1" smtClean="0"/>
              <a:t>правлячі</a:t>
            </a:r>
            <a:r>
              <a:rPr lang="ru-RU" dirty="0" smtClean="0"/>
              <a:t> </a:t>
            </a:r>
            <a:r>
              <a:rPr lang="ru-RU" dirty="0" err="1" smtClean="0"/>
              <a:t>ліберальні</a:t>
            </a:r>
            <a:r>
              <a:rPr lang="ru-RU" dirty="0" smtClean="0"/>
              <a:t> </a:t>
            </a:r>
            <a:r>
              <a:rPr lang="ru-RU" dirty="0" err="1"/>
              <a:t>партії</a:t>
            </a:r>
            <a:r>
              <a:rPr lang="ru-RU" dirty="0"/>
              <a:t> переживали </a:t>
            </a:r>
            <a:r>
              <a:rPr lang="ru-RU" dirty="0" err="1"/>
              <a:t>серйозну</a:t>
            </a:r>
            <a:r>
              <a:rPr lang="ru-RU" dirty="0"/>
              <a:t> кризу </a:t>
            </a:r>
            <a:r>
              <a:rPr lang="ru-RU" dirty="0" smtClean="0"/>
              <a:t>в </a:t>
            </a:r>
            <a:r>
              <a:rPr lang="ru-RU" dirty="0" err="1"/>
              <a:t>Сполучених</a:t>
            </a:r>
            <a:r>
              <a:rPr lang="ru-RU" dirty="0"/>
              <a:t> Штатах і </a:t>
            </a:r>
            <a:r>
              <a:rPr lang="ru-RU" dirty="0" err="1" smtClean="0"/>
              <a:t>Великобританії</a:t>
            </a:r>
            <a:r>
              <a:rPr lang="ru-RU" dirty="0" smtClean="0"/>
              <a:t>, </a:t>
            </a:r>
            <a:r>
              <a:rPr lang="ru-RU" dirty="0"/>
              <a:t>а </a:t>
            </a:r>
            <a:r>
              <a:rPr lang="ru-RU" dirty="0" err="1"/>
              <a:t>ліберальні</a:t>
            </a:r>
            <a:r>
              <a:rPr lang="ru-RU" dirty="0"/>
              <a:t> </a:t>
            </a:r>
            <a:r>
              <a:rPr lang="ru-RU" dirty="0" err="1" smtClean="0"/>
              <a:t>ідеї</a:t>
            </a:r>
            <a:r>
              <a:rPr lang="ru-RU" dirty="0" smtClean="0"/>
              <a:t>, </a:t>
            </a:r>
            <a:r>
              <a:rPr lang="ru-RU" dirty="0" err="1" smtClean="0"/>
              <a:t>здавалося</a:t>
            </a:r>
            <a:r>
              <a:rPr lang="ru-RU" dirty="0"/>
              <a:t>, </a:t>
            </a:r>
            <a:r>
              <a:rPr lang="ru-RU" dirty="0" err="1"/>
              <a:t>втратили</a:t>
            </a:r>
            <a:r>
              <a:rPr lang="ru-RU" dirty="0"/>
              <a:t> </a:t>
            </a:r>
            <a:r>
              <a:rPr lang="ru-RU" dirty="0" err="1"/>
              <a:t>колишню</a:t>
            </a:r>
            <a:r>
              <a:rPr lang="ru-RU" dirty="0"/>
              <a:t> </a:t>
            </a:r>
            <a:r>
              <a:rPr lang="ru-RU" dirty="0" err="1"/>
              <a:t>привабливість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992" y="3573015"/>
            <a:ext cx="5000128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/>
              <a:t>Відмінну </a:t>
            </a:r>
            <a:r>
              <a:rPr lang="uk-UA" sz="2400" dirty="0"/>
              <a:t>рису ліберальної концепції рівності </a:t>
            </a:r>
            <a:r>
              <a:rPr lang="uk-UA" sz="2400" dirty="0" err="1"/>
              <a:t>Дворкін</a:t>
            </a:r>
            <a:r>
              <a:rPr lang="uk-UA" sz="2400" dirty="0"/>
              <a:t> бачить </a:t>
            </a:r>
            <a:r>
              <a:rPr lang="uk-UA" sz="2400" i="1" dirty="0"/>
              <a:t>у </a:t>
            </a:r>
            <a:r>
              <a:rPr lang="uk-UA" sz="2400" i="1" dirty="0" err="1" smtClean="0"/>
              <a:t>вимозі</a:t>
            </a:r>
            <a:r>
              <a:rPr lang="uk-UA" sz="2400" i="1" dirty="0" smtClean="0"/>
              <a:t> нейтральності </a:t>
            </a:r>
            <a:r>
              <a:rPr lang="uk-UA" sz="2400" i="1" dirty="0"/>
              <a:t>уряду, який тільки тоді ставиться до громадян як до рівних, коли </a:t>
            </a:r>
            <a:r>
              <a:rPr lang="uk-UA" sz="2400" i="1" dirty="0" smtClean="0"/>
              <a:t>надає їм </a:t>
            </a:r>
            <a:r>
              <a:rPr lang="uk-UA" sz="2400" i="1" dirty="0"/>
              <a:t>самим вирішувати, який спосіб життя вибрати і</a:t>
            </a:r>
            <a:r>
              <a:rPr lang="uk-UA" sz="2400" dirty="0"/>
              <a:t> </a:t>
            </a:r>
            <a:r>
              <a:rPr lang="uk-UA" sz="2400" i="1" dirty="0"/>
              <a:t>що вважати благом. 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3053"/>
            <a:ext cx="2016224" cy="245000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45" y="3959210"/>
            <a:ext cx="1324527" cy="2291461"/>
          </a:xfrm>
          <a:prstGeom prst="rect">
            <a:avLst/>
          </a:prstGeom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562" y="3942007"/>
            <a:ext cx="1512168" cy="230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976664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Принцип </a:t>
            </a:r>
            <a:r>
              <a:rPr lang="uk-UA" sz="2000" dirty="0">
                <a:latin typeface="Cambria" panose="02040503050406030204" pitchFamily="18" charset="0"/>
              </a:rPr>
              <a:t>нейтральності передбачає, що лібералізм не встановлює </a:t>
            </a:r>
            <a:r>
              <a:rPr lang="uk-UA" sz="2000" dirty="0" smtClean="0">
                <a:latin typeface="Cambria" panose="02040503050406030204" pitchFamily="18" charset="0"/>
              </a:rPr>
              <a:t>ніяких моральних </a:t>
            </a:r>
            <a:r>
              <a:rPr lang="uk-UA" sz="2000" dirty="0">
                <a:latin typeface="Cambria" panose="02040503050406030204" pitchFamily="18" charset="0"/>
              </a:rPr>
              <a:t>норм для громадян. </a:t>
            </a:r>
            <a:endParaRPr lang="uk-UA" sz="2000" dirty="0" smtClean="0">
              <a:latin typeface="Cambria" panose="02040503050406030204" pitchFamily="18" charset="0"/>
            </a:endParaRP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Для </a:t>
            </a:r>
            <a:r>
              <a:rPr lang="uk-UA" sz="2000" dirty="0">
                <a:latin typeface="Cambria" panose="02040503050406030204" pitchFamily="18" charset="0"/>
              </a:rPr>
              <a:t>уряду, який проводить ліберальну політику, всі </a:t>
            </a:r>
            <a:r>
              <a:rPr lang="uk-UA" sz="2000" dirty="0" smtClean="0">
                <a:latin typeface="Cambria" panose="02040503050406030204" pitchFamily="18" charset="0"/>
              </a:rPr>
              <a:t>уявлення людей </a:t>
            </a:r>
            <a:r>
              <a:rPr lang="uk-UA" sz="2000" dirty="0">
                <a:latin typeface="Cambria" panose="02040503050406030204" pitchFamily="18" charset="0"/>
              </a:rPr>
              <a:t>про благо і сенс життя заслуговують </a:t>
            </a:r>
            <a:r>
              <a:rPr lang="uk-UA" sz="2000" dirty="0" smtClean="0">
                <a:latin typeface="Cambria" panose="02040503050406030204" pitchFamily="18" charset="0"/>
              </a:rPr>
              <a:t>рівної </a:t>
            </a:r>
            <a:r>
              <a:rPr lang="uk-UA" sz="2000" dirty="0">
                <a:latin typeface="Cambria" panose="02040503050406030204" pitchFamily="18" charset="0"/>
              </a:rPr>
              <a:t>уваги, </a:t>
            </a:r>
            <a:r>
              <a:rPr lang="uk-UA" sz="2000" i="1" dirty="0">
                <a:latin typeface="Cambria" panose="02040503050406030204" pitchFamily="18" charset="0"/>
              </a:rPr>
              <a:t>якщо тільки вони не </a:t>
            </a:r>
            <a:r>
              <a:rPr lang="uk-UA" sz="2000" i="1" dirty="0" smtClean="0">
                <a:latin typeface="Cambria" panose="02040503050406030204" pitchFamily="18" charset="0"/>
              </a:rPr>
              <a:t>спрямовані проти </a:t>
            </a:r>
            <a:r>
              <a:rPr lang="uk-UA" sz="2000" i="1" dirty="0">
                <a:latin typeface="Cambria" panose="02040503050406030204" pitchFamily="18" charset="0"/>
              </a:rPr>
              <a:t>інших людей. </a:t>
            </a:r>
            <a:r>
              <a:rPr lang="uk-UA" sz="2000" dirty="0">
                <a:latin typeface="Cambria" panose="02040503050406030204" pitchFamily="18" charset="0"/>
              </a:rPr>
              <a:t>Будь-яка людина має рівне з усіма право на турботу і повагу з боку </a:t>
            </a:r>
            <a:r>
              <a:rPr lang="uk-UA" sz="2000" dirty="0" smtClean="0">
                <a:latin typeface="Cambria" panose="02040503050406030204" pitchFamily="18" charset="0"/>
              </a:rPr>
              <a:t>уряду, навіть </a:t>
            </a:r>
            <a:r>
              <a:rPr lang="uk-UA" sz="2000" dirty="0">
                <a:latin typeface="Cambria" panose="02040503050406030204" pitchFamily="18" charset="0"/>
              </a:rPr>
              <a:t>якщо його спосіб життя викликає несхвалення у більшості громадян.</a:t>
            </a: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4663"/>
            <a:ext cx="2392544" cy="3477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4005064"/>
            <a:ext cx="8369208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dirty="0"/>
              <a:t>Наявність у людини будь-якого права означає, що він має цим правом</a:t>
            </a:r>
          </a:p>
          <a:p>
            <a:pPr algn="just"/>
            <a:r>
              <a:rPr lang="uk-UA" sz="2000" dirty="0"/>
              <a:t>скористатися навіть в тому випадку, якщо воно не узгоджується із загальною користю й</a:t>
            </a:r>
            <a:r>
              <a:rPr lang="uk-UA" sz="2000" dirty="0" smtClean="0"/>
              <a:t> інтересом</a:t>
            </a:r>
            <a:r>
              <a:rPr lang="uk-UA" sz="2000" dirty="0"/>
              <a:t>. Індивідуальні права - це свого роду козирі в руках людей, що дозволяють </a:t>
            </a:r>
            <a:r>
              <a:rPr lang="uk-UA" sz="2000" dirty="0" smtClean="0"/>
              <a:t>їм перешкодити </a:t>
            </a:r>
            <a:r>
              <a:rPr lang="uk-UA" sz="2000" dirty="0"/>
              <a:t>прийняттю тих політичних рішень, які, відповідаючи загальним інтересам, </a:t>
            </a:r>
            <a:r>
              <a:rPr lang="uk-UA" sz="2000" dirty="0" smtClean="0"/>
              <a:t>але не узгоджуються </a:t>
            </a:r>
            <a:r>
              <a:rPr lang="uk-UA" sz="2000" dirty="0"/>
              <a:t>з фундаментальним принципом рівності, згідно з яким уряд </a:t>
            </a:r>
            <a:r>
              <a:rPr lang="uk-UA" sz="2000" dirty="0" smtClean="0"/>
              <a:t>повинен ставитися </a:t>
            </a:r>
            <a:r>
              <a:rPr lang="uk-UA" sz="2000" dirty="0"/>
              <a:t>до громадян як до </a:t>
            </a:r>
            <a:r>
              <a:rPr lang="uk-UA" sz="2000" dirty="0" smtClean="0"/>
              <a:t>рівних.</a:t>
            </a:r>
          </a:p>
          <a:p>
            <a:pPr algn="just"/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917043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8785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ctr"/>
            <a:r>
              <a:rPr lang="uk-UA" sz="2400" b="1" dirty="0" smtClean="0"/>
              <a:t>Про представницьку демократію</a:t>
            </a:r>
          </a:p>
          <a:p>
            <a:pPr indent="457200" algn="just"/>
            <a:r>
              <a:rPr lang="uk-UA" sz="2400" dirty="0" smtClean="0"/>
              <a:t>Інститут </a:t>
            </a:r>
            <a:r>
              <a:rPr lang="uk-UA" sz="2400" dirty="0"/>
              <a:t>представницької демократії вважається найкращим способом </a:t>
            </a:r>
            <a:r>
              <a:rPr lang="uk-UA" sz="2400" dirty="0" smtClean="0"/>
              <a:t>забезпечення соціально-політичної </a:t>
            </a:r>
            <a:r>
              <a:rPr lang="uk-UA" sz="2400" dirty="0"/>
              <a:t>рівності в суспільстві, однак </a:t>
            </a:r>
            <a:r>
              <a:rPr lang="uk-UA" sz="2400" i="1" dirty="0"/>
              <a:t>він далеко не досконалий</a:t>
            </a:r>
            <a:r>
              <a:rPr lang="uk-UA" sz="2400" dirty="0"/>
              <a:t>. </a:t>
            </a:r>
            <a:r>
              <a:rPr lang="uk-UA" sz="2400" i="1" dirty="0"/>
              <a:t>Рішення, </a:t>
            </a:r>
            <a:r>
              <a:rPr lang="uk-UA" sz="2400" i="1" dirty="0" smtClean="0"/>
              <a:t>що приймаються </a:t>
            </a:r>
            <a:r>
              <a:rPr lang="uk-UA" sz="2400" i="1" dirty="0"/>
              <a:t>демократичним шляхом, відображають те, що найбільш вигідно більшості.</a:t>
            </a:r>
          </a:p>
          <a:p>
            <a:pPr indent="457200" algn="just"/>
            <a:r>
              <a:rPr lang="uk-UA" sz="2400" dirty="0"/>
              <a:t>Однак, коли люди вважають за краще одне політичне рішення іншому, їх переваги, </a:t>
            </a:r>
            <a:r>
              <a:rPr lang="uk-UA" sz="2400" dirty="0" smtClean="0"/>
              <a:t>згідно </a:t>
            </a:r>
            <a:r>
              <a:rPr lang="uk-UA" sz="2400" dirty="0" err="1" smtClean="0"/>
              <a:t>Дворкіна</a:t>
            </a:r>
            <a:r>
              <a:rPr lang="uk-UA" sz="2400" dirty="0"/>
              <a:t>, містять в собі два компоненти: </a:t>
            </a:r>
            <a:r>
              <a:rPr lang="uk-UA" sz="2400" i="1" dirty="0"/>
              <a:t>особистий і зовнішній</a:t>
            </a:r>
            <a:r>
              <a:rPr lang="uk-UA" sz="2400" dirty="0"/>
              <a:t>. </a:t>
            </a:r>
            <a:endParaRPr lang="uk-UA" sz="2400" dirty="0" smtClean="0"/>
          </a:p>
          <a:p>
            <a:pPr indent="457200" algn="just"/>
            <a:r>
              <a:rPr lang="uk-UA" sz="2000" dirty="0" smtClean="0"/>
              <a:t>Особисті уподобання громадянина </a:t>
            </a:r>
            <a:r>
              <a:rPr lang="uk-UA" sz="2000" i="1" dirty="0"/>
              <a:t>стосуються тих благ, які надаються йому самому,</a:t>
            </a:r>
            <a:r>
              <a:rPr lang="uk-UA" sz="2000" dirty="0"/>
              <a:t> тоді як </a:t>
            </a:r>
            <a:r>
              <a:rPr lang="uk-UA" sz="2000" i="1" dirty="0"/>
              <a:t>зовнішні </a:t>
            </a:r>
            <a:r>
              <a:rPr lang="uk-UA" sz="2000" i="1" dirty="0" smtClean="0"/>
              <a:t>переваги зачіпають </a:t>
            </a:r>
            <a:r>
              <a:rPr lang="uk-UA" sz="2000" i="1" dirty="0"/>
              <a:t>блага, які виділяються іншим людям. </a:t>
            </a:r>
            <a:r>
              <a:rPr lang="uk-UA" sz="2000" dirty="0"/>
              <a:t>Якщо, наприклад, законодавчий </a:t>
            </a:r>
            <a:r>
              <a:rPr lang="uk-UA" sz="2000" dirty="0" smtClean="0"/>
              <a:t>орган, висловлюючи </a:t>
            </a:r>
            <a:r>
              <a:rPr lang="uk-UA" sz="2000" dirty="0"/>
              <a:t>волю більшості виборців, </a:t>
            </a:r>
            <a:r>
              <a:rPr lang="uk-UA" sz="2000" i="1" dirty="0"/>
              <a:t>забороняє виступи на підтримку непопулярних </a:t>
            </a:r>
            <a:r>
              <a:rPr lang="uk-UA" sz="2000" i="1" dirty="0" smtClean="0"/>
              <a:t>у суспільстві </a:t>
            </a:r>
            <a:r>
              <a:rPr lang="uk-UA" sz="2000" i="1" dirty="0"/>
              <a:t>політичних поглядів, то це рішення не є результатом чесної конкуренції </a:t>
            </a:r>
            <a:r>
              <a:rPr lang="uk-UA" sz="2000" i="1" dirty="0" smtClean="0"/>
              <a:t>між особистими </a:t>
            </a:r>
            <a:r>
              <a:rPr lang="uk-UA" sz="2000" i="1" dirty="0"/>
              <a:t>уподобаннями громадян, а висловлює переважаючі в суспільстві </a:t>
            </a:r>
            <a:r>
              <a:rPr lang="uk-UA" sz="2000" i="1" dirty="0" smtClean="0"/>
              <a:t>зовнішні переваги</a:t>
            </a:r>
            <a:r>
              <a:rPr lang="uk-UA" sz="2000" i="1" dirty="0"/>
              <a:t>. </a:t>
            </a:r>
            <a:endParaRPr lang="uk-UA" sz="2000" i="1" dirty="0" smtClean="0"/>
          </a:p>
          <a:p>
            <a:pPr indent="457200" algn="just"/>
            <a:r>
              <a:rPr lang="ru-RU" sz="2000" i="1" dirty="0" smtClean="0"/>
              <a:t>В </a:t>
            </a:r>
            <a:r>
              <a:rPr lang="ru-RU" sz="2000" i="1" dirty="0" err="1" smtClean="0"/>
              <a:t>результаті</a:t>
            </a:r>
            <a:r>
              <a:rPr lang="ru-RU" sz="2000" i="1" dirty="0" smtClean="0"/>
              <a:t> </a:t>
            </a:r>
            <a:r>
              <a:rPr lang="ru-RU" sz="2000" i="1" dirty="0" err="1"/>
              <a:t>вказане</a:t>
            </a:r>
            <a:r>
              <a:rPr lang="ru-RU" sz="2000" i="1" dirty="0"/>
              <a:t> </a:t>
            </a:r>
            <a:r>
              <a:rPr lang="ru-RU" sz="2000" i="1" dirty="0" err="1"/>
              <a:t>рішення</a:t>
            </a:r>
            <a:r>
              <a:rPr lang="ru-RU" sz="2000" i="1" dirty="0"/>
              <a:t> не </a:t>
            </a:r>
            <a:r>
              <a:rPr lang="ru-RU" sz="2000" i="1" dirty="0" err="1"/>
              <a:t>забезпечує</a:t>
            </a:r>
            <a:r>
              <a:rPr lang="ru-RU" sz="2000" i="1" dirty="0"/>
              <a:t>, а </a:t>
            </a:r>
            <a:r>
              <a:rPr lang="ru-RU" sz="2000" i="1" dirty="0" err="1"/>
              <a:t>порушує</a:t>
            </a:r>
            <a:r>
              <a:rPr lang="ru-RU" sz="2000" i="1" dirty="0"/>
              <a:t> право </a:t>
            </a:r>
            <a:r>
              <a:rPr lang="ru-RU" sz="2000" i="1" dirty="0" err="1"/>
              <a:t>кожної</a:t>
            </a:r>
            <a:r>
              <a:rPr lang="ru-RU" sz="2000" i="1" dirty="0"/>
              <a:t> </a:t>
            </a:r>
            <a:r>
              <a:rPr lang="ru-RU" sz="2000" i="1" dirty="0" err="1"/>
              <a:t>людини</a:t>
            </a:r>
            <a:r>
              <a:rPr lang="ru-RU" sz="2000" i="1" dirty="0"/>
              <a:t> на те, </a:t>
            </a:r>
            <a:r>
              <a:rPr lang="ru-RU" sz="2000" i="1" dirty="0" err="1"/>
              <a:t>щоб</a:t>
            </a:r>
            <a:r>
              <a:rPr lang="ru-RU" sz="2000" i="1" dirty="0"/>
              <a:t> з </a:t>
            </a:r>
            <a:r>
              <a:rPr lang="ru-RU" sz="2000" i="1" dirty="0" smtClean="0"/>
              <a:t>ним </a:t>
            </a:r>
            <a:r>
              <a:rPr lang="ru-RU" sz="2000" i="1" dirty="0" err="1" smtClean="0"/>
              <a:t>поводилися</a:t>
            </a:r>
            <a:r>
              <a:rPr lang="ru-RU" sz="2000" i="1" dirty="0" smtClean="0"/>
              <a:t> </a:t>
            </a:r>
            <a:r>
              <a:rPr lang="ru-RU" sz="2000" i="1" dirty="0"/>
              <a:t>як з </a:t>
            </a:r>
            <a:r>
              <a:rPr lang="ru-RU" sz="2000" i="1" dirty="0" err="1"/>
              <a:t>рівним</a:t>
            </a:r>
            <a:r>
              <a:rPr lang="ru-RU" sz="2000" i="1" dirty="0"/>
              <a:t>.</a:t>
            </a:r>
            <a:endParaRPr lang="uk-UA" sz="2000" i="1" dirty="0"/>
          </a:p>
        </p:txBody>
      </p:sp>
    </p:spTree>
    <p:extLst>
      <p:ext uri="{BB962C8B-B14F-4D97-AF65-F5344CB8AC3E}">
        <p14:creationId xmlns:p14="http://schemas.microsoft.com/office/powerpoint/2010/main" val="2158213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565" y="620688"/>
            <a:ext cx="819589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Роберт </a:t>
            </a:r>
            <a:r>
              <a:rPr lang="ru-RU" sz="2800" dirty="0" err="1" smtClean="0"/>
              <a:t>Нозик</a:t>
            </a:r>
            <a:r>
              <a:rPr lang="ru-RU" sz="2800" dirty="0" smtClean="0"/>
              <a:t> «</a:t>
            </a:r>
            <a:r>
              <a:rPr lang="ru-RU" sz="2800" dirty="0" err="1" smtClean="0"/>
              <a:t>Анархія</a:t>
            </a:r>
            <a:r>
              <a:rPr lang="ru-RU" sz="2800" dirty="0" smtClean="0"/>
              <a:t>, держава </a:t>
            </a:r>
            <a:r>
              <a:rPr lang="ru-RU" sz="2800" dirty="0"/>
              <a:t>та</a:t>
            </a:r>
          </a:p>
          <a:p>
            <a:pPr algn="ctr"/>
            <a:r>
              <a:rPr lang="ru-RU" sz="2800" dirty="0" err="1"/>
              <a:t>утопія</a:t>
            </a:r>
            <a:r>
              <a:rPr lang="ru-RU" sz="2800" dirty="0" smtClean="0"/>
              <a:t>». </a:t>
            </a:r>
            <a:endParaRPr lang="uk-UA" sz="2800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8" y="1633405"/>
            <a:ext cx="2376264" cy="27316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0566" y="1661319"/>
            <a:ext cx="5878612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Принцип </a:t>
            </a:r>
            <a:r>
              <a:rPr lang="ru-RU" sz="2400" dirty="0"/>
              <a:t>«</a:t>
            </a:r>
            <a:r>
              <a:rPr lang="ru-RU" sz="2400" dirty="0" err="1"/>
              <a:t>власності</a:t>
            </a:r>
            <a:r>
              <a:rPr lang="ru-RU" sz="2400" dirty="0"/>
              <a:t> на себе» </a:t>
            </a:r>
            <a:r>
              <a:rPr lang="ru-RU" sz="2400" dirty="0" smtClean="0"/>
              <a:t>як </a:t>
            </a:r>
            <a:r>
              <a:rPr lang="ru-RU" sz="2400" dirty="0" err="1"/>
              <a:t>інтерпретацію</a:t>
            </a:r>
            <a:r>
              <a:rPr lang="ru-RU" sz="2400" dirty="0"/>
              <a:t> </a:t>
            </a:r>
            <a:r>
              <a:rPr lang="ru-RU" sz="2400" dirty="0" smtClean="0"/>
              <a:t>принципу </a:t>
            </a:r>
            <a:r>
              <a:rPr lang="ru-RU" sz="2400" dirty="0" err="1" smtClean="0"/>
              <a:t>поводження</a:t>
            </a:r>
            <a:r>
              <a:rPr lang="ru-RU" sz="2400" dirty="0" smtClean="0"/>
              <a:t> </a:t>
            </a:r>
            <a:r>
              <a:rPr lang="ru-RU" sz="2400" dirty="0"/>
              <a:t>з людьми як з «</a:t>
            </a:r>
            <a:r>
              <a:rPr lang="ru-RU" sz="2400" dirty="0" err="1"/>
              <a:t>цілями</a:t>
            </a:r>
            <a:r>
              <a:rPr lang="ru-RU" sz="2400" dirty="0"/>
              <a:t> в </a:t>
            </a:r>
            <a:r>
              <a:rPr lang="ru-RU" sz="2400" dirty="0" err="1"/>
              <a:t>собі</a:t>
            </a:r>
            <a:r>
              <a:rPr lang="ru-RU" sz="2400" dirty="0"/>
              <a:t>». 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0565" y="2861648"/>
            <a:ext cx="5878613" cy="372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«</a:t>
            </a:r>
            <a:r>
              <a:rPr lang="ru-RU" sz="2000" dirty="0"/>
              <a:t>Люди </a:t>
            </a:r>
            <a:r>
              <a:rPr lang="ru-RU" sz="2000" dirty="0" err="1"/>
              <a:t>мають</a:t>
            </a:r>
            <a:r>
              <a:rPr lang="ru-RU" sz="2000" dirty="0"/>
              <a:t> права, і тому є </a:t>
            </a:r>
            <a:r>
              <a:rPr lang="ru-RU" sz="2000" dirty="0" err="1"/>
              <a:t>дії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вчиняти</a:t>
            </a:r>
            <a:r>
              <a:rPr lang="ru-RU" sz="2000" dirty="0"/>
              <a:t> по </a:t>
            </a:r>
            <a:r>
              <a:rPr lang="ru-RU" sz="2000" dirty="0" err="1"/>
              <a:t>відношенню</a:t>
            </a:r>
            <a:r>
              <a:rPr lang="ru-RU" sz="2000" dirty="0"/>
              <a:t> до </a:t>
            </a:r>
            <a:r>
              <a:rPr lang="ru-RU" sz="2000" dirty="0" err="1"/>
              <a:t>індивіда</a:t>
            </a:r>
            <a:r>
              <a:rPr lang="ru-RU" sz="2000" dirty="0"/>
              <a:t>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 smtClean="0"/>
              <a:t>окрема</a:t>
            </a:r>
            <a:r>
              <a:rPr lang="ru-RU" sz="2000" dirty="0" smtClean="0"/>
              <a:t> </a:t>
            </a:r>
            <a:r>
              <a:rPr lang="ru-RU" sz="2000" dirty="0" err="1" smtClean="0"/>
              <a:t>людина</a:t>
            </a:r>
            <a:r>
              <a:rPr lang="ru-RU" sz="2000" dirty="0"/>
              <a:t>, </a:t>
            </a:r>
            <a:r>
              <a:rPr lang="ru-RU" sz="2000" dirty="0" err="1"/>
              <a:t>ні</a:t>
            </a: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(без </a:t>
            </a:r>
            <a:r>
              <a:rPr lang="ru-RU" sz="2000" dirty="0" err="1"/>
              <a:t>порушення</a:t>
            </a:r>
            <a:r>
              <a:rPr lang="ru-RU" sz="2000" dirty="0"/>
              <a:t> </a:t>
            </a:r>
            <a:r>
              <a:rPr lang="ru-RU" sz="2000" dirty="0" err="1"/>
              <a:t>цих</a:t>
            </a:r>
            <a:r>
              <a:rPr lang="ru-RU" sz="2000" dirty="0"/>
              <a:t> прав</a:t>
            </a:r>
            <a:r>
              <a:rPr lang="ru-RU" sz="2000" dirty="0" smtClean="0"/>
              <a:t>)»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 smtClean="0"/>
              <a:t>«</a:t>
            </a:r>
            <a:r>
              <a:rPr lang="ru-RU" sz="2000" dirty="0" err="1" smtClean="0"/>
              <a:t>Суспільство</a:t>
            </a:r>
            <a:r>
              <a:rPr lang="ru-RU" sz="2000" dirty="0" smtClean="0"/>
              <a:t> </a:t>
            </a:r>
            <a:r>
              <a:rPr lang="ru-RU" sz="2000" dirty="0"/>
              <a:t>повинно </a:t>
            </a:r>
            <a:r>
              <a:rPr lang="ru-RU" sz="2000" dirty="0" err="1"/>
              <a:t>поважати</a:t>
            </a:r>
            <a:r>
              <a:rPr lang="ru-RU" sz="2000" dirty="0"/>
              <a:t> </a:t>
            </a:r>
            <a:r>
              <a:rPr lang="ru-RU" sz="2000" dirty="0" err="1"/>
              <a:t>ці</a:t>
            </a:r>
            <a:r>
              <a:rPr lang="ru-RU" sz="2000" dirty="0"/>
              <a:t> права, </a:t>
            </a:r>
            <a:r>
              <a:rPr lang="ru-RU" sz="2000" dirty="0" err="1"/>
              <a:t>бо</a:t>
            </a:r>
            <a:r>
              <a:rPr lang="ru-RU" sz="2000" dirty="0"/>
              <a:t> вони </a:t>
            </a:r>
            <a:r>
              <a:rPr lang="ru-RU" sz="2000" dirty="0" err="1"/>
              <a:t>відображають</a:t>
            </a:r>
            <a:r>
              <a:rPr lang="ru-RU" sz="2000" dirty="0"/>
              <a:t> </a:t>
            </a:r>
            <a:r>
              <a:rPr lang="ru-RU" sz="2000" dirty="0" err="1"/>
              <a:t>основний</a:t>
            </a:r>
            <a:r>
              <a:rPr lang="ru-RU" sz="2000" dirty="0"/>
              <a:t> кантовский </a:t>
            </a:r>
            <a:r>
              <a:rPr lang="ru-RU" sz="2000" dirty="0" smtClean="0"/>
              <a:t>принцип: </a:t>
            </a:r>
            <a:r>
              <a:rPr lang="ru-RU" sz="2000" dirty="0" err="1" smtClean="0"/>
              <a:t>людина</a:t>
            </a:r>
            <a:r>
              <a:rPr lang="ru-RU" sz="2000" dirty="0" smtClean="0"/>
              <a:t>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мета, а не просто </a:t>
            </a:r>
            <a:r>
              <a:rPr lang="ru-RU" sz="2000" dirty="0" err="1"/>
              <a:t>засіб</a:t>
            </a:r>
            <a:r>
              <a:rPr lang="ru-RU" sz="2000" dirty="0"/>
              <a:t>; людьми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жертвувати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використовувати</a:t>
            </a:r>
            <a:r>
              <a:rPr lang="ru-RU" sz="2000" dirty="0"/>
              <a:t> </a:t>
            </a:r>
            <a:r>
              <a:rPr lang="ru-RU" sz="2000" dirty="0" smtClean="0"/>
              <a:t>для </a:t>
            </a:r>
            <a:r>
              <a:rPr lang="ru-RU" sz="2000" dirty="0" err="1" smtClean="0"/>
              <a:t>досягнення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якихось</a:t>
            </a:r>
            <a:r>
              <a:rPr lang="ru-RU" sz="2000" dirty="0" smtClean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без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r>
              <a:rPr lang="ru-RU" sz="2000" dirty="0"/>
              <a:t> »</a:t>
            </a:r>
            <a:endParaRPr lang="uk-UA" sz="2000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78" y="4393018"/>
            <a:ext cx="2317277" cy="21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8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912768" cy="63709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 err="1"/>
              <a:t>Згідно</a:t>
            </a:r>
            <a:r>
              <a:rPr lang="ru-RU" sz="2400" dirty="0"/>
              <a:t> </a:t>
            </a:r>
            <a:r>
              <a:rPr lang="ru-RU" sz="2400" dirty="0" err="1"/>
              <a:t>Нозика</a:t>
            </a:r>
            <a:r>
              <a:rPr lang="ru-RU" sz="2400" dirty="0"/>
              <a:t>, </a:t>
            </a:r>
            <a:r>
              <a:rPr lang="ru-RU" sz="2400" dirty="0" err="1"/>
              <a:t>вимога</a:t>
            </a:r>
            <a:r>
              <a:rPr lang="ru-RU" sz="2400" dirty="0"/>
              <a:t> </a:t>
            </a:r>
            <a:r>
              <a:rPr lang="ru-RU" sz="2400" dirty="0" err="1"/>
              <a:t>Ролз</a:t>
            </a:r>
            <a:r>
              <a:rPr lang="ru-RU" sz="2400" dirty="0"/>
              <a:t> про те, </a:t>
            </a:r>
            <a:r>
              <a:rPr lang="ru-RU" sz="2400" dirty="0" err="1"/>
              <a:t>щоб</a:t>
            </a:r>
            <a:r>
              <a:rPr lang="ru-RU" sz="2400" dirty="0"/>
              <a:t> блага, </a:t>
            </a:r>
            <a:r>
              <a:rPr lang="ru-RU" sz="2400" dirty="0" err="1"/>
              <a:t>вироблені</a:t>
            </a:r>
            <a:r>
              <a:rPr lang="ru-RU" sz="2400" dirty="0"/>
              <a:t> </a:t>
            </a:r>
            <a:r>
              <a:rPr lang="ru-RU" sz="2400" dirty="0" err="1"/>
              <a:t>талановитими</a:t>
            </a:r>
            <a:r>
              <a:rPr lang="ru-RU" sz="2400" dirty="0"/>
              <a:t>, </a:t>
            </a:r>
            <a:r>
              <a:rPr lang="ru-RU" sz="2400" dirty="0" err="1"/>
              <a:t>використовувалися</a:t>
            </a:r>
            <a:r>
              <a:rPr lang="ru-RU" sz="2400" dirty="0"/>
              <a:t> </a:t>
            </a:r>
            <a:r>
              <a:rPr lang="ru-RU" sz="2400" dirty="0" smtClean="0"/>
              <a:t>б для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добробуту</a:t>
            </a:r>
            <a:r>
              <a:rPr lang="ru-RU" sz="2400" dirty="0"/>
              <a:t> </a:t>
            </a:r>
            <a:r>
              <a:rPr lang="ru-RU" sz="2400" dirty="0" err="1"/>
              <a:t>знедолених</a:t>
            </a:r>
            <a:r>
              <a:rPr lang="ru-RU" sz="2400" dirty="0"/>
              <a:t>, </a:t>
            </a:r>
            <a:r>
              <a:rPr lang="ru-RU" sz="2400" i="1" dirty="0" err="1"/>
              <a:t>несумісне</a:t>
            </a:r>
            <a:r>
              <a:rPr lang="ru-RU" sz="2400" i="1" dirty="0"/>
              <a:t> з </a:t>
            </a:r>
            <a:r>
              <a:rPr lang="ru-RU" sz="2400" i="1" dirty="0" err="1"/>
              <a:t>визнанням</a:t>
            </a:r>
            <a:r>
              <a:rPr lang="ru-RU" sz="2400" i="1" dirty="0"/>
              <a:t> </a:t>
            </a:r>
            <a:r>
              <a:rPr lang="ru-RU" sz="2400" i="1" dirty="0" err="1"/>
              <a:t>власності</a:t>
            </a:r>
            <a:r>
              <a:rPr lang="ru-RU" sz="2400" i="1" dirty="0"/>
              <a:t> на себе. </a:t>
            </a:r>
            <a:endParaRPr lang="ru-RU" sz="2400" i="1" dirty="0" smtClean="0"/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/>
              <a:t>я маю </a:t>
            </a:r>
            <a:r>
              <a:rPr lang="ru-RU" sz="2400" dirty="0" smtClean="0"/>
              <a:t>у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</a:t>
            </a:r>
            <a:r>
              <a:rPr lang="ru-RU" sz="2400" dirty="0"/>
              <a:t>себе, то я </a:t>
            </a:r>
            <a:r>
              <a:rPr lang="ru-RU" sz="2400" dirty="0" err="1"/>
              <a:t>власник</a:t>
            </a:r>
            <a:r>
              <a:rPr lang="ru-RU" sz="2400" dirty="0"/>
              <a:t> і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талантів</a:t>
            </a:r>
            <a:r>
              <a:rPr lang="ru-RU" sz="2400" dirty="0"/>
              <a:t>. А </a:t>
            </a:r>
            <a:r>
              <a:rPr lang="ru-RU" sz="2400" dirty="0" err="1"/>
              <a:t>якщо</a:t>
            </a:r>
            <a:r>
              <a:rPr lang="ru-RU" sz="2400" dirty="0"/>
              <a:t> я </a:t>
            </a:r>
            <a:r>
              <a:rPr lang="ru-RU" sz="2400" dirty="0" err="1"/>
              <a:t>володію</a:t>
            </a:r>
            <a:r>
              <a:rPr lang="ru-RU" sz="2400" dirty="0"/>
              <a:t> </a:t>
            </a:r>
            <a:r>
              <a:rPr lang="ru-RU" sz="2400" dirty="0" err="1"/>
              <a:t>своїми</a:t>
            </a:r>
            <a:r>
              <a:rPr lang="ru-RU" sz="2400" dirty="0"/>
              <a:t> талантами, то я маю </a:t>
            </a:r>
            <a:r>
              <a:rPr lang="ru-RU" sz="2400" dirty="0" smtClean="0"/>
              <a:t>право </a:t>
            </a:r>
            <a:r>
              <a:rPr lang="ru-RU" sz="2400" dirty="0" err="1" smtClean="0"/>
              <a:t>власності</a:t>
            </a:r>
            <a:r>
              <a:rPr lang="ru-RU" sz="2400" dirty="0" smtClean="0"/>
              <a:t> </a:t>
            </a:r>
            <a:r>
              <a:rPr lang="ru-RU" sz="2400" dirty="0"/>
              <a:t>та на все,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виробляю</a:t>
            </a:r>
            <a:r>
              <a:rPr lang="ru-RU" sz="2400" dirty="0"/>
              <a:t> з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допомогою</a:t>
            </a:r>
            <a:r>
              <a:rPr lang="ru-RU" sz="2400" dirty="0"/>
              <a:t>. Так само як </a:t>
            </a:r>
            <a:r>
              <a:rPr lang="ru-RU" sz="2400" dirty="0" err="1"/>
              <a:t>володіння</a:t>
            </a:r>
            <a:r>
              <a:rPr lang="ru-RU" sz="2400" dirty="0"/>
              <a:t> </a:t>
            </a:r>
            <a:r>
              <a:rPr lang="ru-RU" sz="2400" dirty="0" err="1"/>
              <a:t>ділянкою</a:t>
            </a:r>
            <a:r>
              <a:rPr lang="ru-RU" sz="2400" dirty="0"/>
              <a:t> </a:t>
            </a:r>
            <a:r>
              <a:rPr lang="ru-RU" sz="2400" dirty="0" err="1"/>
              <a:t>землі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smtClean="0"/>
              <a:t>я </a:t>
            </a:r>
            <a:r>
              <a:rPr lang="ru-RU" sz="2400" dirty="0" err="1" smtClean="0"/>
              <a:t>володію</a:t>
            </a:r>
            <a:r>
              <a:rPr lang="ru-RU" sz="2400" dirty="0" smtClean="0"/>
              <a:t> </a:t>
            </a:r>
            <a:r>
              <a:rPr lang="ru-RU" sz="2400" dirty="0" err="1"/>
              <a:t>всім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виробляє</a:t>
            </a:r>
            <a:r>
              <a:rPr lang="ru-RU" sz="2400" dirty="0"/>
              <a:t> </a:t>
            </a:r>
            <a:r>
              <a:rPr lang="ru-RU" sz="2400" dirty="0" err="1"/>
              <a:t>ця</a:t>
            </a:r>
            <a:r>
              <a:rPr lang="ru-RU" sz="2400" dirty="0"/>
              <a:t> земля, так і </a:t>
            </a:r>
            <a:r>
              <a:rPr lang="ru-RU" sz="2400" dirty="0" err="1"/>
              <a:t>власність</a:t>
            </a:r>
            <a:r>
              <a:rPr lang="ru-RU" sz="2400" dirty="0"/>
              <a:t> на </a:t>
            </a:r>
            <a:r>
              <a:rPr lang="ru-RU" sz="2400" dirty="0" err="1"/>
              <a:t>таланти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я </a:t>
            </a:r>
            <a:r>
              <a:rPr lang="ru-RU" sz="2400" dirty="0" err="1"/>
              <a:t>володію</a:t>
            </a:r>
            <a:r>
              <a:rPr lang="ru-RU" sz="2400" dirty="0"/>
              <a:t> </a:t>
            </a:r>
            <a:r>
              <a:rPr lang="ru-RU" sz="2400" dirty="0" err="1"/>
              <a:t>всім</a:t>
            </a:r>
            <a:r>
              <a:rPr lang="ru-RU" sz="2400" dirty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вироблено</a:t>
            </a:r>
            <a:r>
              <a:rPr lang="ru-RU" sz="2400" dirty="0" smtClean="0"/>
              <a:t> </a:t>
            </a:r>
            <a:r>
              <a:rPr lang="ru-RU" sz="2400" dirty="0" err="1"/>
              <a:t>моїми</a:t>
            </a:r>
            <a:r>
              <a:rPr lang="ru-RU" sz="2400" dirty="0"/>
              <a:t> талантами. </a:t>
            </a:r>
          </a:p>
          <a:p>
            <a:pPr indent="457200" algn="just"/>
            <a:r>
              <a:rPr lang="ru-RU" sz="2400" i="1" dirty="0" err="1" smtClean="0"/>
              <a:t>Вимога</a:t>
            </a:r>
            <a:r>
              <a:rPr lang="ru-RU" sz="2400" i="1" dirty="0" smtClean="0"/>
              <a:t> </a:t>
            </a:r>
            <a:r>
              <a:rPr lang="ru-RU" sz="2400" i="1" dirty="0" err="1"/>
              <a:t>перерозподілу</a:t>
            </a:r>
            <a:r>
              <a:rPr lang="ru-RU" sz="2400" i="1" dirty="0"/>
              <a:t> через </a:t>
            </a:r>
            <a:r>
              <a:rPr lang="ru-RU" sz="2400" i="1" dirty="0" err="1"/>
              <a:t>податки</a:t>
            </a:r>
            <a:r>
              <a:rPr lang="ru-RU" sz="2400" i="1" dirty="0"/>
              <a:t> </a:t>
            </a:r>
            <a:r>
              <a:rPr lang="ru-RU" sz="2400" i="1" dirty="0" err="1"/>
              <a:t>від</a:t>
            </a:r>
            <a:r>
              <a:rPr lang="ru-RU" sz="2400" i="1" dirty="0"/>
              <a:t> </a:t>
            </a:r>
            <a:r>
              <a:rPr lang="ru-RU" sz="2400" i="1" dirty="0" err="1"/>
              <a:t>талановитих</a:t>
            </a:r>
            <a:r>
              <a:rPr lang="ru-RU" sz="2400" i="1" dirty="0"/>
              <a:t> до </a:t>
            </a:r>
            <a:r>
              <a:rPr lang="ru-RU" sz="2400" i="1" dirty="0" err="1" smtClean="0"/>
              <a:t>знедолених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порушує</a:t>
            </a:r>
            <a:r>
              <a:rPr lang="ru-RU" sz="2400" i="1" dirty="0" smtClean="0"/>
              <a:t> </a:t>
            </a:r>
            <a:r>
              <a:rPr lang="ru-RU" sz="2400" i="1" dirty="0"/>
              <a:t>право </a:t>
            </a:r>
            <a:r>
              <a:rPr lang="ru-RU" sz="2400" i="1" dirty="0" err="1"/>
              <a:t>власності</a:t>
            </a:r>
            <a:r>
              <a:rPr lang="ru-RU" sz="2400" i="1" dirty="0"/>
              <a:t> на себя</a:t>
            </a:r>
            <a:r>
              <a:rPr lang="ru-RU" sz="2400" i="1" dirty="0" smtClean="0"/>
              <a:t>.</a:t>
            </a:r>
          </a:p>
          <a:p>
            <a:pPr indent="457200" algn="just"/>
            <a:r>
              <a:rPr lang="ru-RU" sz="2400" b="1" i="1" dirty="0"/>
              <a:t> </a:t>
            </a:r>
            <a:r>
              <a:rPr lang="ru-RU" sz="2400" b="1" i="1" dirty="0" err="1" smtClean="0"/>
              <a:t>Турбота</a:t>
            </a:r>
            <a:r>
              <a:rPr lang="ru-RU" sz="2400" b="1" i="1" dirty="0" smtClean="0"/>
              <a:t> </a:t>
            </a:r>
            <a:r>
              <a:rPr lang="ru-RU" sz="2400" b="1" i="1" dirty="0"/>
              <a:t>про свободу людей </a:t>
            </a:r>
            <a:r>
              <a:rPr lang="ru-RU" sz="2400" b="1" i="1" dirty="0" err="1"/>
              <a:t>жити</a:t>
            </a:r>
            <a:r>
              <a:rPr lang="ru-RU" sz="2400" b="1" i="1" dirty="0"/>
              <a:t> </a:t>
            </a:r>
            <a:r>
              <a:rPr lang="ru-RU" sz="2400" b="1" i="1" dirty="0" err="1"/>
              <a:t>своїм</a:t>
            </a:r>
            <a:r>
              <a:rPr lang="ru-RU" sz="2400" b="1" i="1" dirty="0"/>
              <a:t> </a:t>
            </a:r>
            <a:r>
              <a:rPr lang="ru-RU" sz="2400" b="1" i="1" dirty="0" err="1"/>
              <a:t>власним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життям</a:t>
            </a:r>
            <a:r>
              <a:rPr lang="ru-RU" sz="2400" b="1" i="1" dirty="0"/>
              <a:t> </a:t>
            </a:r>
            <a:r>
              <a:rPr lang="ru-RU" sz="2400" b="1" i="1" dirty="0" err="1"/>
              <a:t>лежить</a:t>
            </a:r>
            <a:r>
              <a:rPr lang="ru-RU" sz="2400" b="1" i="1" dirty="0"/>
              <a:t> в </a:t>
            </a:r>
            <a:r>
              <a:rPr lang="ru-RU" sz="2400" b="1" i="1" dirty="0" err="1" smtClean="0"/>
              <a:t>основі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теорії</a:t>
            </a:r>
            <a:r>
              <a:rPr lang="ru-RU" sz="2400" b="1" i="1" dirty="0"/>
              <a:t> </a:t>
            </a:r>
            <a:r>
              <a:rPr lang="ru-RU" sz="2400" b="1" i="1" dirty="0" err="1"/>
              <a:t>необмежених</a:t>
            </a:r>
            <a:r>
              <a:rPr lang="ru-RU" sz="2400" b="1" i="1" dirty="0"/>
              <a:t> прав </a:t>
            </a:r>
            <a:r>
              <a:rPr lang="ru-RU" sz="2400" b="1" i="1" dirty="0" err="1"/>
              <a:t>власності</a:t>
            </a:r>
            <a:r>
              <a:rPr lang="ru-RU" sz="2400" b="1" i="1" dirty="0"/>
              <a:t>.</a:t>
            </a:r>
            <a:endParaRPr lang="uk-UA" sz="2400" b="1" i="1" dirty="0"/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07934"/>
            <a:ext cx="1728192" cy="3437090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645024"/>
            <a:ext cx="1728192" cy="291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5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136904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 smtClean="0">
                <a:latin typeface="Cambria" panose="02040503050406030204" pitchFamily="18" charset="0"/>
              </a:rPr>
              <a:t>В повсякденному житті про справедливість говорять в ситуації обміну, розподілу, відплати.</a:t>
            </a:r>
            <a:endParaRPr lang="uk-UA" sz="2400" dirty="0">
              <a:latin typeface="Cambria" panose="02040503050406030204" pitchFamily="18" charset="0"/>
            </a:endParaRPr>
          </a:p>
          <a:p>
            <a:pPr indent="457200" algn="just"/>
            <a:r>
              <a:rPr lang="uk-UA" sz="2000" dirty="0" smtClean="0">
                <a:latin typeface="Cambria" panose="02040503050406030204" pitchFamily="18" charset="0"/>
              </a:rPr>
              <a:t>«Справедливе суспільство» - те, яке підтримує «справедливість» відносин розподілу, обміну, відплати. </a:t>
            </a:r>
          </a:p>
          <a:p>
            <a:pPr indent="457200" algn="just"/>
            <a:r>
              <a:rPr lang="uk-UA" sz="2000" dirty="0">
                <a:latin typeface="Cambria" panose="02040503050406030204" pitchFamily="18" charset="0"/>
              </a:rPr>
              <a:t>Соціальна справедливість </a:t>
            </a:r>
            <a:r>
              <a:rPr lang="uk-UA" sz="2000" dirty="0" smtClean="0">
                <a:latin typeface="Cambria" panose="02040503050406030204" pitchFamily="18" charset="0"/>
              </a:rPr>
              <a:t>- це </a:t>
            </a:r>
            <a:r>
              <a:rPr lang="uk-UA" sz="2000" dirty="0">
                <a:latin typeface="Cambria" panose="02040503050406030204" pitchFamily="18" charset="0"/>
              </a:rPr>
              <a:t>сукупність історично сформованих уявлень про сутність людини, його особистому гідності та невід'ємні права; вимогу відповідності між реальною значимістю особи, соціальної групи, </a:t>
            </a:r>
            <a:r>
              <a:rPr lang="uk-UA" sz="2000" dirty="0" smtClean="0">
                <a:latin typeface="Cambria" panose="02040503050406030204" pitchFamily="18" charset="0"/>
              </a:rPr>
              <a:t>спільності.</a:t>
            </a:r>
            <a:endParaRPr lang="uk-UA" sz="2400" dirty="0">
              <a:latin typeface="Cambria" panose="02040503050406030204" pitchFamily="18" charset="0"/>
            </a:endParaRPr>
          </a:p>
          <a:p>
            <a:pPr algn="just"/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43808" y="3213481"/>
            <a:ext cx="3528392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Види справедливості</a:t>
            </a:r>
            <a:endParaRPr lang="uk-UA" sz="2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4365104"/>
            <a:ext cx="2520280" cy="2232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Розподільча справедливість (рівний розподіл, або нерівний розподіл)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3868" y="4365104"/>
            <a:ext cx="2520280" cy="22202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Відплатна, «по заслугам»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88224" y="4351814"/>
            <a:ext cx="2304256" cy="222020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Мінова справедливість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3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Cambria" panose="02040503050406030204" pitchFamily="18" charset="0"/>
              </a:rPr>
              <a:t>Джон </a:t>
            </a:r>
            <a:r>
              <a:rPr lang="uk-UA" sz="2400" b="1" i="1" dirty="0" err="1">
                <a:latin typeface="Cambria" panose="02040503050406030204" pitchFamily="18" charset="0"/>
              </a:rPr>
              <a:t>Ролз</a:t>
            </a:r>
            <a:r>
              <a:rPr lang="uk-UA" sz="2400" b="1" i="1" dirty="0">
                <a:latin typeface="Cambria" panose="02040503050406030204" pitchFamily="18" charset="0"/>
              </a:rPr>
              <a:t> - відомий американський </a:t>
            </a:r>
            <a:r>
              <a:rPr lang="uk-UA" sz="2400" b="1" i="1" dirty="0" smtClean="0">
                <a:latin typeface="Cambria" panose="02040503050406030204" pitchFamily="18" charset="0"/>
              </a:rPr>
              <a:t>філософ</a:t>
            </a:r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Відомий </a:t>
            </a:r>
            <a:r>
              <a:rPr lang="uk-UA" sz="2000" dirty="0">
                <a:latin typeface="Cambria" panose="02040503050406030204" pitchFamily="18" charset="0"/>
              </a:rPr>
              <a:t>як автор «Теорії справедливості» - </a:t>
            </a:r>
            <a:r>
              <a:rPr lang="uk-UA" sz="2000" dirty="0" smtClean="0">
                <a:latin typeface="Cambria" panose="02040503050406030204" pitchFamily="18" charset="0"/>
              </a:rPr>
              <a:t>однієї </a:t>
            </a:r>
            <a:r>
              <a:rPr lang="uk-UA" sz="2000" dirty="0">
                <a:latin typeface="Cambria" panose="02040503050406030204" pitchFamily="18" charset="0"/>
              </a:rPr>
              <a:t>з </a:t>
            </a:r>
            <a:r>
              <a:rPr lang="uk-UA" sz="2000" dirty="0" smtClean="0">
                <a:latin typeface="Cambria" panose="02040503050406030204" pitchFamily="18" charset="0"/>
              </a:rPr>
              <a:t>найбільш відомих </a:t>
            </a:r>
            <a:r>
              <a:rPr lang="uk-UA" sz="2000" dirty="0">
                <a:latin typeface="Cambria" panose="02040503050406030204" pitchFamily="18" charset="0"/>
              </a:rPr>
              <a:t>філософських праць </a:t>
            </a:r>
            <a:r>
              <a:rPr lang="en-US" sz="2000" dirty="0">
                <a:latin typeface="Cambria" panose="02040503050406030204" pitchFamily="18" charset="0"/>
              </a:rPr>
              <a:t>XX </a:t>
            </a:r>
            <a:r>
              <a:rPr lang="uk-UA" sz="2000" dirty="0">
                <a:latin typeface="Cambria" panose="02040503050406030204" pitchFamily="18" charset="0"/>
              </a:rPr>
              <a:t>століття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Цією </a:t>
            </a:r>
            <a:r>
              <a:rPr lang="uk-UA" sz="2000" dirty="0">
                <a:latin typeface="Cambria" panose="02040503050406030204" pitchFamily="18" charset="0"/>
              </a:rPr>
              <a:t>книгою Джон </a:t>
            </a:r>
            <a:r>
              <a:rPr lang="uk-UA" sz="2000" dirty="0" err="1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 відродив інтерес до філософії і став одним з найбільш цитованих сучасних філософів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sz="20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9012"/>
            <a:ext cx="4499992" cy="34523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99992" y="2929012"/>
            <a:ext cx="464400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Cambria" panose="02040503050406030204" pitchFamily="18" charset="0"/>
              </a:rPr>
              <a:t>Джон </a:t>
            </a:r>
            <a:r>
              <a:rPr lang="uk-UA" dirty="0" err="1">
                <a:latin typeface="Cambria" panose="02040503050406030204" pitchFamily="18" charset="0"/>
              </a:rPr>
              <a:t>Ролз</a:t>
            </a:r>
            <a:r>
              <a:rPr lang="uk-UA" dirty="0">
                <a:latin typeface="Cambria" panose="02040503050406030204" pitchFamily="18" charset="0"/>
              </a:rPr>
              <a:t> закінчив </a:t>
            </a:r>
            <a:r>
              <a:rPr lang="uk-UA" dirty="0" err="1">
                <a:latin typeface="Cambria" panose="02040503050406030204" pitchFamily="18" charset="0"/>
              </a:rPr>
              <a:t>Прінстонський</a:t>
            </a:r>
            <a:r>
              <a:rPr lang="uk-UA" dirty="0">
                <a:latin typeface="Cambria" panose="02040503050406030204" pitchFamily="18" charset="0"/>
              </a:rPr>
              <a:t> університет в 1943 р</a:t>
            </a:r>
            <a:r>
              <a:rPr lang="uk-UA" dirty="0" smtClean="0">
                <a:latin typeface="Cambria" panose="02040503050406030204" pitchFamily="18" charset="0"/>
              </a:rPr>
              <a:t>, </a:t>
            </a:r>
            <a:r>
              <a:rPr lang="uk-UA" dirty="0">
                <a:latin typeface="Cambria" panose="02040503050406030204" pitchFamily="18" charset="0"/>
              </a:rPr>
              <a:t>а потім пішов в армію і служив в піхоті в Новій Гвінеї, в Японії і на Філіппінах</a:t>
            </a:r>
            <a:r>
              <a:rPr lang="uk-UA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 </a:t>
            </a:r>
            <a:r>
              <a:rPr lang="uk-UA" dirty="0">
                <a:latin typeface="Cambria" panose="02040503050406030204" pitchFamily="18" charset="0"/>
              </a:rPr>
              <a:t>Повернувшись в США, він захистив в тому ж університеті дисертацію</a:t>
            </a:r>
            <a:r>
              <a:rPr lang="uk-UA" dirty="0" smtClean="0">
                <a:latin typeface="Cambria" panose="02040503050406030204" pitchFamily="18" charset="0"/>
              </a:rPr>
              <a:t>. Протягом </a:t>
            </a:r>
            <a:r>
              <a:rPr lang="uk-UA" dirty="0">
                <a:latin typeface="Cambria" panose="02040503050406030204" pitchFamily="18" charset="0"/>
              </a:rPr>
              <a:t>усього життя викладав в найбільших </a:t>
            </a:r>
            <a:r>
              <a:rPr lang="uk-UA" dirty="0" smtClean="0">
                <a:latin typeface="Cambria" panose="02040503050406030204" pitchFamily="18" charset="0"/>
              </a:rPr>
              <a:t>університетах </a:t>
            </a:r>
            <a:r>
              <a:rPr lang="uk-UA" dirty="0">
                <a:latin typeface="Cambria" panose="02040503050406030204" pitchFamily="18" charset="0"/>
              </a:rPr>
              <a:t>США (</a:t>
            </a:r>
            <a:r>
              <a:rPr lang="uk-UA" dirty="0" err="1">
                <a:latin typeface="Cambria" panose="02040503050406030204" pitchFamily="18" charset="0"/>
              </a:rPr>
              <a:t>Корнельському</a:t>
            </a:r>
            <a:r>
              <a:rPr lang="uk-UA" dirty="0">
                <a:latin typeface="Cambria" panose="02040503050406030204" pitchFamily="18" charset="0"/>
              </a:rPr>
              <a:t>, Гарвардському, </a:t>
            </a:r>
            <a:r>
              <a:rPr lang="uk-UA" dirty="0" err="1">
                <a:latin typeface="Cambria" panose="02040503050406030204" pitchFamily="18" charset="0"/>
              </a:rPr>
              <a:t>Массачусетському</a:t>
            </a:r>
            <a:r>
              <a:rPr lang="uk-UA" dirty="0">
                <a:latin typeface="Cambria" panose="02040503050406030204" pitchFamily="18" charset="0"/>
              </a:rPr>
              <a:t> </a:t>
            </a:r>
            <a:r>
              <a:rPr lang="uk-UA" dirty="0" smtClean="0">
                <a:latin typeface="Cambria" panose="02040503050406030204" pitchFamily="18" charset="0"/>
              </a:rPr>
              <a:t>технологічному)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064896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</a:rPr>
              <a:t>З класичним лібералізмом </a:t>
            </a:r>
            <a:r>
              <a:rPr lang="uk-UA" sz="2000" dirty="0" smtClean="0">
                <a:latin typeface="Cambria" panose="02040503050406030204" pitchFamily="18" charset="0"/>
              </a:rPr>
              <a:t>концепцію </a:t>
            </a:r>
            <a:r>
              <a:rPr lang="uk-UA" sz="2000" dirty="0" err="1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 ріднить </a:t>
            </a:r>
            <a:r>
              <a:rPr lang="uk-UA" sz="2000" dirty="0" smtClean="0">
                <a:latin typeface="Cambria" panose="02040503050406030204" pitchFamily="18" charset="0"/>
              </a:rPr>
              <a:t>визнання: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</a:rPr>
              <a:t>а) недоторканності індивідуальних прав і </a:t>
            </a:r>
            <a:r>
              <a:rPr lang="uk-UA" sz="2000" b="1" i="1" dirty="0" smtClean="0">
                <a:latin typeface="Cambria" panose="02040503050406030204" pitchFamily="18" charset="0"/>
              </a:rPr>
              <a:t>свобод;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</a:rPr>
              <a:t>б) принципу рівності </a:t>
            </a:r>
            <a:r>
              <a:rPr lang="uk-UA" sz="2000" b="1" i="1" dirty="0" smtClean="0">
                <a:latin typeface="Cambria" panose="02040503050406030204" pitchFamily="18" charset="0"/>
              </a:rPr>
              <a:t>громадян;</a:t>
            </a:r>
          </a:p>
          <a:p>
            <a:endParaRPr lang="uk-UA" sz="2000" b="1" i="1" dirty="0">
              <a:latin typeface="Cambria" panose="02040503050406030204" pitchFamily="18" charset="0"/>
            </a:endParaRPr>
          </a:p>
          <a:p>
            <a:r>
              <a:rPr lang="uk-UA" sz="2000" b="1" i="1" dirty="0" smtClean="0">
                <a:latin typeface="Cambria" panose="02040503050406030204" pitchFamily="18" charset="0"/>
              </a:rPr>
              <a:t>в</a:t>
            </a:r>
            <a:r>
              <a:rPr lang="uk-UA" sz="2000" b="1" i="1" dirty="0">
                <a:latin typeface="Cambria" panose="02040503050406030204" pitchFamily="18" charset="0"/>
              </a:rPr>
              <a:t>) принципу віротерпимості і </a:t>
            </a:r>
            <a:r>
              <a:rPr lang="uk-UA" sz="2000" b="1" i="1" dirty="0" err="1">
                <a:latin typeface="Cambria" panose="02040503050406030204" pitchFamily="18" charset="0"/>
              </a:rPr>
              <a:t>т.д</a:t>
            </a:r>
            <a:r>
              <a:rPr lang="uk-UA" sz="2000" b="1" i="1" dirty="0">
                <a:latin typeface="Cambria" panose="02040503050406030204" pitchFamily="18" charset="0"/>
              </a:rPr>
              <a:t>. </a:t>
            </a:r>
            <a:endParaRPr lang="uk-UA" sz="2000" b="1" i="1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err="1" smtClean="0">
                <a:latin typeface="Cambria" panose="02040503050406030204" pitchFamily="18" charset="0"/>
              </a:rPr>
              <a:t>Ролз</a:t>
            </a:r>
            <a:r>
              <a:rPr lang="uk-UA" sz="2000" dirty="0">
                <a:latin typeface="Cambria" panose="02040503050406030204" pitchFamily="18" charset="0"/>
              </a:rPr>
              <a:t>, на противагу </a:t>
            </a:r>
            <a:r>
              <a:rPr lang="uk-UA" sz="2000" dirty="0" err="1">
                <a:latin typeface="Cambria" panose="02040503050406030204" pitchFamily="18" charset="0"/>
              </a:rPr>
              <a:t>Бентама</a:t>
            </a:r>
            <a:r>
              <a:rPr lang="uk-UA" sz="2000" dirty="0">
                <a:latin typeface="Cambria" panose="02040503050406030204" pitchFamily="18" charset="0"/>
              </a:rPr>
              <a:t>, </a:t>
            </a:r>
            <a:r>
              <a:rPr lang="uk-UA" sz="2000" i="1" dirty="0">
                <a:latin typeface="Cambria" panose="02040503050406030204" pitchFamily="18" charset="0"/>
              </a:rPr>
              <a:t>відкидає утилітаризм як спосіб </a:t>
            </a:r>
            <a:r>
              <a:rPr lang="uk-UA" sz="2000" i="1" dirty="0" err="1">
                <a:latin typeface="Cambria" panose="02040503050406030204" pitchFamily="18" charset="0"/>
              </a:rPr>
              <a:t>обгрунтування</a:t>
            </a:r>
            <a:r>
              <a:rPr lang="uk-UA" sz="2000" i="1" dirty="0">
                <a:latin typeface="Cambria" panose="02040503050406030204" pitchFamily="18" charset="0"/>
              </a:rPr>
              <a:t> цих принципів. </a:t>
            </a:r>
            <a:endParaRPr lang="uk-UA" sz="2000" i="1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err="1" smtClean="0">
                <a:latin typeface="Cambria" panose="02040503050406030204" pitchFamily="18" charset="0"/>
              </a:rPr>
              <a:t>Ролз</a:t>
            </a:r>
            <a:r>
              <a:rPr lang="uk-UA" sz="2000" dirty="0" smtClean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слід за Кантом, який вважав, </a:t>
            </a:r>
            <a:r>
              <a:rPr lang="uk-UA" sz="2000" i="1" dirty="0">
                <a:latin typeface="Cambria" panose="02040503050406030204" pitchFamily="18" charset="0"/>
              </a:rPr>
              <a:t>що ніякі емпіричні принципи (а до них належить і утилітаристський принцип </a:t>
            </a:r>
            <a:r>
              <a:rPr lang="uk-UA" sz="2000" i="1" dirty="0" err="1" smtClean="0">
                <a:latin typeface="Cambria" panose="02040503050406030204" pitchFamily="18" charset="0"/>
              </a:rPr>
              <a:t>корисноті</a:t>
            </a:r>
            <a:r>
              <a:rPr lang="uk-UA" sz="2000" i="1" dirty="0">
                <a:latin typeface="Cambria" panose="02040503050406030204" pitchFamily="18" charset="0"/>
              </a:rPr>
              <a:t>) не можуть служити підставою морального закону і, отже, надійним гарантом прав і свобод людини</a:t>
            </a:r>
            <a:r>
              <a:rPr lang="uk-UA" sz="2000" i="1" dirty="0" smtClean="0">
                <a:latin typeface="Cambria" panose="02040503050406030204" pitchFamily="18" charset="0"/>
              </a:rPr>
              <a:t>.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6278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Cambria" panose="02040503050406030204" pitchFamily="18" charset="0"/>
              </a:rPr>
              <a:t>Права і свободи </a:t>
            </a:r>
            <a:r>
              <a:rPr lang="uk-UA" sz="2400" b="1" i="1" dirty="0" smtClean="0">
                <a:latin typeface="Cambria" panose="02040503050406030204" pitchFamily="18" charset="0"/>
              </a:rPr>
              <a:t>по </a:t>
            </a:r>
            <a:r>
              <a:rPr lang="uk-UA" sz="2400" b="1" i="1" dirty="0" err="1" smtClean="0">
                <a:latin typeface="Cambria" panose="02040503050406030204" pitchFamily="18" charset="0"/>
              </a:rPr>
              <a:t>Ролзу</a:t>
            </a:r>
            <a:r>
              <a:rPr lang="uk-UA" sz="2400" b="1" i="1" dirty="0" smtClean="0">
                <a:latin typeface="Cambria" panose="02040503050406030204" pitchFamily="18" charset="0"/>
              </a:rPr>
              <a:t>. </a:t>
            </a:r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i="1" dirty="0" smtClean="0">
                <a:latin typeface="Cambria" panose="02040503050406030204" pitchFamily="18" charset="0"/>
              </a:rPr>
              <a:t>Їх </a:t>
            </a:r>
            <a:r>
              <a:rPr lang="uk-UA" sz="2000" i="1" dirty="0">
                <a:latin typeface="Cambria" panose="02040503050406030204" pitchFamily="18" charset="0"/>
              </a:rPr>
              <a:t>значення настільки велике, що ніякі міркування загальної </a:t>
            </a:r>
            <a:r>
              <a:rPr lang="uk-UA" sz="2000" i="1" dirty="0" err="1" smtClean="0">
                <a:latin typeface="Cambria" panose="02040503050406030204" pitchFamily="18" charset="0"/>
              </a:rPr>
              <a:t>корисноті</a:t>
            </a:r>
            <a:r>
              <a:rPr lang="uk-UA" sz="2000" i="1" dirty="0">
                <a:latin typeface="Cambria" panose="02040503050406030204" pitchFamily="18" charset="0"/>
              </a:rPr>
              <a:t>, добробуту або щастя не можуть виправдовувати їх </a:t>
            </a:r>
            <a:r>
              <a:rPr lang="uk-UA" sz="2000" i="1" dirty="0" smtClean="0">
                <a:latin typeface="Cambria" panose="02040503050406030204" pitchFamily="18" charset="0"/>
              </a:rPr>
              <a:t>порушення</a:t>
            </a:r>
            <a:r>
              <a:rPr lang="uk-UA" sz="2000" dirty="0" smtClean="0">
                <a:latin typeface="Cambria" panose="02040503050406030204" pitchFamily="18" charset="0"/>
              </a:rPr>
              <a:t>!</a:t>
            </a:r>
          </a:p>
          <a:p>
            <a:endParaRPr lang="uk-UA" sz="2000" dirty="0">
              <a:latin typeface="Cambria" panose="02040503050406030204" pitchFamily="18" charset="0"/>
            </a:endParaRPr>
          </a:p>
          <a:p>
            <a:r>
              <a:rPr lang="uk-UA" sz="2000" dirty="0" smtClean="0">
                <a:latin typeface="Cambria" panose="02040503050406030204" pitchFamily="18" charset="0"/>
              </a:rPr>
              <a:t> </a:t>
            </a:r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endParaRPr lang="uk-UA" sz="2000" dirty="0" smtClean="0">
              <a:latin typeface="Cambria" panose="02040503050406030204" pitchFamily="18" charset="0"/>
            </a:endParaRPr>
          </a:p>
          <a:p>
            <a:endParaRPr lang="uk-UA" sz="2000" dirty="0"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latin typeface="Cambria" panose="02040503050406030204" pitchFamily="18" charset="0"/>
              </a:rPr>
              <a:t>Принципи </a:t>
            </a:r>
            <a:r>
              <a:rPr lang="uk-UA" sz="2000" dirty="0">
                <a:latin typeface="Cambria" panose="02040503050406030204" pitchFamily="18" charset="0"/>
              </a:rPr>
              <a:t>справедливості, що не спираються на загальну концепцію блага, лише задають структуру основних прав і свобод, в рамках якої окремі індивіди - кожен зі своїми цілями, інтересами і переконаннями - отримують можливість втілювати в життя свої уявлення про благо</a:t>
            </a:r>
            <a:r>
              <a:rPr lang="uk-UA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uk-UA" dirty="0">
              <a:latin typeface="Cambria" panose="020405030504060302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51620" y="1844824"/>
            <a:ext cx="6768752" cy="28803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Тому в фундамент сучасного лібералізму покладена наступна ідея: </a:t>
            </a:r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uk-UA" sz="20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just"/>
            <a:r>
              <a:rPr lang="uk-UA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індивідуальні </a:t>
            </a:r>
            <a:r>
              <a:rPr lang="uk-UA" sz="2000" dirty="0">
                <a:solidFill>
                  <a:schemeClr val="tx1"/>
                </a:solidFill>
                <a:latin typeface="Cambria" panose="02040503050406030204" pitchFamily="18" charset="0"/>
              </a:rPr>
              <a:t>права і свободи утворюють невід'ємну частину справедливої ​​структури суспільства, бо </a:t>
            </a:r>
            <a:r>
              <a:rPr lang="uk-UA" sz="2000" b="1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справедливість </a:t>
            </a:r>
            <a:r>
              <a:rPr lang="uk-UA" sz="2000" b="1" i="1" dirty="0">
                <a:solidFill>
                  <a:schemeClr val="tx1"/>
                </a:solidFill>
                <a:latin typeface="Cambria" panose="02040503050406030204" pitchFamily="18" charset="0"/>
              </a:rPr>
              <a:t>неможлива без визнання автономії людської особистості і надання кожній людині права реалізувати свою свободу - за умови визнання прав і свобод інших людей. </a:t>
            </a:r>
          </a:p>
        </p:txBody>
      </p:sp>
    </p:spTree>
    <p:extLst>
      <p:ext uri="{BB962C8B-B14F-4D97-AF65-F5344CB8AC3E}">
        <p14:creationId xmlns:p14="http://schemas.microsoft.com/office/powerpoint/2010/main" val="48513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280920" cy="58169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ДЕРЖАВА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Як </a:t>
            </a:r>
            <a:r>
              <a:rPr lang="ru-RU" sz="2000" dirty="0" err="1">
                <a:latin typeface="Cambria" panose="02040503050406030204" pitchFamily="18" charset="0"/>
              </a:rPr>
              <a:t>вважає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b="1" i="1" dirty="0">
                <a:latin typeface="Cambria" panose="02040503050406030204" pitchFamily="18" charset="0"/>
              </a:rPr>
              <a:t>держава покликана </a:t>
            </a:r>
            <a:r>
              <a:rPr lang="ru-RU" sz="2000" b="1" i="1" dirty="0" err="1">
                <a:latin typeface="Cambria" panose="02040503050406030204" pitchFamily="18" charset="0"/>
              </a:rPr>
              <a:t>підтримувати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справедливу</a:t>
            </a:r>
            <a:r>
              <a:rPr lang="ru-RU" sz="2000" b="1" i="1" dirty="0">
                <a:latin typeface="Cambria" panose="02040503050406030204" pitchFamily="18" charset="0"/>
              </a:rPr>
              <a:t> структуру </a:t>
            </a:r>
            <a:r>
              <a:rPr lang="ru-RU" sz="2000" b="1" i="1" dirty="0" err="1">
                <a:latin typeface="Cambria" panose="02040503050406030204" pitchFamily="18" charset="0"/>
              </a:rPr>
              <a:t>суспільства</a:t>
            </a:r>
            <a:r>
              <a:rPr lang="ru-RU" sz="2000" b="1" i="1" dirty="0">
                <a:latin typeface="Cambria" panose="02040503050406030204" pitchFamily="18" charset="0"/>
              </a:rPr>
              <a:t>, а не </a:t>
            </a:r>
            <a:r>
              <a:rPr lang="ru-RU" sz="2000" b="1" i="1" dirty="0" err="1">
                <a:latin typeface="Cambria" panose="02040503050406030204" pitchFamily="18" charset="0"/>
              </a:rPr>
              <a:t>нав'язувати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своїм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громадянам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певний</a:t>
            </a:r>
            <a:r>
              <a:rPr lang="ru-RU" sz="2000" b="1" i="1" dirty="0">
                <a:latin typeface="Cambria" panose="02040503050406030204" pitchFamily="18" charset="0"/>
              </a:rPr>
              <a:t>, </a:t>
            </a:r>
            <a:r>
              <a:rPr lang="ru-RU" sz="2000" b="1" i="1" dirty="0" err="1">
                <a:latin typeface="Cambria" panose="02040503050406030204" pitchFamily="18" charset="0"/>
              </a:rPr>
              <a:t>нібито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кращий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спосіб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життя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або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якусь</a:t>
            </a:r>
            <a:r>
              <a:rPr lang="ru-RU" sz="2000" b="1" i="1" dirty="0">
                <a:latin typeface="Cambria" panose="02040503050406030204" pitchFamily="18" charset="0"/>
              </a:rPr>
              <a:t> систему </a:t>
            </a:r>
            <a:r>
              <a:rPr lang="ru-RU" sz="2000" b="1" i="1" dirty="0" err="1" smtClean="0">
                <a:latin typeface="Cambria" panose="02040503050406030204" pitchFamily="18" charset="0"/>
              </a:rPr>
              <a:t>цінностей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err="1" smtClean="0">
                <a:latin typeface="Cambria" panose="02040503050406030204" pitchFamily="18" charset="0"/>
              </a:rPr>
              <a:t>Наприклад</a:t>
            </a:r>
            <a:r>
              <a:rPr lang="ru-RU" sz="2000" dirty="0" smtClean="0">
                <a:latin typeface="Cambria" panose="02040503050406030204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гарантувати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свободу слова держава повинна </a:t>
            </a:r>
            <a:r>
              <a:rPr lang="ru-RU" i="1" dirty="0">
                <a:latin typeface="Cambria" panose="02040503050406030204" pitchFamily="18" charset="0"/>
              </a:rPr>
              <a:t>не тому,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вільні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політичні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обговорення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краще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байдужості</a:t>
            </a:r>
            <a:r>
              <a:rPr lang="ru-RU" i="1" dirty="0">
                <a:latin typeface="Cambria" panose="02040503050406030204" pitchFamily="18" charset="0"/>
              </a:rPr>
              <a:t> до </a:t>
            </a:r>
            <a:r>
              <a:rPr lang="ru-RU" i="1" dirty="0" err="1">
                <a:latin typeface="Cambria" panose="02040503050406030204" pitchFamily="18" charset="0"/>
              </a:rPr>
              <a:t>суспільних</a:t>
            </a:r>
            <a:r>
              <a:rPr lang="ru-RU" i="1" dirty="0">
                <a:latin typeface="Cambria" panose="02040503050406030204" pitchFamily="18" charset="0"/>
              </a:rPr>
              <a:t> справ і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вони </a:t>
            </a:r>
            <a:r>
              <a:rPr lang="ru-RU" i="1" dirty="0" err="1">
                <a:latin typeface="Cambria" panose="02040503050406030204" pitchFamily="18" charset="0"/>
              </a:rPr>
              <a:t>сприяють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загальному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благополуччю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smtClean="0">
                <a:latin typeface="Cambria" panose="02040503050406030204" pitchFamily="18" charset="0"/>
              </a:rPr>
              <a:t>а </a:t>
            </a:r>
            <a:r>
              <a:rPr lang="ru-RU" i="1" dirty="0">
                <a:latin typeface="Cambria" panose="02040503050406030204" pitchFamily="18" charset="0"/>
              </a:rPr>
              <a:t>в силу того, </a:t>
            </a:r>
            <a:r>
              <a:rPr lang="ru-RU" i="1" dirty="0" err="1">
                <a:latin typeface="Cambria" panose="02040503050406030204" pitchFamily="18" charset="0"/>
              </a:rPr>
              <a:t>що</a:t>
            </a:r>
            <a:r>
              <a:rPr lang="ru-RU" i="1" dirty="0">
                <a:latin typeface="Cambria" panose="02040503050406030204" pitchFamily="18" charset="0"/>
              </a:rPr>
              <a:t> свобода слова </a:t>
            </a:r>
            <a:r>
              <a:rPr lang="ru-RU" i="1" dirty="0" err="1">
                <a:latin typeface="Cambria" panose="02040503050406030204" pitchFamily="18" charset="0"/>
              </a:rPr>
              <a:t>дозволяє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громадянам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вибирати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свої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цілі</a:t>
            </a:r>
            <a:r>
              <a:rPr lang="ru-RU" i="1" dirty="0">
                <a:latin typeface="Cambria" panose="02040503050406030204" pitchFamily="18" charset="0"/>
              </a:rPr>
              <a:t> і </a:t>
            </a:r>
            <a:r>
              <a:rPr lang="ru-RU" i="1" dirty="0" err="1">
                <a:latin typeface="Cambria" panose="02040503050406030204" pitchFamily="18" charset="0"/>
              </a:rPr>
              <a:t>висловлювати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свої</a:t>
            </a:r>
            <a:r>
              <a:rPr lang="ru-RU" i="1" dirty="0">
                <a:latin typeface="Cambria" panose="02040503050406030204" pitchFamily="18" charset="0"/>
              </a:rPr>
              <a:t> погляди. </a:t>
            </a:r>
            <a:endParaRPr lang="ru-RU" i="1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Держава </a:t>
            </a:r>
            <a:r>
              <a:rPr lang="ru-RU" sz="2000" dirty="0" err="1" smtClean="0">
                <a:latin typeface="Cambria" panose="02040503050406030204" pitchFamily="18" charset="0"/>
              </a:rPr>
              <a:t>зобов'язана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виступати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нейтральним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арбітром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у </a:t>
            </a:r>
            <a:r>
              <a:rPr lang="ru-RU" sz="2000" dirty="0" err="1">
                <a:latin typeface="Cambria" panose="02040503050406030204" pitchFamily="18" charset="0"/>
              </a:rPr>
              <a:t>конфліктах</a:t>
            </a:r>
            <a:r>
              <a:rPr lang="ru-RU" sz="2000" dirty="0">
                <a:latin typeface="Cambria" panose="02040503050406030204" pitchFamily="18" charset="0"/>
              </a:rPr>
              <a:t> і </a:t>
            </a:r>
            <a:r>
              <a:rPr lang="ru-RU" sz="2000" dirty="0" err="1">
                <a:latin typeface="Cambria" panose="02040503050406030204" pitchFamily="18" charset="0"/>
              </a:rPr>
              <a:t>суперечках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індивідів</a:t>
            </a:r>
            <a:r>
              <a:rPr lang="ru-RU" sz="2000" dirty="0">
                <a:latin typeface="Cambria" panose="02040503050406030204" pitchFamily="18" charset="0"/>
              </a:rPr>
              <a:t>, </a:t>
            </a:r>
            <a:r>
              <a:rPr lang="ru-RU" sz="2000" i="1" dirty="0" err="1">
                <a:latin typeface="Cambria" panose="02040503050406030204" pitchFamily="18" charset="0"/>
              </a:rPr>
              <a:t>що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мають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різні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уявлення</a:t>
            </a:r>
            <a:r>
              <a:rPr lang="ru-RU" sz="2000" i="1" dirty="0">
                <a:latin typeface="Cambria" panose="02040503050406030204" pitchFamily="18" charset="0"/>
              </a:rPr>
              <a:t> про благо</a:t>
            </a:r>
            <a:r>
              <a:rPr lang="ru-RU" sz="2000" dirty="0">
                <a:latin typeface="Cambria" panose="02040503050406030204" pitchFamily="18" charset="0"/>
              </a:rPr>
              <a:t>. Держава не повинна </a:t>
            </a:r>
            <a:r>
              <a:rPr lang="ru-RU" sz="2000" dirty="0" err="1">
                <a:latin typeface="Cambria" panose="02040503050406030204" pitchFamily="18" charset="0"/>
              </a:rPr>
              <a:t>віддавати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переваги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жодній</a:t>
            </a:r>
            <a:r>
              <a:rPr lang="ru-RU" sz="2000" dirty="0">
                <a:latin typeface="Cambria" panose="02040503050406030204" pitchFamily="18" charset="0"/>
              </a:rPr>
              <a:t> з </a:t>
            </a:r>
            <a:r>
              <a:rPr lang="ru-RU" sz="2000" dirty="0" err="1">
                <a:latin typeface="Cambria" panose="02040503050406030204" pitchFamily="18" charset="0"/>
              </a:rPr>
              <a:t>індивідуальних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позицій</a:t>
            </a:r>
            <a:r>
              <a:rPr lang="ru-RU" sz="2000" dirty="0">
                <a:latin typeface="Cambria" panose="02040503050406030204" pitchFamily="18" charset="0"/>
              </a:rPr>
              <a:t>. </a:t>
            </a:r>
            <a:r>
              <a:rPr lang="ru-RU" sz="2000" i="1" dirty="0" err="1">
                <a:latin typeface="Cambria" panose="02040503050406030204" pitchFamily="18" charset="0"/>
              </a:rPr>
              <a:t>Вимога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нейтральності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держави</a:t>
            </a:r>
            <a:r>
              <a:rPr lang="ru-RU" sz="2000" i="1" dirty="0">
                <a:latin typeface="Cambria" panose="02040503050406030204" pitchFamily="18" charset="0"/>
              </a:rPr>
              <a:t> як </a:t>
            </a:r>
            <a:r>
              <a:rPr lang="ru-RU" sz="2000" i="1" dirty="0" err="1">
                <a:latin typeface="Cambria" panose="02040503050406030204" pitchFamily="18" charset="0"/>
              </a:rPr>
              <a:t>якесь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логічне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завершення</a:t>
            </a:r>
            <a:r>
              <a:rPr lang="ru-RU" sz="2000" i="1" dirty="0">
                <a:latin typeface="Cambria" panose="02040503050406030204" pitchFamily="18" charset="0"/>
              </a:rPr>
              <a:t> і </a:t>
            </a:r>
            <a:r>
              <a:rPr lang="ru-RU" sz="2000" i="1" dirty="0" err="1">
                <a:latin typeface="Cambria" panose="02040503050406030204" pitchFamily="18" charset="0"/>
              </a:rPr>
              <a:t>узагальнення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ліберального</a:t>
            </a:r>
            <a:r>
              <a:rPr lang="ru-RU" sz="2000" i="1" dirty="0">
                <a:latin typeface="Cambria" panose="02040503050406030204" pitchFamily="18" charset="0"/>
              </a:rPr>
              <a:t> принципу </a:t>
            </a:r>
            <a:r>
              <a:rPr lang="ru-RU" sz="2000" i="1" dirty="0" err="1">
                <a:latin typeface="Cambria" panose="02040503050406030204" pitchFamily="18" charset="0"/>
              </a:rPr>
              <a:t>віротерпимості</a:t>
            </a:r>
            <a:r>
              <a:rPr lang="ru-RU" sz="2000" i="1" dirty="0">
                <a:latin typeface="Cambria" panose="02040503050406030204" pitchFamily="18" charset="0"/>
              </a:rPr>
              <a:t> - </a:t>
            </a:r>
            <a:r>
              <a:rPr lang="ru-RU" sz="2000" i="1" dirty="0" err="1">
                <a:latin typeface="Cambria" panose="02040503050406030204" pitchFamily="18" charset="0"/>
              </a:rPr>
              <a:t>ключова</a:t>
            </a:r>
            <a:r>
              <a:rPr lang="ru-RU" sz="2000" i="1" dirty="0">
                <a:latin typeface="Cambria" panose="02040503050406030204" pitchFamily="18" charset="0"/>
              </a:rPr>
              <a:t> характеристика </a:t>
            </a:r>
            <a:r>
              <a:rPr lang="ru-RU" sz="2000" i="1" dirty="0" err="1">
                <a:latin typeface="Cambria" panose="02040503050406030204" pitchFamily="18" charset="0"/>
              </a:rPr>
              <a:t>концепції</a:t>
            </a:r>
            <a:r>
              <a:rPr lang="ru-RU" sz="2000" i="1" dirty="0">
                <a:latin typeface="Cambria" panose="02040503050406030204" pitchFamily="18" charset="0"/>
              </a:rPr>
              <a:t> </a:t>
            </a:r>
            <a:r>
              <a:rPr lang="ru-RU" sz="2000" i="1" dirty="0" err="1">
                <a:latin typeface="Cambria" panose="02040503050406030204" pitchFamily="18" charset="0"/>
              </a:rPr>
              <a:t>Ролз</a:t>
            </a:r>
            <a:r>
              <a:rPr lang="ru-RU" sz="2000" i="1" dirty="0">
                <a:latin typeface="Cambria" panose="02040503050406030204" pitchFamily="18" charset="0"/>
              </a:rPr>
              <a:t>.</a:t>
            </a:r>
            <a:endParaRPr lang="uk-UA" sz="20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2610" y="116632"/>
            <a:ext cx="833984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Одна </a:t>
            </a:r>
            <a:r>
              <a:rPr lang="ru-RU" sz="2400" dirty="0">
                <a:latin typeface="Cambria" panose="02040503050406030204" pitchFamily="18" charset="0"/>
              </a:rPr>
              <a:t>з </a:t>
            </a:r>
            <a:r>
              <a:rPr lang="ru-RU" sz="2400" dirty="0" err="1">
                <a:latin typeface="Cambria" panose="02040503050406030204" pitchFamily="18" charset="0"/>
              </a:rPr>
              <a:t>головних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особливостей</a:t>
            </a:r>
            <a:r>
              <a:rPr lang="ru-RU" sz="2400" dirty="0">
                <a:latin typeface="Cambria" panose="02040503050406030204" pitchFamily="18" charset="0"/>
              </a:rPr>
              <a:t>  </a:t>
            </a:r>
            <a:r>
              <a:rPr lang="ru-RU" sz="2400" dirty="0" err="1" smtClean="0">
                <a:latin typeface="Cambria" panose="02040503050406030204" pitchFamily="18" charset="0"/>
              </a:rPr>
              <a:t>теорії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Ролза</a:t>
            </a:r>
            <a:endParaRPr lang="ru-RU" sz="2400" dirty="0">
              <a:latin typeface="Cambria" panose="02040503050406030204" pitchFamily="18" charset="0"/>
            </a:endParaRPr>
          </a:p>
          <a:p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- </a:t>
            </a:r>
            <a:r>
              <a:rPr lang="ru-RU" sz="2400" dirty="0" err="1" smtClean="0">
                <a:latin typeface="Cambria" panose="02040503050406030204" pitchFamily="18" charset="0"/>
              </a:rPr>
              <a:t>обгрунтування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ліберальних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принципів</a:t>
            </a:r>
            <a:r>
              <a:rPr lang="ru-RU" sz="2400" dirty="0" smtClean="0">
                <a:latin typeface="Cambria" panose="02040503050406030204" pitchFamily="18" charset="0"/>
              </a:rPr>
              <a:t> без опори на </a:t>
            </a:r>
            <a:r>
              <a:rPr lang="ru-RU" sz="2400" dirty="0" err="1">
                <a:latin typeface="Cambria" panose="02040503050406030204" pitchFamily="18" charset="0"/>
              </a:rPr>
              <a:t>утилітаристську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етику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uk-UA" sz="2400" dirty="0" smtClean="0">
                <a:latin typeface="Cambria" panose="02040503050406030204" pitchFamily="18" charset="0"/>
              </a:rPr>
              <a:t>визнання </a:t>
            </a:r>
            <a:r>
              <a:rPr lang="ru-RU" sz="2400" dirty="0" err="1" smtClean="0">
                <a:latin typeface="Cambria" panose="02040503050406030204" pitchFamily="18" charset="0"/>
              </a:rPr>
              <a:t>нейтральність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держави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  <a:p>
            <a:endParaRPr lang="uk-UA" sz="24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94" y="3424237"/>
            <a:ext cx="438211" cy="9526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7" y="1923581"/>
            <a:ext cx="8267842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08912" cy="5940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anose="02040503050406030204" pitchFamily="18" charset="0"/>
              </a:rPr>
              <a:t>КОНЦЕПЦІЇ </a:t>
            </a:r>
            <a:r>
              <a:rPr lang="ru-RU" sz="2000" b="1" dirty="0" err="1" smtClean="0">
                <a:latin typeface="Cambria" panose="02040503050406030204" pitchFamily="18" charset="0"/>
              </a:rPr>
              <a:t>Ролза</a:t>
            </a:r>
            <a:r>
              <a:rPr lang="ru-RU" sz="2000" b="1" dirty="0" smtClean="0">
                <a:latin typeface="Cambria" panose="02040503050406030204" pitchFamily="18" charset="0"/>
              </a:rPr>
              <a:t>.</a:t>
            </a:r>
          </a:p>
          <a:p>
            <a:endParaRPr lang="ru-RU" sz="2000" dirty="0">
              <a:latin typeface="Cambria" panose="02040503050406030204" pitchFamily="18" charset="0"/>
            </a:endParaRPr>
          </a:p>
          <a:p>
            <a:pPr algn="just"/>
            <a:r>
              <a:rPr lang="ru-RU" sz="2000" dirty="0" smtClean="0">
                <a:latin typeface="Cambria" panose="02040503050406030204" pitchFamily="18" charset="0"/>
              </a:rPr>
              <a:t>Для </a:t>
            </a:r>
            <a:r>
              <a:rPr lang="ru-RU" sz="2000" dirty="0" err="1">
                <a:latin typeface="Cambria" panose="02040503050406030204" pitchFamily="18" charset="0"/>
              </a:rPr>
              <a:t>обґрунтування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своєї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концепції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лібералізму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вважає</a:t>
            </a:r>
            <a:r>
              <a:rPr lang="ru-RU" sz="2000" dirty="0">
                <a:latin typeface="Cambria" panose="02040503050406030204" pitchFamily="18" charset="0"/>
              </a:rPr>
              <a:t> за </a:t>
            </a:r>
            <a:r>
              <a:rPr lang="ru-RU" sz="2000" dirty="0" err="1">
                <a:latin typeface="Cambria" panose="02040503050406030204" pitchFamily="18" charset="0"/>
              </a:rPr>
              <a:t>необхідне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повернутися</a:t>
            </a:r>
            <a:r>
              <a:rPr lang="ru-RU" sz="2000" dirty="0">
                <a:latin typeface="Cambria" panose="02040503050406030204" pitchFamily="18" charset="0"/>
              </a:rPr>
              <a:t> до </a:t>
            </a:r>
            <a:r>
              <a:rPr lang="ru-RU" sz="2000" dirty="0" err="1">
                <a:latin typeface="Cambria" panose="02040503050406030204" pitchFamily="18" charset="0"/>
              </a:rPr>
              <a:t>теорії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суспільного</a:t>
            </a:r>
            <a:r>
              <a:rPr lang="ru-RU" sz="2000" dirty="0">
                <a:latin typeface="Cambria" panose="02040503050406030204" pitchFamily="18" charset="0"/>
              </a:rPr>
              <a:t> договору. Але на </a:t>
            </a:r>
            <a:r>
              <a:rPr lang="ru-RU" sz="2000" dirty="0" err="1">
                <a:latin typeface="Cambria" panose="02040503050406030204" pitchFamily="18" charset="0"/>
              </a:rPr>
              <a:t>противагу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класичним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версіями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цієї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теорії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Ролз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переглядає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поняття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суспільного</a:t>
            </a:r>
            <a:r>
              <a:rPr lang="ru-RU" sz="2000" dirty="0">
                <a:latin typeface="Cambria" panose="02040503050406030204" pitchFamily="18" charset="0"/>
              </a:rPr>
              <a:t> договору: для </a:t>
            </a:r>
            <a:r>
              <a:rPr lang="ru-RU" sz="2000" dirty="0" err="1">
                <a:latin typeface="Cambria" panose="02040503050406030204" pitchFamily="18" charset="0"/>
              </a:rPr>
              <a:t>нього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це</a:t>
            </a:r>
            <a:r>
              <a:rPr lang="ru-RU" sz="2000" dirty="0">
                <a:latin typeface="Cambria" panose="02040503050406030204" pitchFamily="18" charset="0"/>
              </a:rPr>
              <a:t> не угода про </a:t>
            </a:r>
            <a:r>
              <a:rPr lang="ru-RU" sz="2000" dirty="0" err="1">
                <a:latin typeface="Cambria" panose="02040503050406030204" pitchFamily="18" charset="0"/>
              </a:rPr>
              <a:t>підпорядкування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суспільству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уряду, </a:t>
            </a:r>
            <a:r>
              <a:rPr lang="ru-RU" sz="2000" dirty="0" err="1" smtClean="0">
                <a:latin typeface="Cambria" panose="02040503050406030204" pitchFamily="18" charset="0"/>
              </a:rPr>
              <a:t>що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укладена</a:t>
            </a:r>
            <a:r>
              <a:rPr lang="ru-RU" sz="2000" dirty="0">
                <a:latin typeface="Cambria" panose="02040503050406030204" pitchFamily="18" charset="0"/>
              </a:rPr>
              <a:t> нашими предками </a:t>
            </a:r>
            <a:r>
              <a:rPr lang="ru-RU" sz="2000" dirty="0" err="1">
                <a:latin typeface="Cambria" panose="02040503050406030204" pitchFamily="18" charset="0"/>
              </a:rPr>
              <a:t>або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</a:rPr>
              <a:t>та, </a:t>
            </a:r>
            <a:r>
              <a:rPr lang="ru-RU" sz="2000" dirty="0" err="1" smtClean="0">
                <a:latin typeface="Cambria" panose="02040503050406030204" pitchFamily="18" charset="0"/>
              </a:rPr>
              <a:t>що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 err="1" smtClean="0">
                <a:latin typeface="Cambria" panose="02040503050406030204" pitchFamily="18" charset="0"/>
              </a:rPr>
              <a:t>укладається</a:t>
            </a:r>
            <a:r>
              <a:rPr lang="ru-RU" sz="2000" dirty="0" smtClean="0">
                <a:latin typeface="Cambria" panose="020405030504060302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</a:rPr>
              <a:t>нами самими, а </a:t>
            </a:r>
            <a:r>
              <a:rPr lang="ru-RU" sz="2000" dirty="0" err="1">
                <a:latin typeface="Cambria" panose="02040503050406030204" pitchFamily="18" charset="0"/>
              </a:rPr>
              <a:t>деяка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ідеальна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гіпотетична</a:t>
            </a:r>
            <a:r>
              <a:rPr lang="ru-RU" sz="2000" b="1" i="1" dirty="0">
                <a:latin typeface="Cambria" panose="02040503050406030204" pitchFamily="18" charset="0"/>
              </a:rPr>
              <a:t> </a:t>
            </a:r>
            <a:r>
              <a:rPr lang="ru-RU" sz="2000" b="1" i="1" dirty="0" err="1">
                <a:latin typeface="Cambria" panose="02040503050406030204" pitchFamily="18" charset="0"/>
              </a:rPr>
              <a:t>ситуація</a:t>
            </a:r>
            <a:r>
              <a:rPr lang="ru-RU" sz="2000" b="1" i="1" dirty="0">
                <a:latin typeface="Cambria" panose="02040503050406030204" pitchFamily="18" charset="0"/>
              </a:rPr>
              <a:t>, </a:t>
            </a:r>
            <a:r>
              <a:rPr lang="ru-RU" sz="2000" dirty="0">
                <a:latin typeface="Cambria" panose="02040503050406030204" pitchFamily="18" charset="0"/>
              </a:rPr>
              <a:t>в яку як би </a:t>
            </a:r>
            <a:r>
              <a:rPr lang="ru-RU" sz="2000" dirty="0" err="1">
                <a:latin typeface="Cambria" panose="02040503050406030204" pitchFamily="18" charset="0"/>
              </a:rPr>
              <a:t>поміщають</a:t>
            </a:r>
            <a:r>
              <a:rPr lang="ru-RU" sz="2000" dirty="0">
                <a:latin typeface="Cambria" panose="02040503050406030204" pitchFamily="18" charset="0"/>
              </a:rPr>
              <a:t> себе люди, </a:t>
            </a:r>
            <a:r>
              <a:rPr lang="ru-RU" sz="2000" dirty="0" err="1">
                <a:latin typeface="Cambria" panose="02040503050406030204" pitchFamily="18" charset="0"/>
              </a:rPr>
              <a:t>які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вибирають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</a:rPr>
              <a:t>принципи</a:t>
            </a:r>
            <a:r>
              <a:rPr lang="ru-RU" sz="2000" dirty="0">
                <a:latin typeface="Cambria" panose="02040503050406030204" pitchFamily="18" charset="0"/>
              </a:rPr>
              <a:t> справедливого </a:t>
            </a:r>
            <a:r>
              <a:rPr lang="ru-RU" sz="2000" dirty="0" err="1">
                <a:latin typeface="Cambria" panose="02040503050406030204" pitchFamily="18" charset="0"/>
              </a:rPr>
              <a:t>соціального</a:t>
            </a:r>
            <a:r>
              <a:rPr lang="ru-RU" sz="2000" dirty="0">
                <a:latin typeface="Cambria" panose="02040503050406030204" pitchFamily="18" charset="0"/>
              </a:rPr>
              <a:t> устрою</a:t>
            </a:r>
            <a:r>
              <a:rPr lang="ru-RU" sz="20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  <a:p>
            <a:pPr algn="just"/>
            <a:endParaRPr lang="ru-RU" sz="2000" dirty="0" smtClean="0">
              <a:latin typeface="Cambria" panose="02040503050406030204" pitchFamily="18" charset="0"/>
            </a:endParaRP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10" y="3554210"/>
            <a:ext cx="2297182" cy="295383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54210"/>
            <a:ext cx="2111959" cy="2843744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161" y="3554210"/>
            <a:ext cx="2520280" cy="295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74040"/>
            <a:ext cx="4115753" cy="61863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b="1" i="1" dirty="0">
                <a:latin typeface="Cambria" panose="02040503050406030204" pitchFamily="18" charset="0"/>
              </a:rPr>
              <a:t>ІДЕЯ ВИХІДНОЇ </a:t>
            </a:r>
            <a:r>
              <a:rPr lang="uk-UA" b="1" i="1" dirty="0" smtClean="0">
                <a:latin typeface="Cambria" panose="02040503050406030204" pitchFamily="18" charset="0"/>
              </a:rPr>
              <a:t>ПОЗИЦІЇ</a:t>
            </a: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У </a:t>
            </a:r>
            <a:r>
              <a:rPr lang="uk-UA" dirty="0">
                <a:latin typeface="Cambria" panose="02040503050406030204" pitchFamily="18" charset="0"/>
              </a:rPr>
              <a:t>певному сенсі вихідну позицію можна витлумачити знову-таки як гіпотетичний процес укладення "угоди" між громадянами, членами спільноти, в якому кожна людина, діючи раціонально і переслідуючи власний інтерес, прагне до найвигіднішим для себе результату. </a:t>
            </a:r>
            <a:endParaRPr lang="uk-UA" dirty="0" smtClean="0">
              <a:latin typeface="Cambria" panose="02040503050406030204" pitchFamily="18" charset="0"/>
            </a:endParaRPr>
          </a:p>
          <a:p>
            <a:pPr algn="just"/>
            <a:endParaRPr lang="uk-UA" dirty="0" smtClean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Якби </a:t>
            </a:r>
            <a:r>
              <a:rPr lang="uk-UA" dirty="0">
                <a:latin typeface="Cambria" panose="02040503050406030204" pitchFamily="18" charset="0"/>
              </a:rPr>
              <a:t>в цій ситуації люди точно знали, як саме розподілені між ними такі "випадкові з моральної точки зору" атрибути як соціальний стан і природні таланти, то досягнута угода </a:t>
            </a:r>
            <a:r>
              <a:rPr lang="uk-UA" dirty="0" smtClean="0">
                <a:latin typeface="Cambria" panose="02040503050406030204" pitchFamily="18" charset="0"/>
              </a:rPr>
              <a:t>відображала </a:t>
            </a:r>
            <a:r>
              <a:rPr lang="uk-UA" dirty="0">
                <a:latin typeface="Cambria" panose="02040503050406030204" pitchFamily="18" charset="0"/>
              </a:rPr>
              <a:t>б сформовані нерівність і </a:t>
            </a:r>
            <a:r>
              <a:rPr lang="uk-UA" dirty="0" smtClean="0">
                <a:latin typeface="Cambria" panose="02040503050406030204" pitchFamily="18" charset="0"/>
              </a:rPr>
              <a:t>виявлялася </a:t>
            </a:r>
            <a:r>
              <a:rPr lang="uk-UA" dirty="0">
                <a:latin typeface="Cambria" panose="02040503050406030204" pitchFamily="18" charset="0"/>
              </a:rPr>
              <a:t>б вигіднішим для тих, на чию </a:t>
            </a:r>
            <a:r>
              <a:rPr lang="uk-UA" dirty="0" smtClean="0">
                <a:latin typeface="Cambria" panose="02040503050406030204" pitchFamily="18" charset="0"/>
              </a:rPr>
              <a:t>долю вже </a:t>
            </a:r>
            <a:r>
              <a:rPr lang="uk-UA" dirty="0">
                <a:latin typeface="Cambria" panose="02040503050406030204" pitchFamily="18" charset="0"/>
              </a:rPr>
              <a:t>випала удача. </a:t>
            </a:r>
            <a:endParaRPr lang="uk-UA" dirty="0" smtClean="0">
              <a:latin typeface="Cambria" panose="02040503050406030204" pitchFamily="18" charset="0"/>
            </a:endParaRPr>
          </a:p>
          <a:p>
            <a:pPr algn="just"/>
            <a:endParaRPr lang="uk-UA" dirty="0">
              <a:latin typeface="Cambria" panose="02040503050406030204" pitchFamily="18" charset="0"/>
            </a:endParaRPr>
          </a:p>
          <a:p>
            <a:pPr algn="just"/>
            <a:r>
              <a:rPr lang="uk-UA" dirty="0" smtClean="0">
                <a:latin typeface="Cambria" panose="02040503050406030204" pitchFamily="18" charset="0"/>
              </a:rPr>
              <a:t>Справедливість </a:t>
            </a:r>
            <a:r>
              <a:rPr lang="uk-UA" dirty="0">
                <a:latin typeface="Cambria" panose="02040503050406030204" pitchFamily="18" charset="0"/>
              </a:rPr>
              <a:t>же вимагає, щоб угода була укладена на чесних умовах.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latin typeface="Cambria" panose="02040503050406030204" pitchFamily="18" charset="0"/>
              </a:rPr>
              <a:t>Ключовими для розуміння суспільного договору, вважає </a:t>
            </a:r>
            <a:r>
              <a:rPr lang="uk-UA" dirty="0" err="1">
                <a:latin typeface="Cambria" panose="02040503050406030204" pitchFamily="18" charset="0"/>
              </a:rPr>
              <a:t>Ролз</a:t>
            </a:r>
            <a:r>
              <a:rPr lang="uk-UA" dirty="0">
                <a:latin typeface="Cambria" panose="02040503050406030204" pitchFamily="18" charset="0"/>
              </a:rPr>
              <a:t>, є дві ідеї. Йдеться про "</a:t>
            </a:r>
            <a:r>
              <a:rPr lang="uk-UA" dirty="0" smtClean="0">
                <a:latin typeface="Cambria" panose="02040503050406030204" pitchFamily="18" charset="0"/>
              </a:rPr>
              <a:t>вихідну позицію" </a:t>
            </a:r>
            <a:r>
              <a:rPr lang="uk-UA" dirty="0">
                <a:latin typeface="Cambria" panose="02040503050406030204" pitchFamily="18" charset="0"/>
              </a:rPr>
              <a:t>і "</a:t>
            </a:r>
            <a:r>
              <a:rPr lang="uk-UA" dirty="0" smtClean="0">
                <a:latin typeface="Cambria" panose="02040503050406030204" pitchFamily="18" charset="0"/>
              </a:rPr>
              <a:t>покрив </a:t>
            </a:r>
            <a:r>
              <a:rPr lang="uk-UA" dirty="0">
                <a:latin typeface="Cambria" panose="02040503050406030204" pitchFamily="18" charset="0"/>
              </a:rPr>
              <a:t>невідання".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5754" y="674040"/>
            <a:ext cx="5028246" cy="61863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mbria" panose="02040503050406030204" pitchFamily="18" charset="0"/>
              </a:rPr>
              <a:t>ІДЕЯ ПОКРОВА НЕВІДАННЯ</a:t>
            </a:r>
          </a:p>
          <a:p>
            <a:pPr algn="just"/>
            <a:r>
              <a:rPr lang="ru-RU" dirty="0" err="1" smtClean="0">
                <a:latin typeface="Cambria" panose="02040503050406030204" pitchFamily="18" charset="0"/>
              </a:rPr>
              <a:t>Кожен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хто</a:t>
            </a:r>
            <a:r>
              <a:rPr lang="ru-RU" dirty="0">
                <a:latin typeface="Cambria" panose="02040503050406030204" pitchFamily="18" charset="0"/>
              </a:rPr>
              <a:t> в </a:t>
            </a:r>
            <a:r>
              <a:rPr lang="ru-RU" dirty="0" err="1">
                <a:latin typeface="Cambria" panose="02040503050406030204" pitchFamily="18" charset="0"/>
              </a:rPr>
              <a:t>вихідної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позиції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вибирає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принципи</a:t>
            </a:r>
            <a:r>
              <a:rPr lang="ru-RU" dirty="0">
                <a:latin typeface="Cambria" panose="02040503050406030204" pitchFamily="18" charset="0"/>
              </a:rPr>
              <a:t> справедливого </a:t>
            </a:r>
            <a:r>
              <a:rPr lang="ru-RU" dirty="0" err="1">
                <a:latin typeface="Cambria" panose="02040503050406030204" pitchFamily="18" charset="0"/>
              </a:rPr>
              <a:t>соціального</a:t>
            </a:r>
            <a:r>
              <a:rPr lang="ru-RU" dirty="0">
                <a:latin typeface="Cambria" panose="02040503050406030204" pitchFamily="18" charset="0"/>
              </a:rPr>
              <a:t> устрою, </a:t>
            </a:r>
            <a:r>
              <a:rPr lang="ru-RU" dirty="0" err="1" smtClean="0">
                <a:latin typeface="Cambria" panose="02040503050406030204" pitchFamily="18" charset="0"/>
              </a:rPr>
              <a:t>мав</a:t>
            </a:r>
            <a:r>
              <a:rPr lang="ru-RU" dirty="0" smtClean="0">
                <a:latin typeface="Cambria" panose="02040503050406030204" pitchFamily="18" charset="0"/>
              </a:rPr>
              <a:t> би </a:t>
            </a:r>
            <a:r>
              <a:rPr lang="ru-RU" dirty="0" err="1" smtClean="0">
                <a:latin typeface="Cambria" panose="02040503050406030204" pitchFamily="18" charset="0"/>
              </a:rPr>
              <a:t>опинитися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як би за "покровом </a:t>
            </a:r>
            <a:r>
              <a:rPr lang="ru-RU" dirty="0" err="1">
                <a:latin typeface="Cambria" panose="02040503050406030204" pitchFamily="18" charset="0"/>
              </a:rPr>
              <a:t>невідання</a:t>
            </a:r>
            <a:r>
              <a:rPr lang="ru-RU" dirty="0">
                <a:latin typeface="Cambria" panose="02040503050406030204" pitchFamily="18" charset="0"/>
              </a:rPr>
              <a:t>" </a:t>
            </a:r>
            <a:r>
              <a:rPr lang="ru-RU" dirty="0" err="1">
                <a:latin typeface="Cambria" panose="02040503050406030204" pitchFamily="18" charset="0"/>
              </a:rPr>
              <a:t>щодо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себе </a:t>
            </a:r>
            <a:r>
              <a:rPr lang="ru-RU" dirty="0">
                <a:latin typeface="Cambria" panose="02040503050406030204" pitchFamily="18" charset="0"/>
              </a:rPr>
              <a:t>самого, і </a:t>
            </a:r>
            <a:r>
              <a:rPr lang="ru-RU" dirty="0" err="1">
                <a:latin typeface="Cambria" panose="02040503050406030204" pitchFamily="18" charset="0"/>
              </a:rPr>
              <a:t>суспільства</a:t>
            </a:r>
            <a:r>
              <a:rPr lang="ru-RU" dirty="0">
                <a:latin typeface="Cambria" panose="02040503050406030204" pitchFamily="18" charset="0"/>
              </a:rPr>
              <a:t>, в </a:t>
            </a:r>
            <a:r>
              <a:rPr lang="ru-RU" dirty="0" err="1">
                <a:latin typeface="Cambria" panose="02040503050406030204" pitchFamily="18" charset="0"/>
              </a:rPr>
              <a:t>якому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він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живе</a:t>
            </a:r>
            <a:r>
              <a:rPr lang="ru-RU" dirty="0">
                <a:latin typeface="Cambria" panose="02040503050406030204" pitchFamily="18" charset="0"/>
              </a:rPr>
              <a:t>. </a:t>
            </a:r>
            <a:endParaRPr lang="ru-RU" dirty="0" smtClean="0">
              <a:latin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i="1" dirty="0" smtClean="0">
                <a:latin typeface="Cambria" panose="02040503050406030204" pitchFamily="18" charset="0"/>
              </a:rPr>
              <a:t>Людина, яка </a:t>
            </a:r>
            <a:r>
              <a:rPr lang="ru-RU" i="1" dirty="0">
                <a:latin typeface="Cambria" panose="02040503050406030204" pitchFamily="18" charset="0"/>
              </a:rPr>
              <a:t>точно не </a:t>
            </a:r>
            <a:r>
              <a:rPr lang="ru-RU" i="1" dirty="0" err="1">
                <a:latin typeface="Cambria" panose="02040503050406030204" pitchFamily="18" charset="0"/>
              </a:rPr>
              <a:t>знає</a:t>
            </a:r>
            <a:r>
              <a:rPr lang="ru-RU" i="1" dirty="0">
                <a:latin typeface="Cambria" panose="02040503050406030204" pitchFamily="18" charset="0"/>
              </a:rPr>
              <a:t>, яке </a:t>
            </a:r>
            <a:r>
              <a:rPr lang="ru-RU" i="1" dirty="0" err="1">
                <a:latin typeface="Cambria" panose="02040503050406030204" pitchFamily="18" charset="0"/>
              </a:rPr>
              <a:t>саме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місце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smtClean="0">
                <a:latin typeface="Cambria" panose="02040503050406030204" pitchFamily="18" charset="0"/>
              </a:rPr>
              <a:t>вона </a:t>
            </a:r>
            <a:r>
              <a:rPr lang="ru-RU" i="1" dirty="0">
                <a:latin typeface="Cambria" panose="02040503050406030204" pitchFamily="18" charset="0"/>
              </a:rPr>
              <a:t>займе в </a:t>
            </a:r>
            <a:r>
              <a:rPr lang="ru-RU" i="1" dirty="0" err="1">
                <a:latin typeface="Cambria" panose="02040503050406030204" pitchFamily="18" charset="0"/>
              </a:rPr>
              <a:t>суспільстві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постарається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вибрати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принципи</a:t>
            </a:r>
            <a:r>
              <a:rPr lang="ru-RU" i="1" dirty="0">
                <a:latin typeface="Cambria" panose="02040503050406030204" pitchFamily="18" charset="0"/>
              </a:rPr>
              <a:t>, </a:t>
            </a:r>
            <a:r>
              <a:rPr lang="ru-RU" i="1" dirty="0" err="1">
                <a:latin typeface="Cambria" panose="02040503050406030204" pitchFamily="18" charset="0"/>
              </a:rPr>
              <a:t>здатні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забезпечувати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справедливі</a:t>
            </a:r>
            <a:r>
              <a:rPr lang="ru-RU" i="1" dirty="0">
                <a:latin typeface="Cambria" panose="02040503050406030204" pitchFamily="18" charset="0"/>
              </a:rPr>
              <a:t> і </a:t>
            </a:r>
            <a:r>
              <a:rPr lang="ru-RU" i="1" dirty="0" err="1">
                <a:latin typeface="Cambria" panose="02040503050406030204" pitchFamily="18" charset="0"/>
              </a:rPr>
              <a:t>сприятливі</a:t>
            </a:r>
            <a:r>
              <a:rPr lang="ru-RU" i="1" dirty="0">
                <a:latin typeface="Cambria" panose="02040503050406030204" pitchFamily="18" charset="0"/>
              </a:rPr>
              <a:t> </a:t>
            </a:r>
            <a:r>
              <a:rPr lang="ru-RU" i="1" dirty="0" err="1">
                <a:latin typeface="Cambria" panose="02040503050406030204" pitchFamily="18" charset="0"/>
              </a:rPr>
              <a:t>умови</a:t>
            </a:r>
            <a:r>
              <a:rPr lang="ru-RU" i="1" dirty="0">
                <a:latin typeface="Cambria" panose="02040503050406030204" pitchFamily="18" charset="0"/>
              </a:rPr>
              <a:t> для кожного, а значить і для </a:t>
            </a:r>
            <a:r>
              <a:rPr lang="ru-RU" i="1" dirty="0" err="1">
                <a:latin typeface="Cambria" panose="02040503050406030204" pitchFamily="18" charset="0"/>
              </a:rPr>
              <a:t>нього</a:t>
            </a:r>
            <a:r>
              <a:rPr lang="ru-RU" i="1" dirty="0">
                <a:latin typeface="Cambria" panose="02040503050406030204" pitchFamily="18" charset="0"/>
              </a:rPr>
              <a:t> самого. </a:t>
            </a:r>
            <a:endParaRPr lang="ru-RU" i="1" dirty="0" smtClean="0">
              <a:latin typeface="Cambria" panose="02040503050406030204" pitchFamily="18" charset="0"/>
            </a:endParaRPr>
          </a:p>
          <a:p>
            <a:pPr algn="just"/>
            <a:endParaRPr lang="ru-RU" dirty="0">
              <a:latin typeface="Cambria" panose="02040503050406030204" pitchFamily="18" charset="0"/>
            </a:endParaRPr>
          </a:p>
          <a:p>
            <a:pPr algn="just"/>
            <a:r>
              <a:rPr lang="ru-RU" dirty="0" smtClean="0">
                <a:latin typeface="Cambria" panose="02040503050406030204" pitchFamily="18" charset="0"/>
              </a:rPr>
              <a:t>"</a:t>
            </a:r>
            <a:r>
              <a:rPr lang="ru-RU" dirty="0">
                <a:latin typeface="Cambria" panose="02040503050406030204" pitchFamily="18" charset="0"/>
              </a:rPr>
              <a:t>Покров </a:t>
            </a:r>
            <a:r>
              <a:rPr lang="ru-RU" dirty="0" err="1">
                <a:latin typeface="Cambria" panose="02040503050406030204" pitchFamily="18" charset="0"/>
              </a:rPr>
              <a:t>невідання</a:t>
            </a:r>
            <a:r>
              <a:rPr lang="ru-RU" dirty="0">
                <a:latin typeface="Cambria" panose="02040503050406030204" pitchFamily="18" charset="0"/>
              </a:rPr>
              <a:t>",</a:t>
            </a:r>
            <a:r>
              <a:rPr lang="ru-RU" dirty="0" err="1">
                <a:latin typeface="Cambria" panose="02040503050406030204" pitchFamily="18" charset="0"/>
              </a:rPr>
              <a:t>згідно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Ролз</a:t>
            </a:r>
            <a:r>
              <a:rPr lang="ru-RU" dirty="0">
                <a:latin typeface="Cambria" panose="02040503050406030204" pitchFamily="18" charset="0"/>
              </a:rPr>
              <a:t>, повинен бути </a:t>
            </a:r>
            <a:r>
              <a:rPr lang="ru-RU" dirty="0" err="1">
                <a:latin typeface="Cambria" panose="02040503050406030204" pitchFamily="18" charset="0"/>
              </a:rPr>
              <a:t>накинутий</a:t>
            </a:r>
            <a:r>
              <a:rPr lang="ru-RU" dirty="0">
                <a:latin typeface="Cambria" panose="02040503050406030204" pitchFamily="18" charset="0"/>
              </a:rPr>
              <a:t> і на </a:t>
            </a:r>
            <a:r>
              <a:rPr lang="ru-RU" dirty="0" err="1">
                <a:latin typeface="Cambria" panose="02040503050406030204" pitchFamily="18" charset="0"/>
              </a:rPr>
              <a:t>уявлення</a:t>
            </a:r>
            <a:r>
              <a:rPr lang="ru-RU" dirty="0">
                <a:latin typeface="Cambria" panose="02040503050406030204" pitchFamily="18" charset="0"/>
              </a:rPr>
              <a:t> людей про благо. Для того </a:t>
            </a:r>
            <a:r>
              <a:rPr lang="ru-RU" dirty="0" err="1">
                <a:latin typeface="Cambria" panose="02040503050406030204" pitchFamily="18" charset="0"/>
              </a:rPr>
              <a:t>щоб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вибір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був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справедливим</a:t>
            </a:r>
            <a:r>
              <a:rPr lang="ru-RU" dirty="0">
                <a:latin typeface="Cambria" panose="02040503050406030204" pitchFamily="18" charset="0"/>
              </a:rPr>
              <a:t>, люди </a:t>
            </a:r>
            <a:r>
              <a:rPr lang="ru-RU" dirty="0" err="1">
                <a:latin typeface="Cambria" panose="02040503050406030204" pitchFamily="18" charset="0"/>
              </a:rPr>
              <a:t>повинні</a:t>
            </a:r>
            <a:r>
              <a:rPr lang="ru-RU" dirty="0">
                <a:latin typeface="Cambria" panose="02040503050406030204" pitchFamily="18" charset="0"/>
              </a:rPr>
              <a:t> не </a:t>
            </a:r>
            <a:r>
              <a:rPr lang="ru-RU" dirty="0" err="1">
                <a:latin typeface="Cambria" panose="02040503050406030204" pitchFamily="18" charset="0"/>
              </a:rPr>
              <a:t>домагатися</a:t>
            </a:r>
            <a:r>
              <a:rPr lang="ru-RU" dirty="0">
                <a:latin typeface="Cambria" panose="02040503050406030204" pitchFamily="18" charset="0"/>
              </a:rPr>
              <a:t> угоди, </a:t>
            </a:r>
            <a:r>
              <a:rPr lang="ru-RU" dirty="0" smtClean="0">
                <a:latin typeface="Cambria" panose="02040503050406030204" pitchFamily="18" charset="0"/>
              </a:rPr>
              <a:t>яка </a:t>
            </a:r>
            <a:r>
              <a:rPr lang="ru-RU" dirty="0" err="1" smtClean="0">
                <a:latin typeface="Cambria" panose="02040503050406030204" pitchFamily="18" charset="0"/>
              </a:rPr>
              <a:t>була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б </a:t>
            </a:r>
            <a:r>
              <a:rPr lang="ru-RU" dirty="0" err="1">
                <a:latin typeface="Cambria" panose="02040503050406030204" pitchFamily="18" charset="0"/>
              </a:rPr>
              <a:t>найбільш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</a:rPr>
              <a:t>вигідною</a:t>
            </a:r>
            <a:r>
              <a:rPr lang="ru-RU" dirty="0" smtClean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з точки </a:t>
            </a:r>
            <a:r>
              <a:rPr lang="ru-RU" dirty="0" err="1">
                <a:latin typeface="Cambria" panose="02040503050406030204" pitchFamily="18" charset="0"/>
              </a:rPr>
              <a:t>зору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їх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власного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уявлення</a:t>
            </a:r>
            <a:r>
              <a:rPr lang="ru-RU" dirty="0">
                <a:latin typeface="Cambria" panose="02040503050406030204" pitchFamily="18" charset="0"/>
              </a:rPr>
              <a:t> про благо, а </a:t>
            </a:r>
            <a:r>
              <a:rPr lang="ru-RU" dirty="0" err="1">
                <a:latin typeface="Cambria" panose="02040503050406030204" pitchFamily="18" charset="0"/>
              </a:rPr>
              <a:t>прагнути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захистити</a:t>
            </a:r>
            <a:r>
              <a:rPr lang="ru-RU" dirty="0">
                <a:latin typeface="Cambria" panose="02040503050406030204" pitchFamily="18" charset="0"/>
              </a:rPr>
              <a:t> свою свободу, "</a:t>
            </a:r>
            <a:r>
              <a:rPr lang="ru-RU" dirty="0" err="1">
                <a:latin typeface="Cambria" panose="02040503050406030204" pitchFamily="18" charset="0"/>
              </a:rPr>
              <a:t>формулювати</a:t>
            </a:r>
            <a:r>
              <a:rPr lang="ru-RU" dirty="0">
                <a:latin typeface="Cambria" panose="02040503050406030204" pitchFamily="18" charset="0"/>
              </a:rPr>
              <a:t>, </a:t>
            </a:r>
            <a:r>
              <a:rPr lang="ru-RU" dirty="0" err="1">
                <a:latin typeface="Cambria" panose="02040503050406030204" pitchFamily="18" charset="0"/>
              </a:rPr>
              <a:t>переглядати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раціонально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слідувати</a:t>
            </a:r>
            <a:r>
              <a:rPr lang="ru-RU" dirty="0">
                <a:latin typeface="Cambria" panose="02040503050406030204" pitchFamily="18" charset="0"/>
              </a:rPr>
              <a:t>" </a:t>
            </a:r>
            <a:r>
              <a:rPr lang="ru-RU" dirty="0" err="1">
                <a:latin typeface="Cambria" panose="02040503050406030204" pitchFamily="18" charset="0"/>
              </a:rPr>
              <a:t>цим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уявленням</a:t>
            </a:r>
            <a:r>
              <a:rPr lang="ru-RU" dirty="0">
                <a:latin typeface="Cambria" panose="02040503050406030204" pitchFamily="18" charset="0"/>
              </a:rPr>
              <a:t> про благо. </a:t>
            </a:r>
            <a:endParaRPr lang="ru-RU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2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569</TotalTime>
  <Words>1633</Words>
  <Application>Microsoft Office PowerPoint</Application>
  <PresentationFormat>Экран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 Тема:Ліберально-орієнтована політична філософія: теорія справедливості та концепція рівності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ДЖОН  РОЛЗ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справедливости</dc:title>
  <dc:creator>User</dc:creator>
  <cp:lastModifiedBy>Nina</cp:lastModifiedBy>
  <cp:revision>49</cp:revision>
  <dcterms:created xsi:type="dcterms:W3CDTF">2016-01-20T14:45:04Z</dcterms:created>
  <dcterms:modified xsi:type="dcterms:W3CDTF">2024-06-17T06:46:02Z</dcterms:modified>
</cp:coreProperties>
</file>