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80" r:id="rId4"/>
    <p:sldId id="259" r:id="rId5"/>
    <p:sldId id="284" r:id="rId6"/>
    <p:sldId id="285" r:id="rId7"/>
    <p:sldId id="286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82" r:id="rId25"/>
    <p:sldId id="275" r:id="rId26"/>
    <p:sldId id="283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3" autoAdjust="0"/>
  </p:normalViewPr>
  <p:slideViewPr>
    <p:cSldViewPr>
      <p:cViewPr varScale="1">
        <p:scale>
          <a:sx n="76" d="100"/>
          <a:sy n="76" d="100"/>
        </p:scale>
        <p:origin x="-15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0F1DCC1-CF37-43A1-8BEF-A65C9C973437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F9F1D46E-37E0-4477-A47B-69DDE913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3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5EADF-77D0-401B-AEA1-C103D72B7023}" type="slidenum">
              <a:rPr kumimoji="1" lang="uk-UA" sz="1200">
                <a:cs typeface="Times New Roman" pitchFamily="18" charset="0"/>
              </a:rPr>
              <a:pPr algn="r"/>
              <a:t>7</a:t>
            </a:fld>
            <a:endParaRPr kumimoji="1" lang="uk-UA" sz="1200"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62F53-AD05-4073-91E3-C434F9880CA1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EE3820-C278-4322-BF6C-09B8F8DF7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7C8A-F854-4777-A7E4-C88476146BD5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05F2-8A02-40A5-8DC8-A603FEAF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D6D-6742-48CA-9289-6ADB6FFA876E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F21F-8589-454D-B329-08199180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49B4-F75A-47BC-9BE4-84C3657CD642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AB49-900A-4CBE-BBB4-A7BF7CD4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2D24-5F02-481F-8651-F18884A47C2F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EC97-0ECA-4AFB-9A57-63BC8450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4195A9-4C2F-411A-A10E-3FFF96EB2035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6D36D-33A0-455A-99B1-867DA54B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09FC-1D64-4ADC-A3A8-093A30555F39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A6A2-E221-48B3-89CE-C4F6EBEF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2FCC9-6938-4B6C-AACA-049E6299103D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E2674-71D1-474C-A41F-06E1CEC6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D9FD-FE34-4AA6-9A41-CB516B0522A1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8F70-9316-4ED2-BCD5-1991E2DA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09ACA-3A83-423C-9DA6-F3165B311B3B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0852F-7E65-45E6-AEC0-4BAE3B126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073C5-09D5-470E-888C-8D0313CA13EE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87A41-F63F-41EC-8807-727ED3380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834052-9CF0-4FF4-BCA2-C9F713ECC8B1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8A53D-39DB-4F1D-AC82-466A5482A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733DF4-6990-4853-991E-0C12B6819A9B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AB517F-3424-4575-B768-F9311BF6C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9223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Тема. Команди, групи та лідери 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8581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2.Стадії розвитку командита групи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Характеристики ефективної команди.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3. Ролі членів команди. Лідер.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 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b="1" i="1" smtClean="0">
                <a:effectLst/>
                <a:latin typeface="Times New Roman" pitchFamily="18" charset="0"/>
                <a:cs typeface="Times New Roman" pitchFamily="18" charset="0"/>
              </a:rPr>
              <a:t>Переваги командної роботи</a:t>
            </a:r>
            <a:r>
              <a:rPr lang="uk-UA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47800"/>
            <a:ext cx="8316912" cy="5221288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стратегічне мислення,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гнучкості,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формуванн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корпоративного духу,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використання переваг різноманітної робочої сили,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розвиток здатності до прийняття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зростання підтримки впровадження ухвалених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контролю (або розвитку автономії),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впливу лідера,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навчання командній роботі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продуктивності праці.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836613"/>
            <a:ext cx="3609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Фактори, що перешкоджають впровадженню командної роботи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563" y="1196975"/>
            <a:ext cx="7818437" cy="4619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Страх менеджерів втратити контроль над підлеглими.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Боязнь конфлікту.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Заклопотаність власною вразливістю.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тиску, що спричиняється членами команди.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більш складними проблемами.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157788"/>
            <a:ext cx="35909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81724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   Стадії розвитку команди. Характеристики ефективної команди.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536700"/>
          <a:ext cx="8137525" cy="5047488"/>
        </p:xfrm>
        <a:graphic>
          <a:graphicData uri="http://schemas.openxmlformats.org/drawingml/2006/table">
            <a:tbl>
              <a:tblPr/>
              <a:tblGrid>
                <a:gridCol w="2786063"/>
                <a:gridCol w="5351462"/>
              </a:tblGrid>
              <a:tr h="668338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Знайомство з членами команди, цілями й межами можливостей. Формування довірчих взаємини.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2.Упорядкування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Досягнення більшої згуртованості та єдності, визначення ролей, очікувань від співробітників.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3.Бурління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Розбіжності та необхідність управляти конфліктами. Можливі порушення командних норм і очікувань.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4.Продуктивність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Необхідність постійного вдосконалювання, пошуку нових ідей, прискорення роботи.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81010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Методи організації командної роботи.</a:t>
            </a:r>
            <a:endParaRPr lang="ru-RU" sz="3600" b="1" smtClean="0">
              <a:effectLst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182688" y="908050"/>
            <a:ext cx="796131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експертних оцінок. 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Учасники команди незалежно й анонімно формулюють свою думку щодо вирішення проблеми, узагальнення та прийняття рішення здійснює керівник.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"мозкового штурму". 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Здійснюється критична оцінка заздалегідь запропонованого варіанту рішення.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0101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274638"/>
            <a:ext cx="8243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Показники оцінки</a:t>
            </a:r>
            <a:b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 ефективності командної роботи </a:t>
            </a:r>
            <a:endParaRPr lang="ru-RU" sz="3200" smtClean="0">
              <a:effectLst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71550" y="1628775"/>
            <a:ext cx="7962900" cy="4619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1)  ефективність кожного з учасників команди у виконанні закріплених за ним функцій і соціальних ролей.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2)  ефективність команди як сукупності індивідів.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3)  ефективність взаємодії команди із зовнішнім середовищем.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 ефективної команди</a:t>
            </a:r>
            <a:endParaRPr lang="ru-RU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8101012" cy="54102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Чіткість поставлених цілей.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Наявність в членів команди необхідних навичок і вмінь.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Високий ступінь злагодженості її довіри між учасниками команди.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4. Чітка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самоідентифікація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індивідів з командою.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5. Високий рівень комунікації.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6. Вміння домовлятися,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налаштованість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на діалог.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7. Ефективне керівництво.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8. Внутрішня й зовнішня підтримка.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9. Високий ступінь участі та задоволеності від участі в команді.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91462" cy="1268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підвищення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ефективності команди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Турбота один про одного.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Відвертість і правдивість.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Високий рівень довіри.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Спільне прийняття рішень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Зобов'язання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6. Конфлікти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7. Уміння слухати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8. Вираження своїх емоцій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64490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неефективності команди</a:t>
            </a:r>
            <a:endParaRPr lang="ru-RU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1. розмиті цілі;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2. нескоординована діяльність;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3. зневіра / скепсис;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4. комунікаційне перевантаження;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5. недостатньо глибокий аналіз ситуації.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i="1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797425"/>
            <a:ext cx="3960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82438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 ключових характеристик ефективної команди за версією </a:t>
            </a:r>
            <a:r>
              <a:rPr lang="uk-UA" sz="4000" b="1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психологічна безпека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надійність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організація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значимість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вплив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365625"/>
            <a:ext cx="4608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95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Ролі членів команди.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0583" y="1124740"/>
          <a:ext cx="8100394" cy="5888736"/>
        </p:xfrm>
        <a:graphic>
          <a:graphicData uri="http://schemas.openxmlformats.org/drawingml/2006/table">
            <a:tbl>
              <a:tblPr/>
              <a:tblGrid>
                <a:gridCol w="1275061"/>
                <a:gridCol w="1461243"/>
                <a:gridCol w="2136436"/>
                <a:gridCol w="1319948"/>
                <a:gridCol w="1907706"/>
              </a:tblGrid>
              <a:tr h="7692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 по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ню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Двойная роль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38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овед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інка н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аправленн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шение задач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робоче завдання, людські потреби ігноруються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цілі і люди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Її виконавець може бути лідером команди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Сторонній спостерігач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Соціально-емоційна підтримка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докладає особливих зусиль ні до виконання завдань команди, ні до задоволення потреб її членів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потреби людей, завдання команди не настільки важливі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79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 орієнтована поведінка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80279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42988" y="1700213"/>
            <a:ext cx="8101012" cy="5157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Команда 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це взаємозалежна група людей, які спільно несуть відповідальність перед організацією за конкретні результати роботи.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00438"/>
            <a:ext cx="71294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0"/>
            <a:ext cx="7962900" cy="6334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 членів команди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 (М. Белбін)</a:t>
            </a:r>
            <a:endParaRPr lang="ru-RU" sz="36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80" name="Group 40"/>
          <p:cNvGraphicFramePr>
            <a:graphicFrameLocks noGrp="1"/>
          </p:cNvGraphicFramePr>
          <p:nvPr/>
        </p:nvGraphicFramePr>
        <p:xfrm>
          <a:off x="539750" y="692150"/>
          <a:ext cx="8604250" cy="5906390"/>
        </p:xfrm>
        <a:graphic>
          <a:graphicData uri="http://schemas.openxmlformats.org/drawingml/2006/table">
            <a:tbl>
              <a:tblPr/>
              <a:tblGrid>
                <a:gridCol w="1836738"/>
                <a:gridCol w="676751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Виконавець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Дисциплінований, надійний, консервативний і ефективний.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Зрілий, упевнений, хороший голова.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Динамічний, кидає виклик, тисне.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Винахідливий, людина з ідеями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Екстраверт, ентузіаст, товариський.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Розважливий, проникливий, володіє стратегічним мисленням.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Командний ігрок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М'який, сприйнятливий, дипломатичний. Вміє слухати,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Фінішер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Шукає помилки та упущення.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Собі на умі, одинак. Професіонал у вузькій області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80645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Види та розміщення кожної ролі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785018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633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Рол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які сприяють виконанню завдань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20713"/>
          <a:ext cx="9144000" cy="6003580"/>
        </p:xfrm>
        <a:graphic>
          <a:graphicData uri="http://schemas.openxmlformats.org/drawingml/2006/table">
            <a:tbl>
              <a:tblPr/>
              <a:tblGrid>
                <a:gridCol w="1988476"/>
                <a:gridCol w="7155524"/>
              </a:tblGrid>
              <a:tr h="38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Роль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Приклади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Видача рекомендацій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«Вирішувати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 подібні завдання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нас учили саме так».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Пошук інформації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«Чи володієте Ви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якою-небудь додатковою інформацією з цього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?»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Надання інформации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«Мені хотілось би поділитися с Вами корисною  інформацією»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Розробка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«Базуючись на Вашій  ідеї, я прийшов до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іншої альтернативи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Підштовхування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«У нас залишилось всього десять хв. Треба прибавити темп».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Моніторинг (контроль)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«Ви відповідаєте за реалізацію першого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, а я – другого».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Аналіз процесу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«Схоже, що енергія команді пішла на спад».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Перевірка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«Подивимося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до чого це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приведе на практиці».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Примус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«Ми ухиляємося від от теми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розмови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Підведення підсумків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«Мне здається, що ми можемо прийти до наступних висновків..»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Ролі, орієнтовані на взаємовідносини </a:t>
            </a: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3862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18999"/>
              </p:ext>
            </p:extLst>
          </p:nvPr>
        </p:nvGraphicFramePr>
        <p:xfrm>
          <a:off x="1116013" y="765175"/>
          <a:ext cx="8027987" cy="5775009"/>
        </p:xfrm>
        <a:graphic>
          <a:graphicData uri="http://schemas.openxmlformats.org/drawingml/2006/table">
            <a:tbl>
              <a:tblPr/>
              <a:tblGrid>
                <a:gridCol w="2303462"/>
                <a:gridCol w="572452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Приклади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Піддтримка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дуже ціную Вашу чісність і відкритість. Це вносить свіжий потік в наше обговорення».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Гармонізація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«Мені здається, що Ваші озвучені позиції дуже близькі».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«Ціми розбіжностями, на мій погляд, можна знехтувати».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Зняття напруги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«Ей, там не вішай нос!»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«Пам’ятай про той новий стіл в кабінеті шефа? За ним може спати чоловік дванадцать».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Протистояння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«Яке це має відношення до обговорюваної нами теми?» «Мені здається, що Ви не берете на себе таку відповідальність, як інші члени команди».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Спонукання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«Кращої команди, зізнаюся, я давно не бачив».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«Чим я можу бути Вам корисним?»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«Дозвольте мені Вам допомогти!».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консенсус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«Вам не здається, що ми розмовляємо про одне і теж?»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«Можемо ж ми, нарешті погодитися з пунктом 1, навіть якщо не згодні з іншими?»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Співпереживання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розумію, що ця тема є для Вас хворобливою, враховуючи Ваш життєвий досвід».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900" b="1" smtClean="0">
                <a:effectLst/>
                <a:latin typeface="Arial" charset="0"/>
              </a:rPr>
              <a:t>Етапи у</a:t>
            </a:r>
            <a:r>
              <a:rPr lang="uk-UA" sz="3900" b="1" smtClean="0">
                <a:effectLst/>
              </a:rPr>
              <a:t>правління командами</a:t>
            </a:r>
            <a:r>
              <a:rPr lang="uk-UA" sz="3900" b="1" smtClean="0">
                <a:effectLst/>
                <a:latin typeface="Arial" charset="0"/>
              </a:rPr>
              <a:t>:</a:t>
            </a:r>
            <a:r>
              <a:rPr lang="uk-UA" sz="3900" smtClean="0">
                <a:effectLst/>
              </a:rPr>
              <a:t> </a:t>
            </a:r>
            <a:endParaRPr lang="ru-RU" sz="3900" smtClean="0">
              <a:effectLst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Планування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Організац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ія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Керівництво та лідерство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258888" y="9525"/>
            <a:ext cx="78851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Управління ефективними командами передбачає: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єдине бачення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проведення змін, що забезпечують досягнення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культивування відповідальності учасників команди за свої дії; делегування повноважень з виконання завдань;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надання команді свободи дій і забезпечення цієї свободи в рамках визначених повноважень;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удосконалення організаційної і командної систематизації щодо досягнень і комунікації (з метою підвищення активності організаційної діяльності).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83169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Принципи, яких дотримуються лідери: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052513"/>
            <a:ext cx="7818437" cy="5195887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установлюють ясні і чіткі цілі;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рішення приймають з урахуванням думок членів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заохочують відкритість і щирість;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учаться на помилках, аналізують хід виконання завдань;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роботу розподіляють справедливо між членами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уникають фаворитизму і фамільярності;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особистим ставленням до справи показують приклад для інших;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уміють знайти підхід до колег;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розумно делегують повноваження.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1042988" y="404813"/>
            <a:ext cx="7891462" cy="5843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Діяльність керівника з формування й керування командою здійснюється в таких напрямах: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переорієнтації їхніх сподівань;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сприяння учасникам команди в їхньому прагненні усвідомити себе як команду;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усвідомленні того, що вони є взаємозалежними в досягненні успіху чи невдачах;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підвищення ступеня довіри взаєморозуміння між учасниками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постійне удосконалення комунікації в самій команді 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569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Шість рекомендацій менеджеру, що працює над створенням  довіри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Спілкуйтеся з людьми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Надавайте людям підтримку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Поважайте людей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Будьте справедливі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Будьте передбачувані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6. Проявляйте компетентність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8101012" cy="5619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ерелік лідерських якостей</a:t>
            </a:r>
            <a: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1042988" y="692150"/>
            <a:ext cx="8101012" cy="5411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1. Позитивне ставлення до реальності.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2. Лідер не повинен бути егоїстом.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3. Прагнення до розвитку своєї особистості.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4. Здатність і вміння доводити до кінця будь-яку справу.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5. Відданість спільній справі.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6. Гнучкість.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7. Дисциплінованість. 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8. Уміння бути вдячним.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116013" y="404813"/>
            <a:ext cx="7818437" cy="6264275"/>
          </a:xfrm>
        </p:spPr>
        <p:txBody>
          <a:bodyPr/>
          <a:lstStyle/>
          <a:p>
            <a:pPr marL="0" indent="144463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uk-UA" sz="4000" b="1" i="1" smtClean="0">
                <a:solidFill>
                  <a:srgbClr val="8A2E4E"/>
                </a:solidFill>
                <a:latin typeface="Times New Roman" pitchFamily="18" charset="0"/>
                <a:cs typeface="Times New Roman" pitchFamily="18" charset="0"/>
              </a:rPr>
              <a:t>Характерні ознаки команди:</a:t>
            </a:r>
            <a:endParaRPr lang="ru-RU" sz="4000" i="1" smtClean="0">
              <a:solidFill>
                <a:srgbClr val="8A2E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наявність спільної мети;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інтенсивне співробітництво;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визначені статусно-рольові відносини;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лідерство (формальне чи неформальне);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згуртованість колективу;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відпрацьовані комунікативні зв'язки;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групові норми поведінки, усталені традиції;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схожість основних життєвих цінностей, установок;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специфічні методи вироблення колективних рішень;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сприятлива соціально-психологічна атмосфера.</a:t>
            </a:r>
            <a:endParaRPr lang="uk-UA" sz="3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Відмінності між групами й командами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620713"/>
          <a:ext cx="8172400" cy="6241210"/>
        </p:xfrm>
        <a:graphic>
          <a:graphicData uri="http://schemas.openxmlformats.org/drawingml/2006/table">
            <a:tbl>
              <a:tblPr/>
              <a:tblGrid>
                <a:gridCol w="2528501"/>
                <a:gridCol w="2892021"/>
                <a:gridCol w="2751878"/>
              </a:tblGrid>
              <a:tr h="65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Параметр, що порівнюється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Яскраво виражений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Лідерство поділене між членами команди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Відповідальність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 і взаємна групова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Місія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Збігається з місією </a:t>
                      </a: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організації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Власна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 спільного вирішення проблем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Збори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Вільні зустрічі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Активність під час проведення нарад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Наради проводить лідер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 заохочує відкрите </a:t>
                      </a: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Оцінка ефективності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Непряма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Безпосередньо з виготовленого продукту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 роботи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Делегування повноважень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Спільне виконання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Складається із працівників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Одного рівня управління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Всіх рівнів і підрозділів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029"/>
          <p:cNvSpPr>
            <a:spLocks noChangeArrowheads="1"/>
          </p:cNvSpPr>
          <p:nvPr/>
        </p:nvSpPr>
        <p:spPr bwMode="auto">
          <a:xfrm>
            <a:off x="76200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Oval 1030"/>
          <p:cNvSpPr>
            <a:spLocks noChangeArrowheads="1"/>
          </p:cNvSpPr>
          <p:nvPr/>
        </p:nvSpPr>
        <p:spPr bwMode="auto">
          <a:xfrm>
            <a:off x="4800600" y="45720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val 1031"/>
          <p:cNvSpPr>
            <a:spLocks noChangeArrowheads="1"/>
          </p:cNvSpPr>
          <p:nvPr/>
        </p:nvSpPr>
        <p:spPr bwMode="auto">
          <a:xfrm>
            <a:off x="6248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Oval 1032"/>
          <p:cNvSpPr>
            <a:spLocks noChangeArrowheads="1"/>
          </p:cNvSpPr>
          <p:nvPr/>
        </p:nvSpPr>
        <p:spPr bwMode="auto">
          <a:xfrm>
            <a:off x="3200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Oval 1033"/>
          <p:cNvSpPr>
            <a:spLocks noChangeArrowheads="1"/>
          </p:cNvSpPr>
          <p:nvPr/>
        </p:nvSpPr>
        <p:spPr bwMode="auto">
          <a:xfrm>
            <a:off x="17526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Oval 1034"/>
          <p:cNvSpPr>
            <a:spLocks noChangeArrowheads="1"/>
          </p:cNvSpPr>
          <p:nvPr/>
        </p:nvSpPr>
        <p:spPr bwMode="auto">
          <a:xfrm>
            <a:off x="3048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Oval 1035"/>
          <p:cNvSpPr>
            <a:spLocks noChangeArrowheads="1"/>
          </p:cNvSpPr>
          <p:nvPr/>
        </p:nvSpPr>
        <p:spPr bwMode="auto">
          <a:xfrm>
            <a:off x="13716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Line 1039"/>
          <p:cNvSpPr>
            <a:spLocks noChangeShapeType="1"/>
          </p:cNvSpPr>
          <p:nvPr/>
        </p:nvSpPr>
        <p:spPr bwMode="auto">
          <a:xfrm flipH="1">
            <a:off x="2819400" y="2438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Oval 1041"/>
          <p:cNvSpPr>
            <a:spLocks noChangeArrowheads="1"/>
          </p:cNvSpPr>
          <p:nvPr/>
        </p:nvSpPr>
        <p:spPr bwMode="auto">
          <a:xfrm>
            <a:off x="3581400" y="1676400"/>
            <a:ext cx="18288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Oval 1042"/>
          <p:cNvSpPr>
            <a:spLocks noChangeArrowheads="1"/>
          </p:cNvSpPr>
          <p:nvPr/>
        </p:nvSpPr>
        <p:spPr bwMode="auto">
          <a:xfrm>
            <a:off x="57912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Line 1043"/>
          <p:cNvSpPr>
            <a:spLocks noChangeShapeType="1"/>
          </p:cNvSpPr>
          <p:nvPr/>
        </p:nvSpPr>
        <p:spPr bwMode="auto">
          <a:xfrm>
            <a:off x="5410200" y="2438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044"/>
          <p:cNvSpPr>
            <a:spLocks noChangeShapeType="1"/>
          </p:cNvSpPr>
          <p:nvPr/>
        </p:nvSpPr>
        <p:spPr bwMode="auto">
          <a:xfrm flipH="1">
            <a:off x="1066800" y="3886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045"/>
          <p:cNvSpPr>
            <a:spLocks noChangeShapeType="1"/>
          </p:cNvSpPr>
          <p:nvPr/>
        </p:nvSpPr>
        <p:spPr bwMode="auto">
          <a:xfrm>
            <a:off x="2362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046"/>
          <p:cNvSpPr>
            <a:spLocks noChangeShapeType="1"/>
          </p:cNvSpPr>
          <p:nvPr/>
        </p:nvSpPr>
        <p:spPr bwMode="auto">
          <a:xfrm>
            <a:off x="67818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047"/>
          <p:cNvSpPr>
            <a:spLocks noChangeShapeType="1"/>
          </p:cNvSpPr>
          <p:nvPr/>
        </p:nvSpPr>
        <p:spPr bwMode="auto">
          <a:xfrm>
            <a:off x="29718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048"/>
          <p:cNvSpPr>
            <a:spLocks noChangeShapeType="1"/>
          </p:cNvSpPr>
          <p:nvPr/>
        </p:nvSpPr>
        <p:spPr bwMode="auto">
          <a:xfrm>
            <a:off x="73914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049"/>
          <p:cNvSpPr>
            <a:spLocks noChangeShapeType="1"/>
          </p:cNvSpPr>
          <p:nvPr/>
        </p:nvSpPr>
        <p:spPr bwMode="auto">
          <a:xfrm flipH="1">
            <a:off x="5562600" y="3886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Text Box 1050"/>
          <p:cNvSpPr txBox="1">
            <a:spLocks noChangeArrowheads="1"/>
          </p:cNvSpPr>
          <p:nvPr/>
        </p:nvSpPr>
        <p:spPr bwMode="auto">
          <a:xfrm>
            <a:off x="3657600" y="1905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Керівник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1051"/>
          <p:cNvSpPr txBox="1">
            <a:spLocks noChangeArrowheads="1"/>
          </p:cNvSpPr>
          <p:nvPr/>
        </p:nvSpPr>
        <p:spPr bwMode="auto">
          <a:xfrm>
            <a:off x="1524000" y="3200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6" name="Text Box 1052"/>
          <p:cNvSpPr txBox="1">
            <a:spLocks noChangeArrowheads="1"/>
          </p:cNvSpPr>
          <p:nvPr/>
        </p:nvSpPr>
        <p:spPr bwMode="auto">
          <a:xfrm>
            <a:off x="5943600" y="3200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7" name="Text Box 1053"/>
          <p:cNvSpPr txBox="1">
            <a:spLocks noChangeArrowheads="1"/>
          </p:cNvSpPr>
          <p:nvPr/>
        </p:nvSpPr>
        <p:spPr bwMode="auto">
          <a:xfrm>
            <a:off x="381000" y="4800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 Box 1054"/>
          <p:cNvSpPr txBox="1">
            <a:spLocks noChangeArrowheads="1"/>
          </p:cNvSpPr>
          <p:nvPr/>
        </p:nvSpPr>
        <p:spPr bwMode="auto">
          <a:xfrm>
            <a:off x="381000" y="4724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79" name="Text Box 1055"/>
          <p:cNvSpPr txBox="1">
            <a:spLocks noChangeArrowheads="1"/>
          </p:cNvSpPr>
          <p:nvPr/>
        </p:nvSpPr>
        <p:spPr bwMode="auto">
          <a:xfrm>
            <a:off x="18288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0" name="Text Box 1056"/>
          <p:cNvSpPr txBox="1">
            <a:spLocks noChangeArrowheads="1"/>
          </p:cNvSpPr>
          <p:nvPr/>
        </p:nvSpPr>
        <p:spPr bwMode="auto">
          <a:xfrm>
            <a:off x="32766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1" name="Text Box 1057"/>
          <p:cNvSpPr txBox="1">
            <a:spLocks noChangeArrowheads="1"/>
          </p:cNvSpPr>
          <p:nvPr/>
        </p:nvSpPr>
        <p:spPr bwMode="auto">
          <a:xfrm>
            <a:off x="4876800" y="4724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2" name="Text Box 1058"/>
          <p:cNvSpPr txBox="1">
            <a:spLocks noChangeArrowheads="1"/>
          </p:cNvSpPr>
          <p:nvPr/>
        </p:nvSpPr>
        <p:spPr bwMode="auto">
          <a:xfrm>
            <a:off x="63246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3" name="Text Box 1059"/>
          <p:cNvSpPr txBox="1">
            <a:spLocks noChangeArrowheads="1"/>
          </p:cNvSpPr>
          <p:nvPr/>
        </p:nvSpPr>
        <p:spPr bwMode="auto">
          <a:xfrm>
            <a:off x="7696200" y="4724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pic>
        <p:nvPicPr>
          <p:cNvPr id="19484" name="Picture 1060" descr="C:\Program Files\Common Files\Microsoft Shared\Clipart\cagcat50\BD0551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40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90750" y="228600"/>
            <a:ext cx="65913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>
                <a:solidFill>
                  <a:srgbClr val="C00000"/>
                </a:solidFill>
              </a:rPr>
              <a:t>Структура </a:t>
            </a:r>
            <a:r>
              <a:rPr kumimoji="1" lang="ru-RU" sz="2800" b="1" dirty="0" err="1">
                <a:solidFill>
                  <a:srgbClr val="C00000"/>
                </a:solidFill>
              </a:rPr>
              <a:t>групи</a:t>
            </a:r>
            <a:endParaRPr kumimoji="1"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kumimoji="1" lang="ru-RU" sz="2800" b="1" dirty="0">
                <a:solidFill>
                  <a:srgbClr val="002060"/>
                </a:solidFill>
              </a:rPr>
              <a:t>1. Принцип «</a:t>
            </a:r>
            <a:r>
              <a:rPr kumimoji="1" lang="ru-RU" sz="2800" b="1" dirty="0" err="1">
                <a:solidFill>
                  <a:srgbClr val="002060"/>
                </a:solidFill>
              </a:rPr>
              <a:t>Пірамиди</a:t>
            </a:r>
            <a:r>
              <a:rPr kumimoji="1" lang="ru-RU" sz="2800" b="1" dirty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4"/>
          <p:cNvSpPr>
            <a:spLocks noChangeArrowheads="1"/>
          </p:cNvSpPr>
          <p:nvPr/>
        </p:nvSpPr>
        <p:spPr bwMode="auto">
          <a:xfrm>
            <a:off x="3657600" y="3124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4953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2667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19050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55626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3657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V="1">
            <a:off x="34290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V="1">
            <a:off x="2895600" y="2362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57150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>
            <a:off x="38100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 flipH="1" flipV="1">
            <a:off x="25908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 flipV="1">
            <a:off x="4800600" y="2209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4648200" y="4038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 flipV="1">
            <a:off x="30480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 flipV="1">
            <a:off x="4191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4800600" y="3352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3810000" y="3429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Лідер</a:t>
            </a: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3810000" y="2057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3733800" y="19050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1981200" y="2971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5029200" y="4876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2743200" y="48768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5638800" y="2971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pic>
        <p:nvPicPr>
          <p:cNvPr id="20504" name="Picture 29" descr="C:\Program Files\Common Files\Microsoft Shared\Clipart\cagcat50\BD0666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2590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23850" y="404813"/>
            <a:ext cx="8569325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Структура </a:t>
            </a:r>
            <a:r>
              <a:rPr kumimoji="1" lang="ru-RU" sz="28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команди</a:t>
            </a:r>
          </a:p>
          <a:p>
            <a:pPr algn="ctr">
              <a:defRPr/>
            </a:pPr>
            <a:r>
              <a:rPr kumimoji="1" lang="ru-RU" sz="28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2. Принцип «Колеса» - КОМАНДА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052513"/>
            <a:ext cx="8229600" cy="5073650"/>
          </a:xfrm>
          <a:solidFill>
            <a:srgbClr val="CCFF99"/>
          </a:solidFill>
        </p:spPr>
        <p:txBody>
          <a:bodyPr/>
          <a:lstStyle/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Відповідність кількісного і якісного складу команди цілям проекту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Ефективна командна робота з управління проектом 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Психологічна сумісність членів команди та формування єдиної «внутрішньо</a:t>
            </a:r>
            <a:r>
              <a:rPr lang="en-US" sz="3000" b="1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проектної» культури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Вільне спілкування в середині команди і напрацювання оптимальних колективних способів вирішення проблем, що виникають</a:t>
            </a:r>
            <a:endParaRPr lang="uk-UA" sz="30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333375"/>
            <a:ext cx="8567738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 err="1">
                <a:solidFill>
                  <a:srgbClr val="C00000"/>
                </a:solidFill>
              </a:rPr>
              <a:t>Формування</a:t>
            </a:r>
            <a:r>
              <a:rPr kumimoji="1" lang="ru-RU" sz="2800" b="1" dirty="0">
                <a:solidFill>
                  <a:srgbClr val="C00000"/>
                </a:solidFill>
              </a:rPr>
              <a:t> </a:t>
            </a:r>
            <a:r>
              <a:rPr kumimoji="1" lang="ru-RU" sz="2800" b="1" dirty="0" err="1">
                <a:solidFill>
                  <a:srgbClr val="C00000"/>
                </a:solidFill>
              </a:rPr>
              <a:t>команди</a:t>
            </a:r>
            <a:r>
              <a:rPr kumimoji="1" lang="ru-RU" sz="2800" b="1" dirty="0">
                <a:solidFill>
                  <a:srgbClr val="C00000"/>
                </a:solidFill>
              </a:rPr>
              <a:t> проекту</a:t>
            </a:r>
            <a:endParaRPr kumimoji="1"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0"/>
            <a:ext cx="7497763" cy="706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Правила створення команди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71550" y="549275"/>
            <a:ext cx="7962900" cy="6092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кількісний склад - від 2 до 12 учасників;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залучення різних учасників (за профілем знань, віком, стажем …).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правильне розуміння всіма членами команди суті проблеми;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надання учасникам команди всієї інформації та документації;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розподіл завдань учасників під час обговорення в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визначення ліміту часу на кожний етап ,дотриманням термінів;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слухати партнерів по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оволодіння навичками розв'язання конфліктів;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подолати пасивну поведінку окремих учасників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дотримання правил і норм, вироблених командою;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незадоволення досягнутим.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04800" y="836613"/>
            <a:ext cx="8534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663" y="333375"/>
            <a:ext cx="7245350" cy="3754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endParaRPr lang="uk-UA" sz="2800" b="1" u="sng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Координатор 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Аналітик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Рятівник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3" descr="D:\Танюша\проект Сила\2018\2\motivation-at-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4132263"/>
            <a:ext cx="7245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1416</Words>
  <Application>Microsoft Office PowerPoint</Application>
  <PresentationFormat>Экран (4:3)</PresentationFormat>
  <Paragraphs>290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Тема. Команди, групи та лідери </vt:lpstr>
      <vt:lpstr>1. Сутність поняття «команда». Переваги командної роботи.  </vt:lpstr>
      <vt:lpstr>Презентация PowerPoint</vt:lpstr>
      <vt:lpstr>Відмінності між групами й командами </vt:lpstr>
      <vt:lpstr>Презентация PowerPoint</vt:lpstr>
      <vt:lpstr>Презентация PowerPoint</vt:lpstr>
      <vt:lpstr>Презентация PowerPoint</vt:lpstr>
      <vt:lpstr>Правила створення команди</vt:lpstr>
      <vt:lpstr>Презентация PowerPoint</vt:lpstr>
      <vt:lpstr>Переваги командної роботи:</vt:lpstr>
      <vt:lpstr>Фактори, що перешкоджають впровадженню командної роботи. </vt:lpstr>
      <vt:lpstr>2.    Стадії розвитку команди. Характеристики ефективної команди. </vt:lpstr>
      <vt:lpstr>Методи організації командної роботи.</vt:lpstr>
      <vt:lpstr>Показники оцінки  ефективності командної роботи </vt:lpstr>
      <vt:lpstr>Характеристики ефективної команди</vt:lpstr>
      <vt:lpstr>Фактори підвищення  ефективності команди</vt:lpstr>
      <vt:lpstr>Фактори неефективності команди</vt:lpstr>
      <vt:lpstr>5 ключових характеристик ефективної команди за версією Google </vt:lpstr>
      <vt:lpstr>3. Ролі членів команди.  Управління командами.</vt:lpstr>
      <vt:lpstr>Ролі членів команди (М. Белбін)</vt:lpstr>
      <vt:lpstr>Види та розміщення кожної ролі </vt:lpstr>
      <vt:lpstr>Ролі,  які сприяють виконанню завдань</vt:lpstr>
      <vt:lpstr>Ролі, орієнтовані на взаємовідносини  </vt:lpstr>
      <vt:lpstr>Етапи управління командами: </vt:lpstr>
      <vt:lpstr> </vt:lpstr>
      <vt:lpstr>Принципи, яких дотримуються лідери: </vt:lpstr>
      <vt:lpstr>Презентация PowerPoint</vt:lpstr>
      <vt:lpstr>Презентация PowerPoint</vt:lpstr>
      <vt:lpstr>Перелік лідерських якостей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Робочі команди (2 год.)</dc:title>
  <dc:creator>Natala</dc:creator>
  <cp:lastModifiedBy>HPuser</cp:lastModifiedBy>
  <cp:revision>14</cp:revision>
  <dcterms:created xsi:type="dcterms:W3CDTF">2018-01-30T07:48:51Z</dcterms:created>
  <dcterms:modified xsi:type="dcterms:W3CDTF">2024-11-27T21:44:19Z</dcterms:modified>
</cp:coreProperties>
</file>