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80" r:id="rId7"/>
    <p:sldId id="260" r:id="rId8"/>
    <p:sldId id="265" r:id="rId9"/>
    <p:sldId id="266" r:id="rId10"/>
    <p:sldId id="261" r:id="rId11"/>
    <p:sldId id="267" r:id="rId12"/>
    <p:sldId id="268" r:id="rId13"/>
    <p:sldId id="262" r:id="rId14"/>
    <p:sldId id="271" r:id="rId15"/>
    <p:sldId id="272" r:id="rId16"/>
    <p:sldId id="273" r:id="rId17"/>
    <p:sldId id="274" r:id="rId18"/>
    <p:sldId id="275" r:id="rId19"/>
    <p:sldId id="269" r:id="rId20"/>
    <p:sldId id="276" r:id="rId21"/>
    <p:sldId id="277" r:id="rId22"/>
    <p:sldId id="278" r:id="rId23"/>
    <p:sldId id="270" r:id="rId24"/>
    <p:sldId id="281" r:id="rId25"/>
    <p:sldId id="279" r:id="rId26"/>
    <p:sldId id="282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0F771-C303-4339-B483-DCF3B39584D9}" type="datetimeFigureOut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8DF4B-58F2-4A02-B5AD-16CB0E9D06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DB3FF-59C9-48EA-A5B4-CF4D41971813}" type="datetimeFigureOut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25CAE-F25F-4FF2-B701-05C056B1C5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DBE95-4A44-4EAF-8A26-97CFB8FD2DEF}" type="datetimeFigureOut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8923D-665E-4F8E-93F9-D42E677647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1CB3A-AE7B-49CE-975A-9D7EE3F3D6AA}" type="datetimeFigureOut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5D492-67C1-4C22-938B-E7DE8B3AD4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91D1-BC44-4C29-AD0E-3A3E95C7E584}" type="datetimeFigureOut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01867-10B7-4D30-A422-F92E0D1D3D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DCD54-0E57-4DE6-8B38-40454E9D5478}" type="datetimeFigureOut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65F5A-704D-4050-B667-29D6A7848E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75CAB-22D9-4C9A-8CAA-A194B5674ABC}" type="datetimeFigureOut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F6254-BDBB-4C4F-9C5F-4B9255A0C7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BA10A-6F78-48F8-A35B-689033BC1CED}" type="datetimeFigureOut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BAC9B-49AF-40FC-A379-7D7BE6DC99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105E1-859B-4C4C-806B-629B03B02DD9}" type="datetimeFigureOut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5912B-37AA-450F-A264-BAB9EA26A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67881-8741-404B-B0F3-04512A85D628}" type="datetimeFigureOut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DE45A-9BCC-4FE5-9B8B-A944F3843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C3C3B-CC43-4F24-9CDC-A0F60D812F6A}" type="datetimeFigureOut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86A5D-5697-4DCB-BDA1-AB21E42B83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A9257E7-D1B9-4F77-8C18-FD5FBFEEC610}" type="datetimeFigureOut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1B63D3-21AB-4C98-823C-0344BD4AE1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-323850" y="2130425"/>
            <a:ext cx="9720263" cy="1470025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ru-RU" sz="6000" b="1" i="1" smtClean="0"/>
              <a:t>Маркетинговая </a:t>
            </a:r>
            <a:br>
              <a:rPr lang="ru-RU" sz="6000" b="1" i="1" smtClean="0"/>
            </a:br>
            <a:r>
              <a:rPr lang="ru-RU" sz="6000" b="1" i="1" smtClean="0"/>
              <a:t>логистика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b="1" smtClean="0">
                <a:solidFill>
                  <a:schemeClr val="accent2"/>
                </a:solidFill>
              </a:rPr>
              <a:t>Инструментарий маркетинговых исследований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79388" y="1655763"/>
            <a:ext cx="8809037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 i="1"/>
              <a:t>Маркетинговое исследование</a:t>
            </a:r>
            <a:r>
              <a:rPr lang="ru-RU" sz="1600" i="1"/>
              <a:t> —</a:t>
            </a:r>
            <a:r>
              <a:rPr lang="ru-RU" sz="1600"/>
              <a:t> любая исследовательская деятельность, обеспечивающая потребности маркетинга, то есть система сбора, обработки, сводки, анализа и прогнозирования данных, необходимых для конкретной маркетинговой деятельности. Таким образом, маркетинговое исследование выступает как начало и логическое завершение любого цикла маркетинговой деятельности предприятия. Цель проведения подобного исследования — уменьшение неопределенности, сопутствующей принятию маркетинговых решений</a:t>
            </a:r>
            <a:r>
              <a:rPr lang="ru-RU" sz="1600">
                <a:solidFill>
                  <a:schemeClr val="hlink"/>
                </a:solidFill>
              </a:rPr>
              <a:t>.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979613" y="3644900"/>
            <a:ext cx="4652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>Элементы маркетингового исследования 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50825" y="4076700"/>
            <a:ext cx="8640763" cy="5810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600"/>
              <a:t>исследования, для того, чтобы быть эффективными, должны носить систематический характер 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50825" y="4706938"/>
            <a:ext cx="8208963" cy="5810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600"/>
              <a:t>при осуществлении маркетинговых исследований должен соблюдаться научный подход, базирующийся на объективности и точности 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250825" y="5338763"/>
            <a:ext cx="8353425" cy="5810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600"/>
              <a:t>исследование — многоступенчатый процесс, включающий сбор данных, регистрацию и анализ данных 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50825" y="5970588"/>
            <a:ext cx="8569325" cy="5810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600"/>
              <a:t>данные могут поступать от самой фирмы, нейтральной организации или специалистов-исследователей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4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b="1" smtClean="0">
                <a:solidFill>
                  <a:schemeClr val="accent2"/>
                </a:solidFill>
              </a:rPr>
              <a:t>Виды исследования</a:t>
            </a:r>
          </a:p>
        </p:txBody>
      </p:sp>
      <p:sp>
        <p:nvSpPr>
          <p:cNvPr id="23554" name="Rectangle 5"/>
          <p:cNvSpPr>
            <a:spLocks noChangeArrowheads="1"/>
          </p:cNvSpPr>
          <p:nvPr/>
        </p:nvSpPr>
        <p:spPr bwMode="auto">
          <a:xfrm>
            <a:off x="323850" y="1484313"/>
            <a:ext cx="86407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/>
              <a:t>Кабинетное исследование —</a:t>
            </a:r>
            <a:r>
              <a:rPr lang="ru-RU"/>
              <a:t> обработка уже существующей вторичной информации (“исследование за письменным столом”). Вторичная информация — данные, собранные ранее для целей, отличных от решаемой в настоящий момент проблемы. </a:t>
            </a:r>
          </a:p>
        </p:txBody>
      </p:sp>
      <p:sp>
        <p:nvSpPr>
          <p:cNvPr id="23555" name="Rectangle 6"/>
          <p:cNvSpPr>
            <a:spLocks noChangeArrowheads="1"/>
          </p:cNvSpPr>
          <p:nvPr/>
        </p:nvSpPr>
        <p:spPr bwMode="auto">
          <a:xfrm>
            <a:off x="323850" y="4437063"/>
            <a:ext cx="86407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/>
              <a:t>Полевое исследование —</a:t>
            </a:r>
            <a:r>
              <a:rPr lang="ru-RU"/>
              <a:t> сбор и обработка данных специально для конкретного маркетингового анализа. Полевое исследование основывается на </a:t>
            </a:r>
            <a:r>
              <a:rPr lang="ru-RU" i="1"/>
              <a:t>первичной информации,</a:t>
            </a:r>
            <a:r>
              <a:rPr lang="ru-RU"/>
              <a:t> то есть на только что полученных данных для решения конкретной исследуемой проблемы. </a:t>
            </a:r>
          </a:p>
        </p:txBody>
      </p:sp>
      <p:sp>
        <p:nvSpPr>
          <p:cNvPr id="23556" name="Rectangle 7"/>
          <p:cNvSpPr>
            <a:spLocks noChangeArrowheads="1"/>
          </p:cNvSpPr>
          <p:nvPr/>
        </p:nvSpPr>
        <p:spPr bwMode="auto">
          <a:xfrm>
            <a:off x="323850" y="2697163"/>
            <a:ext cx="8640763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 b="1" i="1"/>
              <a:t>Достоинства</a:t>
            </a:r>
            <a:r>
              <a:rPr lang="ru-RU" sz="1400" i="1"/>
              <a:t> вторичной информации:</a:t>
            </a:r>
            <a:r>
              <a:rPr lang="ru-RU" sz="1400"/>
              <a:t> небольшая стоимость работ, поскольку не нужен сбор новых данных; быстрота сбора материала; наличие нескольких источников информации; достоверность информации от независимых источников; возможность предварительного анализа проблемы.</a:t>
            </a:r>
            <a:r>
              <a:rPr lang="ru-RU"/>
              <a:t> </a:t>
            </a:r>
            <a:endParaRPr lang="ru-RU" i="1"/>
          </a:p>
          <a:p>
            <a:r>
              <a:rPr lang="ru-RU" sz="1400" b="1" i="1"/>
              <a:t>Недостатки:</a:t>
            </a:r>
            <a:r>
              <a:rPr lang="ru-RU" sz="1400" i="1"/>
              <a:t> </a:t>
            </a:r>
            <a:r>
              <a:rPr lang="ru-RU" sz="1400"/>
              <a:t>не всегда подходит для целей проводимого исследования в силу общего характера; информация может быть устаревшей; методология, по которой собраны данные, может быть несоответствующей целям настоящего исследования.</a:t>
            </a:r>
          </a:p>
        </p:txBody>
      </p:sp>
      <p:sp>
        <p:nvSpPr>
          <p:cNvPr id="23557" name="Rectangle 8"/>
          <p:cNvSpPr>
            <a:spLocks noChangeArrowheads="1"/>
          </p:cNvSpPr>
          <p:nvPr/>
        </p:nvSpPr>
        <p:spPr bwMode="auto">
          <a:xfrm>
            <a:off x="250825" y="5661025"/>
            <a:ext cx="8640763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 i="1"/>
              <a:t>Достоинства первичной информации:</a:t>
            </a:r>
            <a:r>
              <a:rPr lang="ru-RU" sz="1400"/>
              <a:t> данные собираются в соответствии с точными целями исследовательской задачи; методология сбора данных контролируется, все результаты доступны для предприятия и могут быть засекречены. </a:t>
            </a:r>
            <a:r>
              <a:rPr lang="ru-RU" sz="1400" i="1"/>
              <a:t>Недостатки:</a:t>
            </a:r>
            <a:r>
              <a:rPr lang="ru-RU" sz="1400"/>
              <a:t> значительные затраты материальных и трудовых ресурсов.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solidFill>
                  <a:schemeClr val="accent2"/>
                </a:solidFill>
              </a:rPr>
              <a:t>Определение проблемы исследования</a:t>
            </a:r>
            <a:r>
              <a:rPr lang="ru-RU" sz="4000" smtClean="0"/>
              <a:t> </a:t>
            </a:r>
          </a:p>
        </p:txBody>
      </p:sp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395288" y="1844675"/>
            <a:ext cx="84248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600" b="1" i="1"/>
              <a:t>Определение проблемы</a:t>
            </a:r>
            <a:r>
              <a:rPr lang="ru-RU" sz="1600" i="1"/>
              <a:t> —</a:t>
            </a:r>
            <a:r>
              <a:rPr lang="ru-RU" sz="1600"/>
              <a:t> формулирование объекта, предмета и метода маркетингового исследования. Выполнение этой операции ориентирует на сбор и анализ конкретной информации, нужной для принятия управленческого решения </a:t>
            </a:r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323850" y="2997200"/>
            <a:ext cx="835342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600" b="1"/>
              <a:t>Под </a:t>
            </a:r>
            <a:r>
              <a:rPr lang="ru-RU" sz="1600" b="1" i="1"/>
              <a:t>объектом исследования</a:t>
            </a:r>
            <a:r>
              <a:rPr lang="ru-RU" sz="1600"/>
              <a:t> подразумевается ограниченная вещественно, во времени и в пространстве реальность. Иными словами — это изучаемая “генеральная совокупность”: географический рынок, определенная группа потребителей, конкретная система, фирмы-конкуренты, внутренняя среда предприятия и т.д. </a:t>
            </a:r>
          </a:p>
          <a:p>
            <a:endParaRPr lang="ru-RU" sz="1600"/>
          </a:p>
          <a:p>
            <a:r>
              <a:rPr lang="ru-RU" sz="1600" b="1" i="1"/>
              <a:t>Предмет исследования</a:t>
            </a:r>
            <a:r>
              <a:rPr lang="ru-RU" sz="1600" i="1"/>
              <a:t> —</a:t>
            </a:r>
            <a:r>
              <a:rPr lang="ru-RU" sz="1600"/>
              <a:t> субъект маркетингового действия. В качестве предметов исследования могут выступать конкретные товары, услуги, потенциал или имидж предприятия, то есть то, по чему планируется принятие управленческого решения на основе результатов маркетингового исследования. </a:t>
            </a:r>
          </a:p>
          <a:p>
            <a:endParaRPr lang="ru-RU" sz="1600"/>
          </a:p>
          <a:p>
            <a:r>
              <a:rPr lang="ru-RU" sz="1600" b="1" i="1"/>
              <a:t>Метод исследования</a:t>
            </a:r>
            <a:r>
              <a:rPr lang="ru-RU" sz="1600"/>
              <a:t> — способ проведения маркетингового исследования. Поскольку стоимость исследования определяется выбранным методом анализа, то способ его проведения должен быть выбран на стадии формулирования проблемы.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4" descr="Картинка 8 из 1554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46638" y="4616450"/>
            <a:ext cx="3048000" cy="209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0063" y="3013075"/>
            <a:ext cx="2339975" cy="233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Сегментирование рынка: о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бщий подход</a:t>
            </a:r>
            <a:endParaRPr lang="ru-RU" sz="3200" smtClean="0"/>
          </a:p>
        </p:txBody>
      </p:sp>
      <p:sp>
        <p:nvSpPr>
          <p:cNvPr id="25604" name="Прямоугольник 4"/>
          <p:cNvSpPr>
            <a:spLocks noChangeArrowheads="1"/>
          </p:cNvSpPr>
          <p:nvPr/>
        </p:nvSpPr>
        <p:spPr bwMode="auto">
          <a:xfrm>
            <a:off x="341313" y="1341438"/>
            <a:ext cx="8316912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Рынки состоят из </a:t>
            </a:r>
            <a:r>
              <a:rPr lang="ru-RU">
                <a:solidFill>
                  <a:srgbClr val="FF0000"/>
                </a:solidFill>
              </a:rPr>
              <a:t>покупателей</a:t>
            </a:r>
            <a:r>
              <a:rPr lang="ru-RU"/>
              <a:t>, а покупатели отличаются друг от друга разными </a:t>
            </a:r>
            <a:r>
              <a:rPr lang="ru-RU">
                <a:solidFill>
                  <a:srgbClr val="FF0000"/>
                </a:solidFill>
              </a:rPr>
              <a:t>параметрами</a:t>
            </a:r>
            <a:r>
              <a:rPr lang="ru-RU"/>
              <a:t>. </a:t>
            </a:r>
          </a:p>
          <a:p>
            <a:r>
              <a:rPr lang="ru-RU"/>
              <a:t>Разными могут быть: потребности,   ресурсы, географическое положение, покупательские отношения и привычки. </a:t>
            </a:r>
          </a:p>
          <a:p>
            <a:r>
              <a:rPr lang="ru-RU" b="1">
                <a:solidFill>
                  <a:srgbClr val="FF0000"/>
                </a:solidFill>
              </a:rPr>
              <a:t>Любой </a:t>
            </a:r>
            <a:r>
              <a:rPr lang="ru-RU"/>
              <a:t>из этих переменных можно воспользоваться в качестве основы для сегментирования рынка.</a:t>
            </a:r>
          </a:p>
        </p:txBody>
      </p:sp>
      <p:sp>
        <p:nvSpPr>
          <p:cNvPr id="25605" name="Прямоугольник 5"/>
          <p:cNvSpPr>
            <a:spLocks noChangeArrowheads="1"/>
          </p:cNvSpPr>
          <p:nvPr/>
        </p:nvSpPr>
        <p:spPr bwMode="auto">
          <a:xfrm>
            <a:off x="250825" y="3462338"/>
            <a:ext cx="5113338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Какого-то единого метода сегментирования рынка не существует. </a:t>
            </a:r>
          </a:p>
          <a:p>
            <a:endParaRPr lang="ru-RU"/>
          </a:p>
          <a:p>
            <a:r>
              <a:rPr lang="ru-RU"/>
              <a:t>Деятелю рынка необходимо опробовать варианты сегментирования на основе разных переменных параметров, одного или нескольких сразу, в попытках отыскать наиболее полезный подход к рассмотрению структуры рынка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Сегментирование рынка: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по географическому принципу</a:t>
            </a:r>
            <a:endParaRPr lang="ru-RU" sz="320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484188" y="2108200"/>
            <a:ext cx="90170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dirty="0">
                <a:latin typeface="+mj-lt"/>
              </a:rPr>
              <a:t>Регион</a:t>
            </a:r>
            <a:r>
              <a:rPr lang="ru-RU" sz="1200" dirty="0">
                <a:latin typeface="+mj-lt"/>
                <a:ea typeface="Times New Roman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388" y="2820988"/>
            <a:ext cx="2611437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latin typeface="+mj-lt"/>
              </a:rPr>
              <a:t>Тихоокеанские штаты, </a:t>
            </a:r>
          </a:p>
          <a:p>
            <a:pPr>
              <a:defRPr/>
            </a:pPr>
            <a:r>
              <a:rPr lang="ru-RU" dirty="0">
                <a:latin typeface="+mj-lt"/>
              </a:rPr>
              <a:t>Горные штаты, </a:t>
            </a:r>
          </a:p>
          <a:p>
            <a:pPr>
              <a:defRPr/>
            </a:pPr>
            <a:r>
              <a:rPr lang="ru-RU" dirty="0">
                <a:latin typeface="+mj-lt"/>
              </a:rPr>
              <a:t>Северо-западный центр, </a:t>
            </a:r>
          </a:p>
          <a:p>
            <a:pPr>
              <a:defRPr/>
            </a:pPr>
            <a:r>
              <a:rPr lang="ru-RU" dirty="0">
                <a:latin typeface="+mj-lt"/>
              </a:rPr>
              <a:t>Юго-западный центр, </a:t>
            </a:r>
          </a:p>
          <a:p>
            <a:pPr>
              <a:defRPr/>
            </a:pPr>
            <a:r>
              <a:rPr lang="ru-RU" dirty="0">
                <a:latin typeface="+mj-lt"/>
              </a:rPr>
              <a:t>Северо-восточный центр, </a:t>
            </a:r>
          </a:p>
          <a:p>
            <a:pPr>
              <a:defRPr/>
            </a:pPr>
            <a:r>
              <a:rPr lang="ru-RU" dirty="0">
                <a:latin typeface="+mj-lt"/>
              </a:rPr>
              <a:t>Юго-восточный центр, </a:t>
            </a:r>
          </a:p>
          <a:p>
            <a:pPr>
              <a:defRPr/>
            </a:pPr>
            <a:r>
              <a:rPr lang="ru-RU" dirty="0">
                <a:latin typeface="+mj-lt"/>
              </a:rPr>
              <a:t>Юго-Атлантические штаты, </a:t>
            </a:r>
          </a:p>
          <a:p>
            <a:pPr>
              <a:defRPr/>
            </a:pPr>
            <a:r>
              <a:rPr lang="ru-RU" dirty="0" err="1">
                <a:latin typeface="+mj-lt"/>
              </a:rPr>
              <a:t>Средене</a:t>
            </a:r>
            <a:r>
              <a:rPr lang="ru-RU" dirty="0">
                <a:latin typeface="+mj-lt"/>
              </a:rPr>
              <a:t>-Атлантические штаты, </a:t>
            </a:r>
          </a:p>
          <a:p>
            <a:pPr>
              <a:defRPr/>
            </a:pPr>
            <a:r>
              <a:rPr lang="ru-RU" dirty="0">
                <a:latin typeface="+mj-lt"/>
              </a:rPr>
              <a:t>Новая Англия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411413" y="2060575"/>
            <a:ext cx="1611312" cy="646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>
                <a:latin typeface="Calibri" pitchFamily="34" charset="0"/>
              </a:rPr>
              <a:t>Округа </a:t>
            </a:r>
          </a:p>
          <a:p>
            <a:pPr algn="ctr"/>
            <a:r>
              <a:rPr lang="ru-RU">
                <a:latin typeface="Calibri" pitchFamily="34" charset="0"/>
              </a:rPr>
              <a:t>(по величине)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57500" y="3021013"/>
            <a:ext cx="720725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latin typeface="+mj-lt"/>
              </a:rPr>
              <a:t>А, </a:t>
            </a:r>
          </a:p>
          <a:p>
            <a:pPr>
              <a:defRPr/>
            </a:pPr>
            <a:r>
              <a:rPr lang="ru-RU" dirty="0">
                <a:latin typeface="+mj-lt"/>
              </a:rPr>
              <a:t>Б, </a:t>
            </a:r>
          </a:p>
          <a:p>
            <a:pPr>
              <a:defRPr/>
            </a:pPr>
            <a:r>
              <a:rPr lang="ru-RU" dirty="0">
                <a:latin typeface="+mj-lt"/>
              </a:rPr>
              <a:t>В, </a:t>
            </a:r>
          </a:p>
          <a:p>
            <a:pPr>
              <a:defRPr/>
            </a:pPr>
            <a:r>
              <a:rPr lang="ru-RU" dirty="0">
                <a:latin typeface="+mj-lt"/>
              </a:rPr>
              <a:t>Г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878263" y="1268413"/>
            <a:ext cx="2133600" cy="1477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latin typeface="+mj-lt"/>
              </a:rPr>
              <a:t>Город или стандартный </a:t>
            </a:r>
            <a:r>
              <a:rPr lang="ru-RU" dirty="0" err="1">
                <a:latin typeface="+mj-lt"/>
              </a:rPr>
              <a:t>метрополитенский</a:t>
            </a:r>
            <a:r>
              <a:rPr lang="ru-RU" dirty="0">
                <a:latin typeface="+mj-lt"/>
              </a:rPr>
              <a:t> ареал (числу жителей)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851275" y="2814638"/>
            <a:ext cx="2449513" cy="25860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latin typeface="+mj-lt"/>
              </a:rPr>
              <a:t>менее 5 тыс. человек, </a:t>
            </a:r>
          </a:p>
          <a:p>
            <a:pPr>
              <a:defRPr/>
            </a:pPr>
            <a:r>
              <a:rPr lang="ru-RU" dirty="0">
                <a:latin typeface="+mj-lt"/>
              </a:rPr>
              <a:t>5-20 тыс. человек, </a:t>
            </a:r>
          </a:p>
          <a:p>
            <a:pPr>
              <a:defRPr/>
            </a:pPr>
            <a:r>
              <a:rPr lang="ru-RU" dirty="0">
                <a:latin typeface="+mj-lt"/>
              </a:rPr>
              <a:t>20-50 тыс. человек, </a:t>
            </a:r>
          </a:p>
          <a:p>
            <a:pPr>
              <a:defRPr/>
            </a:pPr>
            <a:r>
              <a:rPr lang="ru-RU" dirty="0">
                <a:latin typeface="+mj-lt"/>
              </a:rPr>
              <a:t>50-100 тыс. человек, </a:t>
            </a:r>
          </a:p>
          <a:p>
            <a:pPr>
              <a:defRPr/>
            </a:pPr>
            <a:r>
              <a:rPr lang="ru-RU" dirty="0">
                <a:latin typeface="+mj-lt"/>
              </a:rPr>
              <a:t>100-250 тыс. человек, </a:t>
            </a:r>
          </a:p>
          <a:p>
            <a:pPr>
              <a:defRPr/>
            </a:pPr>
            <a:r>
              <a:rPr lang="ru-RU" dirty="0">
                <a:latin typeface="+mj-lt"/>
              </a:rPr>
              <a:t>250-500 тыс. человек, </a:t>
            </a:r>
          </a:p>
          <a:p>
            <a:pPr>
              <a:defRPr/>
            </a:pPr>
            <a:r>
              <a:rPr lang="ru-RU" dirty="0">
                <a:latin typeface="+mj-lt"/>
              </a:rPr>
              <a:t>0,5-1,0 млн. человек, </a:t>
            </a:r>
          </a:p>
          <a:p>
            <a:pPr>
              <a:defRPr/>
            </a:pPr>
            <a:r>
              <a:rPr lang="ru-RU" dirty="0">
                <a:latin typeface="+mj-lt"/>
              </a:rPr>
              <a:t>1-4 млн. человек, </a:t>
            </a:r>
          </a:p>
          <a:p>
            <a:pPr>
              <a:defRPr/>
            </a:pPr>
            <a:r>
              <a:rPr lang="ru-RU" dirty="0">
                <a:latin typeface="+mj-lt"/>
              </a:rPr>
              <a:t>свыше 4 млн. человек. 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468313" y="2654300"/>
            <a:ext cx="996950" cy="3487738"/>
          </a:xfrm>
          <a:prstGeom prst="downArrow">
            <a:avLst/>
          </a:prstGeom>
          <a:solidFill>
            <a:schemeClr val="bg1">
              <a:lumMod val="95000"/>
              <a:alpha val="19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+mj-lt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2578100" y="2706688"/>
            <a:ext cx="998538" cy="3435350"/>
          </a:xfrm>
          <a:prstGeom prst="downArrow">
            <a:avLst/>
          </a:prstGeom>
          <a:solidFill>
            <a:schemeClr val="bg1">
              <a:lumMod val="95000"/>
              <a:alpha val="19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+mj-lt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4498975" y="2695575"/>
            <a:ext cx="1081088" cy="3446463"/>
          </a:xfrm>
          <a:prstGeom prst="downArrow">
            <a:avLst/>
          </a:prstGeom>
          <a:solidFill>
            <a:schemeClr val="bg1">
              <a:lumMod val="95000"/>
              <a:alpha val="19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+mj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862888" y="3141663"/>
            <a:ext cx="1304925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latin typeface="+mj-lt"/>
              </a:rPr>
              <a:t>Северный, Южный</a:t>
            </a:r>
          </a:p>
        </p:txBody>
      </p:sp>
      <p:sp>
        <p:nvSpPr>
          <p:cNvPr id="26636" name="Прямоугольник 13"/>
          <p:cNvSpPr>
            <a:spLocks noChangeArrowheads="1"/>
          </p:cNvSpPr>
          <p:nvPr/>
        </p:nvSpPr>
        <p:spPr bwMode="auto">
          <a:xfrm>
            <a:off x="6273800" y="1984375"/>
            <a:ext cx="12509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00000"/>
                </a:solidFill>
                <a:latin typeface="Calibri" pitchFamily="34" charset="0"/>
              </a:rPr>
              <a:t>Плотность населения</a:t>
            </a:r>
          </a:p>
        </p:txBody>
      </p:sp>
      <p:sp>
        <p:nvSpPr>
          <p:cNvPr id="26637" name="Прямоугольник 14"/>
          <p:cNvSpPr>
            <a:spLocks noChangeArrowheads="1"/>
          </p:cNvSpPr>
          <p:nvPr/>
        </p:nvSpPr>
        <p:spPr bwMode="auto">
          <a:xfrm>
            <a:off x="7956550" y="2108200"/>
            <a:ext cx="9064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0000"/>
                </a:solidFill>
                <a:latin typeface="Calibri" pitchFamily="34" charset="0"/>
              </a:rPr>
              <a:t>Климат</a:t>
            </a:r>
          </a:p>
        </p:txBody>
      </p:sp>
      <p:sp>
        <p:nvSpPr>
          <p:cNvPr id="26638" name="Прямоугольник 15"/>
          <p:cNvSpPr>
            <a:spLocks noChangeArrowheads="1"/>
          </p:cNvSpPr>
          <p:nvPr/>
        </p:nvSpPr>
        <p:spPr bwMode="auto">
          <a:xfrm>
            <a:off x="6234113" y="3021013"/>
            <a:ext cx="16287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00000"/>
                </a:solidFill>
                <a:latin typeface="Calibri" pitchFamily="34" charset="0"/>
              </a:rPr>
              <a:t>Города, </a:t>
            </a:r>
          </a:p>
          <a:p>
            <a:r>
              <a:rPr lang="ru-RU">
                <a:solidFill>
                  <a:srgbClr val="000000"/>
                </a:solidFill>
                <a:latin typeface="Calibri" pitchFamily="34" charset="0"/>
              </a:rPr>
              <a:t>пригороды, </a:t>
            </a:r>
          </a:p>
          <a:p>
            <a:r>
              <a:rPr lang="ru-RU">
                <a:solidFill>
                  <a:srgbClr val="000000"/>
                </a:solidFill>
                <a:latin typeface="Calibri" pitchFamily="34" charset="0"/>
              </a:rPr>
              <a:t>сельская местность</a:t>
            </a:r>
          </a:p>
        </p:txBody>
      </p:sp>
      <p:sp>
        <p:nvSpPr>
          <p:cNvPr id="17" name="Стрелка вниз 16"/>
          <p:cNvSpPr/>
          <p:nvPr/>
        </p:nvSpPr>
        <p:spPr>
          <a:xfrm>
            <a:off x="6292850" y="2706688"/>
            <a:ext cx="1081088" cy="3446462"/>
          </a:xfrm>
          <a:prstGeom prst="downArrow">
            <a:avLst/>
          </a:prstGeom>
          <a:solidFill>
            <a:schemeClr val="bg1">
              <a:lumMod val="95000"/>
              <a:alpha val="19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+mj-lt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7877175" y="2719388"/>
            <a:ext cx="1082675" cy="3444875"/>
          </a:xfrm>
          <a:prstGeom prst="downArrow">
            <a:avLst/>
          </a:prstGeom>
          <a:solidFill>
            <a:schemeClr val="bg1">
              <a:lumMod val="95000"/>
              <a:alpha val="19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79388" y="1773238"/>
            <a:ext cx="1744662" cy="50847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924050" y="1773238"/>
            <a:ext cx="1328738" cy="50847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252788" y="1773238"/>
            <a:ext cx="1606550" cy="50847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889500" y="1773238"/>
            <a:ext cx="1376363" cy="508476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6228184" y="1772816"/>
            <a:ext cx="2808312" cy="5085184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65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 Сегментирование рынка: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по демографическому принципу</a:t>
            </a:r>
            <a:endParaRPr lang="ru-RU" sz="3200" smtClean="0"/>
          </a:p>
        </p:txBody>
      </p:sp>
      <p:sp>
        <p:nvSpPr>
          <p:cNvPr id="27657" name="Прямоугольник 3"/>
          <p:cNvSpPr>
            <a:spLocks noChangeArrowheads="1"/>
          </p:cNvSpPr>
          <p:nvPr/>
        </p:nvSpPr>
        <p:spPr bwMode="auto">
          <a:xfrm>
            <a:off x="6391275" y="2530475"/>
            <a:ext cx="2752725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/>
              <a:t>Русские, </a:t>
            </a:r>
          </a:p>
          <a:p>
            <a:r>
              <a:rPr lang="ru-RU" sz="1600"/>
              <a:t>американцы, </a:t>
            </a:r>
          </a:p>
          <a:p>
            <a:r>
              <a:rPr lang="ru-RU" sz="1600"/>
              <a:t>англичане, </a:t>
            </a:r>
          </a:p>
          <a:p>
            <a:r>
              <a:rPr lang="ru-RU" sz="1600"/>
              <a:t>французы, </a:t>
            </a:r>
          </a:p>
          <a:p>
            <a:r>
              <a:rPr lang="ru-RU" sz="1600"/>
              <a:t>немцы, </a:t>
            </a:r>
          </a:p>
          <a:p>
            <a:r>
              <a:rPr lang="ru-RU" sz="1600"/>
              <a:t>скандинавы, </a:t>
            </a:r>
          </a:p>
          <a:p>
            <a:r>
              <a:rPr lang="ru-RU" sz="1600"/>
              <a:t>итальянцы, </a:t>
            </a:r>
          </a:p>
          <a:p>
            <a:r>
              <a:rPr lang="ru-RU" sz="1600"/>
              <a:t>латиноамериканцы, </a:t>
            </a:r>
          </a:p>
          <a:p>
            <a:r>
              <a:rPr lang="ru-RU" sz="1600"/>
              <a:t>жители Среднего Востока, </a:t>
            </a:r>
          </a:p>
          <a:p>
            <a:r>
              <a:rPr lang="ru-RU" sz="1600"/>
              <a:t>японцы</a:t>
            </a:r>
          </a:p>
        </p:txBody>
      </p:sp>
      <p:sp>
        <p:nvSpPr>
          <p:cNvPr id="27658" name="Прямоугольник 4"/>
          <p:cNvSpPr>
            <a:spLocks noChangeArrowheads="1"/>
          </p:cNvSpPr>
          <p:nvPr/>
        </p:nvSpPr>
        <p:spPr bwMode="auto">
          <a:xfrm>
            <a:off x="571500" y="1989138"/>
            <a:ext cx="10080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000000"/>
                </a:solidFill>
              </a:rPr>
              <a:t>Возраст </a:t>
            </a:r>
          </a:p>
        </p:txBody>
      </p:sp>
      <p:sp>
        <p:nvSpPr>
          <p:cNvPr id="27659" name="Прямоугольник 5"/>
          <p:cNvSpPr>
            <a:spLocks noChangeArrowheads="1"/>
          </p:cNvSpPr>
          <p:nvPr/>
        </p:nvSpPr>
        <p:spPr bwMode="auto">
          <a:xfrm>
            <a:off x="323850" y="2555875"/>
            <a:ext cx="1655763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rgbClr val="000000"/>
                </a:solidFill>
              </a:rPr>
              <a:t>Моложе 6 лет, </a:t>
            </a:r>
          </a:p>
          <a:p>
            <a:r>
              <a:rPr lang="ru-RU" sz="1600">
                <a:solidFill>
                  <a:srgbClr val="000000"/>
                </a:solidFill>
              </a:rPr>
              <a:t>6-11 лет, </a:t>
            </a:r>
          </a:p>
          <a:p>
            <a:r>
              <a:rPr lang="ru-RU" sz="1600">
                <a:solidFill>
                  <a:srgbClr val="000000"/>
                </a:solidFill>
              </a:rPr>
              <a:t>12-19 лет, </a:t>
            </a:r>
          </a:p>
          <a:p>
            <a:r>
              <a:rPr lang="ru-RU" sz="1600">
                <a:solidFill>
                  <a:srgbClr val="000000"/>
                </a:solidFill>
              </a:rPr>
              <a:t>20-34 года, </a:t>
            </a:r>
          </a:p>
          <a:p>
            <a:r>
              <a:rPr lang="ru-RU" sz="1600">
                <a:solidFill>
                  <a:srgbClr val="000000"/>
                </a:solidFill>
              </a:rPr>
              <a:t>35-49 лет, </a:t>
            </a:r>
          </a:p>
          <a:p>
            <a:r>
              <a:rPr lang="ru-RU" sz="1600">
                <a:solidFill>
                  <a:srgbClr val="000000"/>
                </a:solidFill>
              </a:rPr>
              <a:t>50-64 года, </a:t>
            </a:r>
          </a:p>
          <a:p>
            <a:r>
              <a:rPr lang="ru-RU" sz="1600">
                <a:solidFill>
                  <a:srgbClr val="000000"/>
                </a:solidFill>
              </a:rPr>
              <a:t>старше 65 лет</a:t>
            </a:r>
          </a:p>
        </p:txBody>
      </p:sp>
      <p:sp>
        <p:nvSpPr>
          <p:cNvPr id="27660" name="Прямоугольник 6"/>
          <p:cNvSpPr>
            <a:spLocks noChangeArrowheads="1"/>
          </p:cNvSpPr>
          <p:nvPr/>
        </p:nvSpPr>
        <p:spPr bwMode="auto">
          <a:xfrm>
            <a:off x="2427288" y="2009775"/>
            <a:ext cx="5619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000000"/>
                </a:solidFill>
              </a:rPr>
              <a:t>Пол</a:t>
            </a:r>
          </a:p>
        </p:txBody>
      </p:sp>
      <p:sp>
        <p:nvSpPr>
          <p:cNvPr id="27661" name="Прямоугольник 7"/>
          <p:cNvSpPr>
            <a:spLocks noChangeArrowheads="1"/>
          </p:cNvSpPr>
          <p:nvPr/>
        </p:nvSpPr>
        <p:spPr bwMode="auto">
          <a:xfrm>
            <a:off x="2068513" y="2622550"/>
            <a:ext cx="13255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rgbClr val="000000"/>
                </a:solidFill>
              </a:rPr>
              <a:t>Мужчины,</a:t>
            </a:r>
          </a:p>
          <a:p>
            <a:r>
              <a:rPr lang="ru-RU" sz="1600">
                <a:solidFill>
                  <a:srgbClr val="000000"/>
                </a:solidFill>
              </a:rPr>
              <a:t>Женщины</a:t>
            </a:r>
          </a:p>
        </p:txBody>
      </p:sp>
      <p:sp>
        <p:nvSpPr>
          <p:cNvPr id="27662" name="Прямоугольник 8"/>
          <p:cNvSpPr>
            <a:spLocks noChangeArrowheads="1"/>
          </p:cNvSpPr>
          <p:nvPr/>
        </p:nvSpPr>
        <p:spPr bwMode="auto">
          <a:xfrm>
            <a:off x="3565525" y="1976438"/>
            <a:ext cx="10810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rgbClr val="000000"/>
                </a:solidFill>
              </a:rPr>
              <a:t>Размер семьи</a:t>
            </a:r>
          </a:p>
        </p:txBody>
      </p:sp>
      <p:sp>
        <p:nvSpPr>
          <p:cNvPr id="27663" name="Прямоугольник 9"/>
          <p:cNvSpPr>
            <a:spLocks noChangeArrowheads="1"/>
          </p:cNvSpPr>
          <p:nvPr/>
        </p:nvSpPr>
        <p:spPr bwMode="auto">
          <a:xfrm>
            <a:off x="3252788" y="2665413"/>
            <a:ext cx="18637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rgbClr val="000000"/>
                </a:solidFill>
              </a:rPr>
              <a:t>1-2 человека, </a:t>
            </a:r>
          </a:p>
          <a:p>
            <a:r>
              <a:rPr lang="ru-RU" sz="1600">
                <a:solidFill>
                  <a:srgbClr val="000000"/>
                </a:solidFill>
              </a:rPr>
              <a:t>3-4, 5 человек </a:t>
            </a:r>
          </a:p>
          <a:p>
            <a:r>
              <a:rPr lang="ru-RU" sz="1600">
                <a:solidFill>
                  <a:srgbClr val="000000"/>
                </a:solidFill>
              </a:rPr>
              <a:t>Более</a:t>
            </a:r>
          </a:p>
        </p:txBody>
      </p:sp>
      <p:sp>
        <p:nvSpPr>
          <p:cNvPr id="27664" name="Прямоугольник 10"/>
          <p:cNvSpPr>
            <a:spLocks noChangeArrowheads="1"/>
          </p:cNvSpPr>
          <p:nvPr/>
        </p:nvSpPr>
        <p:spPr bwMode="auto">
          <a:xfrm>
            <a:off x="5173663" y="1993900"/>
            <a:ext cx="6445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000000"/>
                </a:solidFill>
              </a:rPr>
              <a:t>Раса</a:t>
            </a:r>
          </a:p>
        </p:txBody>
      </p:sp>
      <p:sp>
        <p:nvSpPr>
          <p:cNvPr id="27665" name="Прямоугольник 11"/>
          <p:cNvSpPr>
            <a:spLocks noChangeArrowheads="1"/>
          </p:cNvSpPr>
          <p:nvPr/>
        </p:nvSpPr>
        <p:spPr bwMode="auto">
          <a:xfrm>
            <a:off x="5130800" y="2492375"/>
            <a:ext cx="11049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rgbClr val="000000"/>
                </a:solidFill>
              </a:rPr>
              <a:t>Белый, </a:t>
            </a:r>
          </a:p>
          <a:p>
            <a:r>
              <a:rPr lang="ru-RU" sz="1600">
                <a:solidFill>
                  <a:srgbClr val="000000"/>
                </a:solidFill>
              </a:rPr>
              <a:t>негр, </a:t>
            </a:r>
          </a:p>
          <a:p>
            <a:r>
              <a:rPr lang="ru-RU" sz="1600">
                <a:solidFill>
                  <a:srgbClr val="000000"/>
                </a:solidFill>
              </a:rPr>
              <a:t>житель Востока</a:t>
            </a:r>
          </a:p>
        </p:txBody>
      </p:sp>
      <p:sp>
        <p:nvSpPr>
          <p:cNvPr id="27666" name="Прямоугольник 12"/>
          <p:cNvSpPr>
            <a:spLocks noChangeArrowheads="1"/>
          </p:cNvSpPr>
          <p:nvPr/>
        </p:nvSpPr>
        <p:spPr bwMode="auto">
          <a:xfrm>
            <a:off x="6372225" y="2062163"/>
            <a:ext cx="1976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0000"/>
                </a:solidFill>
              </a:rPr>
              <a:t>Национальность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 Сегментирование рынка: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по психографическому принципу</a:t>
            </a:r>
          </a:p>
        </p:txBody>
      </p:sp>
      <p:sp>
        <p:nvSpPr>
          <p:cNvPr id="28674" name="Прямоугольник 3"/>
          <p:cNvSpPr>
            <a:spLocks noChangeArrowheads="1"/>
          </p:cNvSpPr>
          <p:nvPr/>
        </p:nvSpPr>
        <p:spPr bwMode="auto">
          <a:xfrm>
            <a:off x="2911475" y="2574925"/>
            <a:ext cx="3600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Увлекающаяся натура, </a:t>
            </a:r>
          </a:p>
          <a:p>
            <a:r>
              <a:rPr lang="ru-RU"/>
              <a:t>любитель покупать «как все»,</a:t>
            </a:r>
          </a:p>
          <a:p>
            <a:r>
              <a:rPr lang="ru-RU"/>
              <a:t>авторитарная натура, </a:t>
            </a:r>
          </a:p>
          <a:p>
            <a:r>
              <a:rPr lang="ru-RU"/>
              <a:t>честолюбивая натура</a:t>
            </a:r>
          </a:p>
        </p:txBody>
      </p:sp>
      <p:sp>
        <p:nvSpPr>
          <p:cNvPr id="28675" name="Прямоугольник 4"/>
          <p:cNvSpPr>
            <a:spLocks noChangeArrowheads="1"/>
          </p:cNvSpPr>
          <p:nvPr/>
        </p:nvSpPr>
        <p:spPr bwMode="auto">
          <a:xfrm>
            <a:off x="255588" y="2133600"/>
            <a:ext cx="2663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00000"/>
                </a:solidFill>
              </a:rPr>
              <a:t>Общественный класс</a:t>
            </a:r>
          </a:p>
        </p:txBody>
      </p:sp>
      <p:sp>
        <p:nvSpPr>
          <p:cNvPr id="28676" name="Прямоугольник 5"/>
          <p:cNvSpPr>
            <a:spLocks noChangeArrowheads="1"/>
          </p:cNvSpPr>
          <p:nvPr/>
        </p:nvSpPr>
        <p:spPr bwMode="auto">
          <a:xfrm>
            <a:off x="473075" y="2684463"/>
            <a:ext cx="2303463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00000"/>
                </a:solidFill>
              </a:rPr>
              <a:t>Низший низший, </a:t>
            </a:r>
          </a:p>
          <a:p>
            <a:r>
              <a:rPr lang="ru-RU">
                <a:solidFill>
                  <a:srgbClr val="000000"/>
                </a:solidFill>
              </a:rPr>
              <a:t>высший низший, </a:t>
            </a:r>
          </a:p>
          <a:p>
            <a:r>
              <a:rPr lang="ru-RU">
                <a:solidFill>
                  <a:srgbClr val="000000"/>
                </a:solidFill>
              </a:rPr>
              <a:t>низший средний, </a:t>
            </a:r>
          </a:p>
          <a:p>
            <a:r>
              <a:rPr lang="ru-RU">
                <a:solidFill>
                  <a:srgbClr val="000000"/>
                </a:solidFill>
              </a:rPr>
              <a:t>высший средний, </a:t>
            </a:r>
          </a:p>
          <a:p>
            <a:r>
              <a:rPr lang="ru-RU">
                <a:solidFill>
                  <a:srgbClr val="000000"/>
                </a:solidFill>
              </a:rPr>
              <a:t>низший высший, </a:t>
            </a:r>
          </a:p>
          <a:p>
            <a:r>
              <a:rPr lang="ru-RU">
                <a:solidFill>
                  <a:srgbClr val="000000"/>
                </a:solidFill>
              </a:rPr>
              <a:t>высший высший </a:t>
            </a:r>
          </a:p>
        </p:txBody>
      </p:sp>
      <p:sp>
        <p:nvSpPr>
          <p:cNvPr id="28677" name="Прямоугольник 6"/>
          <p:cNvSpPr>
            <a:spLocks noChangeArrowheads="1"/>
          </p:cNvSpPr>
          <p:nvPr/>
        </p:nvSpPr>
        <p:spPr bwMode="auto">
          <a:xfrm>
            <a:off x="6718300" y="2103438"/>
            <a:ext cx="15636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0000"/>
                </a:solidFill>
              </a:rPr>
              <a:t>Образ жизни</a:t>
            </a:r>
          </a:p>
        </p:txBody>
      </p:sp>
      <p:sp>
        <p:nvSpPr>
          <p:cNvPr id="28678" name="Прямоугольник 7"/>
          <p:cNvSpPr>
            <a:spLocks noChangeArrowheads="1"/>
          </p:cNvSpPr>
          <p:nvPr/>
        </p:nvSpPr>
        <p:spPr bwMode="auto">
          <a:xfrm>
            <a:off x="6534150" y="2503488"/>
            <a:ext cx="2286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00000"/>
                </a:solidFill>
              </a:rPr>
              <a:t>Традиционалисты, жизнелюбы, эстеты </a:t>
            </a:r>
          </a:p>
        </p:txBody>
      </p:sp>
      <p:sp>
        <p:nvSpPr>
          <p:cNvPr id="28679" name="Прямоугольник 8"/>
          <p:cNvSpPr>
            <a:spLocks noChangeArrowheads="1"/>
          </p:cNvSpPr>
          <p:nvPr/>
        </p:nvSpPr>
        <p:spPr bwMode="auto">
          <a:xfrm>
            <a:off x="3487738" y="2155825"/>
            <a:ext cx="1622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0000"/>
                </a:solidFill>
              </a:rPr>
              <a:t>Тип личности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 Сегментирование рынка: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по поведенческому принципу</a:t>
            </a:r>
          </a:p>
        </p:txBody>
      </p:sp>
      <p:sp>
        <p:nvSpPr>
          <p:cNvPr id="29698" name="Прямоугольник 3"/>
          <p:cNvSpPr>
            <a:spLocks noChangeArrowheads="1"/>
          </p:cNvSpPr>
          <p:nvPr/>
        </p:nvSpPr>
        <p:spPr bwMode="auto">
          <a:xfrm>
            <a:off x="668338" y="4340225"/>
            <a:ext cx="1789112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/>
              <a:t>Восторженное, </a:t>
            </a:r>
          </a:p>
          <a:p>
            <a:r>
              <a:rPr lang="ru-RU" sz="1600"/>
              <a:t>положительное, </a:t>
            </a:r>
          </a:p>
          <a:p>
            <a:r>
              <a:rPr lang="ru-RU" sz="1600"/>
              <a:t>безразличное, </a:t>
            </a:r>
          </a:p>
          <a:p>
            <a:r>
              <a:rPr lang="ru-RU" sz="1600"/>
              <a:t>отрицательное, </a:t>
            </a:r>
          </a:p>
          <a:p>
            <a:r>
              <a:rPr lang="ru-RU" sz="1600"/>
              <a:t>враждебное</a:t>
            </a:r>
          </a:p>
        </p:txBody>
      </p:sp>
      <p:sp>
        <p:nvSpPr>
          <p:cNvPr id="29699" name="Прямоугольник 4"/>
          <p:cNvSpPr>
            <a:spLocks noChangeArrowheads="1"/>
          </p:cNvSpPr>
          <p:nvPr/>
        </p:nvSpPr>
        <p:spPr bwMode="auto">
          <a:xfrm>
            <a:off x="468313" y="1758950"/>
            <a:ext cx="2286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000000"/>
                </a:solidFill>
              </a:rPr>
              <a:t>Повод для совершения покупки</a:t>
            </a:r>
          </a:p>
        </p:txBody>
      </p:sp>
      <p:sp>
        <p:nvSpPr>
          <p:cNvPr id="29700" name="Прямоугольник 5"/>
          <p:cNvSpPr>
            <a:spLocks noChangeArrowheads="1"/>
          </p:cNvSpPr>
          <p:nvPr/>
        </p:nvSpPr>
        <p:spPr bwMode="auto">
          <a:xfrm>
            <a:off x="401638" y="2482850"/>
            <a:ext cx="2286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rgbClr val="000000"/>
                </a:solidFill>
              </a:rPr>
              <a:t>Обыденная покупка, </a:t>
            </a:r>
          </a:p>
          <a:p>
            <a:r>
              <a:rPr lang="ru-RU" sz="1600">
                <a:solidFill>
                  <a:srgbClr val="000000"/>
                </a:solidFill>
              </a:rPr>
              <a:t>Особый случай</a:t>
            </a:r>
          </a:p>
        </p:txBody>
      </p:sp>
      <p:sp>
        <p:nvSpPr>
          <p:cNvPr id="29701" name="Прямоугольник 6"/>
          <p:cNvSpPr>
            <a:spLocks noChangeArrowheads="1"/>
          </p:cNvSpPr>
          <p:nvPr/>
        </p:nvSpPr>
        <p:spPr bwMode="auto">
          <a:xfrm>
            <a:off x="2959100" y="1766888"/>
            <a:ext cx="138588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000000"/>
                </a:solidFill>
              </a:rPr>
              <a:t>Искомые выгоды</a:t>
            </a:r>
          </a:p>
        </p:txBody>
      </p:sp>
      <p:sp>
        <p:nvSpPr>
          <p:cNvPr id="29702" name="Прямоугольник 7"/>
          <p:cNvSpPr>
            <a:spLocks noChangeArrowheads="1"/>
          </p:cNvSpPr>
          <p:nvPr/>
        </p:nvSpPr>
        <p:spPr bwMode="auto">
          <a:xfrm>
            <a:off x="3049588" y="2482850"/>
            <a:ext cx="12604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rgbClr val="000000"/>
                </a:solidFill>
              </a:rPr>
              <a:t>Качество, </a:t>
            </a:r>
          </a:p>
          <a:p>
            <a:r>
              <a:rPr lang="ru-RU" sz="1600">
                <a:solidFill>
                  <a:srgbClr val="000000"/>
                </a:solidFill>
              </a:rPr>
              <a:t>сервис, </a:t>
            </a:r>
          </a:p>
          <a:p>
            <a:r>
              <a:rPr lang="ru-RU" sz="1600">
                <a:solidFill>
                  <a:srgbClr val="000000"/>
                </a:solidFill>
              </a:rPr>
              <a:t>экономия</a:t>
            </a:r>
          </a:p>
        </p:txBody>
      </p:sp>
      <p:sp>
        <p:nvSpPr>
          <p:cNvPr id="29703" name="Прямоугольник 8"/>
          <p:cNvSpPr>
            <a:spLocks noChangeArrowheads="1"/>
          </p:cNvSpPr>
          <p:nvPr/>
        </p:nvSpPr>
        <p:spPr bwMode="auto">
          <a:xfrm>
            <a:off x="3479800" y="3840163"/>
            <a:ext cx="17367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000000"/>
                </a:solidFill>
              </a:rPr>
              <a:t>Статус пользователя</a:t>
            </a:r>
          </a:p>
        </p:txBody>
      </p:sp>
      <p:sp>
        <p:nvSpPr>
          <p:cNvPr id="29704" name="Прямоугольник 9"/>
          <p:cNvSpPr>
            <a:spLocks noChangeArrowheads="1"/>
          </p:cNvSpPr>
          <p:nvPr/>
        </p:nvSpPr>
        <p:spPr bwMode="auto">
          <a:xfrm>
            <a:off x="3132138" y="4424363"/>
            <a:ext cx="296386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rgbClr val="000000"/>
                </a:solidFill>
              </a:rPr>
              <a:t>Не пользующийся,</a:t>
            </a:r>
          </a:p>
          <a:p>
            <a:r>
              <a:rPr lang="ru-RU" sz="1600">
                <a:solidFill>
                  <a:srgbClr val="000000"/>
                </a:solidFill>
              </a:rPr>
              <a:t>бывший пользователь,</a:t>
            </a:r>
          </a:p>
          <a:p>
            <a:r>
              <a:rPr lang="ru-RU" sz="1600">
                <a:solidFill>
                  <a:srgbClr val="000000"/>
                </a:solidFill>
              </a:rPr>
              <a:t>потенциальный пользователь,</a:t>
            </a:r>
          </a:p>
          <a:p>
            <a:r>
              <a:rPr lang="ru-RU" sz="1600">
                <a:solidFill>
                  <a:srgbClr val="000000"/>
                </a:solidFill>
              </a:rPr>
              <a:t>пользователь-новичок, </a:t>
            </a:r>
          </a:p>
          <a:p>
            <a:r>
              <a:rPr lang="ru-RU" sz="1600">
                <a:solidFill>
                  <a:srgbClr val="000000"/>
                </a:solidFill>
              </a:rPr>
              <a:t>регулярный пользователь</a:t>
            </a:r>
          </a:p>
        </p:txBody>
      </p:sp>
      <p:sp>
        <p:nvSpPr>
          <p:cNvPr id="29705" name="Прямоугольник 10"/>
          <p:cNvSpPr>
            <a:spLocks noChangeArrowheads="1"/>
          </p:cNvSpPr>
          <p:nvPr/>
        </p:nvSpPr>
        <p:spPr bwMode="auto">
          <a:xfrm>
            <a:off x="6659563" y="1700213"/>
            <a:ext cx="164623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000000"/>
                </a:solidFill>
              </a:rPr>
              <a:t>Интенсивность потребления</a:t>
            </a:r>
          </a:p>
        </p:txBody>
      </p:sp>
      <p:sp>
        <p:nvSpPr>
          <p:cNvPr id="29706" name="Прямоугольник 11"/>
          <p:cNvSpPr>
            <a:spLocks noChangeArrowheads="1"/>
          </p:cNvSpPr>
          <p:nvPr/>
        </p:nvSpPr>
        <p:spPr bwMode="auto">
          <a:xfrm>
            <a:off x="6416675" y="2349500"/>
            <a:ext cx="26431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rgbClr val="000000"/>
                </a:solidFill>
              </a:rPr>
              <a:t>Слабый потребитель,</a:t>
            </a:r>
          </a:p>
          <a:p>
            <a:r>
              <a:rPr lang="ru-RU" sz="1600">
                <a:solidFill>
                  <a:srgbClr val="000000"/>
                </a:solidFill>
              </a:rPr>
              <a:t>умеренный потребитель, </a:t>
            </a:r>
          </a:p>
          <a:p>
            <a:r>
              <a:rPr lang="ru-RU" sz="1600">
                <a:solidFill>
                  <a:srgbClr val="000000"/>
                </a:solidFill>
              </a:rPr>
              <a:t>активный потребитель</a:t>
            </a:r>
          </a:p>
        </p:txBody>
      </p:sp>
      <p:sp>
        <p:nvSpPr>
          <p:cNvPr id="29707" name="Прямоугольник 12"/>
          <p:cNvSpPr>
            <a:spLocks noChangeArrowheads="1"/>
          </p:cNvSpPr>
          <p:nvPr/>
        </p:nvSpPr>
        <p:spPr bwMode="auto">
          <a:xfrm>
            <a:off x="4241800" y="1763713"/>
            <a:ext cx="184308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000000"/>
                </a:solidFill>
              </a:rPr>
              <a:t>Степень приверженности</a:t>
            </a:r>
          </a:p>
        </p:txBody>
      </p:sp>
      <p:sp>
        <p:nvSpPr>
          <p:cNvPr id="29708" name="Прямоугольник 13"/>
          <p:cNvSpPr>
            <a:spLocks noChangeArrowheads="1"/>
          </p:cNvSpPr>
          <p:nvPr/>
        </p:nvSpPr>
        <p:spPr bwMode="auto">
          <a:xfrm>
            <a:off x="4643438" y="2349500"/>
            <a:ext cx="1385887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rgbClr val="000000"/>
                </a:solidFill>
              </a:rPr>
              <a:t>Никакой, </a:t>
            </a:r>
          </a:p>
          <a:p>
            <a:r>
              <a:rPr lang="ru-RU" sz="1600">
                <a:solidFill>
                  <a:srgbClr val="000000"/>
                </a:solidFill>
              </a:rPr>
              <a:t>средняя, </a:t>
            </a:r>
          </a:p>
          <a:p>
            <a:r>
              <a:rPr lang="ru-RU" sz="1600">
                <a:solidFill>
                  <a:srgbClr val="000000"/>
                </a:solidFill>
              </a:rPr>
              <a:t>сильная, </a:t>
            </a:r>
          </a:p>
          <a:p>
            <a:r>
              <a:rPr lang="ru-RU" sz="1600">
                <a:solidFill>
                  <a:srgbClr val="000000"/>
                </a:solidFill>
              </a:rPr>
              <a:t>абсолютная</a:t>
            </a:r>
          </a:p>
        </p:txBody>
      </p:sp>
      <p:sp>
        <p:nvSpPr>
          <p:cNvPr id="29709" name="Прямоугольник 14"/>
          <p:cNvSpPr>
            <a:spLocks noChangeArrowheads="1"/>
          </p:cNvSpPr>
          <p:nvPr/>
        </p:nvSpPr>
        <p:spPr bwMode="auto">
          <a:xfrm>
            <a:off x="5724525" y="3789363"/>
            <a:ext cx="32400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000000"/>
                </a:solidFill>
              </a:rPr>
              <a:t>Степень готовности покупателя к восприятию товара</a:t>
            </a:r>
          </a:p>
        </p:txBody>
      </p:sp>
      <p:sp>
        <p:nvSpPr>
          <p:cNvPr id="29710" name="Прямоугольник 15"/>
          <p:cNvSpPr>
            <a:spLocks noChangeArrowheads="1"/>
          </p:cNvSpPr>
          <p:nvPr/>
        </p:nvSpPr>
        <p:spPr bwMode="auto">
          <a:xfrm>
            <a:off x="6467475" y="4437063"/>
            <a:ext cx="2286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rgbClr val="000000"/>
                </a:solidFill>
              </a:rPr>
              <a:t>Неосведомленный, </a:t>
            </a:r>
          </a:p>
          <a:p>
            <a:r>
              <a:rPr lang="ru-RU" sz="1600">
                <a:solidFill>
                  <a:srgbClr val="000000"/>
                </a:solidFill>
              </a:rPr>
              <a:t>осведомленный, </a:t>
            </a:r>
          </a:p>
          <a:p>
            <a:r>
              <a:rPr lang="ru-RU" sz="1600">
                <a:solidFill>
                  <a:srgbClr val="000000"/>
                </a:solidFill>
              </a:rPr>
              <a:t>информированный, </a:t>
            </a:r>
          </a:p>
          <a:p>
            <a:r>
              <a:rPr lang="ru-RU" sz="1600">
                <a:solidFill>
                  <a:srgbClr val="000000"/>
                </a:solidFill>
              </a:rPr>
              <a:t>заинтересованный, </a:t>
            </a:r>
          </a:p>
          <a:p>
            <a:r>
              <a:rPr lang="ru-RU" sz="1600">
                <a:solidFill>
                  <a:srgbClr val="000000"/>
                </a:solidFill>
              </a:rPr>
              <a:t>желающий</a:t>
            </a:r>
          </a:p>
        </p:txBody>
      </p:sp>
      <p:sp>
        <p:nvSpPr>
          <p:cNvPr id="29711" name="Прямоугольник 16"/>
          <p:cNvSpPr>
            <a:spLocks noChangeArrowheads="1"/>
          </p:cNvSpPr>
          <p:nvPr/>
        </p:nvSpPr>
        <p:spPr bwMode="auto">
          <a:xfrm>
            <a:off x="468313" y="3990975"/>
            <a:ext cx="2133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000000"/>
                </a:solidFill>
              </a:rPr>
              <a:t>Отношение к товару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3049588" y="1484313"/>
            <a:ext cx="0" cy="4811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284663" y="1484313"/>
            <a:ext cx="0" cy="2160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156325" y="1484313"/>
            <a:ext cx="0" cy="2160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795963" y="3644900"/>
            <a:ext cx="0" cy="2663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68313" y="3644900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39750" y="629602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468313" y="1484313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481013" y="1484313"/>
            <a:ext cx="0" cy="4811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8964613" y="1466850"/>
            <a:ext cx="0" cy="4811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291512" cy="1498600"/>
          </a:xfrm>
        </p:spPr>
        <p:txBody>
          <a:bodyPr/>
          <a:lstStyle/>
          <a:p>
            <a:pPr eaLnBrk="1" hangingPunct="1"/>
            <a:r>
              <a:rPr lang="ru-RU" sz="3200" smtClean="0"/>
              <a:t> Сегментирование рынка: о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сновные принципы сегментирования рынков товаров промышленного назначения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468313" y="3429000"/>
            <a:ext cx="8281987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/>
              <a:t>Покупателей товаров промышленного назначения можно сегментировать:</a:t>
            </a:r>
          </a:p>
          <a:p>
            <a:pPr>
              <a:buFontTx/>
              <a:buChar char="•"/>
            </a:pPr>
            <a:r>
              <a:rPr lang="ru-RU"/>
              <a:t>по географическому принципу </a:t>
            </a:r>
          </a:p>
          <a:p>
            <a:pPr>
              <a:buFontTx/>
              <a:buChar char="•"/>
            </a:pPr>
            <a:r>
              <a:rPr lang="ru-RU"/>
              <a:t>по ряду поведенческих переменных, </a:t>
            </a:r>
          </a:p>
          <a:p>
            <a:pPr>
              <a:buFontTx/>
              <a:buChar char="•"/>
            </a:pPr>
            <a:r>
              <a:rPr lang="ru-RU"/>
              <a:t>на основе искомых покупателем выгод, </a:t>
            </a:r>
          </a:p>
          <a:p>
            <a:pPr>
              <a:buFontTx/>
              <a:buChar char="•"/>
            </a:pPr>
            <a:r>
              <a:rPr lang="ru-RU"/>
              <a:t>статуса пользователя, </a:t>
            </a:r>
          </a:p>
          <a:p>
            <a:pPr>
              <a:buFontTx/>
              <a:buChar char="•"/>
            </a:pPr>
            <a:r>
              <a:rPr lang="ru-RU"/>
              <a:t>интенсивности потребления, </a:t>
            </a:r>
          </a:p>
          <a:p>
            <a:pPr>
              <a:buFontTx/>
              <a:buChar char="•"/>
            </a:pPr>
            <a:r>
              <a:rPr lang="ru-RU"/>
              <a:t>степени приверженности, </a:t>
            </a:r>
          </a:p>
          <a:p>
            <a:pPr>
              <a:buFontTx/>
              <a:buChar char="•"/>
            </a:pPr>
            <a:r>
              <a:rPr lang="ru-RU"/>
              <a:t>готовности к восприятию товара и отношения к нему.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395288" y="2133600"/>
            <a:ext cx="842486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В качестве основы для сегментирования рынков товаров промышленного назначения можно использовать большую часть тех же переменных, что используется при сегментировании рынков.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Выбор целевых сегментов рынка: три варианта охвата рынка</a:t>
            </a:r>
            <a:endParaRPr lang="ru-RU" sz="3600" smtClean="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50825" y="2276475"/>
            <a:ext cx="2916238" cy="270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Стратегиями охвата рынка: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/>
              <a:t>недифференцированный маркетинг,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/>
              <a:t>дифференцированный маркетинг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/>
              <a:t>концентрированный маркетинг </a:t>
            </a:r>
          </a:p>
        </p:txBody>
      </p:sp>
      <p:pic>
        <p:nvPicPr>
          <p:cNvPr id="31749" name="Picture 5" descr="Vidi%20marketing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8038" y="1628775"/>
            <a:ext cx="5411787" cy="473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Определение 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39975" y="1484313"/>
            <a:ext cx="3744913" cy="6461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Раздел предпринимательской логистики</a:t>
            </a:r>
            <a:endParaRPr lang="ru-RU" dirty="0"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79613" y="3933825"/>
            <a:ext cx="5329237" cy="6461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Arial" pitchFamily="34" charset="0"/>
                <a:ea typeface="Times New Roman" pitchFamily="18" charset="0"/>
                <a:cs typeface="Arial" pitchFamily="34" charset="0"/>
              </a:rPr>
              <a:t>Совокупность методов, с помощью которых в системе маркетинга осуществляются</a:t>
            </a:r>
            <a:endParaRPr lang="ru-RU" dirty="0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27088" y="2563813"/>
            <a:ext cx="1435100" cy="3381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Методология</a:t>
            </a:r>
            <a:endParaRPr lang="ru-RU" sz="1600" dirty="0">
              <a:latin typeface="+mn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27313" y="2563813"/>
            <a:ext cx="866775" cy="3381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Теория</a:t>
            </a:r>
            <a:endParaRPr lang="ru-RU" sz="1600" dirty="0">
              <a:latin typeface="+mn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284663" y="2563813"/>
            <a:ext cx="4464050" cy="830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методика и способы оптимизации потоков всех видов, которые сопровождают маркетинговую деятельность</a:t>
            </a:r>
            <a:endParaRPr lang="ru-RU" sz="1600" dirty="0">
              <a:latin typeface="+mn-lt"/>
            </a:endParaRPr>
          </a:p>
        </p:txBody>
      </p:sp>
      <p:cxnSp>
        <p:nvCxnSpPr>
          <p:cNvPr id="14" name="Соединительная линия уступом 13"/>
          <p:cNvCxnSpPr>
            <a:stCxn id="8" idx="2"/>
            <a:endCxn id="10" idx="0"/>
          </p:cNvCxnSpPr>
          <p:nvPr/>
        </p:nvCxnSpPr>
        <p:spPr>
          <a:xfrm rot="5400000">
            <a:off x="2661444" y="1013619"/>
            <a:ext cx="433388" cy="2667000"/>
          </a:xfrm>
          <a:prstGeom prst="bentConnector3">
            <a:avLst>
              <a:gd name="adj1" fmla="val 50000"/>
            </a:avLst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>
            <a:stCxn id="8" idx="2"/>
            <a:endCxn id="11" idx="0"/>
          </p:cNvCxnSpPr>
          <p:nvPr/>
        </p:nvCxnSpPr>
        <p:spPr>
          <a:xfrm rot="5400000">
            <a:off x="3419475" y="1771650"/>
            <a:ext cx="433388" cy="1150938"/>
          </a:xfrm>
          <a:prstGeom prst="bentConnector3">
            <a:avLst>
              <a:gd name="adj1" fmla="val 50000"/>
            </a:avLst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17"/>
          <p:cNvCxnSpPr>
            <a:stCxn id="8" idx="2"/>
            <a:endCxn id="12" idx="0"/>
          </p:cNvCxnSpPr>
          <p:nvPr/>
        </p:nvCxnSpPr>
        <p:spPr>
          <a:xfrm rot="16200000" flipH="1">
            <a:off x="5147469" y="1194594"/>
            <a:ext cx="433388" cy="2305050"/>
          </a:xfrm>
          <a:prstGeom prst="bentConnector3">
            <a:avLst>
              <a:gd name="adj1" fmla="val 50000"/>
            </a:avLst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539750" y="4868863"/>
            <a:ext cx="855663" cy="3381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анализ</a:t>
            </a:r>
            <a:endParaRPr lang="ru-RU" sz="1600" dirty="0">
              <a:latin typeface="+mn-lt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476375" y="4962525"/>
            <a:ext cx="869950" cy="3381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синтез </a:t>
            </a:r>
            <a:endParaRPr lang="ru-RU" sz="1600" dirty="0">
              <a:latin typeface="+mn-lt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11413" y="4868863"/>
            <a:ext cx="3529012" cy="10779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оптимизация потоков всех видов, сопровождающих товар или услугу от производителя до конкретного покупателя</a:t>
            </a:r>
            <a:endParaRPr lang="ru-RU" sz="1600" dirty="0">
              <a:latin typeface="+mn-lt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975350" y="4830763"/>
            <a:ext cx="3168650" cy="830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Коммуникации субъектов маркетинговой системы в процессе их взаимодействия </a:t>
            </a:r>
            <a:endParaRPr lang="ru-RU" sz="1600" dirty="0">
              <a:latin typeface="+mn-lt"/>
            </a:endParaRPr>
          </a:p>
        </p:txBody>
      </p:sp>
      <p:cxnSp>
        <p:nvCxnSpPr>
          <p:cNvPr id="25" name="Соединительная линия уступом 24"/>
          <p:cNvCxnSpPr>
            <a:stCxn id="9" idx="2"/>
            <a:endCxn id="20" idx="0"/>
          </p:cNvCxnSpPr>
          <p:nvPr/>
        </p:nvCxnSpPr>
        <p:spPr>
          <a:xfrm rot="5400000">
            <a:off x="2661444" y="2886869"/>
            <a:ext cx="288925" cy="3675063"/>
          </a:xfrm>
          <a:prstGeom prst="bentConnector3">
            <a:avLst>
              <a:gd name="adj1" fmla="val 50000"/>
            </a:avLst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hape 26"/>
          <p:cNvCxnSpPr>
            <a:endCxn id="21" idx="0"/>
          </p:cNvCxnSpPr>
          <p:nvPr/>
        </p:nvCxnSpPr>
        <p:spPr>
          <a:xfrm rot="10800000" flipV="1">
            <a:off x="1911350" y="4746625"/>
            <a:ext cx="2732088" cy="215900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Соединительная линия уступом 28"/>
          <p:cNvCxnSpPr>
            <a:stCxn id="9" idx="2"/>
            <a:endCxn id="22" idx="0"/>
          </p:cNvCxnSpPr>
          <p:nvPr/>
        </p:nvCxnSpPr>
        <p:spPr>
          <a:xfrm rot="5400000">
            <a:off x="4265613" y="4491038"/>
            <a:ext cx="288925" cy="466725"/>
          </a:xfrm>
          <a:prstGeom prst="bentConnector3">
            <a:avLst>
              <a:gd name="adj1" fmla="val 50000"/>
            </a:avLst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Соединительная линия уступом 30"/>
          <p:cNvCxnSpPr>
            <a:stCxn id="9" idx="2"/>
            <a:endCxn id="23" idx="0"/>
          </p:cNvCxnSpPr>
          <p:nvPr/>
        </p:nvCxnSpPr>
        <p:spPr>
          <a:xfrm rot="16200000" flipH="1">
            <a:off x="5976144" y="3247232"/>
            <a:ext cx="250825" cy="2916237"/>
          </a:xfrm>
          <a:prstGeom prst="bentConnector3">
            <a:avLst>
              <a:gd name="adj1" fmla="val 50000"/>
            </a:avLst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611188" y="3644900"/>
            <a:ext cx="8208962" cy="0"/>
          </a:xfrm>
          <a:prstGeom prst="line">
            <a:avLst/>
          </a:prstGeom>
          <a:ln w="762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Выбор целевых сегментов рынка: выбор стратегии охвата рынка</a:t>
            </a:r>
            <a:endParaRPr lang="ru-RU" sz="3600" b="1" smtClean="0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11188" y="1484313"/>
            <a:ext cx="5967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/>
              <a:t>Факторы выбора стратегии охвата рынка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339975" y="1989138"/>
            <a:ext cx="64579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при ограниченности ресурсов наиболее рациональной оказывается стратегия концентрированного маркетинга 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2339975" y="2579688"/>
            <a:ext cx="7056438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400"/>
              <a:t>стратегия недифференцированного маркетинга подходит для единообразных товаров, таких, как грейпфруты или сталь. Для товаров, которые могут отличаться друг от друга по конструкции, таких, как фотокамеры и автомобили, больше подходят стратегии дифференцированного или концентрированного маркетинга; </a:t>
            </a: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604838" y="2003425"/>
            <a:ext cx="1519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ru-RU" sz="1400"/>
              <a:t>ресурсы фирмы</a:t>
            </a: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2651125"/>
            <a:ext cx="2159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ru-RU" sz="1400"/>
              <a:t>степень однородности продукции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2268538" y="3732213"/>
            <a:ext cx="705643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400"/>
              <a:t>при выходе фирмы на рынок с новым товаром целесообразно предлагать всего один вариант новинки. При этом наиболее разумно пользоваться стратегиями недифференцированного или концентрированного маркетинга </a:t>
            </a: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34925" y="3803650"/>
            <a:ext cx="20510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ru-RU" sz="1400"/>
              <a:t>этап жизненного цикла товара</a:t>
            </a:r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2268538" y="4595813"/>
            <a:ext cx="6732587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1400"/>
              <a:t>если у покупателей одинаковые вкусы, они закупают одни и те же количества товара в одни и те же отрезки времени и одинаково реагируют на одни и те же маркетинговые стимулы, уместно использовать стратегию недифференцированного маркетинга </a:t>
            </a:r>
          </a:p>
        </p:txBody>
      </p:sp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179388" y="4595813"/>
            <a:ext cx="19446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ru-RU" sz="1400"/>
              <a:t>степень однородности рынка</a:t>
            </a:r>
          </a:p>
        </p:txBody>
      </p: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2268538" y="5600700"/>
            <a:ext cx="7031037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1400"/>
              <a:t>если конкуренты занимаются сегментированием рынка, применение стратегии недифференцированного маркетинга может оказаться гибельным. И наоборот, ели конкуренты применяют недифференцированный маркетинг, фирма может получить выгоды от использования стратегий дифференцированного или концентрированного маркетинга </a:t>
            </a:r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-131763" y="5589588"/>
            <a:ext cx="2400301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ru-RU" sz="1400"/>
              <a:t>маркетинговые стратегии конкурентов</a:t>
            </a:r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>
            <a:off x="2268538" y="1989138"/>
            <a:ext cx="0" cy="479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179388" y="2492375"/>
            <a:ext cx="8785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179388" y="3716338"/>
            <a:ext cx="8785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>
            <a:off x="179388" y="4581525"/>
            <a:ext cx="8785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90" name="Line 22"/>
          <p:cNvSpPr>
            <a:spLocks noChangeShapeType="1"/>
          </p:cNvSpPr>
          <p:nvPr/>
        </p:nvSpPr>
        <p:spPr bwMode="auto">
          <a:xfrm>
            <a:off x="179388" y="5589588"/>
            <a:ext cx="8785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Выбор целевых сегментов рынка: выявление наиболее привлекательных сегментов рынка</a:t>
            </a:r>
            <a:endParaRPr lang="ru-RU" sz="3200" smtClean="0"/>
          </a:p>
        </p:txBody>
      </p:sp>
      <p:pic>
        <p:nvPicPr>
          <p:cNvPr id="33795" name="Picture 3" descr="setka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1700213"/>
            <a:ext cx="5922963" cy="273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403350" y="4581525"/>
            <a:ext cx="601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/>
              <a:t>Товарно-рыночная сетка применительно к снегоходам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468313" y="5300663"/>
            <a:ext cx="1439862" cy="9556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/>
              <a:t>Сбор информации по 9 сегментам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2484438" y="5300663"/>
            <a:ext cx="1655762" cy="9556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/>
              <a:t>Выявление объективно привлекательных сегментов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4789488" y="5300663"/>
            <a:ext cx="2374900" cy="9556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/>
              <a:t>Выбор наиболее полно соответствующего сильным деловым сторонам фирмы</a:t>
            </a:r>
          </a:p>
        </p:txBody>
      </p:sp>
      <p:sp>
        <p:nvSpPr>
          <p:cNvPr id="33800" name="AutoShape 8"/>
          <p:cNvSpPr>
            <a:spLocks noChangeArrowheads="1"/>
          </p:cNvSpPr>
          <p:nvPr/>
        </p:nvSpPr>
        <p:spPr bwMode="auto">
          <a:xfrm>
            <a:off x="1835150" y="6092825"/>
            <a:ext cx="720725" cy="287338"/>
          </a:xfrm>
          <a:prstGeom prst="rightArrow">
            <a:avLst>
              <a:gd name="adj1" fmla="val 50000"/>
              <a:gd name="adj2" fmla="val 6270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801" name="AutoShape 9"/>
          <p:cNvSpPr>
            <a:spLocks noChangeArrowheads="1"/>
          </p:cNvSpPr>
          <p:nvPr/>
        </p:nvSpPr>
        <p:spPr bwMode="auto">
          <a:xfrm>
            <a:off x="4140200" y="6092825"/>
            <a:ext cx="720725" cy="287338"/>
          </a:xfrm>
          <a:prstGeom prst="rightArrow">
            <a:avLst>
              <a:gd name="adj1" fmla="val 50000"/>
              <a:gd name="adj2" fmla="val 6270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Выбор целевых сегментов рынка: выбор рыночной стратегии сбыта</a:t>
            </a:r>
            <a:endParaRPr lang="ru-RU" sz="3200" smtClean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755650" y="1773238"/>
            <a:ext cx="7705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FF3300"/>
                </a:solidFill>
              </a:rPr>
              <a:t>Сбытовая политика</a:t>
            </a:r>
            <a:r>
              <a:rPr lang="ru-RU"/>
              <a:t> представляет собой сознательное руководство деятельностью по распространению товара 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684213" y="2997200"/>
            <a:ext cx="77041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FF3300"/>
                </a:solidFill>
              </a:rPr>
              <a:t>Сбытовая стратегия</a:t>
            </a:r>
            <a:r>
              <a:rPr lang="ru-RU"/>
              <a:t> - это долго - и среднесрочные решения по формированию и изменению сбытовых каналов, а также процессов физического перемещения товаров во времени и пространстве в рыночных условиях. 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82550" y="4724400"/>
            <a:ext cx="90614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/>
              <a:t>Сбытовая стратегия разрабатывается для </a:t>
            </a:r>
            <a:r>
              <a:rPr lang="ru-RU">
                <a:solidFill>
                  <a:srgbClr val="FF3300"/>
                </a:solidFill>
              </a:rPr>
              <a:t>разных рынков</a:t>
            </a:r>
            <a:r>
              <a:rPr lang="ru-RU"/>
              <a:t>, разных </a:t>
            </a:r>
            <a:r>
              <a:rPr lang="ru-RU">
                <a:solidFill>
                  <a:srgbClr val="FF3300"/>
                </a:solidFill>
              </a:rPr>
              <a:t>товаров</a:t>
            </a:r>
            <a:r>
              <a:rPr lang="ru-RU"/>
              <a:t> (если фирма выпускает не единственный товар, а несколько), </a:t>
            </a:r>
            <a:r>
              <a:rPr lang="ru-RU">
                <a:solidFill>
                  <a:srgbClr val="FF3300"/>
                </a:solidFill>
              </a:rPr>
              <a:t>стадий жизненного цикла</a:t>
            </a:r>
            <a:r>
              <a:rPr lang="ru-RU"/>
              <a:t> товаров и по </a:t>
            </a:r>
            <a:r>
              <a:rPr lang="ru-RU">
                <a:solidFill>
                  <a:srgbClr val="FF3300"/>
                </a:solidFill>
              </a:rPr>
              <a:t>иным основаниям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Позиционирование товара на рынке: выбор атрибутов позиционирования</a:t>
            </a:r>
            <a:endParaRPr lang="ru-RU" sz="3600" dirty="0" smtClean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214282" y="1428736"/>
            <a:ext cx="87154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ru-RU" sz="1600" b="1" dirty="0">
                <a:solidFill>
                  <a:srgbClr val="FF3300"/>
                </a:solidFill>
              </a:rPr>
              <a:t>Позиционирование</a:t>
            </a:r>
            <a:r>
              <a:rPr lang="ru-RU" sz="1600" b="1" dirty="0"/>
              <a:t> - это комплекс мер, благодаря которым в сознании целевых потребителей данный товар занимает собственное место по отношению к другим аналогичным товарам 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2947959" y="2285992"/>
            <a:ext cx="2373598" cy="30777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1400" dirty="0"/>
              <a:t>Позиция товара на рынке 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500034" y="3109905"/>
            <a:ext cx="2592388" cy="16004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1400" dirty="0"/>
              <a:t>Выбор атрибута позиционирования, т.е. некоторой полезности товара для клиента, которая может стать эмоциональной причиной его покупки именно в данной фирме 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3246400" y="3121017"/>
            <a:ext cx="2725747" cy="16004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ru-RU" sz="1400" dirty="0"/>
              <a:t>Осуществляется для выбранного целевого сегмента, так как для разных аудиторий наиболее привлекательные атрибуты позиционирования будут разными 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188047" y="3143248"/>
            <a:ext cx="2592387" cy="95410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ru-RU" sz="1400" dirty="0" smtClean="0"/>
              <a:t>Должно </a:t>
            </a:r>
            <a:r>
              <a:rPr lang="ru-RU" sz="1400" dirty="0"/>
              <a:t>учитывать позицию конкурентов, которые предлагают товары для того же целевого сегмента </a:t>
            </a:r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 flipH="1">
            <a:off x="2444722" y="2644767"/>
            <a:ext cx="194310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4387822" y="2644767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>
            <a:off x="4387822" y="2644767"/>
            <a:ext cx="2808287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500034" y="4828958"/>
            <a:ext cx="2592388" cy="16004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1400" dirty="0" smtClean="0"/>
              <a:t>Последовательность  использования выбранной позиции, придерживаясь однажды выбранного направления, не менять позицию в течение длительного времени. </a:t>
            </a:r>
            <a:endParaRPr lang="ru-RU" sz="1400" i="1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286116" y="4857760"/>
            <a:ext cx="2592388" cy="181588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1400" dirty="0" smtClean="0"/>
              <a:t>Позиция фирмы преподносится клиентам доступно и просто, но в то же время выразительно и своеобразно - это поможет сконцентрироваться на преимуществах предприятия</a:t>
            </a:r>
            <a:endParaRPr lang="ru-RU" sz="1400" i="1" dirty="0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6215074" y="4357694"/>
            <a:ext cx="2592388" cy="224676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1400" dirty="0" smtClean="0"/>
              <a:t>Все составляющие бизнеса, включая решения об ассортименте предлагаемых товаров и услуг, об обслуживающем клиентов персонале, о способах рекламы, способах распределения должны последователь выражать выбранную позицию</a:t>
            </a:r>
            <a:endParaRPr lang="ru-RU" sz="1400" i="1" dirty="0"/>
          </a:p>
        </p:txBody>
      </p:sp>
      <p:cxnSp>
        <p:nvCxnSpPr>
          <p:cNvPr id="15" name="Прямая со стрелкой 14"/>
          <p:cNvCxnSpPr>
            <a:stCxn id="35850" idx="0"/>
          </p:cNvCxnSpPr>
          <p:nvPr/>
        </p:nvCxnSpPr>
        <p:spPr>
          <a:xfrm rot="16200000" flipH="1">
            <a:off x="4623580" y="2409009"/>
            <a:ext cx="1712927" cy="21844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35850" idx="0"/>
          </p:cNvCxnSpPr>
          <p:nvPr/>
        </p:nvCxnSpPr>
        <p:spPr>
          <a:xfrm rot="5400000">
            <a:off x="3123382" y="3593319"/>
            <a:ext cx="2212993" cy="315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35850" idx="0"/>
          </p:cNvCxnSpPr>
          <p:nvPr/>
        </p:nvCxnSpPr>
        <p:spPr>
          <a:xfrm rot="5400000">
            <a:off x="2444721" y="2914658"/>
            <a:ext cx="2212993" cy="16732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Атрибут позиционирования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428736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Атрибут позиционирования </a:t>
            </a:r>
            <a:r>
              <a:rPr lang="ru-RU" dirty="0" smtClean="0"/>
              <a:t>- это то ключевое преимущество товара, которое позволяет потребителю удовлетворять свои потребности наилучшим образом, отличает данный продукт от товаров конкурентов и является источником мотивации его покупок</a:t>
            </a:r>
            <a:endParaRPr lang="ru-RU" dirty="0"/>
          </a:p>
        </p:txBody>
      </p:sp>
      <p:pic>
        <p:nvPicPr>
          <p:cNvPr id="1026" name="Picture 2" descr="Parametri%20posizionirovania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928934"/>
            <a:ext cx="7052996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Позиционирование товара на рынке: по отношению к конкурентам</a:t>
            </a:r>
            <a:endParaRPr lang="ru-RU" sz="3600" smtClean="0"/>
          </a:p>
        </p:txBody>
      </p:sp>
      <p:sp>
        <p:nvSpPr>
          <p:cNvPr id="36867" name="Прямоугольник 2"/>
          <p:cNvSpPr>
            <a:spLocks noChangeArrowheads="1"/>
          </p:cNvSpPr>
          <p:nvPr/>
        </p:nvSpPr>
        <p:spPr bwMode="auto">
          <a:xfrm>
            <a:off x="571472" y="5857892"/>
            <a:ext cx="79930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2.4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Выбор рыночной стратегии сбыта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714488"/>
            <a:ext cx="835824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Позиционирование товара по отношению к конкурентам </a:t>
            </a:r>
            <a:r>
              <a:rPr lang="ru-RU" dirty="0" smtClean="0"/>
              <a:t>может осуществляться одним из двух способов: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осуществляя уникальное позиционирование на основе новой незанятой позиции;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позиционируя товар абсолютно так же, как конкурент, вытесняя его с данной позиции на рынке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3514555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Уникальность позиции позволяет </a:t>
            </a:r>
            <a:r>
              <a:rPr lang="ru-RU" dirty="0" smtClean="0">
                <a:solidFill>
                  <a:srgbClr val="FF0000"/>
                </a:solidFill>
              </a:rPr>
              <a:t>дифференцировать товар</a:t>
            </a:r>
            <a:r>
              <a:rPr lang="ru-RU" dirty="0" smtClean="0"/>
              <a:t>. </a:t>
            </a:r>
            <a:r>
              <a:rPr lang="ru-RU" dirty="0" smtClean="0">
                <a:solidFill>
                  <a:srgbClr val="FF0000"/>
                </a:solidFill>
              </a:rPr>
              <a:t>Дифференциация товара </a:t>
            </a:r>
            <a:r>
              <a:rPr lang="ru-RU" dirty="0" smtClean="0"/>
              <a:t>- это акт отличия товара от его конкурентов </a:t>
            </a:r>
            <a:r>
              <a:rPr lang="en-US" dirty="0" smtClean="0"/>
              <a:t>n </a:t>
            </a:r>
            <a:r>
              <a:rPr lang="ru-RU" dirty="0" smtClean="0"/>
              <a:t>одной или более основным характеристикам или по характеристикам образа товара.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Способ визуального представления позиционирования на рынке конкурентных товаров </a:t>
            </a:r>
            <a:endParaRPr lang="ru-RU" sz="3200" b="1" dirty="0"/>
          </a:p>
        </p:txBody>
      </p:sp>
      <p:pic>
        <p:nvPicPr>
          <p:cNvPr id="2050" name="Picture 2" descr="Konkyrentnai%20kar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857364"/>
            <a:ext cx="4933950" cy="371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5357818" y="1714488"/>
            <a:ext cx="350043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Конкурентная карта </a:t>
            </a:r>
            <a:r>
              <a:rPr lang="ru-RU" sz="1400" dirty="0" smtClean="0"/>
              <a:t>может основываться на потребительском рейтинге каждой торговой марки по каждому параметру.</a:t>
            </a:r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chemeClr val="accent2"/>
                </a:solidFill>
              </a:rPr>
              <a:t>Маркетинговая среда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635375" y="1484313"/>
            <a:ext cx="5183188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это совокупность условий, факторов и активных субъектов прямо или косвенно влияющих на деятельность предприятия </a:t>
            </a: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755650" y="1484313"/>
            <a:ext cx="2736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/>
              <a:t>Маркетинговая среда предприятия —</a:t>
            </a:r>
          </a:p>
        </p:txBody>
      </p:sp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2924175"/>
            <a:ext cx="3529012" cy="320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5292725" y="2924175"/>
            <a:ext cx="316865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1 —  покупатели, </a:t>
            </a:r>
          </a:p>
          <a:p>
            <a:r>
              <a:rPr lang="ru-RU"/>
              <a:t>2 — конкуренты, </a:t>
            </a:r>
          </a:p>
          <a:p>
            <a:r>
              <a:rPr lang="ru-RU"/>
              <a:t>3 — посредники, </a:t>
            </a:r>
          </a:p>
          <a:p>
            <a:r>
              <a:rPr lang="ru-RU"/>
              <a:t>4 — поставщики, </a:t>
            </a:r>
          </a:p>
          <a:p>
            <a:r>
              <a:rPr lang="ru-RU"/>
              <a:t>5 — контактные аудитории, </a:t>
            </a:r>
          </a:p>
          <a:p>
            <a:r>
              <a:rPr lang="ru-RU"/>
              <a:t>6 — макроэкономика, </a:t>
            </a:r>
          </a:p>
          <a:p>
            <a:r>
              <a:rPr lang="ru-RU"/>
              <a:t>7 — политика и право, </a:t>
            </a:r>
          </a:p>
          <a:p>
            <a:r>
              <a:rPr lang="ru-RU"/>
              <a:t>8 — демография, </a:t>
            </a:r>
          </a:p>
          <a:p>
            <a:r>
              <a:rPr lang="ru-RU"/>
              <a:t>9 — культура, </a:t>
            </a:r>
          </a:p>
          <a:p>
            <a:r>
              <a:rPr lang="ru-RU"/>
              <a:t>10 — НТП, </a:t>
            </a:r>
          </a:p>
          <a:p>
            <a:r>
              <a:rPr lang="ru-RU"/>
              <a:t>11 — экология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400" b="1">
                <a:solidFill>
                  <a:schemeClr val="accent2"/>
                </a:solidFill>
                <a:latin typeface="Calibri" pitchFamily="34" charset="0"/>
              </a:rPr>
              <a:t>Маркетинговая среда</a:t>
            </a:r>
          </a:p>
        </p:txBody>
      </p:sp>
      <p:sp>
        <p:nvSpPr>
          <p:cNvPr id="16386" name="Rectangle 6"/>
          <p:cNvSpPr>
            <a:spLocks noChangeArrowheads="1"/>
          </p:cNvSpPr>
          <p:nvPr/>
        </p:nvSpPr>
        <p:spPr bwMode="auto">
          <a:xfrm>
            <a:off x="3059113" y="1628775"/>
            <a:ext cx="273685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bg1"/>
                </a:solidFill>
              </a:rPr>
              <a:t>Маркетинговая среда</a:t>
            </a:r>
          </a:p>
        </p:txBody>
      </p:sp>
      <p:sp>
        <p:nvSpPr>
          <p:cNvPr id="16387" name="Rectangle 7"/>
          <p:cNvSpPr>
            <a:spLocks noChangeArrowheads="1"/>
          </p:cNvSpPr>
          <p:nvPr/>
        </p:nvSpPr>
        <p:spPr bwMode="auto">
          <a:xfrm>
            <a:off x="755650" y="2781300"/>
            <a:ext cx="273685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bg1"/>
                </a:solidFill>
              </a:rPr>
              <a:t>Микро среда</a:t>
            </a:r>
          </a:p>
        </p:txBody>
      </p:sp>
      <p:sp>
        <p:nvSpPr>
          <p:cNvPr id="16388" name="Rectangle 8"/>
          <p:cNvSpPr>
            <a:spLocks noChangeArrowheads="1"/>
          </p:cNvSpPr>
          <p:nvPr/>
        </p:nvSpPr>
        <p:spPr bwMode="auto">
          <a:xfrm>
            <a:off x="4932363" y="2781300"/>
            <a:ext cx="273685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bg1"/>
                </a:solidFill>
              </a:rPr>
              <a:t>Макро среда</a:t>
            </a:r>
          </a:p>
        </p:txBody>
      </p:sp>
      <p:sp>
        <p:nvSpPr>
          <p:cNvPr id="16389" name="Rectangle 9"/>
          <p:cNvSpPr>
            <a:spLocks noChangeArrowheads="1"/>
          </p:cNvSpPr>
          <p:nvPr/>
        </p:nvSpPr>
        <p:spPr bwMode="auto">
          <a:xfrm>
            <a:off x="250825" y="4149725"/>
            <a:ext cx="158432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bg1"/>
                </a:solidFill>
              </a:rPr>
              <a:t>Внутренняя</a:t>
            </a:r>
          </a:p>
          <a:p>
            <a:pPr algn="ctr"/>
            <a:r>
              <a:rPr lang="ru-RU">
                <a:solidFill>
                  <a:schemeClr val="bg1"/>
                </a:solidFill>
              </a:rPr>
              <a:t> среда</a:t>
            </a:r>
          </a:p>
        </p:txBody>
      </p:sp>
      <p:sp>
        <p:nvSpPr>
          <p:cNvPr id="16390" name="Rectangle 10"/>
          <p:cNvSpPr>
            <a:spLocks noChangeArrowheads="1"/>
          </p:cNvSpPr>
          <p:nvPr/>
        </p:nvSpPr>
        <p:spPr bwMode="auto">
          <a:xfrm>
            <a:off x="2124075" y="4149725"/>
            <a:ext cx="158432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bg1"/>
                </a:solidFill>
              </a:rPr>
              <a:t>Внешняя</a:t>
            </a:r>
          </a:p>
          <a:p>
            <a:pPr algn="ctr"/>
            <a:r>
              <a:rPr lang="ru-RU">
                <a:solidFill>
                  <a:schemeClr val="bg1"/>
                </a:solidFill>
              </a:rPr>
              <a:t> среда</a:t>
            </a:r>
          </a:p>
        </p:txBody>
      </p:sp>
      <p:sp>
        <p:nvSpPr>
          <p:cNvPr id="16391" name="Rectangle 11"/>
          <p:cNvSpPr>
            <a:spLocks noChangeArrowheads="1"/>
          </p:cNvSpPr>
          <p:nvPr/>
        </p:nvSpPr>
        <p:spPr bwMode="auto">
          <a:xfrm>
            <a:off x="4643438" y="4076700"/>
            <a:ext cx="381635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bg1"/>
                </a:solidFill>
              </a:rPr>
              <a:t>Группа факторов внешнего </a:t>
            </a:r>
          </a:p>
          <a:p>
            <a:pPr algn="ctr"/>
            <a:r>
              <a:rPr lang="ru-RU">
                <a:solidFill>
                  <a:schemeClr val="bg1"/>
                </a:solidFill>
              </a:rPr>
              <a:t>взаимодействия</a:t>
            </a:r>
          </a:p>
        </p:txBody>
      </p:sp>
      <p:cxnSp>
        <p:nvCxnSpPr>
          <p:cNvPr id="16392" name="AutoShape 12"/>
          <p:cNvCxnSpPr>
            <a:cxnSpLocks noChangeShapeType="1"/>
            <a:stCxn id="16386" idx="2"/>
            <a:endCxn id="16387" idx="0"/>
          </p:cNvCxnSpPr>
          <p:nvPr/>
        </p:nvCxnSpPr>
        <p:spPr bwMode="auto">
          <a:xfrm rot="5400000">
            <a:off x="3023394" y="1377156"/>
            <a:ext cx="504825" cy="23034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393" name="AutoShape 13"/>
          <p:cNvCxnSpPr>
            <a:cxnSpLocks noChangeShapeType="1"/>
            <a:stCxn id="16386" idx="2"/>
            <a:endCxn id="16388" idx="0"/>
          </p:cNvCxnSpPr>
          <p:nvPr/>
        </p:nvCxnSpPr>
        <p:spPr bwMode="auto">
          <a:xfrm rot="16200000" flipH="1">
            <a:off x="5111750" y="1592263"/>
            <a:ext cx="504825" cy="18732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394" name="AutoShape 14"/>
          <p:cNvCxnSpPr>
            <a:cxnSpLocks noChangeShapeType="1"/>
            <a:stCxn id="16387" idx="2"/>
            <a:endCxn id="16389" idx="0"/>
          </p:cNvCxnSpPr>
          <p:nvPr/>
        </p:nvCxnSpPr>
        <p:spPr bwMode="auto">
          <a:xfrm rot="5400000">
            <a:off x="1223169" y="3248819"/>
            <a:ext cx="720725" cy="10810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395" name="AutoShape 15"/>
          <p:cNvCxnSpPr>
            <a:cxnSpLocks noChangeShapeType="1"/>
            <a:stCxn id="16387" idx="2"/>
            <a:endCxn id="16390" idx="0"/>
          </p:cNvCxnSpPr>
          <p:nvPr/>
        </p:nvCxnSpPr>
        <p:spPr bwMode="auto">
          <a:xfrm rot="16200000" flipH="1">
            <a:off x="2159794" y="3393281"/>
            <a:ext cx="720725" cy="7921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6396" name="AutoShape 16"/>
          <p:cNvSpPr>
            <a:spLocks noChangeArrowheads="1"/>
          </p:cNvSpPr>
          <p:nvPr/>
        </p:nvSpPr>
        <p:spPr bwMode="auto">
          <a:xfrm>
            <a:off x="6156325" y="3500438"/>
            <a:ext cx="431800" cy="576262"/>
          </a:xfrm>
          <a:prstGeom prst="downArrow">
            <a:avLst>
              <a:gd name="adj1" fmla="val 50000"/>
              <a:gd name="adj2" fmla="val 333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chemeClr val="accent2"/>
                </a:solidFill>
              </a:rPr>
              <a:t>Роль и функции маркетинга в реализации цели деятельности фирмы</a:t>
            </a:r>
          </a:p>
        </p:txBody>
      </p:sp>
      <p:sp>
        <p:nvSpPr>
          <p:cNvPr id="17410" name="Прямоугольник 2"/>
          <p:cNvSpPr>
            <a:spLocks noChangeArrowheads="1"/>
          </p:cNvSpPr>
          <p:nvPr/>
        </p:nvSpPr>
        <p:spPr bwMode="auto">
          <a:xfrm>
            <a:off x="179388" y="1773238"/>
            <a:ext cx="8783637" cy="403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/>
              <a:t>1. Максимизация </a:t>
            </a:r>
            <a:r>
              <a:rPr lang="ru-RU" sz="1600"/>
              <a:t>возможно высокого уровня потребления: попытки увеличить продажи, максимизировать прибыль с помощью различных способов и методов (ввод моды на свою продукцию, разработка стратегии роста продаж и др.).</a:t>
            </a:r>
          </a:p>
          <a:p>
            <a:r>
              <a:rPr lang="ru-RU" sz="1600" b="1"/>
              <a:t>2. Максимизация </a:t>
            </a:r>
            <a:r>
              <a:rPr lang="ru-RU" sz="1600"/>
              <a:t>потребительской удовлетворенности за счет выявления существующих потребностей и предложения максимально возможного ассортимента однородного товара. Проблема: оценка уровня потребительской удовлетворенности затруднена многими факторами, что значительно усложняет оценку маркетинговой деятельность по этому направлению.</a:t>
            </a:r>
          </a:p>
          <a:p>
            <a:r>
              <a:rPr lang="ru-RU" sz="1600" b="1"/>
              <a:t>3. Максимизация выбора </a:t>
            </a:r>
            <a:r>
              <a:rPr lang="ru-RU" sz="1600"/>
              <a:t> состоит в том, чтобы не создать на рынке </a:t>
            </a:r>
            <a:r>
              <a:rPr lang="ru-RU" sz="1600">
                <a:solidFill>
                  <a:srgbClr val="FF0000"/>
                </a:solidFill>
              </a:rPr>
              <a:t>марочного изобилия </a:t>
            </a:r>
            <a:r>
              <a:rPr lang="ru-RU" sz="1600"/>
              <a:t>и </a:t>
            </a:r>
            <a:r>
              <a:rPr lang="ru-RU" sz="1600">
                <a:solidFill>
                  <a:srgbClr val="FF0000"/>
                </a:solidFill>
              </a:rPr>
              <a:t>мнимого выбора</a:t>
            </a:r>
            <a:r>
              <a:rPr lang="ru-RU" sz="1600"/>
              <a:t>. Некоторые потребители при избытке определенных товарных категориях испытывают чувство беспокойства и растерянности.</a:t>
            </a:r>
          </a:p>
          <a:p>
            <a:r>
              <a:rPr lang="ru-RU" sz="1600" b="1"/>
              <a:t>4. Максимизация качества жизни </a:t>
            </a:r>
            <a:r>
              <a:rPr lang="ru-RU" sz="1600"/>
              <a:t>за счет</a:t>
            </a:r>
            <a:r>
              <a:rPr lang="ru-RU" sz="1600" b="1"/>
              <a:t> </a:t>
            </a:r>
            <a:r>
              <a:rPr lang="ru-RU" sz="1600"/>
              <a:t>расширения ассортимента товаров, поскольку это обуславливает рост его качества, количество, доступность, стоимость, т. е. товар «совершенствуется», а следовательно, потребитель может максимально удовлетворить свои потребности, повысить качество жизни. В то же время это качество трудно измерить, потому порой рождаются противоречия.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chemeClr val="accent2"/>
                </a:solidFill>
              </a:rPr>
              <a:t>Роль и функции маркетинга в реализации цели деятельности фирмы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32138" y="1773238"/>
            <a:ext cx="2376487" cy="576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Функции маркетинга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87450" y="2852738"/>
            <a:ext cx="2376488" cy="576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Общие функции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3800" y="2844800"/>
            <a:ext cx="2881313" cy="5762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Конкретные функции</a:t>
            </a:r>
          </a:p>
        </p:txBody>
      </p:sp>
      <p:sp>
        <p:nvSpPr>
          <p:cNvPr id="18437" name="Прямоугольник 7"/>
          <p:cNvSpPr>
            <a:spLocks noChangeArrowheads="1"/>
          </p:cNvSpPr>
          <p:nvPr/>
        </p:nvSpPr>
        <p:spPr bwMode="auto">
          <a:xfrm>
            <a:off x="1619250" y="3617913"/>
            <a:ext cx="182880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управление, </a:t>
            </a:r>
          </a:p>
          <a:p>
            <a:pPr>
              <a:lnSpc>
                <a:spcPct val="150000"/>
              </a:lnSpc>
            </a:pPr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организация, </a:t>
            </a:r>
          </a:p>
          <a:p>
            <a:pPr>
              <a:lnSpc>
                <a:spcPct val="150000"/>
              </a:lnSpc>
            </a:pPr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планирование, прогнозирование, </a:t>
            </a:r>
          </a:p>
          <a:p>
            <a:pPr>
              <a:lnSpc>
                <a:spcPct val="150000"/>
              </a:lnSpc>
            </a:pPr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анализ, </a:t>
            </a:r>
          </a:p>
          <a:p>
            <a:pPr>
              <a:lnSpc>
                <a:spcPct val="150000"/>
              </a:lnSpc>
            </a:pPr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оценка, </a:t>
            </a:r>
          </a:p>
          <a:p>
            <a:pPr>
              <a:lnSpc>
                <a:spcPct val="150000"/>
              </a:lnSpc>
            </a:pPr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учет, </a:t>
            </a:r>
          </a:p>
          <a:p>
            <a:pPr>
              <a:lnSpc>
                <a:spcPct val="150000"/>
              </a:lnSpc>
            </a:pPr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контроль</a:t>
            </a:r>
            <a:endParaRPr lang="ru-RU" sz="1400"/>
          </a:p>
        </p:txBody>
      </p:sp>
      <p:sp>
        <p:nvSpPr>
          <p:cNvPr id="18438" name="Прямоугольник 8"/>
          <p:cNvSpPr>
            <a:spLocks noChangeArrowheads="1"/>
          </p:cNvSpPr>
          <p:nvPr/>
        </p:nvSpPr>
        <p:spPr bwMode="auto">
          <a:xfrm>
            <a:off x="5292725" y="3597275"/>
            <a:ext cx="3294063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изучение рынка, </a:t>
            </a:r>
          </a:p>
          <a:p>
            <a:pPr>
              <a:lnSpc>
                <a:spcPct val="150000"/>
              </a:lnSpc>
            </a:pPr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потребителей и спроса,</a:t>
            </a:r>
          </a:p>
          <a:p>
            <a:pPr>
              <a:lnSpc>
                <a:spcPct val="150000"/>
              </a:lnSpc>
            </a:pPr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исследование окружающей среды, </a:t>
            </a:r>
          </a:p>
          <a:p>
            <a:pPr>
              <a:lnSpc>
                <a:spcPct val="150000"/>
              </a:lnSpc>
            </a:pPr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реализация товарной политики фирмы, </a:t>
            </a:r>
          </a:p>
          <a:p>
            <a:pPr>
              <a:lnSpc>
                <a:spcPct val="150000"/>
              </a:lnSpc>
            </a:pPr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организация сервисного обслуживания, </a:t>
            </a:r>
          </a:p>
          <a:p>
            <a:pPr>
              <a:lnSpc>
                <a:spcPct val="150000"/>
              </a:lnSpc>
            </a:pPr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ведение ценовой политики, товародвижения, </a:t>
            </a:r>
          </a:p>
          <a:p>
            <a:pPr>
              <a:lnSpc>
                <a:spcPct val="150000"/>
              </a:lnSpc>
            </a:pPr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поддержание и стимулирование спроса </a:t>
            </a:r>
          </a:p>
          <a:p>
            <a:pPr>
              <a:lnSpc>
                <a:spcPct val="150000"/>
              </a:lnSpc>
            </a:pPr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т. д.</a:t>
            </a:r>
            <a:endParaRPr lang="ru-RU" sz="140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403350" y="3429000"/>
            <a:ext cx="0" cy="2865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403350" y="4005263"/>
            <a:ext cx="2044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403350" y="4365625"/>
            <a:ext cx="2044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403350" y="4652963"/>
            <a:ext cx="2044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403350" y="4941888"/>
            <a:ext cx="2044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403350" y="5229225"/>
            <a:ext cx="2044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403350" y="5589588"/>
            <a:ext cx="2044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403350" y="5949950"/>
            <a:ext cx="2044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403350" y="6308725"/>
            <a:ext cx="2044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292725" y="3429000"/>
            <a:ext cx="0" cy="3168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292725" y="4005263"/>
            <a:ext cx="2879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292725" y="4365625"/>
            <a:ext cx="2879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292725" y="4652963"/>
            <a:ext cx="2879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292725" y="4941888"/>
            <a:ext cx="2879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292725" y="5229225"/>
            <a:ext cx="2879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5292725" y="5589588"/>
            <a:ext cx="2879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292725" y="5949950"/>
            <a:ext cx="2879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292725" y="6308725"/>
            <a:ext cx="2879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5292725" y="6597650"/>
            <a:ext cx="2879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Соединительная линия уступом 105"/>
          <p:cNvCxnSpPr>
            <a:stCxn id="5" idx="2"/>
            <a:endCxn id="6" idx="0"/>
          </p:cNvCxnSpPr>
          <p:nvPr/>
        </p:nvCxnSpPr>
        <p:spPr>
          <a:xfrm rot="5400000">
            <a:off x="3096419" y="1629569"/>
            <a:ext cx="503238" cy="19431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Соединительная линия уступом 107"/>
          <p:cNvCxnSpPr>
            <a:stCxn id="5" idx="2"/>
            <a:endCxn id="7" idx="0"/>
          </p:cNvCxnSpPr>
          <p:nvPr/>
        </p:nvCxnSpPr>
        <p:spPr>
          <a:xfrm rot="16200000" flipH="1">
            <a:off x="5133976" y="1535112"/>
            <a:ext cx="495300" cy="212407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Взаимосвязь маркетинга и логистики</a:t>
            </a: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23850" y="1628775"/>
            <a:ext cx="8507413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 b="1" i="1"/>
              <a:t>Маркетинг</a:t>
            </a:r>
            <a:r>
              <a:rPr lang="ru-RU" sz="1400"/>
              <a:t> - это вид человеческой деятельности, направленный на удовлетворение нужд, потребностей и запросов конечных потребителей путем обмена. Давайте раскроем значение и смысл основных терминов, входящих в состав этого определения, данного Ф. Котлером.</a:t>
            </a:r>
            <a:br>
              <a:rPr lang="ru-RU" sz="1400"/>
            </a:br>
            <a:r>
              <a:rPr lang="ru-RU" sz="1400"/>
              <a:t/>
            </a:r>
            <a:br>
              <a:rPr lang="ru-RU" sz="1400"/>
            </a:br>
            <a:r>
              <a:rPr lang="ru-RU" sz="1400" b="1" i="1"/>
              <a:t>Нужда</a:t>
            </a:r>
            <a:r>
              <a:rPr lang="ru-RU" sz="1400"/>
              <a:t> - это такое состояние потребителя, когда он испытывает необходимость в чём-то, но не знает как, чем и в каком порядке это реализовать.</a:t>
            </a:r>
            <a:br>
              <a:rPr lang="ru-RU" sz="1400"/>
            </a:br>
            <a:r>
              <a:rPr lang="ru-RU" sz="1400"/>
              <a:t/>
            </a:r>
            <a:br>
              <a:rPr lang="ru-RU" sz="1400"/>
            </a:br>
            <a:r>
              <a:rPr lang="ru-RU" sz="1400" b="1" i="1"/>
              <a:t>Потребность </a:t>
            </a:r>
            <a:r>
              <a:rPr lang="ru-RU" sz="1400"/>
              <a:t>- это знание потребителем спектра (перечня) товаров и услуг, которые он может потребить для удовлетворения своей нужды. Вместе с тем, он ещё не определился в выборе одного из них. (Известная проблема выбора!)</a:t>
            </a:r>
            <a:br>
              <a:rPr lang="ru-RU" sz="1400"/>
            </a:br>
            <a:r>
              <a:rPr lang="ru-RU" sz="1400"/>
              <a:t/>
            </a:r>
            <a:br>
              <a:rPr lang="ru-RU" sz="1400"/>
            </a:br>
            <a:r>
              <a:rPr lang="ru-RU" sz="1400" b="1" i="1"/>
              <a:t>Запрос </a:t>
            </a:r>
            <a:r>
              <a:rPr lang="ru-RU" sz="1400"/>
              <a:t>- это такое состояние потребителя, когда выбор конкретного продукта уже сделан на основе анализа цен и качества избранного средства удовлетворения нужды. Практический шаг - это обращение к продавцу, с точки зрения которого, запрос клиента - это не что иное, как заказ товара или готовность к заключению договора на обслуживание.</a:t>
            </a:r>
            <a:br>
              <a:rPr lang="ru-RU" sz="1400"/>
            </a:br>
            <a:r>
              <a:rPr lang="ru-RU" sz="1400"/>
              <a:t/>
            </a:r>
            <a:br>
              <a:rPr lang="ru-RU" sz="1400"/>
            </a:br>
            <a:r>
              <a:rPr lang="ru-RU" sz="1400" b="1" i="1"/>
              <a:t>Конечный потребитель</a:t>
            </a:r>
            <a:r>
              <a:rPr lang="ru-RU" sz="1400"/>
              <a:t> - это тот, кто приобретает продукты исключительно для внутреннего потребления. Это могут быть не только физические, но и юридические лица, которые имеют на рынке термин - корпоративный клиент. Товар считается проданным только тогда, когда его потребил конечный потребитель для удовлетворения своих нужд. Движение товаров по цепям поставок - это вообще не продажи, а поэтапные, возмездные переоформления прав собственности на продвигаемые товары (опт).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i="1" smtClean="0">
                <a:solidFill>
                  <a:schemeClr val="accent2"/>
                </a:solidFill>
              </a:rPr>
              <a:t>Взаимодействие маркетинга и логистики</a:t>
            </a:r>
            <a:r>
              <a:rPr lang="ru-RU" sz="4000" b="1" i="1" smtClean="0"/>
              <a:t> </a:t>
            </a:r>
            <a:r>
              <a:rPr lang="ru-RU" sz="4000" smtClean="0"/>
              <a:t>  </a:t>
            </a:r>
          </a:p>
        </p:txBody>
      </p:sp>
      <p:pic>
        <p:nvPicPr>
          <p:cNvPr id="20482" name="Picture 5" descr="1287059741_image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2133600"/>
            <a:ext cx="6049963" cy="368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5"/>
          <p:cNvSpPr>
            <a:spLocks noChangeArrowheads="1"/>
          </p:cNvSpPr>
          <p:nvPr/>
        </p:nvSpPr>
        <p:spPr bwMode="auto">
          <a:xfrm>
            <a:off x="179388" y="2471738"/>
            <a:ext cx="4032250" cy="366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 i="1"/>
              <a:t>- Product</a:t>
            </a:r>
            <a:r>
              <a:rPr lang="ru-RU"/>
              <a:t> (продукт, удовлетворяющий запрос конечного потребителя);</a:t>
            </a:r>
          </a:p>
          <a:p>
            <a:endParaRPr lang="ru-RU"/>
          </a:p>
          <a:p>
            <a:pPr>
              <a:buFontTx/>
              <a:buChar char="-"/>
            </a:pPr>
            <a:r>
              <a:rPr lang="ru-RU" b="1" i="1"/>
              <a:t>Price</a:t>
            </a:r>
            <a:r>
              <a:rPr lang="ru-RU"/>
              <a:t> (цена продукта и все вопросы ценообразования);</a:t>
            </a:r>
            <a:br>
              <a:rPr lang="ru-RU"/>
            </a:br>
            <a:endParaRPr lang="ru-RU"/>
          </a:p>
          <a:p>
            <a:pPr>
              <a:buFontTx/>
              <a:buChar char="-"/>
            </a:pPr>
            <a:r>
              <a:rPr lang="ru-RU" b="1" i="1"/>
              <a:t>- Plасе</a:t>
            </a:r>
            <a:r>
              <a:rPr lang="ru-RU"/>
              <a:t> (места приложения коммерческих усилий);</a:t>
            </a:r>
            <a:br>
              <a:rPr lang="ru-RU"/>
            </a:br>
            <a:endParaRPr lang="ru-RU"/>
          </a:p>
          <a:p>
            <a:pPr>
              <a:buFontTx/>
              <a:buChar char="-"/>
            </a:pPr>
            <a:r>
              <a:rPr lang="ru-RU" b="1" i="1"/>
              <a:t>- Promotion </a:t>
            </a:r>
            <a:r>
              <a:rPr lang="ru-RU"/>
              <a:t>(система продвижения продукта).</a:t>
            </a:r>
            <a:br>
              <a:rPr lang="ru-RU"/>
            </a:br>
            <a:endParaRPr lang="ru-RU"/>
          </a:p>
        </p:txBody>
      </p:sp>
      <p:sp>
        <p:nvSpPr>
          <p:cNvPr id="21506" name="Rectangle 6"/>
          <p:cNvSpPr>
            <a:spLocks noChangeArrowheads="1"/>
          </p:cNvSpPr>
          <p:nvPr/>
        </p:nvSpPr>
        <p:spPr bwMode="auto">
          <a:xfrm>
            <a:off x="4302125" y="2587625"/>
            <a:ext cx="4841875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 i="1"/>
              <a:t>- Right product </a:t>
            </a:r>
            <a:r>
              <a:rPr lang="ru-RU"/>
              <a:t>(предназначенный для распределения продукт);</a:t>
            </a:r>
            <a:br>
              <a:rPr lang="ru-RU"/>
            </a:br>
            <a:r>
              <a:rPr lang="ru-RU" b="1" i="1"/>
              <a:t>- Right guantity</a:t>
            </a:r>
            <a:r>
              <a:rPr lang="ru-RU"/>
              <a:t> (необходимое количество продукта);</a:t>
            </a:r>
            <a:br>
              <a:rPr lang="ru-RU"/>
            </a:br>
            <a:r>
              <a:rPr lang="ru-RU" b="1" i="1"/>
              <a:t>- Right condition </a:t>
            </a:r>
            <a:r>
              <a:rPr lang="ru-RU"/>
              <a:t>(удовлетворяющее качество продукта);</a:t>
            </a:r>
            <a:br>
              <a:rPr lang="ru-RU"/>
            </a:br>
            <a:r>
              <a:rPr lang="ru-RU" b="1" i="1"/>
              <a:t>- Right place</a:t>
            </a:r>
            <a:r>
              <a:rPr lang="ru-RU"/>
              <a:t> (определённая территория распространения продукта);</a:t>
            </a:r>
            <a:br>
              <a:rPr lang="ru-RU"/>
            </a:br>
            <a:r>
              <a:rPr lang="ru-RU" b="1" i="1"/>
              <a:t>- Right time </a:t>
            </a:r>
            <a:r>
              <a:rPr lang="ru-RU"/>
              <a:t>(рассчитанные временные затраты на работу с продуктом);</a:t>
            </a:r>
            <a:br>
              <a:rPr lang="ru-RU"/>
            </a:br>
            <a:r>
              <a:rPr lang="ru-RU" b="1" i="1"/>
              <a:t>- Right customer </a:t>
            </a:r>
            <a:r>
              <a:rPr lang="ru-RU"/>
              <a:t>(наличие заказчиков продукта);</a:t>
            </a:r>
            <a:br>
              <a:rPr lang="ru-RU"/>
            </a:br>
            <a:r>
              <a:rPr lang="ru-RU"/>
              <a:t>-</a:t>
            </a:r>
            <a:r>
              <a:rPr lang="ru-RU" b="1" i="1"/>
              <a:t> Right cost</a:t>
            </a:r>
            <a:r>
              <a:rPr lang="ru-RU"/>
              <a:t> (рассчитанные затраты на работу с продуктом). </a:t>
            </a:r>
          </a:p>
        </p:txBody>
      </p:sp>
      <p:sp>
        <p:nvSpPr>
          <p:cNvPr id="21507" name="Rectangle 7"/>
          <p:cNvSpPr>
            <a:spLocks noChangeArrowheads="1"/>
          </p:cNvSpPr>
          <p:nvPr/>
        </p:nvSpPr>
        <p:spPr bwMode="auto">
          <a:xfrm>
            <a:off x="4643438" y="1557338"/>
            <a:ext cx="3783012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/>
              <a:t>В логистике - это известные семь «R»:</a:t>
            </a:r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21508" name="Rectangle 8"/>
          <p:cNvSpPr>
            <a:spLocks noChangeArrowheads="1"/>
          </p:cNvSpPr>
          <p:nvPr/>
        </p:nvSpPr>
        <p:spPr bwMode="auto">
          <a:xfrm>
            <a:off x="0" y="1484313"/>
            <a:ext cx="38163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/>
              <a:t>В маркетинге - это совокупность, так называемых, четырех «Р»: </a:t>
            </a:r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21509" name="Line 9"/>
          <p:cNvSpPr>
            <a:spLocks noChangeShapeType="1"/>
          </p:cNvSpPr>
          <p:nvPr/>
        </p:nvSpPr>
        <p:spPr bwMode="auto">
          <a:xfrm>
            <a:off x="3995738" y="1700213"/>
            <a:ext cx="0" cy="4392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0" name="Line 10"/>
          <p:cNvSpPr>
            <a:spLocks noChangeShapeType="1"/>
          </p:cNvSpPr>
          <p:nvPr/>
        </p:nvSpPr>
        <p:spPr bwMode="auto">
          <a:xfrm>
            <a:off x="395288" y="2492375"/>
            <a:ext cx="8497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1" name="Rectang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i="1" smtClean="0">
                <a:solidFill>
                  <a:schemeClr val="accent2"/>
                </a:solidFill>
              </a:rPr>
              <a:t>Взаимодействие маркетинга и логистики </a:t>
            </a:r>
            <a:r>
              <a:rPr lang="ru-RU" sz="4000" smtClean="0">
                <a:solidFill>
                  <a:schemeClr val="accent2"/>
                </a:solidFill>
              </a:rPr>
              <a:t>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1980</Words>
  <Application>Microsoft Office PowerPoint</Application>
  <PresentationFormat>Экран (4:3)</PresentationFormat>
  <Paragraphs>267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Arial</vt:lpstr>
      <vt:lpstr>Calibri</vt:lpstr>
      <vt:lpstr>Times New Roman</vt:lpstr>
      <vt:lpstr>Тема Office</vt:lpstr>
      <vt:lpstr>Маркетинговая  логистика</vt:lpstr>
      <vt:lpstr>Определение </vt:lpstr>
      <vt:lpstr>Маркетинговая среда</vt:lpstr>
      <vt:lpstr>Презентация PowerPoint</vt:lpstr>
      <vt:lpstr>Роль и функции маркетинга в реализации цели деятельности фирмы</vt:lpstr>
      <vt:lpstr>Роль и функции маркетинга в реализации цели деятельности фирмы</vt:lpstr>
      <vt:lpstr>Взаимосвязь маркетинга и логистики</vt:lpstr>
      <vt:lpstr>Взаимодействие маркетинга и логистики   </vt:lpstr>
      <vt:lpstr>Взаимодействие маркетинга и логистики   </vt:lpstr>
      <vt:lpstr>Инструментарий маркетинговых исследований</vt:lpstr>
      <vt:lpstr>Виды исследования</vt:lpstr>
      <vt:lpstr>Определение проблемы исследования </vt:lpstr>
      <vt:lpstr>Сегментирование рынка: общий подход</vt:lpstr>
      <vt:lpstr>Сегментирование рынка: по географическому принципу</vt:lpstr>
      <vt:lpstr> Сегментирование рынка: по демографическому принципу</vt:lpstr>
      <vt:lpstr> Сегментирование рынка: по психографическому принципу</vt:lpstr>
      <vt:lpstr> Сегментирование рынка: по поведенческому принципу</vt:lpstr>
      <vt:lpstr> Сегментирование рынка: основные принципы сегментирования рынков товаров промышленного назначения</vt:lpstr>
      <vt:lpstr>Выбор целевых сегментов рынка: три варианта охвата рынка</vt:lpstr>
      <vt:lpstr>Выбор целевых сегментов рынка: выбор стратегии охвата рынка</vt:lpstr>
      <vt:lpstr>Выбор целевых сегментов рынка: выявление наиболее привлекательных сегментов рынка</vt:lpstr>
      <vt:lpstr>Выбор целевых сегментов рынка: выбор рыночной стратегии сбыта</vt:lpstr>
      <vt:lpstr>Позиционирование товара на рынке: выбор атрибутов позиционирования</vt:lpstr>
      <vt:lpstr>Атрибут позиционирования </vt:lpstr>
      <vt:lpstr>Позиционирование товара на рынке: по отношению к конкурентам</vt:lpstr>
      <vt:lpstr>Способ визуального представления позиционирования на рынке конкурентных товаров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Маркетинговая логистика</dc:title>
  <dc:creator>Александр</dc:creator>
  <cp:lastModifiedBy>Таня</cp:lastModifiedBy>
  <cp:revision>15</cp:revision>
  <dcterms:created xsi:type="dcterms:W3CDTF">2011-04-29T07:34:26Z</dcterms:created>
  <dcterms:modified xsi:type="dcterms:W3CDTF">2021-02-19T12:44:13Z</dcterms:modified>
</cp:coreProperties>
</file>