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sldIdLst>
    <p:sldId id="256" r:id="rId2"/>
    <p:sldId id="258" r:id="rId3"/>
    <p:sldId id="268" r:id="rId4"/>
    <p:sldId id="298" r:id="rId5"/>
    <p:sldId id="299" r:id="rId6"/>
    <p:sldId id="300" r:id="rId7"/>
    <p:sldId id="301" r:id="rId8"/>
    <p:sldId id="319" r:id="rId9"/>
    <p:sldId id="302" r:id="rId10"/>
    <p:sldId id="321" r:id="rId11"/>
    <p:sldId id="303" r:id="rId12"/>
    <p:sldId id="320" r:id="rId13"/>
    <p:sldId id="304" r:id="rId14"/>
    <p:sldId id="305" r:id="rId15"/>
    <p:sldId id="306" r:id="rId16"/>
    <p:sldId id="307" r:id="rId17"/>
    <p:sldId id="308" r:id="rId18"/>
    <p:sldId id="309" r:id="rId19"/>
    <p:sldId id="310" r:id="rId20"/>
    <p:sldId id="311" r:id="rId21"/>
    <p:sldId id="312" r:id="rId22"/>
    <p:sldId id="313" r:id="rId23"/>
    <p:sldId id="314" r:id="rId24"/>
    <p:sldId id="315" r:id="rId25"/>
    <p:sldId id="316" r:id="rId26"/>
    <p:sldId id="317" r:id="rId27"/>
    <p:sldId id="318" r:id="rId28"/>
    <p:sldId id="297" r:id="rId29"/>
    <p:sldId id="265" r:id="rId30"/>
  </p:sldIdLst>
  <p:sldSz cx="12192000" cy="6858000"/>
  <p:notesSz cx="6858000" cy="9144000"/>
  <p:defaultTex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120" y="6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10T08:57:16.585"/>
    </inkml:context>
    <inkml:brush xml:id="br0">
      <inkml:brushProperty name="width" value="0.4" units="cm"/>
      <inkml:brushProperty name="height" value="0.8" units="cm"/>
      <inkml:brushProperty name="color" value="#FF8517"/>
      <inkml:brushProperty name="tip" value="rectangle"/>
      <inkml:brushProperty name="rasterOp" value="maskPen"/>
      <inkml:brushProperty name="ignorePressure" value="1"/>
    </inkml:brush>
  </inkml:definitions>
  <inkml:trace contextRef="#ctx0" brushRef="#br0">1 80,'44'0,"6"1,1-2,95-15,-115 11,0 1,38 2,-36 1,60-8,-8-2,0 4,162 7,-96 3,1084-3,-1051-14,7 0,1002 15,-1157 1,56 10,-55-6,55 2,20-8,324 14,224-1,-401-16,-43 17,-5 0,-71-15,304 16,-148 12,-72-10,-89-8,597 3,-447-15,4392 3,-4424-13,-26 0,1294 11,-740 5,-750-5,55-10,16 0,0 11,-68 3,0-2,0-2,0 0,0-3,-1 0,57-18,-74 18,0 1,0 1,0 0,0 1,1 1,22 1,-16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10T08:57:25.486"/>
    </inkml:context>
    <inkml:brush xml:id="br0">
      <inkml:brushProperty name="width" value="0.4" units="cm"/>
      <inkml:brushProperty name="height" value="0.8" units="cm"/>
      <inkml:brushProperty name="color" value="#FF2500"/>
      <inkml:brushProperty name="tip" value="rectangle"/>
      <inkml:brushProperty name="rasterOp" value="maskPen"/>
      <inkml:brushProperty name="ignorePressure" value="1"/>
    </inkml:brush>
  </inkml:definitions>
  <inkml:trace contextRef="#ctx0" brushRef="#br0">0 28,'31'2,"51"9,6 0,463-6,-300-7,-208 2,-13 1,0-1,0-1,1-1,-1-2,0-1,32-10,-42 8,-1 1,2 1,31-3,-29 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10T08:57:33.024"/>
    </inkml:context>
    <inkml:brush xml:id="br0">
      <inkml:brushProperty name="width" value="0.4" units="cm"/>
      <inkml:brushProperty name="height" value="0.8" units="cm"/>
      <inkml:brushProperty name="color" value="#FF2500"/>
      <inkml:brushProperty name="tip" value="rectangle"/>
      <inkml:brushProperty name="rasterOp" value="maskPen"/>
      <inkml:brushProperty name="ignorePressure" value="1"/>
    </inkml:brush>
  </inkml:definitions>
  <inkml:trace contextRef="#ctx0" brushRef="#br0">0 158,'412'2,"447"-5,-751-5,197-40,-283 44,262-41,-164 29,169 0,-87 8,614-4,-510 14,-193 4,0 5,124 28,13 1,-191-32,254 20,-14-16,31 0,317-12,-480 13,-26 0,-129-13,41 1,0 2,0 3,56 12,-49-4,-34-9</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10T08:57:50.296"/>
    </inkml:context>
    <inkml:brush xml:id="br0">
      <inkml:brushProperty name="width" value="0.5" units="cm"/>
      <inkml:brushProperty name="height" value="1" units="cm"/>
      <inkml:brushProperty name="color" value="#FF2500"/>
      <inkml:brushProperty name="tip" value="rectangle"/>
      <inkml:brushProperty name="rasterOp" value="maskPen"/>
      <inkml:brushProperty name="ignorePressure" value="1"/>
    </inkml:brush>
  </inkml:definitions>
  <inkml:trace contextRef="#ctx0" brushRef="#br0">0 107,'0'-1,"1"0,-1 0,0 0,1 0,-1 0,1 0,-1 0,1 0,-1 0,1 1,0-1,-1 0,1 0,0 1,0-1,0 0,-1 1,1-1,0 1,0-1,0 1,0-1,0 1,0 0,0 0,0-1,0 1,2 0,35-5,-31 5,538-6,-294 9,6720-3,-6733-12,-28-1,-168 13,394-17,-36-13,-10 22,-226 11,826-3,-965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10T08:58:04.444"/>
    </inkml:context>
    <inkml:brush xml:id="br0">
      <inkml:brushProperty name="width" value="0.4" units="cm"/>
      <inkml:brushProperty name="height" value="0.8" units="cm"/>
      <inkml:brushProperty name="color" value="#FF2500"/>
      <inkml:brushProperty name="tip" value="rectangle"/>
      <inkml:brushProperty name="rasterOp" value="maskPen"/>
      <inkml:brushProperty name="ignorePressure" value="1"/>
    </inkml:brush>
  </inkml:definitions>
  <inkml:trace contextRef="#ctx0" brushRef="#br0">0 235,'1'-1,"-1"0,1 0,-1 0,1-1,0 1,-1 0,1 0,0 0,0 1,0-1,0 0,0 0,0 0,0 1,0-1,0 0,0 1,0-1,0 1,1-1,-1 1,0 0,0 0,0-1,1 1,-1 0,2 0,43-4,-38 3,827-27,53 28,-832-3,1-2,59-15,-29 5,29-1,157-4,-100 8,-17 0,102-7,-156 10,-2-2,-48 4,54-1,90-4,-6-1,597 13,-372 1,-210 12,-10 0,290 34,-292-21,-110-15,-12-1,99 1,1135-13,-1269 4,1 2,-1 1,40 11,-29-5,49 4,113 6,140 11,-309-28,-4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10T08:58:13.966"/>
    </inkml:context>
    <inkml:brush xml:id="br0">
      <inkml:brushProperty name="width" value="0.4" units="cm"/>
      <inkml:brushProperty name="height" value="0.8" units="cm"/>
      <inkml:brushProperty name="color" value="#FF2500"/>
      <inkml:brushProperty name="tip" value="rectangle"/>
      <inkml:brushProperty name="rasterOp" value="maskPen"/>
      <inkml:brushProperty name="ignorePressure" value="1"/>
    </inkml:brush>
  </inkml:definitions>
  <inkml:trace contextRef="#ctx0" brushRef="#br0">1 1,'4500'0,"-4437"4,113 19,-111-12,104 5,930-18,-1059 1,52-11,32-1,-58 12,-2 1,105-14,-104 7,0 2,79 5,-70 1,-52-1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10T08:58:22.466"/>
    </inkml:context>
    <inkml:brush xml:id="br0">
      <inkml:brushProperty name="width" value="0.4" units="cm"/>
      <inkml:brushProperty name="height" value="0.8" units="cm"/>
      <inkml:brushProperty name="color" value="#FF2500"/>
      <inkml:brushProperty name="tip" value="rectangle"/>
      <inkml:brushProperty name="rasterOp" value="maskPen"/>
      <inkml:brushProperty name="ignorePressure" value="1"/>
    </inkml:brush>
  </inkml:definitions>
  <inkml:trace contextRef="#ctx0" brushRef="#br0">1 1,'2143'0,"-2024"2,-1 5,145 27,-198-20,-40-7,1-2,-1-1,45 2,3-7,117-15,-124 8,-33 6</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10T08:58:37.645"/>
    </inkml:context>
    <inkml:brush xml:id="br0">
      <inkml:brushProperty name="width" value="0.4" units="cm"/>
      <inkml:brushProperty name="height" value="0.8" units="cm"/>
      <inkml:brushProperty name="color" value="#FF2500"/>
      <inkml:brushProperty name="tip" value="rectangle"/>
      <inkml:brushProperty name="rasterOp" value="maskPen"/>
      <inkml:brushProperty name="ignorePressure" value="1"/>
    </inkml:brush>
  </inkml:definitions>
  <inkml:trace contextRef="#ctx0" brushRef="#br0">0 132,'60'-16,"1"3,0 3,97-5,-71 8,94-11,689-34,-54 54,-447-3,-129 14,-5 1,34 3,-174-9,24 3,111 5,-190-16,42 0,118 14,-4 8,285-7,-443-13,55 9,-54-5,50 2,-63-8,-4-1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10T08:58:44.324"/>
    </inkml:context>
    <inkml:brush xml:id="br0">
      <inkml:brushProperty name="width" value="0.4" units="cm"/>
      <inkml:brushProperty name="height" value="0.8" units="cm"/>
      <inkml:brushProperty name="color" value="#FF2500"/>
      <inkml:brushProperty name="tip" value="rectangle"/>
      <inkml:brushProperty name="rasterOp" value="maskPen"/>
      <inkml:brushProperty name="ignorePressure" value="1"/>
    </inkml:brush>
  </inkml:definitions>
  <inkml:trace contextRef="#ctx0" brushRef="#br0">1 275,'0'-1,"0"0,0 0,1 0,-1 0,0 0,1 0,-1 0,1 1,-1-1,1 0,-1 0,1 0,0 0,0 1,-1-1,1 0,0 1,0-1,0 1,0-1,0 1,1-2,27-8,-22 8,81-23,0 3,2 5,153-11,279 21,-344 8,-106-4,93-16,-5 0,368-14,-220 29,-44 3,-161-12,-68 8,52-3,-65 7,-1-2,0 0,0-2,0 0,27-11,-26 9</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95C89-2E28-4777-95B0-BA7EECAE3BA4}"/>
              </a:ext>
            </a:extLst>
          </p:cNvPr>
          <p:cNvSpPr>
            <a:spLocks noGrp="1"/>
          </p:cNvSpPr>
          <p:nvPr>
            <p:ph type="ctrTitle"/>
          </p:nvPr>
        </p:nvSpPr>
        <p:spPr>
          <a:xfrm>
            <a:off x="1709928" y="987552"/>
            <a:ext cx="8385048" cy="3081528"/>
          </a:xfrm>
        </p:spPr>
        <p:txBody>
          <a:bodyPr anchor="b">
            <a:normAutofit/>
          </a:bodyPr>
          <a:lstStyle>
            <a:lvl1pPr algn="ctr">
              <a:defRPr sz="5400"/>
            </a:lvl1pPr>
          </a:lstStyle>
          <a:p>
            <a:r>
              <a:rPr lang="en-US" dirty="0"/>
              <a:t>Click to edit Master title style</a:t>
            </a:r>
          </a:p>
        </p:txBody>
      </p:sp>
      <p:sp>
        <p:nvSpPr>
          <p:cNvPr id="3" name="Subtitle 2">
            <a:extLst>
              <a:ext uri="{FF2B5EF4-FFF2-40B4-BE49-F238E27FC236}">
                <a16:creationId xmlns:a16="http://schemas.microsoft.com/office/drawing/2014/main" id="{59052321-4D71-4DA8-BD2C-DC22FC1525CB}"/>
              </a:ext>
            </a:extLst>
          </p:cNvPr>
          <p:cNvSpPr>
            <a:spLocks noGrp="1"/>
          </p:cNvSpPr>
          <p:nvPr>
            <p:ph type="subTitle" idx="1"/>
          </p:nvPr>
        </p:nvSpPr>
        <p:spPr>
          <a:xfrm>
            <a:off x="2905506" y="4480561"/>
            <a:ext cx="5993892" cy="1166495"/>
          </a:xfrm>
        </p:spPr>
        <p:txBody>
          <a:bodyPr>
            <a:normAutofit/>
          </a:bodyPr>
          <a:lstStyle>
            <a:lvl1pPr marL="0" indent="0" algn="ctr">
              <a:buNone/>
              <a:defRPr sz="1400" cap="all" spc="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1D37183-71EA-4A92-8609-41ECB53F447E}"/>
              </a:ext>
            </a:extLst>
          </p:cNvPr>
          <p:cNvSpPr>
            <a:spLocks noGrp="1"/>
          </p:cNvSpPr>
          <p:nvPr>
            <p:ph type="dt" sz="half" idx="10"/>
          </p:nvPr>
        </p:nvSpPr>
        <p:spPr/>
        <p:txBody>
          <a:bodyPr/>
          <a:lstStyle/>
          <a:p>
            <a:fld id="{B5898F52-2787-4BA2-BBBC-9395E9F86D50}" type="datetimeFigureOut">
              <a:rPr lang="en-US" smtClean="0"/>
              <a:t>3/10/2024</a:t>
            </a:fld>
            <a:endParaRPr lang="en-US"/>
          </a:p>
        </p:txBody>
      </p:sp>
      <p:sp>
        <p:nvSpPr>
          <p:cNvPr id="5" name="Footer Placeholder 4">
            <a:extLst>
              <a:ext uri="{FF2B5EF4-FFF2-40B4-BE49-F238E27FC236}">
                <a16:creationId xmlns:a16="http://schemas.microsoft.com/office/drawing/2014/main" id="{CA09F2E6-1ECC-4081-8EBF-C80C6C94A1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C3FA67-CD72-4503-BA25-FEC880107BC4}"/>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693544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83CBE-1EA9-4E8B-A281-C50B792E55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2EB1A0-A59D-4CB9-BABB-C6BF1D2E99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E6265B-940D-433C-AD76-2D6A42449307}"/>
              </a:ext>
            </a:extLst>
          </p:cNvPr>
          <p:cNvSpPr>
            <a:spLocks noGrp="1"/>
          </p:cNvSpPr>
          <p:nvPr>
            <p:ph type="dt" sz="half" idx="10"/>
          </p:nvPr>
        </p:nvSpPr>
        <p:spPr/>
        <p:txBody>
          <a:bodyPr/>
          <a:lstStyle/>
          <a:p>
            <a:fld id="{B5898F52-2787-4BA2-BBBC-9395E9F86D50}" type="datetimeFigureOut">
              <a:rPr lang="en-US" smtClean="0"/>
              <a:t>3/10/2024</a:t>
            </a:fld>
            <a:endParaRPr lang="en-US"/>
          </a:p>
        </p:txBody>
      </p:sp>
      <p:sp>
        <p:nvSpPr>
          <p:cNvPr id="5" name="Footer Placeholder 4">
            <a:extLst>
              <a:ext uri="{FF2B5EF4-FFF2-40B4-BE49-F238E27FC236}">
                <a16:creationId xmlns:a16="http://schemas.microsoft.com/office/drawing/2014/main" id="{EDCAB98E-314F-45C4-9A64-AD3FAE0516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E49F32-B214-4A0C-8669-7FE4BA445965}"/>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005704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DE4A6D-DAA1-4551-A093-3C36C1C8CF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25FDA9-71CD-4B86-B291-BEBA43D8ED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D9F5B1-B635-4479-A426-B1D4066502DB}"/>
              </a:ext>
            </a:extLst>
          </p:cNvPr>
          <p:cNvSpPr>
            <a:spLocks noGrp="1"/>
          </p:cNvSpPr>
          <p:nvPr>
            <p:ph type="dt" sz="half" idx="10"/>
          </p:nvPr>
        </p:nvSpPr>
        <p:spPr/>
        <p:txBody>
          <a:bodyPr/>
          <a:lstStyle/>
          <a:p>
            <a:fld id="{B5898F52-2787-4BA2-BBBC-9395E9F86D50}" type="datetimeFigureOut">
              <a:rPr lang="en-US" smtClean="0"/>
              <a:t>3/10/2024</a:t>
            </a:fld>
            <a:endParaRPr lang="en-US"/>
          </a:p>
        </p:txBody>
      </p:sp>
      <p:sp>
        <p:nvSpPr>
          <p:cNvPr id="5" name="Footer Placeholder 4">
            <a:extLst>
              <a:ext uri="{FF2B5EF4-FFF2-40B4-BE49-F238E27FC236}">
                <a16:creationId xmlns:a16="http://schemas.microsoft.com/office/drawing/2014/main" id="{6B833098-8769-47C3-80B2-C2942F984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EA9297-65D4-45BE-BE6C-5531FC6A5E1E}"/>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4006932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BA523-EF01-4656-9D54-347E984FD3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D52871-79D5-420E-8207-BEF7BE44A9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32D3-8223-4851-BB8E-CB489B975FD6}"/>
              </a:ext>
            </a:extLst>
          </p:cNvPr>
          <p:cNvSpPr>
            <a:spLocks noGrp="1"/>
          </p:cNvSpPr>
          <p:nvPr>
            <p:ph type="dt" sz="half" idx="10"/>
          </p:nvPr>
        </p:nvSpPr>
        <p:spPr/>
        <p:txBody>
          <a:bodyPr/>
          <a:lstStyle/>
          <a:p>
            <a:fld id="{B5898F52-2787-4BA2-BBBC-9395E9F86D50}" type="datetimeFigureOut">
              <a:rPr lang="en-US" smtClean="0"/>
              <a:t>3/10/2024</a:t>
            </a:fld>
            <a:endParaRPr lang="en-US"/>
          </a:p>
        </p:txBody>
      </p:sp>
      <p:sp>
        <p:nvSpPr>
          <p:cNvPr id="5" name="Footer Placeholder 4">
            <a:extLst>
              <a:ext uri="{FF2B5EF4-FFF2-40B4-BE49-F238E27FC236}">
                <a16:creationId xmlns:a16="http://schemas.microsoft.com/office/drawing/2014/main" id="{9E94444B-9FC3-414D-8EA0-15AB806D5E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BC448B-FCF6-40C5-8BB6-15B70E8897CB}"/>
              </a:ext>
            </a:extLst>
          </p:cNvPr>
          <p:cNvSpPr>
            <a:spLocks noGrp="1"/>
          </p:cNvSpPr>
          <p:nvPr>
            <p:ph type="sldNum" sz="quarter" idx="12"/>
          </p:nvPr>
        </p:nvSpPr>
        <p:spPr/>
        <p:txBody>
          <a:bodyPr/>
          <a:lstStyle/>
          <a:p>
            <a:fld id="{4C8B8A27-DF03-4546-BA93-21C967D57E5C}" type="slidenum">
              <a:rPr lang="en-US" smtClean="0"/>
              <a:t>‹#›</a:t>
            </a:fld>
            <a:endParaRPr lang="en-US" dirty="0"/>
          </a:p>
        </p:txBody>
      </p:sp>
    </p:spTree>
    <p:extLst>
      <p:ext uri="{BB962C8B-B14F-4D97-AF65-F5344CB8AC3E}">
        <p14:creationId xmlns:p14="http://schemas.microsoft.com/office/powerpoint/2010/main" val="4024234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F79BA-620F-4443-807B-BE44F36F98F1}"/>
              </a:ext>
            </a:extLst>
          </p:cNvPr>
          <p:cNvSpPr>
            <a:spLocks noGrp="1"/>
          </p:cNvSpPr>
          <p:nvPr>
            <p:ph type="title"/>
          </p:nvPr>
        </p:nvSpPr>
        <p:spPr>
          <a:xfrm>
            <a:off x="1069848" y="1709738"/>
            <a:ext cx="9430811" cy="2852737"/>
          </a:xfrm>
        </p:spPr>
        <p:txBody>
          <a:bodyPr anchor="b">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30C9A625-6442-4047-B545-433C4451210A}"/>
              </a:ext>
            </a:extLst>
          </p:cNvPr>
          <p:cNvSpPr>
            <a:spLocks noGrp="1"/>
          </p:cNvSpPr>
          <p:nvPr>
            <p:ph type="body" idx="1"/>
          </p:nvPr>
        </p:nvSpPr>
        <p:spPr>
          <a:xfrm>
            <a:off x="1069848" y="4589463"/>
            <a:ext cx="943081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F8EAA30-3B1A-4BEA-9835-33D2072451F9}"/>
              </a:ext>
            </a:extLst>
          </p:cNvPr>
          <p:cNvSpPr>
            <a:spLocks noGrp="1"/>
          </p:cNvSpPr>
          <p:nvPr>
            <p:ph type="dt" sz="half" idx="10"/>
          </p:nvPr>
        </p:nvSpPr>
        <p:spPr/>
        <p:txBody>
          <a:bodyPr/>
          <a:lstStyle/>
          <a:p>
            <a:fld id="{B5898F52-2787-4BA2-BBBC-9395E9F86D50}" type="datetimeFigureOut">
              <a:rPr lang="en-US" smtClean="0"/>
              <a:t>3/10/2024</a:t>
            </a:fld>
            <a:endParaRPr lang="en-US"/>
          </a:p>
        </p:txBody>
      </p:sp>
      <p:sp>
        <p:nvSpPr>
          <p:cNvPr id="5" name="Footer Placeholder 4">
            <a:extLst>
              <a:ext uri="{FF2B5EF4-FFF2-40B4-BE49-F238E27FC236}">
                <a16:creationId xmlns:a16="http://schemas.microsoft.com/office/drawing/2014/main" id="{BB256440-3149-446F-8105-485333B183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0FEDB1-D604-4E10-B334-5DB303498B12}"/>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83082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6E563-D552-439E-8DF5-45062D8754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136873-2DD5-456E-A3A9-FE408419E30D}"/>
              </a:ext>
            </a:extLst>
          </p:cNvPr>
          <p:cNvSpPr>
            <a:spLocks noGrp="1"/>
          </p:cNvSpPr>
          <p:nvPr>
            <p:ph sz="half" idx="1"/>
          </p:nvPr>
        </p:nvSpPr>
        <p:spPr>
          <a:xfrm>
            <a:off x="1069848" y="1825625"/>
            <a:ext cx="468405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C6B04C-FB9E-4A9E-8892-4B5B702898B4}"/>
              </a:ext>
            </a:extLst>
          </p:cNvPr>
          <p:cNvSpPr>
            <a:spLocks noGrp="1"/>
          </p:cNvSpPr>
          <p:nvPr>
            <p:ph sz="half" idx="2"/>
          </p:nvPr>
        </p:nvSpPr>
        <p:spPr>
          <a:xfrm>
            <a:off x="6019802" y="1825625"/>
            <a:ext cx="4684058"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2E2F0B4-0E86-473E-BC42-78D856A00C2E}"/>
              </a:ext>
            </a:extLst>
          </p:cNvPr>
          <p:cNvSpPr>
            <a:spLocks noGrp="1"/>
          </p:cNvSpPr>
          <p:nvPr>
            <p:ph type="dt" sz="half" idx="10"/>
          </p:nvPr>
        </p:nvSpPr>
        <p:spPr/>
        <p:txBody>
          <a:bodyPr/>
          <a:lstStyle/>
          <a:p>
            <a:fld id="{B5898F52-2787-4BA2-BBBC-9395E9F86D50}" type="datetimeFigureOut">
              <a:rPr lang="en-US" smtClean="0"/>
              <a:t>3/10/2024</a:t>
            </a:fld>
            <a:endParaRPr lang="en-US"/>
          </a:p>
        </p:txBody>
      </p:sp>
      <p:sp>
        <p:nvSpPr>
          <p:cNvPr id="6" name="Footer Placeholder 5">
            <a:extLst>
              <a:ext uri="{FF2B5EF4-FFF2-40B4-BE49-F238E27FC236}">
                <a16:creationId xmlns:a16="http://schemas.microsoft.com/office/drawing/2014/main" id="{782B9537-F43C-4042-B165-A00358F9E2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F9F52F-61F2-4FEE-8989-2FB400190C4C}"/>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09540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32E5C-0B2D-4DB5-95F6-3C2C825DFE54}"/>
              </a:ext>
            </a:extLst>
          </p:cNvPr>
          <p:cNvSpPr>
            <a:spLocks noGrp="1"/>
          </p:cNvSpPr>
          <p:nvPr>
            <p:ph type="title"/>
          </p:nvPr>
        </p:nvSpPr>
        <p:spPr>
          <a:xfrm>
            <a:off x="839788" y="365125"/>
            <a:ext cx="989993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8F1C53-3F27-42E6-BE80-1DF57985741C}"/>
              </a:ext>
            </a:extLst>
          </p:cNvPr>
          <p:cNvSpPr>
            <a:spLocks noGrp="1"/>
          </p:cNvSpPr>
          <p:nvPr>
            <p:ph type="body" idx="1"/>
          </p:nvPr>
        </p:nvSpPr>
        <p:spPr>
          <a:xfrm>
            <a:off x="839789" y="1681163"/>
            <a:ext cx="4872132"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38CC6CB-F028-4322-B54F-571203106F23}"/>
              </a:ext>
            </a:extLst>
          </p:cNvPr>
          <p:cNvSpPr>
            <a:spLocks noGrp="1"/>
          </p:cNvSpPr>
          <p:nvPr>
            <p:ph sz="half" idx="2"/>
          </p:nvPr>
        </p:nvSpPr>
        <p:spPr>
          <a:xfrm>
            <a:off x="839787" y="2510632"/>
            <a:ext cx="4872133" cy="3684588"/>
          </a:xfrm>
        </p:spPr>
        <p:txBody>
          <a:bodyPr/>
          <a:lstStyle>
            <a:lvl2pPr>
              <a:defRPr b="1"/>
            </a:lvl2pPr>
            <a:lvl3pPr>
              <a:defRPr b="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2AD2CD7-554E-4EAA-BAF6-86ABB7E81D25}"/>
              </a:ext>
            </a:extLst>
          </p:cNvPr>
          <p:cNvSpPr>
            <a:spLocks noGrp="1"/>
          </p:cNvSpPr>
          <p:nvPr>
            <p:ph type="body" sz="quarter" idx="3"/>
          </p:nvPr>
        </p:nvSpPr>
        <p:spPr>
          <a:xfrm>
            <a:off x="5889809" y="1681163"/>
            <a:ext cx="4849909"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1982A2D6-379C-4D26-90AC-9F2F46DCE7F3}"/>
              </a:ext>
            </a:extLst>
          </p:cNvPr>
          <p:cNvSpPr>
            <a:spLocks noGrp="1"/>
          </p:cNvSpPr>
          <p:nvPr>
            <p:ph sz="quarter" idx="4"/>
          </p:nvPr>
        </p:nvSpPr>
        <p:spPr>
          <a:xfrm>
            <a:off x="5889810" y="2505075"/>
            <a:ext cx="4872134" cy="3684588"/>
          </a:xfrm>
        </p:spPr>
        <p:txBody>
          <a:bodyPr/>
          <a:lstStyle>
            <a:lvl2pPr>
              <a:defRPr b="1"/>
            </a:lvl2pPr>
            <a:lvl3pPr>
              <a:defRPr b="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DEA0E4F3-8A65-4788-AE96-1FB2060F48D2}"/>
              </a:ext>
            </a:extLst>
          </p:cNvPr>
          <p:cNvSpPr>
            <a:spLocks noGrp="1"/>
          </p:cNvSpPr>
          <p:nvPr>
            <p:ph type="dt" sz="half" idx="10"/>
          </p:nvPr>
        </p:nvSpPr>
        <p:spPr/>
        <p:txBody>
          <a:bodyPr/>
          <a:lstStyle/>
          <a:p>
            <a:fld id="{B5898F52-2787-4BA2-BBBC-9395E9F86D50}" type="datetimeFigureOut">
              <a:rPr lang="en-US" smtClean="0"/>
              <a:t>3/10/2024</a:t>
            </a:fld>
            <a:endParaRPr lang="en-US"/>
          </a:p>
        </p:txBody>
      </p:sp>
      <p:sp>
        <p:nvSpPr>
          <p:cNvPr id="8" name="Footer Placeholder 7">
            <a:extLst>
              <a:ext uri="{FF2B5EF4-FFF2-40B4-BE49-F238E27FC236}">
                <a16:creationId xmlns:a16="http://schemas.microsoft.com/office/drawing/2014/main" id="{97522DA4-5EE1-440C-ADDE-D7B4F77B4E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BC291E-B8EF-4ED7-A04A-23426C220CF0}"/>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205266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CB818-E8D0-497B-9A7E-4F281D0DBC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E82B9D-CD58-4C05-8A78-CB6E0E9D49DC}"/>
              </a:ext>
            </a:extLst>
          </p:cNvPr>
          <p:cNvSpPr>
            <a:spLocks noGrp="1"/>
          </p:cNvSpPr>
          <p:nvPr>
            <p:ph type="dt" sz="half" idx="10"/>
          </p:nvPr>
        </p:nvSpPr>
        <p:spPr/>
        <p:txBody>
          <a:bodyPr/>
          <a:lstStyle/>
          <a:p>
            <a:fld id="{B5898F52-2787-4BA2-BBBC-9395E9F86D50}" type="datetimeFigureOut">
              <a:rPr lang="en-US" smtClean="0"/>
              <a:t>3/10/2024</a:t>
            </a:fld>
            <a:endParaRPr lang="en-US"/>
          </a:p>
        </p:txBody>
      </p:sp>
      <p:sp>
        <p:nvSpPr>
          <p:cNvPr id="4" name="Footer Placeholder 3">
            <a:extLst>
              <a:ext uri="{FF2B5EF4-FFF2-40B4-BE49-F238E27FC236}">
                <a16:creationId xmlns:a16="http://schemas.microsoft.com/office/drawing/2014/main" id="{BADE60CD-D6F3-40A7-BB8B-FEC8E3156A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02B832-C4FE-4F88-85EA-DDC16A82B9A9}"/>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576390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5B2FC-801A-44A4-96BF-26A9E8B2A1C6}"/>
              </a:ext>
            </a:extLst>
          </p:cNvPr>
          <p:cNvSpPr>
            <a:spLocks noGrp="1"/>
          </p:cNvSpPr>
          <p:nvPr>
            <p:ph type="dt" sz="half" idx="10"/>
          </p:nvPr>
        </p:nvSpPr>
        <p:spPr/>
        <p:txBody>
          <a:bodyPr/>
          <a:lstStyle/>
          <a:p>
            <a:fld id="{B5898F52-2787-4BA2-BBBC-9395E9F86D50}" type="datetimeFigureOut">
              <a:rPr lang="en-US" smtClean="0"/>
              <a:t>3/10/2024</a:t>
            </a:fld>
            <a:endParaRPr lang="en-US"/>
          </a:p>
        </p:txBody>
      </p:sp>
      <p:sp>
        <p:nvSpPr>
          <p:cNvPr id="3" name="Footer Placeholder 2">
            <a:extLst>
              <a:ext uri="{FF2B5EF4-FFF2-40B4-BE49-F238E27FC236}">
                <a16:creationId xmlns:a16="http://schemas.microsoft.com/office/drawing/2014/main" id="{A8127F04-7E7E-485C-8B30-6B89E5A69F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933C81-AA74-4BCE-AA9E-56E5791D078C}"/>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19036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FD3CB-0541-46AD-B35E-0E0A1375E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F8EFDE-1D7D-46B8-AB55-A3C02EDD1888}"/>
              </a:ext>
            </a:extLst>
          </p:cNvPr>
          <p:cNvSpPr>
            <a:spLocks noGrp="1"/>
          </p:cNvSpPr>
          <p:nvPr>
            <p:ph idx="1"/>
          </p:nvPr>
        </p:nvSpPr>
        <p:spPr>
          <a:xfrm>
            <a:off x="5183188" y="457201"/>
            <a:ext cx="5652153" cy="5403850"/>
          </a:xfrm>
        </p:spPr>
        <p:txBody>
          <a:bodyPr/>
          <a:lstStyle>
            <a:lvl1pPr>
              <a:defRPr sz="3200"/>
            </a:lvl1pPr>
            <a:lvl2pPr>
              <a:defRPr sz="2800" b="1"/>
            </a:lvl2pPr>
            <a:lvl3pPr>
              <a:defRPr sz="2400" b="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411D2F5-DB36-4943-8A14-96AFC48830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6C07D4-6597-444C-9EFD-62021AE7618C}"/>
              </a:ext>
            </a:extLst>
          </p:cNvPr>
          <p:cNvSpPr>
            <a:spLocks noGrp="1"/>
          </p:cNvSpPr>
          <p:nvPr>
            <p:ph type="dt" sz="half" idx="10"/>
          </p:nvPr>
        </p:nvSpPr>
        <p:spPr/>
        <p:txBody>
          <a:bodyPr/>
          <a:lstStyle/>
          <a:p>
            <a:fld id="{B5898F52-2787-4BA2-BBBC-9395E9F86D50}" type="datetimeFigureOut">
              <a:rPr lang="en-US" smtClean="0"/>
              <a:t>3/10/2024</a:t>
            </a:fld>
            <a:endParaRPr lang="en-US"/>
          </a:p>
        </p:txBody>
      </p:sp>
      <p:sp>
        <p:nvSpPr>
          <p:cNvPr id="6" name="Footer Placeholder 5">
            <a:extLst>
              <a:ext uri="{FF2B5EF4-FFF2-40B4-BE49-F238E27FC236}">
                <a16:creationId xmlns:a16="http://schemas.microsoft.com/office/drawing/2014/main" id="{712D0D2C-70E8-4A24-9727-BEAF10B17D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D9E0F6-7216-48A1-8BCA-770C6DE3875B}"/>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570439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CBEBD-5F1A-4111-A7F2-1CE82C9A69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0517FB-4008-4F68-B193-482971BA72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606C5F-0885-458F-9B21-47E60171BF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886F2E-B752-4D78-8DC4-C96A1A00E670}"/>
              </a:ext>
            </a:extLst>
          </p:cNvPr>
          <p:cNvSpPr>
            <a:spLocks noGrp="1"/>
          </p:cNvSpPr>
          <p:nvPr>
            <p:ph type="dt" sz="half" idx="10"/>
          </p:nvPr>
        </p:nvSpPr>
        <p:spPr/>
        <p:txBody>
          <a:bodyPr/>
          <a:lstStyle/>
          <a:p>
            <a:fld id="{B5898F52-2787-4BA2-BBBC-9395E9F86D50}" type="datetimeFigureOut">
              <a:rPr lang="en-US" smtClean="0"/>
              <a:t>3/10/2024</a:t>
            </a:fld>
            <a:endParaRPr lang="en-US"/>
          </a:p>
        </p:txBody>
      </p:sp>
      <p:sp>
        <p:nvSpPr>
          <p:cNvPr id="6" name="Footer Placeholder 5">
            <a:extLst>
              <a:ext uri="{FF2B5EF4-FFF2-40B4-BE49-F238E27FC236}">
                <a16:creationId xmlns:a16="http://schemas.microsoft.com/office/drawing/2014/main" id="{4FC37751-8BB8-4224-870A-A2953E7607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42CE94-BD7E-44B3-9B5E-67D4BD317E99}"/>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632654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1AFD227-869A-489C-A9B5-3F0498DF3C0C}"/>
              </a:ext>
            </a:extLst>
          </p:cNvPr>
          <p:cNvGrpSpPr/>
          <p:nvPr/>
        </p:nvGrpSpPr>
        <p:grpSpPr>
          <a:xfrm>
            <a:off x="11096450" y="13394"/>
            <a:ext cx="494218" cy="6814823"/>
            <a:chOff x="11096450" y="13394"/>
            <a:chExt cx="494218" cy="6814823"/>
          </a:xfrm>
          <a:solidFill>
            <a:schemeClr val="bg2">
              <a:lumMod val="90000"/>
            </a:schemeClr>
          </a:solidFill>
        </p:grpSpPr>
        <p:sp>
          <p:nvSpPr>
            <p:cNvPr id="8" name="Freeform 8">
              <a:extLst>
                <a:ext uri="{FF2B5EF4-FFF2-40B4-BE49-F238E27FC236}">
                  <a16:creationId xmlns:a16="http://schemas.microsoft.com/office/drawing/2014/main" id="{62704B34-199B-4964-9C78-3AB9735915AA}"/>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 name="Freeform 10">
              <a:extLst>
                <a:ext uri="{FF2B5EF4-FFF2-40B4-BE49-F238E27FC236}">
                  <a16:creationId xmlns:a16="http://schemas.microsoft.com/office/drawing/2014/main" id="{8B1E8DB8-017D-454E-849F-EE5742849FD4}"/>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 name="Freeform 15">
              <a:extLst>
                <a:ext uri="{FF2B5EF4-FFF2-40B4-BE49-F238E27FC236}">
                  <a16:creationId xmlns:a16="http://schemas.microsoft.com/office/drawing/2014/main" id="{16D80E5D-5099-41C4-A80A-1B1538C382FC}"/>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 name="Freeform 18">
              <a:extLst>
                <a:ext uri="{FF2B5EF4-FFF2-40B4-BE49-F238E27FC236}">
                  <a16:creationId xmlns:a16="http://schemas.microsoft.com/office/drawing/2014/main" id="{947751E1-E2F4-467E-B547-3BD4BAB7F560}"/>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9">
              <a:extLst>
                <a:ext uri="{FF2B5EF4-FFF2-40B4-BE49-F238E27FC236}">
                  <a16:creationId xmlns:a16="http://schemas.microsoft.com/office/drawing/2014/main" id="{55D8869B-B701-4268-9856-876345C8AE3F}"/>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20">
              <a:extLst>
                <a:ext uri="{FF2B5EF4-FFF2-40B4-BE49-F238E27FC236}">
                  <a16:creationId xmlns:a16="http://schemas.microsoft.com/office/drawing/2014/main" id="{A25CA59C-849F-4CE4-A9B0-293F98DE2C7C}"/>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22">
              <a:extLst>
                <a:ext uri="{FF2B5EF4-FFF2-40B4-BE49-F238E27FC236}">
                  <a16:creationId xmlns:a16="http://schemas.microsoft.com/office/drawing/2014/main" id="{FE000DB1-AAA1-4BFF-8F14-53624C2F9E0B}"/>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23">
              <a:extLst>
                <a:ext uri="{FF2B5EF4-FFF2-40B4-BE49-F238E27FC236}">
                  <a16:creationId xmlns:a16="http://schemas.microsoft.com/office/drawing/2014/main" id="{5EEFBC14-7E5B-47B2-B5E3-E90991F89191}"/>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6">
              <a:extLst>
                <a:ext uri="{FF2B5EF4-FFF2-40B4-BE49-F238E27FC236}">
                  <a16:creationId xmlns:a16="http://schemas.microsoft.com/office/drawing/2014/main" id="{00AFF6E4-A34A-4FD3-8C57-BB96114822D1}"/>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7">
              <a:extLst>
                <a:ext uri="{FF2B5EF4-FFF2-40B4-BE49-F238E27FC236}">
                  <a16:creationId xmlns:a16="http://schemas.microsoft.com/office/drawing/2014/main" id="{C63A8474-C075-4441-A0B3-52286EA50093}"/>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8">
              <a:extLst>
                <a:ext uri="{FF2B5EF4-FFF2-40B4-BE49-F238E27FC236}">
                  <a16:creationId xmlns:a16="http://schemas.microsoft.com/office/drawing/2014/main" id="{35DA4698-A2ED-4512-8887-F12D3F14372A}"/>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30">
              <a:extLst>
                <a:ext uri="{FF2B5EF4-FFF2-40B4-BE49-F238E27FC236}">
                  <a16:creationId xmlns:a16="http://schemas.microsoft.com/office/drawing/2014/main" id="{3358E118-D590-4E50-B21C-6CDAA1CCAFCB}"/>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43">
              <a:extLst>
                <a:ext uri="{FF2B5EF4-FFF2-40B4-BE49-F238E27FC236}">
                  <a16:creationId xmlns:a16="http://schemas.microsoft.com/office/drawing/2014/main" id="{F1EE889E-60FF-423F-ADCB-6CBEE853A040}"/>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51">
              <a:extLst>
                <a:ext uri="{FF2B5EF4-FFF2-40B4-BE49-F238E27FC236}">
                  <a16:creationId xmlns:a16="http://schemas.microsoft.com/office/drawing/2014/main" id="{A4AA0634-0A7C-4A35-8EB7-775200F129FD}"/>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52">
              <a:extLst>
                <a:ext uri="{FF2B5EF4-FFF2-40B4-BE49-F238E27FC236}">
                  <a16:creationId xmlns:a16="http://schemas.microsoft.com/office/drawing/2014/main" id="{EBA21558-CAC3-445C-8882-5D4A0C6D2A0E}"/>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53">
              <a:extLst>
                <a:ext uri="{FF2B5EF4-FFF2-40B4-BE49-F238E27FC236}">
                  <a16:creationId xmlns:a16="http://schemas.microsoft.com/office/drawing/2014/main" id="{2E9415F1-5D31-4C25-9E26-203EEF500877}"/>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4">
              <a:extLst>
                <a:ext uri="{FF2B5EF4-FFF2-40B4-BE49-F238E27FC236}">
                  <a16:creationId xmlns:a16="http://schemas.microsoft.com/office/drawing/2014/main" id="{622FC1F6-879A-45BA-8752-08020C39CE29}"/>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5">
              <a:extLst>
                <a:ext uri="{FF2B5EF4-FFF2-40B4-BE49-F238E27FC236}">
                  <a16:creationId xmlns:a16="http://schemas.microsoft.com/office/drawing/2014/main" id="{BA09826C-58E2-48C5-9666-333326C2CA44}"/>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6">
              <a:extLst>
                <a:ext uri="{FF2B5EF4-FFF2-40B4-BE49-F238E27FC236}">
                  <a16:creationId xmlns:a16="http://schemas.microsoft.com/office/drawing/2014/main" id="{A6D3555F-4EA1-4EA7-9D08-2D75CE51927B}"/>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7">
              <a:extLst>
                <a:ext uri="{FF2B5EF4-FFF2-40B4-BE49-F238E27FC236}">
                  <a16:creationId xmlns:a16="http://schemas.microsoft.com/office/drawing/2014/main" id="{60FA20E8-EDAA-4310-B870-97807901AC18}"/>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9">
              <a:extLst>
                <a:ext uri="{FF2B5EF4-FFF2-40B4-BE49-F238E27FC236}">
                  <a16:creationId xmlns:a16="http://schemas.microsoft.com/office/drawing/2014/main" id="{F5552AA2-C2AB-4D59-B6EF-E8E5EE110E52}"/>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60">
              <a:extLst>
                <a:ext uri="{FF2B5EF4-FFF2-40B4-BE49-F238E27FC236}">
                  <a16:creationId xmlns:a16="http://schemas.microsoft.com/office/drawing/2014/main" id="{0BA267D0-8F6B-4803-B948-70E29B4587EB}"/>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61">
              <a:extLst>
                <a:ext uri="{FF2B5EF4-FFF2-40B4-BE49-F238E27FC236}">
                  <a16:creationId xmlns:a16="http://schemas.microsoft.com/office/drawing/2014/main" id="{86E372A3-B9F4-4FEE-8B96-D9AD879E214E}"/>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
              <a:extLst>
                <a:ext uri="{FF2B5EF4-FFF2-40B4-BE49-F238E27FC236}">
                  <a16:creationId xmlns:a16="http://schemas.microsoft.com/office/drawing/2014/main" id="{FF0C4564-5DA6-4224-A8B7-85CE1323DE8F}"/>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
              <a:extLst>
                <a:ext uri="{FF2B5EF4-FFF2-40B4-BE49-F238E27FC236}">
                  <a16:creationId xmlns:a16="http://schemas.microsoft.com/office/drawing/2014/main" id="{19F31D0D-C43D-4BB0-A13C-9524B84117D4}"/>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7">
              <a:extLst>
                <a:ext uri="{FF2B5EF4-FFF2-40B4-BE49-F238E27FC236}">
                  <a16:creationId xmlns:a16="http://schemas.microsoft.com/office/drawing/2014/main" id="{6B32FB03-B0FE-4731-BE41-C59AFB49FBF5}"/>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8">
              <a:extLst>
                <a:ext uri="{FF2B5EF4-FFF2-40B4-BE49-F238E27FC236}">
                  <a16:creationId xmlns:a16="http://schemas.microsoft.com/office/drawing/2014/main" id="{BDD5B6F0-1E17-4DCD-AE5F-ED8C48892FEF}"/>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9">
              <a:extLst>
                <a:ext uri="{FF2B5EF4-FFF2-40B4-BE49-F238E27FC236}">
                  <a16:creationId xmlns:a16="http://schemas.microsoft.com/office/drawing/2014/main" id="{0290BE17-E89B-4AF9-B3F6-AF4884D52467}"/>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11">
              <a:extLst>
                <a:ext uri="{FF2B5EF4-FFF2-40B4-BE49-F238E27FC236}">
                  <a16:creationId xmlns:a16="http://schemas.microsoft.com/office/drawing/2014/main" id="{85F63089-F77F-4F02-8417-AAC1847FBCA7}"/>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12">
              <a:extLst>
                <a:ext uri="{FF2B5EF4-FFF2-40B4-BE49-F238E27FC236}">
                  <a16:creationId xmlns:a16="http://schemas.microsoft.com/office/drawing/2014/main" id="{7B01CD5E-570F-4CBF-9904-94F30D928C54}"/>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13">
              <a:extLst>
                <a:ext uri="{FF2B5EF4-FFF2-40B4-BE49-F238E27FC236}">
                  <a16:creationId xmlns:a16="http://schemas.microsoft.com/office/drawing/2014/main" id="{7EE6A672-2915-4B03-99A9-9364D5F1521E}"/>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4">
              <a:extLst>
                <a:ext uri="{FF2B5EF4-FFF2-40B4-BE49-F238E27FC236}">
                  <a16:creationId xmlns:a16="http://schemas.microsoft.com/office/drawing/2014/main" id="{2136B643-14E1-443A-BC1C-06ADAE65C30F}"/>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6">
              <a:extLst>
                <a:ext uri="{FF2B5EF4-FFF2-40B4-BE49-F238E27FC236}">
                  <a16:creationId xmlns:a16="http://schemas.microsoft.com/office/drawing/2014/main" id="{867FA393-4F37-4E1A-870B-F96775FAB7E8}"/>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7">
              <a:extLst>
                <a:ext uri="{FF2B5EF4-FFF2-40B4-BE49-F238E27FC236}">
                  <a16:creationId xmlns:a16="http://schemas.microsoft.com/office/drawing/2014/main" id="{E225A1BE-FAD2-4764-A7E4-A6DA07D0573B}"/>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21">
              <a:extLst>
                <a:ext uri="{FF2B5EF4-FFF2-40B4-BE49-F238E27FC236}">
                  <a16:creationId xmlns:a16="http://schemas.microsoft.com/office/drawing/2014/main" id="{25D65388-C7E0-4C07-822A-03C5009C6D1E}"/>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25">
              <a:extLst>
                <a:ext uri="{FF2B5EF4-FFF2-40B4-BE49-F238E27FC236}">
                  <a16:creationId xmlns:a16="http://schemas.microsoft.com/office/drawing/2014/main" id="{E1D79822-C494-449C-B439-F437DAD4F218}"/>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29">
              <a:extLst>
                <a:ext uri="{FF2B5EF4-FFF2-40B4-BE49-F238E27FC236}">
                  <a16:creationId xmlns:a16="http://schemas.microsoft.com/office/drawing/2014/main" id="{CDB324E5-E8D9-40E3-BAB4-1F87E67E4F46}"/>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31">
              <a:extLst>
                <a:ext uri="{FF2B5EF4-FFF2-40B4-BE49-F238E27FC236}">
                  <a16:creationId xmlns:a16="http://schemas.microsoft.com/office/drawing/2014/main" id="{15404AB3-12EB-462E-85A2-AF4A7E91D729}"/>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32">
              <a:extLst>
                <a:ext uri="{FF2B5EF4-FFF2-40B4-BE49-F238E27FC236}">
                  <a16:creationId xmlns:a16="http://schemas.microsoft.com/office/drawing/2014/main" id="{228021CB-53B3-4BCC-A14C-0B6951FC971F}"/>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33">
              <a:extLst>
                <a:ext uri="{FF2B5EF4-FFF2-40B4-BE49-F238E27FC236}">
                  <a16:creationId xmlns:a16="http://schemas.microsoft.com/office/drawing/2014/main" id="{B353D0BC-00A6-4EA4-9311-9FCB88CC2021}"/>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4">
              <a:extLst>
                <a:ext uri="{FF2B5EF4-FFF2-40B4-BE49-F238E27FC236}">
                  <a16:creationId xmlns:a16="http://schemas.microsoft.com/office/drawing/2014/main" id="{0E001FD3-6EDD-47A3-9916-826E1595DAB3}"/>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5">
              <a:extLst>
                <a:ext uri="{FF2B5EF4-FFF2-40B4-BE49-F238E27FC236}">
                  <a16:creationId xmlns:a16="http://schemas.microsoft.com/office/drawing/2014/main" id="{FE214D5B-D151-4E09-A01E-BEAAF9C679ED}"/>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6">
              <a:extLst>
                <a:ext uri="{FF2B5EF4-FFF2-40B4-BE49-F238E27FC236}">
                  <a16:creationId xmlns:a16="http://schemas.microsoft.com/office/drawing/2014/main" id="{3024EF13-0A45-49DD-B0F4-FA3A5169EFFE}"/>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7">
              <a:extLst>
                <a:ext uri="{FF2B5EF4-FFF2-40B4-BE49-F238E27FC236}">
                  <a16:creationId xmlns:a16="http://schemas.microsoft.com/office/drawing/2014/main" id="{95E0BDAE-48A7-4752-A150-74DA4BAE5E4B}"/>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8">
              <a:extLst>
                <a:ext uri="{FF2B5EF4-FFF2-40B4-BE49-F238E27FC236}">
                  <a16:creationId xmlns:a16="http://schemas.microsoft.com/office/drawing/2014/main" id="{DE128EDB-3179-4F47-8B37-BEDE3B82FFC7}"/>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9">
              <a:extLst>
                <a:ext uri="{FF2B5EF4-FFF2-40B4-BE49-F238E27FC236}">
                  <a16:creationId xmlns:a16="http://schemas.microsoft.com/office/drawing/2014/main" id="{E09CDD49-7B7B-42C0-A09E-6CFB3CDFF6A1}"/>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40">
              <a:extLst>
                <a:ext uri="{FF2B5EF4-FFF2-40B4-BE49-F238E27FC236}">
                  <a16:creationId xmlns:a16="http://schemas.microsoft.com/office/drawing/2014/main" id="{93C5D839-4CD5-4165-9091-7D9B92CDC1D2}"/>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41">
              <a:extLst>
                <a:ext uri="{FF2B5EF4-FFF2-40B4-BE49-F238E27FC236}">
                  <a16:creationId xmlns:a16="http://schemas.microsoft.com/office/drawing/2014/main" id="{3C7F638A-BB6D-4B24-A7F9-03BF8087459B}"/>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42">
              <a:extLst>
                <a:ext uri="{FF2B5EF4-FFF2-40B4-BE49-F238E27FC236}">
                  <a16:creationId xmlns:a16="http://schemas.microsoft.com/office/drawing/2014/main" id="{5B59DB64-329B-45EA-8A67-4213A886B5B2}"/>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4">
              <a:extLst>
                <a:ext uri="{FF2B5EF4-FFF2-40B4-BE49-F238E27FC236}">
                  <a16:creationId xmlns:a16="http://schemas.microsoft.com/office/drawing/2014/main" id="{D8DAB003-6484-4D1D-85AE-93FA09BC5EF5}"/>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5">
              <a:extLst>
                <a:ext uri="{FF2B5EF4-FFF2-40B4-BE49-F238E27FC236}">
                  <a16:creationId xmlns:a16="http://schemas.microsoft.com/office/drawing/2014/main" id="{D49280A1-ACA8-4CD6-9012-AF12660F07E4}"/>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6">
              <a:extLst>
                <a:ext uri="{FF2B5EF4-FFF2-40B4-BE49-F238E27FC236}">
                  <a16:creationId xmlns:a16="http://schemas.microsoft.com/office/drawing/2014/main" id="{C03EAE8C-6089-40E5-9361-2E266A1EEBA3}"/>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7">
              <a:extLst>
                <a:ext uri="{FF2B5EF4-FFF2-40B4-BE49-F238E27FC236}">
                  <a16:creationId xmlns:a16="http://schemas.microsoft.com/office/drawing/2014/main" id="{02E3A077-F087-4E14-A13E-4E9D4369B1F6}"/>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8">
              <a:extLst>
                <a:ext uri="{FF2B5EF4-FFF2-40B4-BE49-F238E27FC236}">
                  <a16:creationId xmlns:a16="http://schemas.microsoft.com/office/drawing/2014/main" id="{7CE4FAAA-45E7-4C86-B59A-F284B79EFD23}"/>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9">
              <a:extLst>
                <a:ext uri="{FF2B5EF4-FFF2-40B4-BE49-F238E27FC236}">
                  <a16:creationId xmlns:a16="http://schemas.microsoft.com/office/drawing/2014/main" id="{E2689B62-CCA1-4EE5-B622-FBA516868916}"/>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8">
              <a:extLst>
                <a:ext uri="{FF2B5EF4-FFF2-40B4-BE49-F238E27FC236}">
                  <a16:creationId xmlns:a16="http://schemas.microsoft.com/office/drawing/2014/main" id="{113638EE-3BCF-4315-A329-3C6766A3890B}"/>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106">
              <a:extLst>
                <a:ext uri="{FF2B5EF4-FFF2-40B4-BE49-F238E27FC236}">
                  <a16:creationId xmlns:a16="http://schemas.microsoft.com/office/drawing/2014/main" id="{4FB36B8F-335B-40F2-83BB-C2B2689DC2E9}"/>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2" name="Title Placeholder 1">
            <a:extLst>
              <a:ext uri="{FF2B5EF4-FFF2-40B4-BE49-F238E27FC236}">
                <a16:creationId xmlns:a16="http://schemas.microsoft.com/office/drawing/2014/main" id="{7A05E913-A9D9-4639-B104-1F07A4AF6A56}"/>
              </a:ext>
            </a:extLst>
          </p:cNvPr>
          <p:cNvSpPr>
            <a:spLocks noGrp="1"/>
          </p:cNvSpPr>
          <p:nvPr>
            <p:ph type="title"/>
          </p:nvPr>
        </p:nvSpPr>
        <p:spPr>
          <a:xfrm>
            <a:off x="1069848" y="502920"/>
            <a:ext cx="963401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9940CEB-B6D7-46E6-9843-51534214017A}"/>
              </a:ext>
            </a:extLst>
          </p:cNvPr>
          <p:cNvSpPr>
            <a:spLocks noGrp="1"/>
          </p:cNvSpPr>
          <p:nvPr>
            <p:ph type="body" idx="1"/>
          </p:nvPr>
        </p:nvSpPr>
        <p:spPr>
          <a:xfrm>
            <a:off x="1069848" y="1874520"/>
            <a:ext cx="9634011"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5BAC8B5-8DFB-4920-8580-54824C831A94}"/>
              </a:ext>
            </a:extLst>
          </p:cNvPr>
          <p:cNvSpPr>
            <a:spLocks noGrp="1"/>
          </p:cNvSpPr>
          <p:nvPr>
            <p:ph type="dt" sz="half" idx="2"/>
          </p:nvPr>
        </p:nvSpPr>
        <p:spPr>
          <a:xfrm>
            <a:off x="173736" y="6382512"/>
            <a:ext cx="2845901" cy="365125"/>
          </a:xfrm>
          <a:prstGeom prst="rect">
            <a:avLst/>
          </a:prstGeom>
        </p:spPr>
        <p:txBody>
          <a:bodyPr vert="horz" lIns="91440" tIns="45720" rIns="91440" bIns="45720" rtlCol="0" anchor="ctr"/>
          <a:lstStyle>
            <a:lvl1pPr algn="l">
              <a:defRPr sz="1050">
                <a:solidFill>
                  <a:schemeClr val="tx2"/>
                </a:solidFill>
              </a:defRPr>
            </a:lvl1pPr>
          </a:lstStyle>
          <a:p>
            <a:fld id="{B5898F52-2787-4BA2-BBBC-9395E9F86D50}" type="datetimeFigureOut">
              <a:rPr lang="en-US" smtClean="0"/>
              <a:pPr/>
              <a:t>3/10/2024</a:t>
            </a:fld>
            <a:endParaRPr lang="en-US" dirty="0"/>
          </a:p>
        </p:txBody>
      </p:sp>
      <p:sp>
        <p:nvSpPr>
          <p:cNvPr id="5" name="Footer Placeholder 4">
            <a:extLst>
              <a:ext uri="{FF2B5EF4-FFF2-40B4-BE49-F238E27FC236}">
                <a16:creationId xmlns:a16="http://schemas.microsoft.com/office/drawing/2014/main" id="{3A9E2D5D-B616-4048-9CB8-4D316BBDB1FB}"/>
              </a:ext>
            </a:extLst>
          </p:cNvPr>
          <p:cNvSpPr>
            <a:spLocks noGrp="1"/>
          </p:cNvSpPr>
          <p:nvPr>
            <p:ph type="ftr" sz="quarter" idx="3"/>
          </p:nvPr>
        </p:nvSpPr>
        <p:spPr>
          <a:xfrm rot="5400000">
            <a:off x="-1754871" y="2093199"/>
            <a:ext cx="4157472" cy="416082"/>
          </a:xfrm>
          <a:prstGeom prst="rect">
            <a:avLst/>
          </a:prstGeom>
        </p:spPr>
        <p:txBody>
          <a:bodyPr vert="horz" lIns="91440" tIns="45720" rIns="91440" bIns="45720" rtlCol="0" anchor="ctr"/>
          <a:lstStyle>
            <a:lvl1pPr algn="l">
              <a:defRPr sz="1050">
                <a:solidFill>
                  <a:schemeClr val="tx2"/>
                </a:solidFill>
              </a:defRPr>
            </a:lvl1pPr>
          </a:lstStyle>
          <a:p>
            <a:endParaRPr lang="en-US" dirty="0"/>
          </a:p>
        </p:txBody>
      </p:sp>
      <p:sp>
        <p:nvSpPr>
          <p:cNvPr id="6" name="Slide Number Placeholder 5">
            <a:extLst>
              <a:ext uri="{FF2B5EF4-FFF2-40B4-BE49-F238E27FC236}">
                <a16:creationId xmlns:a16="http://schemas.microsoft.com/office/drawing/2014/main" id="{63F322F0-8F3D-4AC5-9873-24666D0E0D34}"/>
              </a:ext>
            </a:extLst>
          </p:cNvPr>
          <p:cNvSpPr>
            <a:spLocks noGrp="1"/>
          </p:cNvSpPr>
          <p:nvPr>
            <p:ph type="sldNum" sz="quarter" idx="4"/>
          </p:nvPr>
        </p:nvSpPr>
        <p:spPr>
          <a:xfrm>
            <a:off x="11457919" y="6382512"/>
            <a:ext cx="500997" cy="365125"/>
          </a:xfrm>
          <a:prstGeom prst="rect">
            <a:avLst/>
          </a:prstGeom>
        </p:spPr>
        <p:txBody>
          <a:bodyPr vert="horz" lIns="91440" tIns="45720" rIns="91440" bIns="45720" rtlCol="0" anchor="ctr"/>
          <a:lstStyle>
            <a:lvl1pPr algn="r">
              <a:defRPr sz="1050">
                <a:solidFill>
                  <a:schemeClr val="tx2"/>
                </a:solidFill>
              </a:defRPr>
            </a:lvl1pPr>
          </a:lstStyle>
          <a:p>
            <a:fld id="{4C8B8A27-DF03-4546-BA93-21C967D57E5C}" type="slidenum">
              <a:rPr lang="en-US" smtClean="0"/>
              <a:pPr/>
              <a:t>‹#›</a:t>
            </a:fld>
            <a:endParaRPr lang="en-US"/>
          </a:p>
        </p:txBody>
      </p:sp>
    </p:spTree>
    <p:extLst>
      <p:ext uri="{BB962C8B-B14F-4D97-AF65-F5344CB8AC3E}">
        <p14:creationId xmlns:p14="http://schemas.microsoft.com/office/powerpoint/2010/main" val="198645446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62" r:id="rId5"/>
    <p:sldLayoutId id="2147483667" r:id="rId6"/>
    <p:sldLayoutId id="2147483663" r:id="rId7"/>
    <p:sldLayoutId id="2147483664" r:id="rId8"/>
    <p:sldLayoutId id="2147483665" r:id="rId9"/>
    <p:sldLayoutId id="2147483666" r:id="rId10"/>
    <p:sldLayoutId id="2147483668" r:id="rId11"/>
  </p:sldLayoutIdLst>
  <p:txStyles>
    <p:title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17/06/relationships/model3d" Target="../media/model3d1.glb"/></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microsoft.com/office/2017/06/relationships/model3d" Target="../media/model3d2.glb"/></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17/06/relationships/model3d" Target="../media/model3d3.glb"/><Relationship Id="rId5" Type="http://schemas.openxmlformats.org/officeDocument/2006/relationships/image" Target="../media/image27.png"/><Relationship Id="rId4" Type="http://schemas.microsoft.com/office/2017/06/relationships/model3d" Target="../media/model3d1.glb"/></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12.png"/><Relationship Id="rId18" Type="http://schemas.openxmlformats.org/officeDocument/2006/relationships/customXml" Target="../ink/ink8.xml"/><Relationship Id="rId3" Type="http://schemas.openxmlformats.org/officeDocument/2006/relationships/image" Target="../media/image2.jpg"/><Relationship Id="rId21" Type="http://schemas.openxmlformats.org/officeDocument/2006/relationships/image" Target="../media/image16.png"/><Relationship Id="rId7" Type="http://schemas.openxmlformats.org/officeDocument/2006/relationships/image" Target="../media/image9.png"/><Relationship Id="rId12" Type="http://schemas.openxmlformats.org/officeDocument/2006/relationships/customXml" Target="../ink/ink5.xml"/><Relationship Id="rId17" Type="http://schemas.openxmlformats.org/officeDocument/2006/relationships/image" Target="../media/image14.png"/><Relationship Id="rId2" Type="http://schemas.openxmlformats.org/officeDocument/2006/relationships/image" Target="../media/image1.jpeg"/><Relationship Id="rId16" Type="http://schemas.openxmlformats.org/officeDocument/2006/relationships/customXml" Target="../ink/ink7.xml"/><Relationship Id="rId20" Type="http://schemas.openxmlformats.org/officeDocument/2006/relationships/customXml" Target="../ink/ink9.xml"/><Relationship Id="rId1" Type="http://schemas.openxmlformats.org/officeDocument/2006/relationships/slideLayout" Target="../slideLayouts/slideLayout7.xml"/><Relationship Id="rId6" Type="http://schemas.openxmlformats.org/officeDocument/2006/relationships/customXml" Target="../ink/ink2.xml"/><Relationship Id="rId11" Type="http://schemas.openxmlformats.org/officeDocument/2006/relationships/image" Target="../media/image11.png"/><Relationship Id="rId5" Type="http://schemas.openxmlformats.org/officeDocument/2006/relationships/image" Target="../media/image8.png"/><Relationship Id="rId15" Type="http://schemas.openxmlformats.org/officeDocument/2006/relationships/image" Target="../media/image13.png"/><Relationship Id="rId10" Type="http://schemas.openxmlformats.org/officeDocument/2006/relationships/customXml" Target="../ink/ink4.xml"/><Relationship Id="rId19" Type="http://schemas.openxmlformats.org/officeDocument/2006/relationships/image" Target="../media/image15.png"/><Relationship Id="rId4" Type="http://schemas.openxmlformats.org/officeDocument/2006/relationships/customXml" Target="../ink/ink1.xml"/><Relationship Id="rId9" Type="http://schemas.openxmlformats.org/officeDocument/2006/relationships/image" Target="../media/image10.png"/><Relationship Id="rId14" Type="http://schemas.openxmlformats.org/officeDocument/2006/relationships/customXml" Target="../ink/ink6.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6F5F07B-A917-442C-82D5-5719737E9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blip>
          <a:srcRect t="5708" b="10009"/>
          <a:stretch/>
        </p:blipFill>
        <p:spPr>
          <a:xfrm>
            <a:off x="0" y="-1119"/>
            <a:ext cx="12191982" cy="6859119"/>
          </a:xfrm>
          <a:prstGeom prst="rect">
            <a:avLst/>
          </a:prstGeom>
        </p:spPr>
      </p:pic>
      <p:sp>
        <p:nvSpPr>
          <p:cNvPr id="11" name="Rectangle 10">
            <a:extLst>
              <a:ext uri="{FF2B5EF4-FFF2-40B4-BE49-F238E27FC236}">
                <a16:creationId xmlns:a16="http://schemas.microsoft.com/office/drawing/2014/main" id="{C6C3E48C-655A-4982-8E73-7FB0D9E65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 y="3307170"/>
            <a:ext cx="12191982" cy="3558767"/>
          </a:xfrm>
          <a:prstGeom prst="rect">
            <a:avLst/>
          </a:prstGeom>
          <a:gradFill>
            <a:gsLst>
              <a:gs pos="89000">
                <a:srgbClr val="000000">
                  <a:alpha val="0"/>
                </a:srgbClr>
              </a:gs>
              <a:gs pos="0">
                <a:schemeClr val="tx1"/>
              </a:gs>
              <a:gs pos="56000">
                <a:srgbClr val="000000">
                  <a:alpha val="26000"/>
                </a:srgbClr>
              </a:gs>
              <a:gs pos="14000">
                <a:srgbClr val="000000">
                  <a:alpha val="37000"/>
                </a:srgbClr>
              </a:gs>
              <a:gs pos="0">
                <a:srgbClr val="000000">
                  <a:alpha val="2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B79BFBE5-B286-7872-76E9-6227DE2D0257}"/>
              </a:ext>
            </a:extLst>
          </p:cNvPr>
          <p:cNvSpPr>
            <a:spLocks noGrp="1"/>
          </p:cNvSpPr>
          <p:nvPr>
            <p:ph type="ctrTitle"/>
          </p:nvPr>
        </p:nvSpPr>
        <p:spPr>
          <a:xfrm>
            <a:off x="2632393" y="2727679"/>
            <a:ext cx="8625385" cy="2729554"/>
          </a:xfrm>
        </p:spPr>
        <p:txBody>
          <a:bodyPr>
            <a:normAutofit/>
          </a:bodyPr>
          <a:lstStyle/>
          <a:p>
            <a:r>
              <a:rPr lang="uk-UA" sz="3200" dirty="0">
                <a:effectLst/>
                <a:latin typeface="Bookman Old Style" panose="02050604050505020204" pitchFamily="18" charset="0"/>
                <a:ea typeface="Calibri" panose="020F0502020204030204" pitchFamily="34" charset="0"/>
                <a:cs typeface="Times New Roman" panose="02020603050405020304" pitchFamily="18" charset="0"/>
              </a:rPr>
              <a:t>Аномалії розвитку. Причини та механізми їхньої появи</a:t>
            </a:r>
            <a:endParaRPr lang="ru-UA" sz="3200" dirty="0">
              <a:solidFill>
                <a:srgbClr val="FFFFFF"/>
              </a:solidFill>
            </a:endParaRPr>
          </a:p>
        </p:txBody>
      </p:sp>
      <p:sp>
        <p:nvSpPr>
          <p:cNvPr id="3" name="Подзаголовок 2">
            <a:extLst>
              <a:ext uri="{FF2B5EF4-FFF2-40B4-BE49-F238E27FC236}">
                <a16:creationId xmlns:a16="http://schemas.microsoft.com/office/drawing/2014/main" id="{AD3EA6E4-3E71-89CF-F290-17C3E9881463}"/>
              </a:ext>
            </a:extLst>
          </p:cNvPr>
          <p:cNvSpPr>
            <a:spLocks noGrp="1"/>
          </p:cNvSpPr>
          <p:nvPr>
            <p:ph type="subTitle" idx="1"/>
          </p:nvPr>
        </p:nvSpPr>
        <p:spPr>
          <a:xfrm>
            <a:off x="3141260" y="5786651"/>
            <a:ext cx="5909481" cy="811373"/>
          </a:xfrm>
        </p:spPr>
        <p:txBody>
          <a:bodyPr>
            <a:normAutofit/>
          </a:bodyPr>
          <a:lstStyle/>
          <a:p>
            <a:r>
              <a:rPr lang="uk-UA" dirty="0">
                <a:solidFill>
                  <a:srgbClr val="FFFFFF"/>
                </a:solidFill>
              </a:rPr>
              <a:t>Лекція 5</a:t>
            </a:r>
          </a:p>
        </p:txBody>
      </p:sp>
      <p:pic>
        <p:nvPicPr>
          <p:cNvPr id="6" name="Рисунок 5" descr="Изображение выглядит как текст, человек&#10;&#10;Автоматически созданное описание">
            <a:extLst>
              <a:ext uri="{FF2B5EF4-FFF2-40B4-BE49-F238E27FC236}">
                <a16:creationId xmlns:a16="http://schemas.microsoft.com/office/drawing/2014/main" id="{E25A4422-97EA-3820-ED39-12BA3C1058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mc:AlternateContent xmlns:mc="http://schemas.openxmlformats.org/markup-compatibility/2006">
        <mc:Choice xmlns:am3d="http://schemas.microsoft.com/office/drawing/2017/model3d" Requires="am3d">
          <p:graphicFrame>
            <p:nvGraphicFramePr>
              <p:cNvPr id="7" name="Трехмерная модель 6" descr="Ссылки">
                <a:extLst>
                  <a:ext uri="{FF2B5EF4-FFF2-40B4-BE49-F238E27FC236}">
                    <a16:creationId xmlns:a16="http://schemas.microsoft.com/office/drawing/2014/main" id="{89101425-E1CD-9C95-891C-0ABF9DB2E905}"/>
                  </a:ext>
                </a:extLst>
              </p:cNvPr>
              <p:cNvGraphicFramePr/>
              <p:nvPr>
                <p:extLst>
                  <p:ext uri="{D42A27DB-BD31-4B8C-83A1-F6EECF244321}">
                    <p14:modId xmlns:p14="http://schemas.microsoft.com/office/powerpoint/2010/main" val="3243587563"/>
                  </p:ext>
                </p:extLst>
              </p:nvPr>
            </p:nvGraphicFramePr>
            <p:xfrm>
              <a:off x="-1129749" y="2230016"/>
              <a:ext cx="4989503" cy="4462006"/>
            </p:xfrm>
            <a:graphic>
              <a:graphicData uri="http://schemas.microsoft.com/office/drawing/2017/model3d">
                <am3d:model3d r:embed="rId4">
                  <am3d:spPr>
                    <a:xfrm>
                      <a:off x="0" y="0"/>
                      <a:ext cx="4989503" cy="4462006"/>
                    </a:xfrm>
                    <a:prstGeom prst="rect">
                      <a:avLst/>
                    </a:prstGeom>
                  </am3d:spPr>
                  <am3d:camera>
                    <am3d:pos x="0" y="0" z="74771876"/>
                    <am3d:up dx="0" dy="36000000" dz="0"/>
                    <am3d:lookAt x="0" y="0" z="0"/>
                    <am3d:perspective fov="2700000"/>
                  </am3d:camera>
                  <am3d:trans>
                    <am3d:meterPerModelUnit n="127812" d="1000000"/>
                    <am3d:preTrans dx="5737674" dy="-11363692" dz="-7500368"/>
                    <am3d:scale>
                      <am3d:sx n="1000000" d="1000000"/>
                      <am3d:sy n="1000000" d="1000000"/>
                      <am3d:sz n="1000000" d="1000000"/>
                    </am3d:scale>
                    <am3d:rot/>
                    <am3d:postTrans dx="0" dy="0" dz="0"/>
                  </am3d:trans>
                  <am3d:raster rName="Office3DRenderer" rVer="16.0.8326">
                    <am3d:blip r:embed="rId5"/>
                  </am3d:raster>
                  <am3d:extLst>
                    <a:ext uri="{9A65AA19-BECB-4387-8358-8AD5134E1D82}">
                      <a3danim:embedAnim xmlns:a3danim="http://schemas.microsoft.com/office/drawing/2018/animation/model3d" animId="0">
                        <a3danim:animPr length="7966" count="indefinite"/>
                      </a3danim:embedAnim>
                    </a:ext>
                    <a:ext uri="{E9DE012E-A134-456F-84FE-255F9AAD75C6}">
                      <a3danim:posterFrame xmlns:a3danim="http://schemas.microsoft.com/office/drawing/2018/animation/model3d" animId="0"/>
                    </a:ext>
                  </am3d:extLst>
                  <am3d:objViewport viewportSz="756899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Трехмерная модель 6" descr="Ссылки">
                <a:extLst>
                  <a:ext uri="{FF2B5EF4-FFF2-40B4-BE49-F238E27FC236}">
                    <a16:creationId xmlns:a16="http://schemas.microsoft.com/office/drawing/2014/main" id="{89101425-E1CD-9C95-891C-0ABF9DB2E905}"/>
                  </a:ext>
                </a:extLst>
              </p:cNvPr>
              <p:cNvPicPr>
                <a:picLocks noGrp="1" noRot="1" noChangeAspect="1" noMove="1" noResize="1" noEditPoints="1" noAdjustHandles="1" noChangeArrowheads="1" noChangeShapeType="1" noCrop="1"/>
              </p:cNvPicPr>
              <p:nvPr/>
            </p:nvPicPr>
            <p:blipFill>
              <a:blip r:embed="rId5"/>
              <a:stretch>
                <a:fillRect/>
              </a:stretch>
            </p:blipFill>
            <p:spPr>
              <a:xfrm>
                <a:off x="-1129749" y="2230016"/>
                <a:ext cx="4989503" cy="4462006"/>
              </a:xfrm>
              <a:prstGeom prst="rect">
                <a:avLst/>
              </a:prstGeom>
            </p:spPr>
          </p:pic>
        </mc:Fallback>
      </mc:AlternateContent>
    </p:spTree>
    <p:extLst>
      <p:ext uri="{BB962C8B-B14F-4D97-AF65-F5344CB8AC3E}">
        <p14:creationId xmlns:p14="http://schemas.microsoft.com/office/powerpoint/2010/main" val="243799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0" presetClass="emph" presetSubtype="1" repeatCount="indefinite" fill="hold" nodeType="withEffect">
                                  <p:stCondLst>
                                    <p:cond delay="0"/>
                                  </p:stCondLst>
                                  <p:childTnLst>
                                    <p:anim calcmode="lin" valueType="num">
                                      <p:cBhvr>
                                        <p:cTn id="6" dur="7967" fill="hold"/>
                                        <p:tgtEl>
                                          <p:spTgt spid="7"/>
                                        </p:tgtEl>
                                        <p:attrNameLst>
                                          <p:attrName>embedded1</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pic>
        <p:nvPicPr>
          <p:cNvPr id="5122" name="Picture 2" descr="22.6: Канцерогени та тератогени - LibreTexts - Ukrayinska">
            <a:extLst>
              <a:ext uri="{FF2B5EF4-FFF2-40B4-BE49-F238E27FC236}">
                <a16:creationId xmlns:a16="http://schemas.microsoft.com/office/drawing/2014/main" id="{BA4DE00A-B7A7-D387-43C1-A7B550B389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32" y="274007"/>
            <a:ext cx="4677728" cy="315443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PPT - Онтогенез, його періодизація PowerPoint Presentation - ID:4473368">
            <a:extLst>
              <a:ext uri="{FF2B5EF4-FFF2-40B4-BE49-F238E27FC236}">
                <a16:creationId xmlns:a16="http://schemas.microsoft.com/office/drawing/2014/main" id="{9A7A3DA8-E3F0-4078-4B9F-E274E7833D6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6000"/>
          <a:stretch/>
        </p:blipFill>
        <p:spPr bwMode="auto">
          <a:xfrm>
            <a:off x="210031" y="3749040"/>
            <a:ext cx="9144000" cy="233172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PPT - Онтогенез, його періодизація PowerPoint Presentation - ID:4473368">
            <a:extLst>
              <a:ext uri="{FF2B5EF4-FFF2-40B4-BE49-F238E27FC236}">
                <a16:creationId xmlns:a16="http://schemas.microsoft.com/office/drawing/2014/main" id="{37CDCF98-04C0-A3AD-CAA0-10DC07FADAC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0500" r="66167" b="35500"/>
          <a:stretch/>
        </p:blipFill>
        <p:spPr bwMode="auto">
          <a:xfrm>
            <a:off x="5328287" y="371284"/>
            <a:ext cx="4056226" cy="3057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644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82BEC426-8B14-4E63-F515-A1A11724FF03}"/>
              </a:ext>
            </a:extLst>
          </p:cNvPr>
          <p:cNvSpPr txBox="1"/>
          <p:nvPr/>
        </p:nvSpPr>
        <p:spPr>
          <a:xfrm>
            <a:off x="149299" y="112583"/>
            <a:ext cx="12042701" cy="5810630"/>
          </a:xfrm>
          <a:prstGeom prst="rect">
            <a:avLst/>
          </a:prstGeom>
          <a:noFill/>
        </p:spPr>
        <p:txBody>
          <a:bodyPr wrap="square">
            <a:spAutoFit/>
          </a:bodyPr>
          <a:lstStyle/>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Усі лікарські засоби, які спричиняють відхилення від норми в розвитку плода, мають призначатися лише в разі негайної потреби. Варто пам’ятати, що навіть перевірені лікарські препарати в більшій концентрації можуть спричинити порушення реалізації генетичної інформації при нормальному генотипі.</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Таким чином, якщо протягом перших трьох місяців ембріон перебуває під впливом шкідливих чинників, то існує велика ймовірність того, що плід буде з аномаліями розвитку.</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Після третього місяця вагітності подібні відхилення з’являються вже не так часто. Але в плоду можуть розвинутися різні захворювання і розлади функцій уже сформованих органів. Вивчення критичних періодів ембріогенезу та впливу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тератогенів</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на плід свідчать про необхідність охороняти здоров’я матері та ембріону, особливо в перші три місяці вагітності.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96220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pic>
        <p:nvPicPr>
          <p:cNvPr id="3076" name="Picture 4" descr="Презентація &quot;Етапи ембріонального розвитку людини&quot;">
            <a:extLst>
              <a:ext uri="{FF2B5EF4-FFF2-40B4-BE49-F238E27FC236}">
                <a16:creationId xmlns:a16="http://schemas.microsoft.com/office/drawing/2014/main" id="{B7E3BBD3-7E3E-F250-339E-83E26B7499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850" y="238601"/>
            <a:ext cx="8507730" cy="6380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941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24D66A70-CF72-2690-762D-ECA9F5CC3475}"/>
              </a:ext>
            </a:extLst>
          </p:cNvPr>
          <p:cNvSpPr txBox="1"/>
          <p:nvPr/>
        </p:nvSpPr>
        <p:spPr>
          <a:xfrm>
            <a:off x="245706" y="371458"/>
            <a:ext cx="11700588" cy="5508816"/>
          </a:xfrm>
          <a:prstGeom prst="rect">
            <a:avLst/>
          </a:prstGeom>
          <a:noFill/>
        </p:spPr>
        <p:txBody>
          <a:bodyPr wrap="square">
            <a:spAutoFit/>
          </a:bodyPr>
          <a:lstStyle/>
          <a:p>
            <a:pPr indent="457200" algn="just">
              <a:lnSpc>
                <a:spcPct val="107000"/>
              </a:lnSpc>
            </a:pP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Відкриття в генетиці та відкриття у вивченні навколишнього середовища, вивчення суспільного здоров’я, свідчать, що бідь-яка аномалія, функціональна або органічна, котра проявляється в період </a:t>
            </a: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новонародженості</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та причини якої закладені ще в антенатальний (внутрішньоутробний) період, можна позначити терміном природжені (вроджені) вади розвитку (ПВР або ВВР). </a:t>
            </a:r>
            <a:endParaRPr lang="ru-UA" sz="22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pPr>
            <a:r>
              <a:rPr lang="uk-UA" sz="22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Вади розвитку </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це порушення внутрішньоутробного розвитку ембріону чи плоду, відхилення від нормальної будови органу або цілого організму.</a:t>
            </a:r>
            <a:endParaRPr lang="ru-UA" sz="22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pP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Розрізняють: </a:t>
            </a:r>
            <a:endParaRPr lang="ru-UA" sz="22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pP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А) спадкові аномалії та вади розвитку, які виникли унаслідок мутацій;</a:t>
            </a:r>
            <a:endParaRPr lang="ru-UA" sz="22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pP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Б) неспадкові, які виникли унаслідок ембріогенезу під впливом </a:t>
            </a: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тератогенів</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a:t>
            </a:r>
            <a:endParaRPr lang="ru-UA" sz="22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pP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В) </a:t>
            </a: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мультифакторіальні</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які виникають унаслідок поєднання дії </a:t>
            </a: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екзо</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та ендогенних чинників.</a:t>
            </a:r>
            <a:endParaRPr lang="ru-UA" sz="22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27050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C01658BC-1C9A-71F4-7E95-F6998CBFFA91}"/>
              </a:ext>
            </a:extLst>
          </p:cNvPr>
          <p:cNvSpPr txBox="1"/>
          <p:nvPr/>
        </p:nvSpPr>
        <p:spPr>
          <a:xfrm>
            <a:off x="264367" y="288816"/>
            <a:ext cx="11663265" cy="5508816"/>
          </a:xfrm>
          <a:prstGeom prst="rect">
            <a:avLst/>
          </a:prstGeom>
          <a:noFill/>
        </p:spPr>
        <p:txBody>
          <a:bodyPr wrap="square">
            <a:spAutoFit/>
          </a:bodyPr>
          <a:lstStyle/>
          <a:p>
            <a:pPr indent="457200" algn="just">
              <a:lnSpc>
                <a:spcPct val="107000"/>
              </a:lnSpc>
            </a:pP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Багато аномалій генів може бути зумовлено як спадковими чинниками, так і неспадковими. Наприклад, вовча паща, сліпота, глухота тощо (</a:t>
            </a: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фенокопії</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Це має значення для прогнозу нащадків.</a:t>
            </a:r>
            <a:endParaRPr lang="ru-UA" sz="22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pP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Найлегші ступені вад розвитку називають аномаліями, а найтяжчі, що супроводжуються формуванням певного зовнішнього вигляду – потворністю. </a:t>
            </a:r>
            <a:endParaRPr lang="ru-UA" sz="22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pPr>
            <a:r>
              <a:rPr lang="uk-UA" sz="2200" b="1" dirty="0" err="1">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Бластопатія</a:t>
            </a:r>
            <a:r>
              <a:rPr lang="uk-UA" sz="22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порушення розвитку плідного яйця з моменту зачаття до 15-ї доби його розвитку.</a:t>
            </a:r>
            <a:endParaRPr lang="ru-UA" sz="22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pPr>
            <a:r>
              <a:rPr lang="uk-UA" sz="2200" b="1" dirty="0" err="1">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Ембріопатія</a:t>
            </a:r>
            <a:r>
              <a:rPr lang="uk-UA" sz="22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порушення розвитку ембріону з 15-ї доби до 3-го місяця внутрішньоутробного розвитку.</a:t>
            </a:r>
            <a:endParaRPr lang="ru-UA" sz="22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pPr>
            <a:r>
              <a:rPr lang="uk-UA" sz="2200" b="1" dirty="0" err="1">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Фенопатія</a:t>
            </a:r>
            <a:r>
              <a:rPr lang="uk-UA" sz="22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порушення розвитку плоду з 3-го місяця онтогенезу до кінця вагітності. </a:t>
            </a:r>
            <a:endParaRPr lang="ru-UA" sz="22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pP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Наука про природжені аномалії розвитку називається </a:t>
            </a:r>
            <a:r>
              <a:rPr lang="uk-UA" sz="22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тератологією</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а чинники середовища, які здатні спричинювати порушення розвитку ембріону чи плоду, називають </a:t>
            </a:r>
            <a:r>
              <a:rPr lang="uk-UA" sz="2200" b="1" dirty="0" err="1">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тератогенами</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2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10853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6516125C-6FBF-FDD3-4B7E-B22EEDAA4B87}"/>
              </a:ext>
            </a:extLst>
          </p:cNvPr>
          <p:cNvSpPr txBox="1"/>
          <p:nvPr/>
        </p:nvSpPr>
        <p:spPr>
          <a:xfrm>
            <a:off x="213049" y="319640"/>
            <a:ext cx="11765902" cy="2546659"/>
          </a:xfrm>
          <a:prstGeom prst="rect">
            <a:avLst/>
          </a:prstGeom>
          <a:noFill/>
        </p:spPr>
        <p:txBody>
          <a:bodyPr wrap="square">
            <a:spAutoFit/>
          </a:bodyPr>
          <a:lstStyle/>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Усі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тератогени</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поділяють на класи.</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Перший клас </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речовини, що спричинюють мутації у плода: іонізуюча радіація, рентген-промені і деякі лікарські препарати. Вони призводять до розриву хромосом і змінюють структуру ДНК, порушують розходження хромосом в процесі мітозу, що зумовлює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мозаїцизм</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моно</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або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полісомію</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у плода.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146" name="Picture 2" descr="Тема: Мінливість. Види мінливості">
            <a:extLst>
              <a:ext uri="{FF2B5EF4-FFF2-40B4-BE49-F238E27FC236}">
                <a16:creationId xmlns:a16="http://schemas.microsoft.com/office/drawing/2014/main" id="{DD630C29-5496-B03C-D3B0-0C43B63A2E7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2457"/>
          <a:stretch/>
        </p:blipFill>
        <p:spPr bwMode="auto">
          <a:xfrm>
            <a:off x="636270" y="2918180"/>
            <a:ext cx="8463282" cy="3652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20941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D3103B1F-B7FA-5339-FF22-C16352F531BA}"/>
              </a:ext>
            </a:extLst>
          </p:cNvPr>
          <p:cNvSpPr txBox="1"/>
          <p:nvPr/>
        </p:nvSpPr>
        <p:spPr>
          <a:xfrm>
            <a:off x="222380" y="557855"/>
            <a:ext cx="11747240" cy="4891852"/>
          </a:xfrm>
          <a:prstGeom prst="rect">
            <a:avLst/>
          </a:prstGeom>
          <a:noFill/>
        </p:spPr>
        <p:txBody>
          <a:bodyPr wrap="square">
            <a:spAutoFit/>
          </a:bodyPr>
          <a:lstStyle/>
          <a:p>
            <a:pPr indent="457200" algn="just">
              <a:lnSpc>
                <a:spcPct val="107000"/>
              </a:lnSpc>
              <a:spcAft>
                <a:spcPts val="800"/>
              </a:spcAft>
            </a:pPr>
            <a:r>
              <a:rPr lang="uk-UA" sz="20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Другий клас </a:t>
            </a:r>
            <a:r>
              <a:rPr lang="uk-UA" sz="2000" b="1" dirty="0">
                <a:effectLst/>
                <a:latin typeface="Bookman Old Style" panose="02050604050505020204" pitchFamily="18" charset="0"/>
                <a:ea typeface="Calibri" panose="020F0502020204030204" pitchFamily="34" charset="0"/>
                <a:cs typeface="Times New Roman" panose="02020603050405020304" pitchFamily="18" charset="0"/>
              </a:rPr>
              <a:t>представлений вірусами. Найбільш виражену </a:t>
            </a:r>
            <a:r>
              <a:rPr lang="uk-UA" sz="2000" b="1" dirty="0" err="1">
                <a:effectLst/>
                <a:latin typeface="Bookman Old Style" panose="02050604050505020204" pitchFamily="18" charset="0"/>
                <a:ea typeface="Calibri" panose="020F0502020204030204" pitchFamily="34" charset="0"/>
                <a:cs typeface="Times New Roman" panose="02020603050405020304" pitchFamily="18" charset="0"/>
              </a:rPr>
              <a:t>тератогенну</a:t>
            </a:r>
            <a:r>
              <a:rPr lang="uk-UA" sz="2000" b="1" dirty="0">
                <a:effectLst/>
                <a:latin typeface="Bookman Old Style" panose="02050604050505020204" pitchFamily="18" charset="0"/>
                <a:ea typeface="Calibri" panose="020F0502020204030204" pitchFamily="34" charset="0"/>
                <a:cs typeface="Times New Roman" panose="02020603050405020304" pitchFamily="18" charset="0"/>
              </a:rPr>
              <a:t> дію мають віруси корової краснухи, при чому чим раніше вірус краснухи уражає вагітну, тим більший ризик, що постраждає зародок. Вірус легко проникає крізь плацентарний бар’єр, розмножується в клітинах зародку й призводить до тяжких аномалій. Характерно. Що зародок значно чутливій до вірусу, ніж організм матері. Хвороба матері може бути слабкою без видимих клінічних проявів, а в плоду з’являються різні порушення, особливо якщо мати хворіла в перші два місяці вагітності. Епідемія краснухи в 1963-1965 роках спричинила смерть 20 000 плодів і народження приблизно 20 000 дітей в ПВР. </a:t>
            </a:r>
            <a:endParaRPr lang="ru-UA" sz="20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000" b="1" dirty="0">
                <a:effectLst/>
                <a:latin typeface="Bookman Old Style" panose="02050604050505020204" pitchFamily="18" charset="0"/>
                <a:ea typeface="Calibri" panose="020F0502020204030204" pitchFamily="34" charset="0"/>
                <a:cs typeface="Times New Roman" panose="02020603050405020304" pitchFamily="18" charset="0"/>
              </a:rPr>
              <a:t>Цитомегаловірус і вірус простого герпесу також є </a:t>
            </a:r>
            <a:r>
              <a:rPr lang="uk-UA" sz="2000" b="1" dirty="0" err="1">
                <a:effectLst/>
                <a:latin typeface="Bookman Old Style" panose="02050604050505020204" pitchFamily="18" charset="0"/>
                <a:ea typeface="Calibri" panose="020F0502020204030204" pitchFamily="34" charset="0"/>
                <a:cs typeface="Times New Roman" panose="02020603050405020304" pitchFamily="18" charset="0"/>
              </a:rPr>
              <a:t>тератогенами</a:t>
            </a:r>
            <a:r>
              <a:rPr lang="uk-UA" sz="2000" b="1" dirty="0">
                <a:effectLst/>
                <a:latin typeface="Bookman Old Style" panose="02050604050505020204" pitchFamily="18" charset="0"/>
                <a:ea typeface="Calibri" panose="020F0502020204030204" pitchFamily="34" charset="0"/>
                <a:cs typeface="Times New Roman" panose="02020603050405020304" pitchFamily="18" charset="0"/>
              </a:rPr>
              <a:t>. Інфікування раннього зародка цитомегаловірусом майже завжди фатальне, на пізніших стадіях, як і в разі інфікування вірусом корової краснухи, може призвести до глухоти, сліпоти, затримки розумового розвитку, церебрального паралічу тощо.</a:t>
            </a:r>
            <a:endParaRPr lang="ru-UA" sz="20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000" b="1" dirty="0">
                <a:effectLst/>
                <a:latin typeface="Bookman Old Style" panose="02050604050505020204" pitchFamily="18" charset="0"/>
                <a:ea typeface="Calibri" panose="020F0502020204030204" pitchFamily="34" charset="0"/>
                <a:cs typeface="Times New Roman" panose="02020603050405020304" pitchFamily="18" charset="0"/>
              </a:rPr>
              <a:t>Сильні патогенні властивості мають віруси грипу (типу А), хвороби Боткіна.</a:t>
            </a:r>
            <a:endParaRPr lang="ru-UA"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63769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86FC0B9B-A0FB-5A40-1D7E-8EFA12EE5D4B}"/>
              </a:ext>
            </a:extLst>
          </p:cNvPr>
          <p:cNvSpPr txBox="1"/>
          <p:nvPr/>
        </p:nvSpPr>
        <p:spPr>
          <a:xfrm>
            <a:off x="111967" y="1087865"/>
            <a:ext cx="11943184" cy="4625112"/>
          </a:xfrm>
          <a:prstGeom prst="rect">
            <a:avLst/>
          </a:prstGeom>
          <a:noFill/>
        </p:spPr>
        <p:txBody>
          <a:bodyPr wrap="square">
            <a:spAutoFit/>
          </a:bodyPr>
          <a:lstStyle/>
          <a:p>
            <a:pPr indent="457200" algn="just">
              <a:lnSpc>
                <a:spcPct val="107000"/>
              </a:lnSpc>
              <a:spcAft>
                <a:spcPts val="800"/>
              </a:spcAft>
            </a:pPr>
            <a:r>
              <a:rPr lang="uk-UA" sz="24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Третій клас </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представляють деякі мікроорганізми і найпростіші. Це токсоплазма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Гонді</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 найпростіші, що спричинюють захворювання токсоплазмоз,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трепонема</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 збудник сифілісу та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плазмодіум</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 збудник малярії.</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Інфекційні агенти впливають безпосередньо на плід і можуть призвести до його загибелі, затримки внутрішньоутробного розвитку, глухоти, сліпоти, мікроцефалії, гідроцефалії, аномалій зубів та інших органів, відставання в розумовому розвитку тощо.</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Тому жінкам, які перенесли ці захворювання в період вагітності, особливо в першому триместрі, майже завжди радять переривати вагітність.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171557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8B284F0C-FFD5-7354-B9D1-2EB1352B0B43}"/>
              </a:ext>
            </a:extLst>
          </p:cNvPr>
          <p:cNvSpPr txBox="1"/>
          <p:nvPr/>
        </p:nvSpPr>
        <p:spPr>
          <a:xfrm>
            <a:off x="205273" y="1042275"/>
            <a:ext cx="11793894" cy="4815101"/>
          </a:xfrm>
          <a:prstGeom prst="rect">
            <a:avLst/>
          </a:prstGeom>
          <a:noFill/>
        </p:spPr>
        <p:txBody>
          <a:bodyPr wrap="square">
            <a:spAutoFit/>
          </a:bodyPr>
          <a:lstStyle/>
          <a:p>
            <a:pPr indent="457200" algn="just">
              <a:lnSpc>
                <a:spcPct val="107000"/>
              </a:lnSpc>
              <a:spcAft>
                <a:spcPts val="800"/>
              </a:spcAft>
            </a:pPr>
            <a:r>
              <a:rPr lang="uk-UA" sz="24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Четвертий клас </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представляють деякі лікарські препарати і хімічні сполуки. Перелік хімічних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тератогенів</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дуже довгий, він включає близько 800 різних речовин. Серед них розрізняють сильні і слабкі. Сильні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тератогени</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призводять до аномалій і в тварин, і в людей. Слабкі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тератогени</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можуть бути причиною аномалій розвитку, але виявляють ці аномалії не завжди, а лише під час збігу багатьох несприятливих обставин. Сильними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тератогенами</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є наркотики і нікотин, деякі лікарські препарати (особливо протипухлинні засоби,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талідомід</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деяки</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антибіотики – тетрациклін, стрептоміцин, статеві гормони, саліцилати), отрутохімікати (гербіциди,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хлоропрени</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пестициди, інсектициди тощо), а також забруднення довкілля.</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115634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7F7801B4-C9EA-8942-39A9-BBEBCB731146}"/>
              </a:ext>
            </a:extLst>
          </p:cNvPr>
          <p:cNvSpPr txBox="1"/>
          <p:nvPr/>
        </p:nvSpPr>
        <p:spPr>
          <a:xfrm>
            <a:off x="158620" y="391814"/>
            <a:ext cx="11719249" cy="2839239"/>
          </a:xfrm>
          <a:prstGeom prst="rect">
            <a:avLst/>
          </a:prstGeom>
          <a:noFill/>
        </p:spPr>
        <p:txBody>
          <a:bodyPr wrap="square">
            <a:spAutoFit/>
          </a:bodyPr>
          <a:lstStyle/>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Дуже сильним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тератогеном</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є алкоголь та нікотин. Алкоголь уражає хромосоми статевих клітин батьків і вже тільки це визначає народження неповноцінної дитини. Він легко проникає з крові матері до клітин плоду, порушуючи процеси реалізації спадкової інформації (біосинтез білку). Алкоголь також уражує клітини плоду, порушує обмін речовин і діяльність нервової, ендокринної та інших систем організму матері та зародка.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172" name="Picture 4" descr="Дробіння">
            <a:extLst>
              <a:ext uri="{FF2B5EF4-FFF2-40B4-BE49-F238E27FC236}">
                <a16:creationId xmlns:a16="http://schemas.microsoft.com/office/drawing/2014/main" id="{688DEF2E-32D9-52C9-3A0C-6EA7D9176F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5833"/>
          <a:stretch/>
        </p:blipFill>
        <p:spPr bwMode="auto">
          <a:xfrm>
            <a:off x="306070" y="3623986"/>
            <a:ext cx="9156700" cy="2343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8726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18"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A1D1A7C5-39E6-AD30-FC6C-1B95B739959F}"/>
              </a:ext>
            </a:extLst>
          </p:cNvPr>
          <p:cNvSpPr txBox="1"/>
          <p:nvPr/>
        </p:nvSpPr>
        <p:spPr>
          <a:xfrm>
            <a:off x="146957" y="312825"/>
            <a:ext cx="11236389" cy="2691634"/>
          </a:xfrm>
          <a:prstGeom prst="rect">
            <a:avLst/>
          </a:prstGeom>
          <a:noFill/>
        </p:spPr>
        <p:txBody>
          <a:bodyPr wrap="square">
            <a:spAutoFit/>
          </a:bodyPr>
          <a:lstStyle/>
          <a:p>
            <a:pPr algn="just">
              <a:lnSpc>
                <a:spcPct val="107000"/>
              </a:lnSpc>
              <a:spcAft>
                <a:spcPts val="800"/>
              </a:spcAft>
            </a:pPr>
            <a:r>
              <a:rPr lang="uk-UA" sz="3200" b="1" dirty="0">
                <a:effectLst/>
                <a:latin typeface="Bookman Old Style" panose="02050604050505020204" pitchFamily="18" charset="0"/>
                <a:ea typeface="Calibri" panose="020F0502020204030204" pitchFamily="34" charset="0"/>
                <a:cs typeface="Times New Roman" panose="02020603050405020304" pitchFamily="18" charset="0"/>
              </a:rPr>
              <a:t>План:</a:t>
            </a:r>
            <a:endParaRPr lang="ru-UA" sz="32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uk-UA" sz="3200" b="1" dirty="0">
                <a:effectLst/>
                <a:latin typeface="Bookman Old Style" panose="02050604050505020204" pitchFamily="18" charset="0"/>
                <a:ea typeface="Calibri" panose="020F0502020204030204" pitchFamily="34" charset="0"/>
                <a:cs typeface="Times New Roman" panose="02020603050405020304" pitchFamily="18" charset="0"/>
              </a:rPr>
              <a:t>Розвиток людини та критичні періоди</a:t>
            </a:r>
            <a:endParaRPr lang="ru-UA" sz="32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uk-UA" sz="3200" b="1" dirty="0">
                <a:effectLst/>
                <a:latin typeface="Bookman Old Style" panose="02050604050505020204" pitchFamily="18" charset="0"/>
                <a:ea typeface="Calibri" panose="020F0502020204030204" pitchFamily="34" charset="0"/>
                <a:cs typeface="Times New Roman" panose="02020603050405020304" pitchFamily="18" charset="0"/>
              </a:rPr>
              <a:t>Аномалії розвитку</a:t>
            </a:r>
            <a:endParaRPr lang="ru-UA" sz="32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uk-UA" sz="3200" b="1" dirty="0" err="1">
                <a:effectLst/>
                <a:latin typeface="Bookman Old Style" panose="02050604050505020204" pitchFamily="18" charset="0"/>
                <a:ea typeface="Calibri" panose="020F0502020204030204" pitchFamily="34" charset="0"/>
                <a:cs typeface="Times New Roman" panose="02020603050405020304" pitchFamily="18" charset="0"/>
              </a:rPr>
              <a:t>Тератогени</a:t>
            </a:r>
            <a:endParaRPr lang="ru-UA" sz="32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uk-UA" sz="3200" b="1" dirty="0">
                <a:effectLst/>
                <a:latin typeface="Bookman Old Style" panose="02050604050505020204" pitchFamily="18" charset="0"/>
                <a:ea typeface="Calibri" panose="020F0502020204030204" pitchFamily="34" charset="0"/>
                <a:cs typeface="Times New Roman" panose="02020603050405020304" pitchFamily="18" charset="0"/>
              </a:rPr>
              <a:t>Профілактика тератогенезу</a:t>
            </a:r>
            <a:endParaRPr lang="ru-UA" sz="3200" b="1"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m3d="http://schemas.microsoft.com/office/drawing/2017/model3d" Requires="am3d">
          <p:graphicFrame>
            <p:nvGraphicFramePr>
              <p:cNvPr id="5" name="Трехмерная модель 4" descr="Любопытный скелет">
                <a:extLst>
                  <a:ext uri="{FF2B5EF4-FFF2-40B4-BE49-F238E27FC236}">
                    <a16:creationId xmlns:a16="http://schemas.microsoft.com/office/drawing/2014/main" id="{52A533E7-5EB4-BE48-971F-22A22843AD4D}"/>
                  </a:ext>
                </a:extLst>
              </p:cNvPr>
              <p:cNvGraphicFramePr>
                <a:graphicFrameLocks noChangeAspect="1"/>
              </p:cNvGraphicFramePr>
              <p:nvPr>
                <p:extLst>
                  <p:ext uri="{D42A27DB-BD31-4B8C-83A1-F6EECF244321}">
                    <p14:modId xmlns:p14="http://schemas.microsoft.com/office/powerpoint/2010/main" val="2583114205"/>
                  </p:ext>
                </p:extLst>
              </p:nvPr>
            </p:nvGraphicFramePr>
            <p:xfrm>
              <a:off x="7244680" y="1564654"/>
              <a:ext cx="2245898" cy="5324859"/>
            </p:xfrm>
            <a:graphic>
              <a:graphicData uri="http://schemas.microsoft.com/office/drawing/2017/model3d">
                <am3d:model3d r:embed="rId4">
                  <am3d:spPr>
                    <a:xfrm>
                      <a:off x="0" y="0"/>
                      <a:ext cx="2245898" cy="5324859"/>
                    </a:xfrm>
                    <a:prstGeom prst="rect">
                      <a:avLst/>
                    </a:prstGeom>
                  </am3d:spPr>
                  <am3d:camera>
                    <am3d:pos x="0" y="0" z="52331078"/>
                    <am3d:up dx="0" dy="36000000" dz="0"/>
                    <am3d:lookAt x="0" y="0" z="0"/>
                    <am3d:perspective fov="2700000"/>
                  </am3d:camera>
                  <am3d:trans>
                    <am3d:meterPerModelUnit n="525075" d="1000000"/>
                    <am3d:preTrans dx="-1174283" dy="-17668201" dz="-147857"/>
                    <am3d:scale>
                      <am3d:sx n="1000000" d="1000000"/>
                      <am3d:sy n="1000000" d="1000000"/>
                      <am3d:sz n="1000000" d="1000000"/>
                    </am3d:scale>
                    <am3d:rot ax="-107905" ay="-1780521" az="53433"/>
                    <am3d:postTrans dx="0" dy="0" dz="0"/>
                  </am3d:trans>
                  <am3d:raster rName="Office3DRenderer" rVer="16.0.8326">
                    <am3d:blip r:embed="rId5"/>
                  </am3d:raster>
                  <am3d:extLst>
                    <a:ext uri="{9A65AA19-BECB-4387-8358-8AD5134E1D82}">
                      <a3danim:embedAnim xmlns:a3danim="http://schemas.microsoft.com/office/drawing/2018/animation/model3d" animId="0">
                        <a3danim:animPr length="6633" count="indefinite"/>
                      </a3danim:embedAnim>
                    </a:ext>
                    <a:ext uri="{E9DE012E-A134-456F-84FE-255F9AAD75C6}">
                      <a3danim:posterFrame xmlns:a3danim="http://schemas.microsoft.com/office/drawing/2018/animation/model3d" animId="0"/>
                    </a:ext>
                  </am3d:extLst>
                  <am3d:objViewport viewportSz="541866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Трехмерная модель 4" descr="Любопытный скелет">
                <a:extLst>
                  <a:ext uri="{FF2B5EF4-FFF2-40B4-BE49-F238E27FC236}">
                    <a16:creationId xmlns:a16="http://schemas.microsoft.com/office/drawing/2014/main" id="{52A533E7-5EB4-BE48-971F-22A22843AD4D}"/>
                  </a:ext>
                </a:extLst>
              </p:cNvPr>
              <p:cNvPicPr>
                <a:picLocks noGrp="1" noRot="1" noChangeAspect="1" noMove="1" noResize="1" noEditPoints="1" noAdjustHandles="1" noChangeArrowheads="1" noChangeShapeType="1" noCrop="1"/>
              </p:cNvPicPr>
              <p:nvPr/>
            </p:nvPicPr>
            <p:blipFill>
              <a:blip r:embed="rId5"/>
              <a:stretch>
                <a:fillRect/>
              </a:stretch>
            </p:blipFill>
            <p:spPr>
              <a:xfrm>
                <a:off x="7244680" y="1564654"/>
                <a:ext cx="2245898" cy="5324859"/>
              </a:xfrm>
              <a:prstGeom prst="rect">
                <a:avLst/>
              </a:prstGeom>
            </p:spPr>
          </p:pic>
        </mc:Fallback>
      </mc:AlternateContent>
      <p:pic>
        <p:nvPicPr>
          <p:cNvPr id="10242" name="Picture 2" descr="Тератогенні фактори - Біологія індивідуального розвитку - ОНТОГЕНЕТИЧНИЙ  РІВЕНЬ ОРГАНІЗАЦІЇ ЖИТТЯ - БІОЛОГІЧНІ ОСНОВИ ЖИТТЄДІЯЛЬНОСТІ ЛЮДИНИ -  БІОЛОГІЯ - МЕДИЧНА БІОЛОГІЯ, АНАТОМІЯ, ФІЗІОЛОГІЯ ТА ПАТОЛОГІЯ ЛЮДИНИ -  Я.І.Федонюк 2010">
            <a:extLst>
              <a:ext uri="{FF2B5EF4-FFF2-40B4-BE49-F238E27FC236}">
                <a16:creationId xmlns:a16="http://schemas.microsoft.com/office/drawing/2014/main" id="{531ADEC1-9E7B-3B29-9707-C510717FA5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8668" y="3217573"/>
            <a:ext cx="1711642" cy="332760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Ембріональний період">
            <a:extLst>
              <a:ext uri="{FF2B5EF4-FFF2-40B4-BE49-F238E27FC236}">
                <a16:creationId xmlns:a16="http://schemas.microsoft.com/office/drawing/2014/main" id="{86580BCF-18D3-AB21-A6B1-A79E8D420A2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1318" t="45666" r="1734" b="8667"/>
          <a:stretch/>
        </p:blipFill>
        <p:spPr bwMode="auto">
          <a:xfrm>
            <a:off x="3248960" y="3094211"/>
            <a:ext cx="3728049" cy="3450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03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0" presetClass="emph" presetSubtype="1" repeatCount="indefinite" fill="hold" nodeType="withEffect">
                                  <p:stCondLst>
                                    <p:cond delay="0"/>
                                  </p:stCondLst>
                                  <p:childTnLst>
                                    <p:anim calcmode="lin" valueType="num">
                                      <p:cBhvr>
                                        <p:cTn id="6" dur="6633" fill="hold"/>
                                        <p:tgtEl>
                                          <p:spTgt spid="5"/>
                                        </p:tgtEl>
                                        <p:attrNameLst>
                                          <p:attrName>embedded1</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AF0BEEDD-8C9B-0E12-B4D3-1424E4D06F00}"/>
              </a:ext>
            </a:extLst>
          </p:cNvPr>
          <p:cNvSpPr txBox="1"/>
          <p:nvPr/>
        </p:nvSpPr>
        <p:spPr>
          <a:xfrm>
            <a:off x="121298" y="1190457"/>
            <a:ext cx="11821886" cy="4419928"/>
          </a:xfrm>
          <a:prstGeom prst="rect">
            <a:avLst/>
          </a:prstGeom>
          <a:noFill/>
        </p:spPr>
        <p:txBody>
          <a:bodyPr wrap="square">
            <a:spAutoFit/>
          </a:bodyPr>
          <a:lstStyle/>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У жінок, які зловживають алкоголем, часто порушується процес овуляції – дозрівання й вихід яйцеклітини. Отже, така жінка може не завагітніти взагалі. Або її вагітність майже завжди ускладнена, часто бувають викидні, передчасні пологи. Діти таких жінок з’являються на світ з комплексом специфічних вад (алкогольний синдром): низька маса тіла, вади черепа і обличчя, вади розвитку кінцівок і внутрішніх органів, мікроцефалія,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мікрофтальм</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низький лоб, сплющення потилиці, маленький сідлоподібний ніс, вуха розташовані низько, великий рот, вовча паща, неправильна закладка зубів, надмірний волосяний покрив, особливо на лобі, вади розвитку статевих органів тощо.</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569268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76254E17-14AC-1600-8EC6-0440B80456C7}"/>
              </a:ext>
            </a:extLst>
          </p:cNvPr>
          <p:cNvSpPr txBox="1"/>
          <p:nvPr/>
        </p:nvSpPr>
        <p:spPr>
          <a:xfrm>
            <a:off x="213049" y="437358"/>
            <a:ext cx="11765902" cy="2839239"/>
          </a:xfrm>
          <a:prstGeom prst="rect">
            <a:avLst/>
          </a:prstGeom>
          <a:noFill/>
        </p:spPr>
        <p:txBody>
          <a:bodyPr wrap="square">
            <a:spAutoFit/>
          </a:bodyPr>
          <a:lstStyle/>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У жінок, які палять, часто народжуються недоношені й більш дрібні діти. Пестициди і органічні речовини, що містять ртуть, призводять до порушень неврологічного характеру, спинномозкових гриж, уражень головного мозку, сліпоти, глухоти та інших ПВР. Відомо що хінін спричинює глухоту. Деякі інші лікарські препарати також можуть зумовлювати природжені аномалії і каліцтва.</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194" name="Picture 2" descr="Тератогенні фактори. Фетальні синдроми. | PPT">
            <a:extLst>
              <a:ext uri="{FF2B5EF4-FFF2-40B4-BE49-F238E27FC236}">
                <a16:creationId xmlns:a16="http://schemas.microsoft.com/office/drawing/2014/main" id="{9EB137CB-B1F0-7E89-91BF-40CB91820B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0310" y="3176186"/>
            <a:ext cx="6206490" cy="3491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0309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F47C01CA-5994-4A48-84B2-D28DD2200A04}"/>
              </a:ext>
            </a:extLst>
          </p:cNvPr>
          <p:cNvSpPr txBox="1"/>
          <p:nvPr/>
        </p:nvSpPr>
        <p:spPr>
          <a:xfrm>
            <a:off x="139959" y="1236046"/>
            <a:ext cx="11868539" cy="4229941"/>
          </a:xfrm>
          <a:prstGeom prst="rect">
            <a:avLst/>
          </a:prstGeom>
          <a:noFill/>
        </p:spPr>
        <p:txBody>
          <a:bodyPr wrap="square">
            <a:spAutoFit/>
          </a:bodyPr>
          <a:lstStyle/>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Окрім цього існує класифікація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тератогенів</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за походженням.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Фізичні: </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іонізуюча радіація, рентген-промені, сонячна радіація, висока та низька температури, атмосферний тиск тощо.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Опромінення вагітних під час діагностичного обстеження може спричинювати мікроцефалію, затримку росту й розвитку. Терапевтичне застосування радіоактивних препаратів під час вагітності заборонено. Іонізуюча радіація передусім вража нервові клітини мозку плоду, зачатки статевих залоз і залоз внутрішньої секреції. Але радіація навіть у кінці вагітності може призвести до анатомічних вад розвитку.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59869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CCE6847D-5B89-A744-2EE8-51E59008D720}"/>
              </a:ext>
            </a:extLst>
          </p:cNvPr>
          <p:cNvSpPr txBox="1"/>
          <p:nvPr/>
        </p:nvSpPr>
        <p:spPr>
          <a:xfrm>
            <a:off x="158620" y="597730"/>
            <a:ext cx="11821886" cy="5210272"/>
          </a:xfrm>
          <a:prstGeom prst="rect">
            <a:avLst/>
          </a:prstGeom>
          <a:noFill/>
        </p:spPr>
        <p:txBody>
          <a:bodyPr wrap="square">
            <a:spAutoFit/>
          </a:bodyPr>
          <a:lstStyle/>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Інші фізичні чинники, що можуть спричинювати аномалії, - це висока температура тіла матері, гравітаційні перевантаження, вібрації, гіпоксія (кисневе голодування). Наприклад, лікарі Перу помітили, що у людей, які живуть на висоті 300 метрів над рівнем моря, вади судинної системи трапляються майже в 4 рази частіше, ніж у мешканців рівнин. Відомо також, що в гірських місцевостях на висоті 3500-4200 метрів пролягає межа, вище якої неможливе розмноження ссавців. Якщо тварин з рівнин поселити на цю висоту, то в них припиняється розмноження, причому зародки гинуть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внутрішньоутробно</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На ранніх стадіях розвитку зародки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чутдивіші</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до гіпоксії – вагітність закінчується викиднем. У пізніші періоди вагітності гіпоксія спричинює аномалії розвитку головного мозку, що може виявлятися розумовою відсталістю.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80872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62BE9370-6D58-11FA-37B1-B0CAB3D4CC1D}"/>
              </a:ext>
            </a:extLst>
          </p:cNvPr>
          <p:cNvSpPr txBox="1"/>
          <p:nvPr/>
        </p:nvSpPr>
        <p:spPr>
          <a:xfrm>
            <a:off x="138404" y="391184"/>
            <a:ext cx="11915192" cy="1756315"/>
          </a:xfrm>
          <a:prstGeom prst="rect">
            <a:avLst/>
          </a:prstGeom>
          <a:noFill/>
        </p:spPr>
        <p:txBody>
          <a:bodyPr wrap="square">
            <a:spAutoFit/>
          </a:bodyPr>
          <a:lstStyle/>
          <a:p>
            <a:pPr indent="457200" algn="just">
              <a:lnSpc>
                <a:spcPct val="107000"/>
              </a:lnSpc>
              <a:spcAft>
                <a:spcPts val="800"/>
              </a:spcAft>
            </a:pPr>
            <a:r>
              <a:rPr lang="uk-UA" sz="24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Хімічні:</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нікотин, алкоголь, наркотики, забруднювачі навколишнього середовища, сполуки ртуті, пестициди, гербіциди, деякі фарби, продукти побутової хімії, харчові домішки тощо.</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Біологічні:</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віруси, мікроби та їхні токсини.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220" name="Picture 4" descr="Blog - Network Medical">
            <a:extLst>
              <a:ext uri="{FF2B5EF4-FFF2-40B4-BE49-F238E27FC236}">
                <a16:creationId xmlns:a16="http://schemas.microsoft.com/office/drawing/2014/main" id="{F92895EB-E7F7-0794-6904-6E0B568F76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070" y="2254142"/>
            <a:ext cx="7039293" cy="4385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2581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04858223-ADAB-C0D7-AA2E-0B20FE9C4BAB}"/>
              </a:ext>
            </a:extLst>
          </p:cNvPr>
          <p:cNvSpPr txBox="1"/>
          <p:nvPr/>
        </p:nvSpPr>
        <p:spPr>
          <a:xfrm>
            <a:off x="223935" y="890984"/>
            <a:ext cx="11756571" cy="4463530"/>
          </a:xfrm>
          <a:prstGeom prst="rect">
            <a:avLst/>
          </a:prstGeom>
          <a:noFill/>
        </p:spPr>
        <p:txBody>
          <a:bodyPr wrap="square">
            <a:spAutoFit/>
          </a:bodyPr>
          <a:lstStyle/>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Найважливішими в роботі медичних працівників є профілактика аномалій та природжених вад розвитку в дітей, що вимагає від них відповідних знань</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Основні напрямки в профілактиці тератогенезу:</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Wingdings" panose="05000000000000000000" pitchFamily="2" charset="2"/>
              <a:buChar char=""/>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Пропаганда та формування здорового способу життя;</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Wingdings" panose="05000000000000000000" pitchFamily="2" charset="2"/>
              <a:buChar char=""/>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Особливу увагу слід приділяти вагітності. Суворе дотримання гігієни вагітності;</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Wingdings" panose="05000000000000000000" pitchFamily="2" charset="2"/>
              <a:buChar char=""/>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Охорона довкілля від забруднення та підвищення фону радіації;</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Wingdings" panose="05000000000000000000" pitchFamily="2" charset="2"/>
              <a:buChar char=""/>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Охорона праці, боротьба зі шкідливими умовами виробництва;</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Wingdings" panose="05000000000000000000" pitchFamily="2" charset="2"/>
              <a:buChar char=""/>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Вживання екологічно чистої води та харчових продуктів;</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Wingdings" panose="05000000000000000000" pitchFamily="2" charset="2"/>
              <a:buChar char=""/>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Розумне застосування ліків;</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14406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E2A53755-7ADE-CE87-9676-FB14C79A232D}"/>
              </a:ext>
            </a:extLst>
          </p:cNvPr>
          <p:cNvSpPr txBox="1"/>
          <p:nvPr/>
        </p:nvSpPr>
        <p:spPr>
          <a:xfrm>
            <a:off x="167951" y="381452"/>
            <a:ext cx="11709918" cy="3046988"/>
          </a:xfrm>
          <a:prstGeom prst="rect">
            <a:avLst/>
          </a:prstGeom>
          <a:noFill/>
        </p:spPr>
        <p:txBody>
          <a:bodyPr wrap="square">
            <a:spAutoFit/>
          </a:bodyPr>
          <a:lstStyle/>
          <a:p>
            <a:pPr marL="342900" lvl="0" indent="-342900" algn="just">
              <a:buFont typeface="Wingdings" panose="05000000000000000000" pitchFamily="2" charset="2"/>
              <a:buChar char=""/>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Оцінювання і контроль мутагенного та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тератогенного</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ефекту ліків, засобів побутової хімії, харчових добавок, консервантів тощо;</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Wingdings" panose="05000000000000000000" pitchFamily="2" charset="2"/>
              <a:buChar char=""/>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Широка мережа медико-</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геннетичного</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консультування (МГК);</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Wingdings" panose="05000000000000000000" pitchFamily="2" charset="2"/>
              <a:buChar char=""/>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Пренатальна діагностика;</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Wingdings" panose="05000000000000000000" pitchFamily="2" charset="2"/>
              <a:buChar char=""/>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Профілактика інфекційних захворювань у вагітних;</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Wingdings" panose="05000000000000000000" pitchFamily="2" charset="2"/>
              <a:buChar char=""/>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Збалансоване харчування, надходження достатньої кількості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макро</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та мікроелементів до організму людини.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266" name="Picture 2" descr="Пити Алкоголь Куріння Під Час Вагітності Алкоголю Диму Вагітної Жінки  Стоковий вектор ©lakmaljz@gmail.com 245638680">
            <a:extLst>
              <a:ext uri="{FF2B5EF4-FFF2-40B4-BE49-F238E27FC236}">
                <a16:creationId xmlns:a16="http://schemas.microsoft.com/office/drawing/2014/main" id="{6A61AA25-FBE9-4A8F-75BD-696B06949A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190" y="3619458"/>
            <a:ext cx="5417820" cy="3047524"/>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Стокова ілюстрація Ні Алкоголю Ні Паління Під Час Вагітності Вагітна Жінка  Уникає Пити Пиво І Курити Сигарети Для Міцного Здоровя Африканська  Вагітність Жі — Завантажте зображення зараз - iStock">
            <a:extLst>
              <a:ext uri="{FF2B5EF4-FFF2-40B4-BE49-F238E27FC236}">
                <a16:creationId xmlns:a16="http://schemas.microsoft.com/office/drawing/2014/main" id="{A879E99B-7722-CB0B-5870-7955C5FD9C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1736" y="3619458"/>
            <a:ext cx="3047524" cy="3047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5789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AABE4EDA-263C-379C-3AF2-15E022237936}"/>
              </a:ext>
            </a:extLst>
          </p:cNvPr>
          <p:cNvSpPr txBox="1"/>
          <p:nvPr/>
        </p:nvSpPr>
        <p:spPr>
          <a:xfrm>
            <a:off x="186611" y="1239637"/>
            <a:ext cx="11747241" cy="4253665"/>
          </a:xfrm>
          <a:prstGeom prst="rect">
            <a:avLst/>
          </a:prstGeom>
          <a:noFill/>
        </p:spPr>
        <p:txBody>
          <a:bodyPr wrap="square">
            <a:spAutoFit/>
          </a:bodyPr>
          <a:lstStyle/>
          <a:p>
            <a:pPr indent="450215"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Одні з основних завдань генетиків та медичних працівників на усіх рівнях такі:</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Wingdings" panose="05000000000000000000" pitchFamily="2" charset="2"/>
              <a:buChar char=""/>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Запобігати дії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тератогенних</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мутагенних, канцерогенних чинників на організм людини;</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Wingdings" panose="05000000000000000000" pitchFamily="2" charset="2"/>
              <a:buChar char=""/>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Виявляти групи ризику для своєчасного направлення до МГК;</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Wingdings" panose="05000000000000000000" pitchFamily="2" charset="2"/>
              <a:buChar char=""/>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Проводити широку роз’яснювальну роботу про шкідливість тютюнопаління, зловживання алкоголем, наркотиками;</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Wingdings" panose="05000000000000000000" pitchFamily="2" charset="2"/>
              <a:buChar char=""/>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Пропагувати знання з генетики, тератології серед населення;</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Wingdings" panose="05000000000000000000" pitchFamily="2" charset="2"/>
              <a:buChar char=""/>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Пропагувати та формувати здоровий спосіб життя в населення;</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Wingdings" panose="05000000000000000000" pitchFamily="2" charset="2"/>
              <a:buChar char=""/>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Самим бути носієм здорового способу життя.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uk-UA" sz="20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627993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9EAD9530-91A1-C902-65DC-EE0676249879}"/>
              </a:ext>
            </a:extLst>
          </p:cNvPr>
          <p:cNvSpPr txBox="1"/>
          <p:nvPr/>
        </p:nvSpPr>
        <p:spPr>
          <a:xfrm>
            <a:off x="227044" y="1549790"/>
            <a:ext cx="11737911" cy="2959977"/>
          </a:xfrm>
          <a:prstGeom prst="rect">
            <a:avLst/>
          </a:prstGeom>
          <a:noFill/>
        </p:spPr>
        <p:txBody>
          <a:bodyPr wrap="square">
            <a:spAutoFit/>
          </a:bodyPr>
          <a:lstStyle/>
          <a:p>
            <a:pPr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Використані джерела:</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uk-UA" sz="2200" b="1" dirty="0" err="1">
                <a:effectLst/>
                <a:latin typeface="Bookman Old Style" panose="02050604050505020204" pitchFamily="18" charset="0"/>
                <a:ea typeface="Calibri" panose="020F0502020204030204" pitchFamily="34" charset="0"/>
                <a:cs typeface="TimesNewRoman,Bold"/>
              </a:rPr>
              <a:t>Путинцева</a:t>
            </a:r>
            <a:r>
              <a:rPr lang="uk-UA" sz="2200" b="1" dirty="0">
                <a:effectLst/>
                <a:latin typeface="Bookman Old Style" panose="02050604050505020204" pitchFamily="18" charset="0"/>
                <a:ea typeface="Calibri" panose="020F0502020204030204" pitchFamily="34" charset="0"/>
                <a:cs typeface="TimesNewRoman,Bold"/>
              </a:rPr>
              <a:t> Г.Й. Медична генетика : підручник. 2-е вид., перероб. та </a:t>
            </a:r>
            <a:r>
              <a:rPr lang="uk-UA" sz="2200" b="1" dirty="0" err="1">
                <a:effectLst/>
                <a:latin typeface="Bookman Old Style" panose="02050604050505020204" pitchFamily="18" charset="0"/>
                <a:ea typeface="Calibri" panose="020F0502020204030204" pitchFamily="34" charset="0"/>
                <a:cs typeface="TimesNewRoman,Bold"/>
              </a:rPr>
              <a:t>доп</a:t>
            </a:r>
            <a:r>
              <a:rPr lang="uk-UA" sz="2200" b="1" dirty="0">
                <a:effectLst/>
                <a:latin typeface="Bookman Old Style" panose="02050604050505020204" pitchFamily="18" charset="0"/>
                <a:ea typeface="Calibri" panose="020F0502020204030204" pitchFamily="34" charset="0"/>
                <a:cs typeface="TimesNewRoman,Bold"/>
              </a:rPr>
              <a:t>. Київ : Медицина, 2008. 392 с. ISBN 978-966-8144-60-8</a:t>
            </a:r>
            <a:endParaRPr lang="ru-UA" sz="22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uk-UA" sz="2200" b="1" dirty="0" err="1">
                <a:effectLst/>
                <a:latin typeface="Bookman Old Style" panose="02050604050505020204" pitchFamily="18" charset="0"/>
                <a:ea typeface="Calibri" panose="020F0502020204030204" pitchFamily="34" charset="0"/>
                <a:cs typeface="TimesNewRoman"/>
              </a:rPr>
              <a:t>Запорожан</a:t>
            </a:r>
            <a:r>
              <a:rPr lang="uk-UA" sz="2200" b="1" dirty="0">
                <a:effectLst/>
                <a:latin typeface="Bookman Old Style" panose="02050604050505020204" pitchFamily="18" charset="0"/>
                <a:ea typeface="Calibri" panose="020F0502020204030204" pitchFamily="34" charset="0"/>
                <a:cs typeface="TimesNewRoman,Bold"/>
              </a:rPr>
              <a:t> </a:t>
            </a:r>
            <a:r>
              <a:rPr lang="uk-UA" sz="2200" b="1" dirty="0">
                <a:effectLst/>
                <a:latin typeface="Bookman Old Style" panose="02050604050505020204" pitchFamily="18" charset="0"/>
                <a:ea typeface="Calibri" panose="020F0502020204030204" pitchFamily="34" charset="0"/>
                <a:cs typeface="TimesNewRoman"/>
              </a:rPr>
              <a:t>В. М. Та ін. </a:t>
            </a:r>
            <a:r>
              <a:rPr lang="uk-UA" sz="2200" b="1" dirty="0">
                <a:effectLst/>
                <a:latin typeface="Bookman Old Style" panose="02050604050505020204" pitchFamily="18" charset="0"/>
                <a:ea typeface="Calibri" panose="020F0502020204030204" pitchFamily="34" charset="0"/>
                <a:cs typeface="TimesNewRoman,Bold"/>
              </a:rPr>
              <a:t>Медична </a:t>
            </a:r>
            <a:r>
              <a:rPr lang="uk-UA" sz="2200" b="1" dirty="0">
                <a:effectLst/>
                <a:latin typeface="Bookman Old Style" panose="02050604050505020204" pitchFamily="18" charset="0"/>
                <a:ea typeface="Calibri" panose="020F0502020204030204" pitchFamily="34" charset="0"/>
                <a:cs typeface="TimesNewRoman"/>
              </a:rPr>
              <a:t>генетика: Підручник для вузів. Одеса: </a:t>
            </a:r>
            <a:r>
              <a:rPr lang="uk-UA" sz="2200" b="1" dirty="0" err="1">
                <a:effectLst/>
                <a:latin typeface="Bookman Old Style" panose="02050604050505020204" pitchFamily="18" charset="0"/>
                <a:ea typeface="Calibri" panose="020F0502020204030204" pitchFamily="34" charset="0"/>
                <a:cs typeface="TimesNewRoman"/>
              </a:rPr>
              <a:t>Одес</a:t>
            </a:r>
            <a:r>
              <a:rPr lang="uk-UA" sz="2200" b="1" dirty="0">
                <a:effectLst/>
                <a:latin typeface="Bookman Old Style" panose="02050604050505020204" pitchFamily="18" charset="0"/>
                <a:ea typeface="Calibri" panose="020F0502020204030204" pitchFamily="34" charset="0"/>
                <a:cs typeface="TimesNewRoman"/>
              </a:rPr>
              <a:t>. </a:t>
            </a:r>
            <a:r>
              <a:rPr lang="uk-UA" sz="2200" b="1" dirty="0" err="1">
                <a:effectLst/>
                <a:latin typeface="Bookman Old Style" panose="02050604050505020204" pitchFamily="18" charset="0"/>
                <a:ea typeface="Calibri" panose="020F0502020204030204" pitchFamily="34" charset="0"/>
                <a:cs typeface="TimesNewRoman"/>
              </a:rPr>
              <a:t>держ</a:t>
            </a:r>
            <a:r>
              <a:rPr lang="uk-UA" sz="2200" b="1" dirty="0">
                <a:effectLst/>
                <a:latin typeface="Bookman Old Style" panose="02050604050505020204" pitchFamily="18" charset="0"/>
                <a:ea typeface="Calibri" panose="020F0502020204030204" pitchFamily="34" charset="0"/>
                <a:cs typeface="TimesNewRoman"/>
              </a:rPr>
              <a:t>. мед. ун-т, 2005. 260 с. </a:t>
            </a:r>
            <a:r>
              <a:rPr lang="uk-UA" sz="2200" b="1" dirty="0">
                <a:effectLst/>
                <a:latin typeface="Bookman Old Style" panose="02050604050505020204" pitchFamily="18" charset="0"/>
                <a:ea typeface="Calibri" panose="020F0502020204030204" pitchFamily="34" charset="0"/>
                <a:cs typeface="TimesNewRoman,Bold"/>
              </a:rPr>
              <a:t>ISBN 966-7733-66-1</a:t>
            </a:r>
            <a:endParaRPr lang="ru-UA" sz="22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uk-UA" sz="2200" b="1" dirty="0" err="1">
                <a:effectLst/>
                <a:latin typeface="Bookman Old Style" panose="02050604050505020204" pitchFamily="18" charset="0"/>
                <a:ea typeface="Calibri" panose="020F0502020204030204" pitchFamily="34" charset="0"/>
                <a:cs typeface="TimesNewRoman"/>
              </a:rPr>
              <a:t>Бужієвська</a:t>
            </a:r>
            <a:r>
              <a:rPr lang="uk-UA" sz="2200" b="1" dirty="0">
                <a:effectLst/>
                <a:latin typeface="Bookman Old Style" panose="02050604050505020204" pitchFamily="18" charset="0"/>
                <a:ea typeface="Calibri" panose="020F0502020204030204" pitchFamily="34" charset="0"/>
                <a:cs typeface="TimesNewRoman"/>
              </a:rPr>
              <a:t> T.I. Основи медичної генетики. Київ : Здоров'я, 2001. 136 с. ISBN 5-311-01204-8</a:t>
            </a:r>
            <a:endParaRPr lang="ru-UA" sz="22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uk-UA" sz="2200" b="1" dirty="0">
                <a:latin typeface="Bookman Old Style" panose="02050604050505020204" pitchFamily="18" charset="0"/>
                <a:ea typeface="Calibri" panose="020F0502020204030204" pitchFamily="34" charset="0"/>
                <a:cs typeface="Times New Roman" panose="02020603050405020304" pitchFamily="18" charset="0"/>
              </a:rPr>
              <a:t>Фотографії з відкритих інтернет-джерел</a:t>
            </a:r>
            <a:endParaRPr lang="ru-UA" sz="22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39100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18"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mc:AlternateContent xmlns:mc="http://schemas.openxmlformats.org/markup-compatibility/2006">
        <mc:Choice xmlns:am3d="http://schemas.microsoft.com/office/drawing/2017/model3d" Requires="am3d">
          <p:graphicFrame>
            <p:nvGraphicFramePr>
              <p:cNvPr id="2" name="Трехмерная модель 1" descr="Ссылки">
                <a:extLst>
                  <a:ext uri="{FF2B5EF4-FFF2-40B4-BE49-F238E27FC236}">
                    <a16:creationId xmlns:a16="http://schemas.microsoft.com/office/drawing/2014/main" id="{B23EF59C-C427-1505-F9CF-F19B02342875}"/>
                  </a:ext>
                </a:extLst>
              </p:cNvPr>
              <p:cNvGraphicFramePr/>
              <p:nvPr>
                <p:extLst>
                  <p:ext uri="{D42A27DB-BD31-4B8C-83A1-F6EECF244321}">
                    <p14:modId xmlns:p14="http://schemas.microsoft.com/office/powerpoint/2010/main" val="184942300"/>
                  </p:ext>
                </p:extLst>
              </p:nvPr>
            </p:nvGraphicFramePr>
            <p:xfrm>
              <a:off x="-1129749" y="2230016"/>
              <a:ext cx="4989503" cy="4462006"/>
            </p:xfrm>
            <a:graphic>
              <a:graphicData uri="http://schemas.microsoft.com/office/drawing/2017/model3d">
                <am3d:model3d r:embed="rId4">
                  <am3d:spPr>
                    <a:xfrm>
                      <a:off x="0" y="0"/>
                      <a:ext cx="4989503" cy="4462006"/>
                    </a:xfrm>
                    <a:prstGeom prst="rect">
                      <a:avLst/>
                    </a:prstGeom>
                  </am3d:spPr>
                  <am3d:camera>
                    <am3d:pos x="0" y="0" z="74771876"/>
                    <am3d:up dx="0" dy="36000000" dz="0"/>
                    <am3d:lookAt x="0" y="0" z="0"/>
                    <am3d:perspective fov="2700000"/>
                  </am3d:camera>
                  <am3d:trans>
                    <am3d:meterPerModelUnit n="127812" d="1000000"/>
                    <am3d:preTrans dx="5737674" dy="-11363692" dz="-7500368"/>
                    <am3d:scale>
                      <am3d:sx n="1000000" d="1000000"/>
                      <am3d:sy n="1000000" d="1000000"/>
                      <am3d:sz n="1000000" d="1000000"/>
                    </am3d:scale>
                    <am3d:rot/>
                    <am3d:postTrans dx="0" dy="0" dz="0"/>
                  </am3d:trans>
                  <am3d:raster rName="Office3DRenderer" rVer="16.0.8326">
                    <am3d:blip r:embed="rId5"/>
                  </am3d:raster>
                  <am3d:extLst>
                    <a:ext uri="{9A65AA19-BECB-4387-8358-8AD5134E1D82}">
                      <a3danim:embedAnim xmlns:a3danim="http://schemas.microsoft.com/office/drawing/2018/animation/model3d" animId="0">
                        <a3danim:animPr length="7966" count="indefinite"/>
                      </a3danim:embedAnim>
                    </a:ext>
                    <a:ext uri="{E9DE012E-A134-456F-84FE-255F9AAD75C6}">
                      <a3danim:posterFrame xmlns:a3danim="http://schemas.microsoft.com/office/drawing/2018/animation/model3d" animId="0"/>
                    </a:ext>
                  </am3d:extLst>
                  <am3d:objViewport viewportSz="756899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Трехмерная модель 1" descr="Ссылки">
                <a:extLst>
                  <a:ext uri="{FF2B5EF4-FFF2-40B4-BE49-F238E27FC236}">
                    <a16:creationId xmlns:a16="http://schemas.microsoft.com/office/drawing/2014/main" id="{B23EF59C-C427-1505-F9CF-F19B02342875}"/>
                  </a:ext>
                </a:extLst>
              </p:cNvPr>
              <p:cNvPicPr>
                <a:picLocks noGrp="1" noRot="1" noChangeAspect="1" noMove="1" noResize="1" noEditPoints="1" noAdjustHandles="1" noChangeArrowheads="1" noChangeShapeType="1" noCrop="1"/>
              </p:cNvPicPr>
              <p:nvPr/>
            </p:nvPicPr>
            <p:blipFill>
              <a:blip r:embed="rId5"/>
              <a:stretch>
                <a:fillRect/>
              </a:stretch>
            </p:blipFill>
            <p:spPr>
              <a:xfrm>
                <a:off x="-1129749" y="2230016"/>
                <a:ext cx="4989503" cy="4462006"/>
              </a:xfrm>
              <a:prstGeom prst="rect">
                <a:avLst/>
              </a:prstGeom>
            </p:spPr>
          </p:pic>
        </mc:Fallback>
      </mc:AlternateContent>
      <p:sp>
        <p:nvSpPr>
          <p:cNvPr id="3" name="Прямоугольник 2">
            <a:extLst>
              <a:ext uri="{FF2B5EF4-FFF2-40B4-BE49-F238E27FC236}">
                <a16:creationId xmlns:a16="http://schemas.microsoft.com/office/drawing/2014/main" id="{0304F633-7429-9973-907D-BBD604CBD275}"/>
              </a:ext>
            </a:extLst>
          </p:cNvPr>
          <p:cNvSpPr/>
          <p:nvPr/>
        </p:nvSpPr>
        <p:spPr>
          <a:xfrm>
            <a:off x="2772458" y="1906538"/>
            <a:ext cx="5970499" cy="923330"/>
          </a:xfrm>
          <a:prstGeom prst="rect">
            <a:avLst/>
          </a:prstGeom>
          <a:noFill/>
        </p:spPr>
        <p:txBody>
          <a:bodyPr wrap="square" lIns="91440" tIns="45720" rIns="91440" bIns="45720">
            <a:spAutoFit/>
          </a:bodyPr>
          <a:lstStyle/>
          <a:p>
            <a:pPr algn="ctr"/>
            <a:r>
              <a:rPr lang="uk-UA"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Дякую за увагу!</a:t>
            </a:r>
          </a:p>
        </p:txBody>
      </p:sp>
      <mc:AlternateContent xmlns:mc="http://schemas.openxmlformats.org/markup-compatibility/2006">
        <mc:Choice xmlns:am3d="http://schemas.microsoft.com/office/drawing/2017/model3d" Requires="am3d">
          <p:graphicFrame>
            <p:nvGraphicFramePr>
              <p:cNvPr id="5" name="Трехмерная модель 4" descr="Грядка фиолетовых цветов">
                <a:extLst>
                  <a:ext uri="{FF2B5EF4-FFF2-40B4-BE49-F238E27FC236}">
                    <a16:creationId xmlns:a16="http://schemas.microsoft.com/office/drawing/2014/main" id="{6C723790-845C-97B9-B553-484391825DD4}"/>
                  </a:ext>
                </a:extLst>
              </p:cNvPr>
              <p:cNvGraphicFramePr>
                <a:graphicFrameLocks noChangeAspect="1"/>
              </p:cNvGraphicFramePr>
              <p:nvPr>
                <p:extLst>
                  <p:ext uri="{D42A27DB-BD31-4B8C-83A1-F6EECF244321}">
                    <p14:modId xmlns:p14="http://schemas.microsoft.com/office/powerpoint/2010/main" val="2513345252"/>
                  </p:ext>
                </p:extLst>
              </p:nvPr>
            </p:nvGraphicFramePr>
            <p:xfrm>
              <a:off x="4168227" y="2975982"/>
              <a:ext cx="3178958" cy="3369315"/>
            </p:xfrm>
            <a:graphic>
              <a:graphicData uri="http://schemas.microsoft.com/office/drawing/2017/model3d">
                <am3d:model3d r:embed="rId6">
                  <am3d:spPr>
                    <a:xfrm>
                      <a:off x="0" y="0"/>
                      <a:ext cx="3178958" cy="3369315"/>
                    </a:xfrm>
                    <a:prstGeom prst="rect">
                      <a:avLst/>
                    </a:prstGeom>
                  </am3d:spPr>
                  <am3d:camera>
                    <am3d:pos x="0" y="0" z="76080099"/>
                    <am3d:up dx="0" dy="36000000" dz="0"/>
                    <am3d:lookAt x="0" y="0" z="0"/>
                    <am3d:perspective fov="2700000"/>
                  </am3d:camera>
                  <am3d:trans>
                    <am3d:meterPerModelUnit n="8188785" d="1000000"/>
                    <am3d:preTrans dx="0" dy="-18000000" dz="0"/>
                    <am3d:scale>
                      <am3d:sx n="1000000" d="1000000"/>
                      <am3d:sy n="1000000" d="1000000"/>
                      <am3d:sz n="1000000" d="1000000"/>
                    </am3d:scale>
                    <am3d:rot ax="2426919" ay="-670225" az="-562695"/>
                    <am3d:postTrans dx="0" dy="0" dz="0"/>
                  </am3d:trans>
                  <am3d:raster rName="Office3DRenderer" rVer="16.0.8326">
                    <am3d:blip r:embed="rId7"/>
                  </am3d:raster>
                  <am3d:objViewport viewportSz="531095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Трехмерная модель 4" descr="Грядка фиолетовых цветов">
                <a:extLst>
                  <a:ext uri="{FF2B5EF4-FFF2-40B4-BE49-F238E27FC236}">
                    <a16:creationId xmlns:a16="http://schemas.microsoft.com/office/drawing/2014/main" id="{6C723790-845C-97B9-B553-484391825DD4}"/>
                  </a:ext>
                </a:extLst>
              </p:cNvPr>
              <p:cNvPicPr>
                <a:picLocks noGrp="1" noRot="1" noChangeAspect="1" noMove="1" noResize="1" noEditPoints="1" noAdjustHandles="1" noChangeArrowheads="1" noChangeShapeType="1" noCrop="1"/>
              </p:cNvPicPr>
              <p:nvPr/>
            </p:nvPicPr>
            <p:blipFill>
              <a:blip r:embed="rId7"/>
              <a:stretch>
                <a:fillRect/>
              </a:stretch>
            </p:blipFill>
            <p:spPr>
              <a:xfrm>
                <a:off x="4168227" y="2975982"/>
                <a:ext cx="3178958" cy="3369315"/>
              </a:xfrm>
              <a:prstGeom prst="rect">
                <a:avLst/>
              </a:prstGeom>
            </p:spPr>
          </p:pic>
        </mc:Fallback>
      </mc:AlternateContent>
    </p:spTree>
    <p:extLst>
      <p:ext uri="{BB962C8B-B14F-4D97-AF65-F5344CB8AC3E}">
        <p14:creationId xmlns:p14="http://schemas.microsoft.com/office/powerpoint/2010/main" val="2546244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0" presetClass="emph" presetSubtype="1" repeatCount="indefinite" fill="hold" nodeType="withEffect">
                                  <p:stCondLst>
                                    <p:cond delay="0"/>
                                  </p:stCondLst>
                                  <p:childTnLst>
                                    <p:anim calcmode="lin" valueType="num">
                                      <p:cBhvr>
                                        <p:cTn id="6" dur="7967" fill="hold"/>
                                        <p:tgtEl>
                                          <p:spTgt spid="2"/>
                                        </p:tgtEl>
                                        <p:attrNameLst>
                                          <p:attrName>embedded1</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5" name="TextBox 4">
            <a:extLst>
              <a:ext uri="{FF2B5EF4-FFF2-40B4-BE49-F238E27FC236}">
                <a16:creationId xmlns:a16="http://schemas.microsoft.com/office/drawing/2014/main" id="{5B4AE4DF-C2E6-1623-F0D4-1A71C5745225}"/>
              </a:ext>
            </a:extLst>
          </p:cNvPr>
          <p:cNvSpPr txBox="1"/>
          <p:nvPr/>
        </p:nvSpPr>
        <p:spPr>
          <a:xfrm>
            <a:off x="278363" y="192979"/>
            <a:ext cx="11635273" cy="5708037"/>
          </a:xfrm>
          <a:prstGeom prst="rect">
            <a:avLst/>
          </a:prstGeom>
          <a:noFill/>
        </p:spPr>
        <p:txBody>
          <a:bodyPr wrap="square">
            <a:spAutoFit/>
          </a:bodyPr>
          <a:lstStyle/>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Розвиток людини починається з процесу запліднення, який відбувається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внутрішньоутробно</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в організмі матері. При злитті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ядер</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сперматозоїда та яйцеклітини відновлюється диплоїдна кількість хромосом, і, саме вони і керують подальшим розвитком.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Розвиток організму </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це складне, добре скоординоване поєднання таких процесів, як розподіл клітин, їхня міграція, взаємодія, генна регуляція та диференціація. Будь-який вплив, який порушує ці процеси може спричинити природжені вади розвитку зародка (ПВР), Фактично майже половина всіх зародків не доживають до народження. У більшості з них  аномалії виявляються на дуже ранніх стадіях. Жінка навіть не знає, що вона вагітна, тому що такі зародки не можуть імплантуватися, укріпитися в стінці матки настільки, щоб вагітність стала успішною, і вони спонтанно абортуються.</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3458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17762DC3-D667-595E-BCBF-8962CC190EEF}"/>
              </a:ext>
            </a:extLst>
          </p:cNvPr>
          <p:cNvSpPr txBox="1"/>
          <p:nvPr/>
        </p:nvSpPr>
        <p:spPr>
          <a:xfrm>
            <a:off x="111967" y="198775"/>
            <a:ext cx="11840547" cy="5714000"/>
          </a:xfrm>
          <a:prstGeom prst="rect">
            <a:avLst/>
          </a:prstGeom>
          <a:noFill/>
        </p:spPr>
        <p:txBody>
          <a:bodyPr wrap="square">
            <a:spAutoFit/>
          </a:bodyPr>
          <a:lstStyle/>
          <a:p>
            <a:pPr indent="457200" algn="just">
              <a:lnSpc>
                <a:spcPct val="107000"/>
              </a:lnSpc>
              <a:spcAft>
                <a:spcPts val="800"/>
              </a:spcAft>
            </a:pP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Майже 90% плодів, абортованих до місячного віку, були аномальними. Понад 50% зародків закінчують своє існування на пізніших стадіях розвитку.</a:t>
            </a:r>
            <a:endParaRPr lang="ru-UA" sz="22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Сучасне вчення про етіологію й патогенез вад розвитку з’явилося на ґрунті успіхів ембріології, генетики, експериментальної тератології. На кожну тисячу дітей 10 народжуються з вадами розвитку. Це дефекти губи і твердого піднебіння (заяча губа, вовча паща), відсутність кінцівок, спинномозкові грижі, гідроцефалія, аненцефалія, циклопія, глухота, відсутність вух, кистей, стоп, </a:t>
            </a: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пороки</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серця, травного каналу, легень тощо. </a:t>
            </a:r>
            <a:endParaRPr lang="ru-UA" sz="22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Серед </a:t>
            </a: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перенатальних</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смертей (померли в утробі матері під час вагітності, пологів і новонароджені до 7-го дня життя) у 18% випадків реєструють вади розвитку. За даними ВООЗ частота природжених вад розвитку в окремих країнах становить понад 16%. За різними даними, природжені вади розвитку становлять 20% дитячої смертності. </a:t>
            </a:r>
            <a:endParaRPr lang="ru-UA" sz="22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37041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0243E8FA-8622-418A-F455-1A34B78EB88D}"/>
              </a:ext>
            </a:extLst>
          </p:cNvPr>
          <p:cNvSpPr txBox="1"/>
          <p:nvPr/>
        </p:nvSpPr>
        <p:spPr>
          <a:xfrm>
            <a:off x="306355" y="247212"/>
            <a:ext cx="11579289" cy="3337004"/>
          </a:xfrm>
          <a:prstGeom prst="rect">
            <a:avLst/>
          </a:prstGeom>
          <a:noFill/>
        </p:spPr>
        <p:txBody>
          <a:bodyPr wrap="square">
            <a:spAutoFit/>
          </a:bodyPr>
          <a:lstStyle/>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За даними звіту Міністерства охорони здоров’я, динаміка частоти розвитку дітей з природженими аномаліями, деформаціями та хромосомною патологією на 2004 рік становила 22,9 на 1000 живих новонароджених, та 52,2 на 1000 живих що досягли віку 1 рік.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Це є основною причиною смерті дітей в ранньому віці. Смертність від аномалій на Україні на 2005 рік становила близько 28,1 на 1000 народжених живими.</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098" name="Picture 2" descr="Критичні періоди розвитку плоду за місяцями">
            <a:extLst>
              <a:ext uri="{FF2B5EF4-FFF2-40B4-BE49-F238E27FC236}">
                <a16:creationId xmlns:a16="http://schemas.microsoft.com/office/drawing/2014/main" id="{656FFAA6-A4F6-B807-3B44-8BB854A74C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3180" y="3584216"/>
            <a:ext cx="5463540" cy="3187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304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79F9AFFC-7CA7-27CB-1129-861B8140C105}"/>
              </a:ext>
            </a:extLst>
          </p:cNvPr>
          <p:cNvSpPr txBox="1"/>
          <p:nvPr/>
        </p:nvSpPr>
        <p:spPr>
          <a:xfrm>
            <a:off x="329681" y="529083"/>
            <a:ext cx="11532637" cy="5337936"/>
          </a:xfrm>
          <a:prstGeom prst="rect">
            <a:avLst/>
          </a:prstGeom>
          <a:noFill/>
        </p:spPr>
        <p:txBody>
          <a:bodyPr wrap="square">
            <a:spAutoFit/>
          </a:bodyPr>
          <a:lstStyle/>
          <a:p>
            <a:pPr indent="457200" algn="just">
              <a:lnSpc>
                <a:spcPct val="107000"/>
              </a:lnSpc>
              <a:spcAft>
                <a:spcPts val="800"/>
              </a:spcAft>
            </a:pPr>
            <a:r>
              <a:rPr lang="uk-UA" sz="24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Критичний період </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це час росту органу й утворення специфічних для цього органу структур . Різні органи мають критичні періоди в різний час, хоча найбільш критичним періодом практично для всіх органів є перший триместр вагітності. Розрізняють загальні для організму періоди в розвитку окремих органів.</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За даними П.Г. Свєтлова, в ембріогенезі людини виділяють такі критичні періоди:</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uk-UA" sz="2400" b="1" i="1" dirty="0">
                <a:effectLst/>
                <a:latin typeface="Bookman Old Style" panose="02050604050505020204" pitchFamily="18" charset="0"/>
                <a:ea typeface="Calibri" panose="020F0502020204030204" pitchFamily="34" charset="0"/>
                <a:cs typeface="Times New Roman" panose="02020603050405020304" pitchFamily="18" charset="0"/>
              </a:rPr>
              <a:t>Імплантація</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(6-7 доба після зачаття);</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uk-UA" sz="2400" b="1" i="1" dirty="0" err="1">
                <a:effectLst/>
                <a:latin typeface="Bookman Old Style" panose="02050604050505020204" pitchFamily="18" charset="0"/>
                <a:ea typeface="Calibri" panose="020F0502020204030204" pitchFamily="34" charset="0"/>
                <a:cs typeface="Times New Roman" panose="02020603050405020304" pitchFamily="18" charset="0"/>
              </a:rPr>
              <a:t>Плацентація</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(кінець 2-го тижня вагітності);</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uk-UA" sz="2400" b="1" i="1" dirty="0" err="1">
                <a:effectLst/>
                <a:latin typeface="Bookman Old Style" panose="02050604050505020204" pitchFamily="18" charset="0"/>
                <a:ea typeface="Calibri" panose="020F0502020204030204" pitchFamily="34" charset="0"/>
                <a:cs typeface="Times New Roman" panose="02020603050405020304" pitchFamily="18" charset="0"/>
              </a:rPr>
              <a:t>Перинатальний</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період (пологи).</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Крім того визначено критичні періоди розвитку окремих органів у пізніші терміни вагітності.</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37945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graphicFrame>
        <p:nvGraphicFramePr>
          <p:cNvPr id="2" name="Таблица 1">
            <a:extLst>
              <a:ext uri="{FF2B5EF4-FFF2-40B4-BE49-F238E27FC236}">
                <a16:creationId xmlns:a16="http://schemas.microsoft.com/office/drawing/2014/main" id="{32455396-CFB3-65BD-6937-C98705E668D1}"/>
              </a:ext>
            </a:extLst>
          </p:cNvPr>
          <p:cNvGraphicFramePr>
            <a:graphicFrameLocks noGrp="1"/>
          </p:cNvGraphicFramePr>
          <p:nvPr>
            <p:extLst>
              <p:ext uri="{D42A27DB-BD31-4B8C-83A1-F6EECF244321}">
                <p14:modId xmlns:p14="http://schemas.microsoft.com/office/powerpoint/2010/main" val="844426111"/>
              </p:ext>
            </p:extLst>
          </p:nvPr>
        </p:nvGraphicFramePr>
        <p:xfrm>
          <a:off x="550506" y="352260"/>
          <a:ext cx="10207692" cy="4750063"/>
        </p:xfrm>
        <a:graphic>
          <a:graphicData uri="http://schemas.openxmlformats.org/drawingml/2006/table">
            <a:tbl>
              <a:tblPr firstRow="1" firstCol="1" bandRow="1"/>
              <a:tblGrid>
                <a:gridCol w="2108718">
                  <a:extLst>
                    <a:ext uri="{9D8B030D-6E8A-4147-A177-3AD203B41FA5}">
                      <a16:colId xmlns:a16="http://schemas.microsoft.com/office/drawing/2014/main" val="4273640606"/>
                    </a:ext>
                  </a:extLst>
                </a:gridCol>
                <a:gridCol w="515868">
                  <a:extLst>
                    <a:ext uri="{9D8B030D-6E8A-4147-A177-3AD203B41FA5}">
                      <a16:colId xmlns:a16="http://schemas.microsoft.com/office/drawing/2014/main" val="1696803639"/>
                    </a:ext>
                  </a:extLst>
                </a:gridCol>
                <a:gridCol w="677102">
                  <a:extLst>
                    <a:ext uri="{9D8B030D-6E8A-4147-A177-3AD203B41FA5}">
                      <a16:colId xmlns:a16="http://schemas.microsoft.com/office/drawing/2014/main" val="1104073423"/>
                    </a:ext>
                  </a:extLst>
                </a:gridCol>
                <a:gridCol w="677102">
                  <a:extLst>
                    <a:ext uri="{9D8B030D-6E8A-4147-A177-3AD203B41FA5}">
                      <a16:colId xmlns:a16="http://schemas.microsoft.com/office/drawing/2014/main" val="3052187932"/>
                    </a:ext>
                  </a:extLst>
                </a:gridCol>
                <a:gridCol w="677102">
                  <a:extLst>
                    <a:ext uri="{9D8B030D-6E8A-4147-A177-3AD203B41FA5}">
                      <a16:colId xmlns:a16="http://schemas.microsoft.com/office/drawing/2014/main" val="289204259"/>
                    </a:ext>
                  </a:extLst>
                </a:gridCol>
                <a:gridCol w="677102">
                  <a:extLst>
                    <a:ext uri="{9D8B030D-6E8A-4147-A177-3AD203B41FA5}">
                      <a16:colId xmlns:a16="http://schemas.microsoft.com/office/drawing/2014/main" val="3482062688"/>
                    </a:ext>
                  </a:extLst>
                </a:gridCol>
                <a:gridCol w="677102">
                  <a:extLst>
                    <a:ext uri="{9D8B030D-6E8A-4147-A177-3AD203B41FA5}">
                      <a16:colId xmlns:a16="http://schemas.microsoft.com/office/drawing/2014/main" val="3554923120"/>
                    </a:ext>
                  </a:extLst>
                </a:gridCol>
                <a:gridCol w="677102">
                  <a:extLst>
                    <a:ext uri="{9D8B030D-6E8A-4147-A177-3AD203B41FA5}">
                      <a16:colId xmlns:a16="http://schemas.microsoft.com/office/drawing/2014/main" val="2189912747"/>
                    </a:ext>
                  </a:extLst>
                </a:gridCol>
                <a:gridCol w="677102">
                  <a:extLst>
                    <a:ext uri="{9D8B030D-6E8A-4147-A177-3AD203B41FA5}">
                      <a16:colId xmlns:a16="http://schemas.microsoft.com/office/drawing/2014/main" val="618874074"/>
                    </a:ext>
                  </a:extLst>
                </a:gridCol>
                <a:gridCol w="710848">
                  <a:extLst>
                    <a:ext uri="{9D8B030D-6E8A-4147-A177-3AD203B41FA5}">
                      <a16:colId xmlns:a16="http://schemas.microsoft.com/office/drawing/2014/main" val="2206061300"/>
                    </a:ext>
                  </a:extLst>
                </a:gridCol>
                <a:gridCol w="710848">
                  <a:extLst>
                    <a:ext uri="{9D8B030D-6E8A-4147-A177-3AD203B41FA5}">
                      <a16:colId xmlns:a16="http://schemas.microsoft.com/office/drawing/2014/main" val="306337345"/>
                    </a:ext>
                  </a:extLst>
                </a:gridCol>
                <a:gridCol w="710848">
                  <a:extLst>
                    <a:ext uri="{9D8B030D-6E8A-4147-A177-3AD203B41FA5}">
                      <a16:colId xmlns:a16="http://schemas.microsoft.com/office/drawing/2014/main" val="3191792617"/>
                    </a:ext>
                  </a:extLst>
                </a:gridCol>
                <a:gridCol w="710848">
                  <a:extLst>
                    <a:ext uri="{9D8B030D-6E8A-4147-A177-3AD203B41FA5}">
                      <a16:colId xmlns:a16="http://schemas.microsoft.com/office/drawing/2014/main" val="3085888902"/>
                    </a:ext>
                  </a:extLst>
                </a:gridCol>
              </a:tblGrid>
              <a:tr h="365794">
                <a:tc rowSpan="2">
                  <a:txBody>
                    <a:bodyPr/>
                    <a:lstStyle/>
                    <a:p>
                      <a:pPr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Органи</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12">
                  <a:txBody>
                    <a:bodyPr/>
                    <a:lstStyle/>
                    <a:p>
                      <a:pPr algn="ctr">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Критичні періоди (тижні)</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ru-UA"/>
                    </a:p>
                  </a:txBody>
                  <a:tcPr/>
                </a:tc>
                <a:tc hMerge="1">
                  <a:txBody>
                    <a:bodyPr/>
                    <a:lstStyle/>
                    <a:p>
                      <a:endParaRPr lang="ru-UA"/>
                    </a:p>
                  </a:txBody>
                  <a:tcPr/>
                </a:tc>
                <a:tc hMerge="1">
                  <a:txBody>
                    <a:bodyPr/>
                    <a:lstStyle/>
                    <a:p>
                      <a:endParaRPr lang="ru-UA"/>
                    </a:p>
                  </a:txBody>
                  <a:tcPr/>
                </a:tc>
                <a:tc hMerge="1">
                  <a:txBody>
                    <a:bodyPr/>
                    <a:lstStyle/>
                    <a:p>
                      <a:endParaRPr lang="ru-UA"/>
                    </a:p>
                  </a:txBody>
                  <a:tcPr/>
                </a:tc>
                <a:tc hMerge="1">
                  <a:txBody>
                    <a:bodyPr/>
                    <a:lstStyle/>
                    <a:p>
                      <a:endParaRPr lang="ru-UA"/>
                    </a:p>
                  </a:txBody>
                  <a:tcPr/>
                </a:tc>
                <a:tc hMerge="1">
                  <a:txBody>
                    <a:bodyPr/>
                    <a:lstStyle/>
                    <a:p>
                      <a:endParaRPr lang="ru-UA"/>
                    </a:p>
                  </a:txBody>
                  <a:tcPr/>
                </a:tc>
                <a:tc hMerge="1">
                  <a:txBody>
                    <a:bodyPr/>
                    <a:lstStyle/>
                    <a:p>
                      <a:endParaRPr lang="ru-UA"/>
                    </a:p>
                  </a:txBody>
                  <a:tcPr/>
                </a:tc>
                <a:tc hMerge="1">
                  <a:txBody>
                    <a:bodyPr/>
                    <a:lstStyle/>
                    <a:p>
                      <a:endParaRPr lang="ru-UA"/>
                    </a:p>
                  </a:txBody>
                  <a:tcPr/>
                </a:tc>
                <a:tc hMerge="1">
                  <a:txBody>
                    <a:bodyPr/>
                    <a:lstStyle/>
                    <a:p>
                      <a:endParaRPr lang="ru-UA"/>
                    </a:p>
                  </a:txBody>
                  <a:tcPr/>
                </a:tc>
                <a:tc hMerge="1">
                  <a:txBody>
                    <a:bodyPr/>
                    <a:lstStyle/>
                    <a:p>
                      <a:endParaRPr lang="ru-UA"/>
                    </a:p>
                  </a:txBody>
                  <a:tcPr/>
                </a:tc>
                <a:tc hMerge="1">
                  <a:txBody>
                    <a:bodyPr/>
                    <a:lstStyle/>
                    <a:p>
                      <a:endParaRPr lang="ru-UA"/>
                    </a:p>
                  </a:txBody>
                  <a:tcPr/>
                </a:tc>
                <a:extLst>
                  <a:ext uri="{0D108BD9-81ED-4DB2-BD59-A6C34878D82A}">
                    <a16:rowId xmlns:a16="http://schemas.microsoft.com/office/drawing/2014/main" val="391852654"/>
                  </a:ext>
                </a:extLst>
              </a:tr>
              <a:tr h="365794">
                <a:tc vMerge="1">
                  <a:txBody>
                    <a:bodyPr/>
                    <a:lstStyle/>
                    <a:p>
                      <a:endParaRPr lang="ru-UA"/>
                    </a:p>
                  </a:txBody>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1</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2</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3</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4</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5</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6</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7</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8</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9</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10</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11</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12</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73749556"/>
                  </a:ext>
                </a:extLst>
              </a:tr>
              <a:tr h="365794">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Мозок</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endParaRPr lang="uk-UA" sz="2400" b="1">
                        <a:effectLst/>
                        <a:highlight>
                          <a:srgbClr val="FFFF00"/>
                        </a:highligh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highlight>
                            <a:srgbClr val="FFFF00"/>
                          </a:highligh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highlight>
                            <a:srgbClr val="FFFF00"/>
                          </a:highligh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highlight>
                            <a:srgbClr val="FFFF00"/>
                          </a:highligh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endParaRPr lang="uk-UA" sz="2400" b="1">
                        <a:effectLst/>
                        <a:highlight>
                          <a:srgbClr val="FFFF00"/>
                        </a:highligh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highlight>
                            <a:srgbClr val="FFFF00"/>
                          </a:highligh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highlight>
                            <a:srgbClr val="FFFF00"/>
                          </a:highligh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highlight>
                            <a:srgbClr val="FFFF00"/>
                          </a:highligh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highlight>
                            <a:srgbClr val="FFFF00"/>
                          </a:highligh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endParaRPr lang="uk-UA" sz="2400" b="1">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4693927"/>
                  </a:ext>
                </a:extLst>
              </a:tr>
              <a:tr h="365794">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Очі</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endParaRPr lang="uk-UA" sz="2400" b="1">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53317920"/>
                  </a:ext>
                </a:extLst>
              </a:tr>
              <a:tr h="920623">
                <a:tc>
                  <a:txBody>
                    <a:bodyPr/>
                    <a:lstStyle/>
                    <a:p>
                      <a:pPr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Внутрішні</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органи</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endParaRPr lang="uk-UA" sz="2400" b="1">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22865358"/>
                  </a:ext>
                </a:extLst>
              </a:tr>
              <a:tr h="365794">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Зуби</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endParaRPr lang="uk-UA" sz="2400" b="1">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endParaRPr lang="uk-UA" sz="2400" b="1">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4594791"/>
                  </a:ext>
                </a:extLst>
              </a:tr>
              <a:tr h="365794">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Вухо</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endParaRPr lang="uk-UA" sz="2400" b="1">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11669343"/>
                  </a:ext>
                </a:extLst>
              </a:tr>
              <a:tr h="365794">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Губи</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endParaRPr lang="uk-UA" sz="2400" b="1">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15691123"/>
                  </a:ext>
                </a:extLst>
              </a:tr>
              <a:tr h="460193">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Піднебіння</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endParaRPr lang="uk-UA" sz="2400" b="1">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02677801"/>
                  </a:ext>
                </a:extLst>
              </a:tr>
              <a:tr h="749742">
                <a:tc>
                  <a:txBody>
                    <a:bodyPr/>
                    <a:lstStyle/>
                    <a:p>
                      <a:pPr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Черевна стінка</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endParaRPr lang="uk-UA" sz="2400" b="1"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3988813"/>
                  </a:ext>
                </a:extLst>
              </a:tr>
            </a:tbl>
          </a:graphicData>
        </a:graphic>
      </p:graphicFrame>
      <mc:AlternateContent xmlns:mc="http://schemas.openxmlformats.org/markup-compatibility/2006">
        <mc:Choice xmlns:p14="http://schemas.microsoft.com/office/powerpoint/2010/main" Requires="p14">
          <p:contentPart p14:bwMode="auto" r:id="rId4">
            <p14:nvContentPartPr>
              <p14:cNvPr id="6" name="Рукописный ввод 5">
                <a:extLst>
                  <a:ext uri="{FF2B5EF4-FFF2-40B4-BE49-F238E27FC236}">
                    <a16:creationId xmlns:a16="http://schemas.microsoft.com/office/drawing/2014/main" id="{BDDD0628-F37C-449E-1D85-FA0A8638AC78}"/>
                  </a:ext>
                </a:extLst>
              </p14:cNvPr>
              <p14:cNvContentPartPr/>
              <p14:nvPr/>
            </p14:nvContentPartPr>
            <p14:xfrm>
              <a:off x="3274516" y="1249538"/>
              <a:ext cx="5961240" cy="57960"/>
            </p14:xfrm>
          </p:contentPart>
        </mc:Choice>
        <mc:Fallback>
          <p:pic>
            <p:nvPicPr>
              <p:cNvPr id="6" name="Рукописный ввод 5">
                <a:extLst>
                  <a:ext uri="{FF2B5EF4-FFF2-40B4-BE49-F238E27FC236}">
                    <a16:creationId xmlns:a16="http://schemas.microsoft.com/office/drawing/2014/main" id="{BDDD0628-F37C-449E-1D85-FA0A8638AC78}"/>
                  </a:ext>
                </a:extLst>
              </p:cNvPr>
              <p:cNvPicPr/>
              <p:nvPr/>
            </p:nvPicPr>
            <p:blipFill>
              <a:blip r:embed="rId5"/>
              <a:stretch>
                <a:fillRect/>
              </a:stretch>
            </p:blipFill>
            <p:spPr>
              <a:xfrm>
                <a:off x="3202876" y="1105538"/>
                <a:ext cx="6104880" cy="3456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8" name="Рукописный ввод 7">
                <a:extLst>
                  <a:ext uri="{FF2B5EF4-FFF2-40B4-BE49-F238E27FC236}">
                    <a16:creationId xmlns:a16="http://schemas.microsoft.com/office/drawing/2014/main" id="{BE18EF63-27B0-9638-9271-9FD52986AF18}"/>
                  </a:ext>
                </a:extLst>
              </p14:cNvPr>
              <p14:cNvContentPartPr/>
              <p14:nvPr/>
            </p14:nvContentPartPr>
            <p14:xfrm>
              <a:off x="9433036" y="1258538"/>
              <a:ext cx="513000" cy="20520"/>
            </p14:xfrm>
          </p:contentPart>
        </mc:Choice>
        <mc:Fallback>
          <p:pic>
            <p:nvPicPr>
              <p:cNvPr id="8" name="Рукописный ввод 7">
                <a:extLst>
                  <a:ext uri="{FF2B5EF4-FFF2-40B4-BE49-F238E27FC236}">
                    <a16:creationId xmlns:a16="http://schemas.microsoft.com/office/drawing/2014/main" id="{BE18EF63-27B0-9638-9271-9FD52986AF18}"/>
                  </a:ext>
                </a:extLst>
              </p:cNvPr>
              <p:cNvPicPr/>
              <p:nvPr/>
            </p:nvPicPr>
            <p:blipFill>
              <a:blip r:embed="rId7"/>
              <a:stretch>
                <a:fillRect/>
              </a:stretch>
            </p:blipFill>
            <p:spPr>
              <a:xfrm>
                <a:off x="9361036" y="1114898"/>
                <a:ext cx="656640" cy="30816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9" name="Рукописный ввод 8">
                <a:extLst>
                  <a:ext uri="{FF2B5EF4-FFF2-40B4-BE49-F238E27FC236}">
                    <a16:creationId xmlns:a16="http://schemas.microsoft.com/office/drawing/2014/main" id="{01FC155E-3370-3FE1-4CE1-1A661E91484D}"/>
                  </a:ext>
                </a:extLst>
              </p14:cNvPr>
              <p14:cNvContentPartPr/>
              <p14:nvPr/>
            </p14:nvContentPartPr>
            <p14:xfrm>
              <a:off x="4692916" y="1594418"/>
              <a:ext cx="2432880" cy="83520"/>
            </p14:xfrm>
          </p:contentPart>
        </mc:Choice>
        <mc:Fallback>
          <p:pic>
            <p:nvPicPr>
              <p:cNvPr id="9" name="Рукописный ввод 8">
                <a:extLst>
                  <a:ext uri="{FF2B5EF4-FFF2-40B4-BE49-F238E27FC236}">
                    <a16:creationId xmlns:a16="http://schemas.microsoft.com/office/drawing/2014/main" id="{01FC155E-3370-3FE1-4CE1-1A661E91484D}"/>
                  </a:ext>
                </a:extLst>
              </p:cNvPr>
              <p:cNvPicPr/>
              <p:nvPr/>
            </p:nvPicPr>
            <p:blipFill>
              <a:blip r:embed="rId9"/>
              <a:stretch>
                <a:fillRect/>
              </a:stretch>
            </p:blipFill>
            <p:spPr>
              <a:xfrm>
                <a:off x="4620916" y="1450418"/>
                <a:ext cx="2576520" cy="37116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0" name="Рукописный ввод 9">
                <a:extLst>
                  <a:ext uri="{FF2B5EF4-FFF2-40B4-BE49-F238E27FC236}">
                    <a16:creationId xmlns:a16="http://schemas.microsoft.com/office/drawing/2014/main" id="{6F503919-4CFA-9267-3B72-64B75EDBF4CD}"/>
                  </a:ext>
                </a:extLst>
              </p14:cNvPr>
              <p14:cNvContentPartPr/>
              <p14:nvPr/>
            </p14:nvContentPartPr>
            <p14:xfrm>
              <a:off x="3974716" y="2256818"/>
              <a:ext cx="3863160" cy="38520"/>
            </p14:xfrm>
          </p:contentPart>
        </mc:Choice>
        <mc:Fallback>
          <p:pic>
            <p:nvPicPr>
              <p:cNvPr id="10" name="Рукописный ввод 9">
                <a:extLst>
                  <a:ext uri="{FF2B5EF4-FFF2-40B4-BE49-F238E27FC236}">
                    <a16:creationId xmlns:a16="http://schemas.microsoft.com/office/drawing/2014/main" id="{6F503919-4CFA-9267-3B72-64B75EDBF4CD}"/>
                  </a:ext>
                </a:extLst>
              </p:cNvPr>
              <p:cNvPicPr/>
              <p:nvPr/>
            </p:nvPicPr>
            <p:blipFill>
              <a:blip r:embed="rId11"/>
              <a:stretch>
                <a:fillRect/>
              </a:stretch>
            </p:blipFill>
            <p:spPr>
              <a:xfrm>
                <a:off x="3884716" y="2076818"/>
                <a:ext cx="4042800" cy="39816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1" name="Рукописный ввод 10">
                <a:extLst>
                  <a:ext uri="{FF2B5EF4-FFF2-40B4-BE49-F238E27FC236}">
                    <a16:creationId xmlns:a16="http://schemas.microsoft.com/office/drawing/2014/main" id="{5D52E22C-29DC-8D42-7BD9-C37CC7DE35CD}"/>
                  </a:ext>
                </a:extLst>
              </p14:cNvPr>
              <p14:cNvContentPartPr/>
              <p14:nvPr/>
            </p14:nvContentPartPr>
            <p14:xfrm>
              <a:off x="6046156" y="2845058"/>
              <a:ext cx="3137760" cy="88920"/>
            </p14:xfrm>
          </p:contentPart>
        </mc:Choice>
        <mc:Fallback>
          <p:pic>
            <p:nvPicPr>
              <p:cNvPr id="11" name="Рукописный ввод 10">
                <a:extLst>
                  <a:ext uri="{FF2B5EF4-FFF2-40B4-BE49-F238E27FC236}">
                    <a16:creationId xmlns:a16="http://schemas.microsoft.com/office/drawing/2014/main" id="{5D52E22C-29DC-8D42-7BD9-C37CC7DE35CD}"/>
                  </a:ext>
                </a:extLst>
              </p:cNvPr>
              <p:cNvPicPr/>
              <p:nvPr/>
            </p:nvPicPr>
            <p:blipFill>
              <a:blip r:embed="rId13"/>
              <a:stretch>
                <a:fillRect/>
              </a:stretch>
            </p:blipFill>
            <p:spPr>
              <a:xfrm>
                <a:off x="5974156" y="2701418"/>
                <a:ext cx="3281400" cy="37656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2" name="Рукописный ввод 11">
                <a:extLst>
                  <a:ext uri="{FF2B5EF4-FFF2-40B4-BE49-F238E27FC236}">
                    <a16:creationId xmlns:a16="http://schemas.microsoft.com/office/drawing/2014/main" id="{901D9182-769B-00A8-2289-CA7DDB37B76D}"/>
                  </a:ext>
                </a:extLst>
              </p14:cNvPr>
              <p14:cNvContentPartPr/>
              <p14:nvPr/>
            </p14:nvContentPartPr>
            <p14:xfrm>
              <a:off x="6708196" y="3302258"/>
              <a:ext cx="2519280" cy="20160"/>
            </p14:xfrm>
          </p:contentPart>
        </mc:Choice>
        <mc:Fallback>
          <p:pic>
            <p:nvPicPr>
              <p:cNvPr id="12" name="Рукописный ввод 11">
                <a:extLst>
                  <a:ext uri="{FF2B5EF4-FFF2-40B4-BE49-F238E27FC236}">
                    <a16:creationId xmlns:a16="http://schemas.microsoft.com/office/drawing/2014/main" id="{901D9182-769B-00A8-2289-CA7DDB37B76D}"/>
                  </a:ext>
                </a:extLst>
              </p:cNvPr>
              <p:cNvPicPr/>
              <p:nvPr/>
            </p:nvPicPr>
            <p:blipFill>
              <a:blip r:embed="rId15"/>
              <a:stretch>
                <a:fillRect/>
              </a:stretch>
            </p:blipFill>
            <p:spPr>
              <a:xfrm>
                <a:off x="6636556" y="3158258"/>
                <a:ext cx="2662920" cy="30780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3" name="Рукописный ввод 12">
                <a:extLst>
                  <a:ext uri="{FF2B5EF4-FFF2-40B4-BE49-F238E27FC236}">
                    <a16:creationId xmlns:a16="http://schemas.microsoft.com/office/drawing/2014/main" id="{989A54FD-F2E1-76A3-9E22-4CA8C135D4CD}"/>
                  </a:ext>
                </a:extLst>
              </p14:cNvPr>
              <p14:cNvContentPartPr/>
              <p14:nvPr/>
            </p14:nvContentPartPr>
            <p14:xfrm>
              <a:off x="5308516" y="3657218"/>
              <a:ext cx="1158120" cy="28800"/>
            </p14:xfrm>
          </p:contentPart>
        </mc:Choice>
        <mc:Fallback>
          <p:pic>
            <p:nvPicPr>
              <p:cNvPr id="13" name="Рукописный ввод 12">
                <a:extLst>
                  <a:ext uri="{FF2B5EF4-FFF2-40B4-BE49-F238E27FC236}">
                    <a16:creationId xmlns:a16="http://schemas.microsoft.com/office/drawing/2014/main" id="{989A54FD-F2E1-76A3-9E22-4CA8C135D4CD}"/>
                  </a:ext>
                </a:extLst>
              </p:cNvPr>
              <p:cNvPicPr/>
              <p:nvPr/>
            </p:nvPicPr>
            <p:blipFill>
              <a:blip r:embed="rId17"/>
              <a:stretch>
                <a:fillRect/>
              </a:stretch>
            </p:blipFill>
            <p:spPr>
              <a:xfrm>
                <a:off x="5236876" y="3513578"/>
                <a:ext cx="1301760" cy="31644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4" name="Рукописный ввод 13">
                <a:extLst>
                  <a:ext uri="{FF2B5EF4-FFF2-40B4-BE49-F238E27FC236}">
                    <a16:creationId xmlns:a16="http://schemas.microsoft.com/office/drawing/2014/main" id="{EDDE193F-E016-82C7-8477-36E2564552AC}"/>
                  </a:ext>
                </a:extLst>
              </p14:cNvPr>
              <p14:cNvContentPartPr/>
              <p14:nvPr/>
            </p14:nvContentPartPr>
            <p14:xfrm>
              <a:off x="8788996" y="4057898"/>
              <a:ext cx="1856520" cy="57240"/>
            </p14:xfrm>
          </p:contentPart>
        </mc:Choice>
        <mc:Fallback>
          <p:pic>
            <p:nvPicPr>
              <p:cNvPr id="14" name="Рукописный ввод 13">
                <a:extLst>
                  <a:ext uri="{FF2B5EF4-FFF2-40B4-BE49-F238E27FC236}">
                    <a16:creationId xmlns:a16="http://schemas.microsoft.com/office/drawing/2014/main" id="{EDDE193F-E016-82C7-8477-36E2564552AC}"/>
                  </a:ext>
                </a:extLst>
              </p:cNvPr>
              <p:cNvPicPr/>
              <p:nvPr/>
            </p:nvPicPr>
            <p:blipFill>
              <a:blip r:embed="rId19"/>
              <a:stretch>
                <a:fillRect/>
              </a:stretch>
            </p:blipFill>
            <p:spPr>
              <a:xfrm>
                <a:off x="8716996" y="3914258"/>
                <a:ext cx="2000160" cy="34488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5" name="Рукописный ввод 14">
                <a:extLst>
                  <a:ext uri="{FF2B5EF4-FFF2-40B4-BE49-F238E27FC236}">
                    <a16:creationId xmlns:a16="http://schemas.microsoft.com/office/drawing/2014/main" id="{13675BC3-C726-64D2-57B5-DD804D1F2492}"/>
                  </a:ext>
                </a:extLst>
              </p14:cNvPr>
              <p14:cNvContentPartPr/>
              <p14:nvPr/>
            </p14:nvContentPartPr>
            <p14:xfrm>
              <a:off x="8061436" y="4864658"/>
              <a:ext cx="1137600" cy="99360"/>
            </p14:xfrm>
          </p:contentPart>
        </mc:Choice>
        <mc:Fallback>
          <p:pic>
            <p:nvPicPr>
              <p:cNvPr id="15" name="Рукописный ввод 14">
                <a:extLst>
                  <a:ext uri="{FF2B5EF4-FFF2-40B4-BE49-F238E27FC236}">
                    <a16:creationId xmlns:a16="http://schemas.microsoft.com/office/drawing/2014/main" id="{13675BC3-C726-64D2-57B5-DD804D1F2492}"/>
                  </a:ext>
                </a:extLst>
              </p:cNvPr>
              <p:cNvPicPr/>
              <p:nvPr/>
            </p:nvPicPr>
            <p:blipFill>
              <a:blip r:embed="rId21"/>
              <a:stretch>
                <a:fillRect/>
              </a:stretch>
            </p:blipFill>
            <p:spPr>
              <a:xfrm>
                <a:off x="7989796" y="4721018"/>
                <a:ext cx="1281240" cy="387000"/>
              </a:xfrm>
              <a:prstGeom prst="rect">
                <a:avLst/>
              </a:prstGeom>
            </p:spPr>
          </p:pic>
        </mc:Fallback>
      </mc:AlternateContent>
    </p:spTree>
    <p:extLst>
      <p:ext uri="{BB962C8B-B14F-4D97-AF65-F5344CB8AC3E}">
        <p14:creationId xmlns:p14="http://schemas.microsoft.com/office/powerpoint/2010/main" val="1701090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pic>
        <p:nvPicPr>
          <p:cNvPr id="2050" name="Picture 2" descr="КРИТИЧНІ ПЕРІОДИ РОЗВИТКУ ПЛОДУ ТА ЧУТЛИВІСТЬ ДО РІЗНИХ ФАКТОРІВ |  Українська тератологічна інформаційна система">
            <a:extLst>
              <a:ext uri="{FF2B5EF4-FFF2-40B4-BE49-F238E27FC236}">
                <a16:creationId xmlns:a16="http://schemas.microsoft.com/office/drawing/2014/main" id="{AD9910D9-27EF-F7A8-668A-E53C00DAEC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210" y="191148"/>
            <a:ext cx="10435590" cy="5258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966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75EBE303-E4B7-21F6-DCE6-160D8B7CDC91}"/>
              </a:ext>
            </a:extLst>
          </p:cNvPr>
          <p:cNvSpPr txBox="1"/>
          <p:nvPr/>
        </p:nvSpPr>
        <p:spPr>
          <a:xfrm>
            <a:off x="130628" y="250925"/>
            <a:ext cx="11737910" cy="5345309"/>
          </a:xfrm>
          <a:prstGeom prst="rect">
            <a:avLst/>
          </a:prstGeom>
          <a:noFill/>
        </p:spPr>
        <p:txBody>
          <a:bodyPr wrap="square">
            <a:spAutoFit/>
          </a:bodyPr>
          <a:lstStyle/>
          <a:p>
            <a:pPr indent="457200" algn="just">
              <a:lnSpc>
                <a:spcPct val="107000"/>
              </a:lnSpc>
              <a:spcAft>
                <a:spcPts val="800"/>
              </a:spcAft>
            </a:pPr>
            <a:r>
              <a:rPr lang="uk-UA" sz="2000" b="1" dirty="0">
                <a:effectLst/>
                <a:latin typeface="Bookman Old Style" panose="02050604050505020204" pitchFamily="18" charset="0"/>
                <a:ea typeface="Calibri" panose="020F0502020204030204" pitchFamily="34" charset="0"/>
                <a:cs typeface="Times New Roman" panose="02020603050405020304" pitchFamily="18" charset="0"/>
              </a:rPr>
              <a:t>Найнебезпечнішим щодо формування ПВР під впливом ендогенних </a:t>
            </a:r>
            <a:r>
              <a:rPr lang="uk-UA" sz="2000" b="1" dirty="0" err="1">
                <a:effectLst/>
                <a:latin typeface="Bookman Old Style" panose="02050604050505020204" pitchFamily="18" charset="0"/>
                <a:ea typeface="Calibri" panose="020F0502020204030204" pitchFamily="34" charset="0"/>
                <a:cs typeface="Times New Roman" panose="02020603050405020304" pitchFamily="18" charset="0"/>
              </a:rPr>
              <a:t>тератогенів</a:t>
            </a:r>
            <a:r>
              <a:rPr lang="uk-UA" sz="2000" b="1" dirty="0">
                <a:effectLst/>
                <a:latin typeface="Bookman Old Style" panose="02050604050505020204" pitchFamily="18" charset="0"/>
                <a:ea typeface="Calibri" panose="020F0502020204030204" pitchFamily="34" charset="0"/>
                <a:cs typeface="Times New Roman" panose="02020603050405020304" pitchFamily="18" charset="0"/>
              </a:rPr>
              <a:t>, у тому числі лікарських препаратів, є період від 15-ї до 60-ї доби після зачаття. Особливу увагу щодо проблеми вживання лікарських препаратів у період вагітності привернула до себе </a:t>
            </a:r>
            <a:r>
              <a:rPr lang="uk-UA" sz="2000" b="1" dirty="0" err="1">
                <a:effectLst/>
                <a:latin typeface="Bookman Old Style" panose="02050604050505020204" pitchFamily="18" charset="0"/>
                <a:ea typeface="Calibri" panose="020F0502020204030204" pitchFamily="34" charset="0"/>
                <a:cs typeface="Times New Roman" panose="02020603050405020304" pitchFamily="18" charset="0"/>
              </a:rPr>
              <a:t>талідомідна</a:t>
            </a:r>
            <a:r>
              <a:rPr lang="uk-UA" sz="2000" b="1" dirty="0">
                <a:effectLst/>
                <a:latin typeface="Bookman Old Style" panose="02050604050505020204" pitchFamily="18" charset="0"/>
                <a:ea typeface="Calibri" panose="020F0502020204030204" pitchFamily="34" charset="0"/>
                <a:cs typeface="Times New Roman" panose="02020603050405020304" pitchFamily="18" charset="0"/>
              </a:rPr>
              <a:t> трагедія, що відбулась у 70-х роках у країнах Західної Європи, коли лікарі радили вагітним для поліпшення стану вживати дуже слабкий транквілізатор </a:t>
            </a:r>
            <a:r>
              <a:rPr lang="uk-UA" sz="2000" b="1" dirty="0" err="1">
                <a:effectLst/>
                <a:latin typeface="Bookman Old Style" panose="02050604050505020204" pitchFamily="18" charset="0"/>
                <a:ea typeface="Calibri" panose="020F0502020204030204" pitchFamily="34" charset="0"/>
                <a:cs typeface="Times New Roman" panose="02020603050405020304" pitchFamily="18" charset="0"/>
              </a:rPr>
              <a:t>талідомід</a:t>
            </a:r>
            <a:r>
              <a:rPr lang="uk-UA" sz="2000" b="1" dirty="0">
                <a:effectLst/>
                <a:latin typeface="Bookman Old Style" panose="02050604050505020204" pitchFamily="18" charset="0"/>
                <a:ea typeface="Calibri" panose="020F0502020204030204" pitchFamily="34" charset="0"/>
                <a:cs typeface="Times New Roman" panose="02020603050405020304" pitchFamily="18" charset="0"/>
              </a:rPr>
              <a:t>, який вважався безпечним седативним засобом. Протягом 10 років потому народилося понад 70 000 дітей з різними аномаліями. Виявилося, що </a:t>
            </a:r>
            <a:r>
              <a:rPr lang="uk-UA" sz="2000" b="1" dirty="0" err="1">
                <a:effectLst/>
                <a:latin typeface="Bookman Old Style" panose="02050604050505020204" pitchFamily="18" charset="0"/>
                <a:ea typeface="Calibri" panose="020F0502020204030204" pitchFamily="34" charset="0"/>
                <a:cs typeface="Times New Roman" panose="02020603050405020304" pitchFamily="18" charset="0"/>
              </a:rPr>
              <a:t>талідомід</a:t>
            </a:r>
            <a:r>
              <a:rPr lang="uk-UA" sz="2000" b="1" dirty="0">
                <a:effectLst/>
                <a:latin typeface="Bookman Old Style" panose="02050604050505020204" pitchFamily="18" charset="0"/>
                <a:ea typeface="Calibri" panose="020F0502020204030204" pitchFamily="34" charset="0"/>
                <a:cs typeface="Times New Roman" panose="02020603050405020304" pitchFamily="18" charset="0"/>
              </a:rPr>
              <a:t> індукує у великій </a:t>
            </a:r>
            <a:r>
              <a:rPr lang="uk-UA" sz="2000" b="1" dirty="0" err="1">
                <a:effectLst/>
                <a:latin typeface="Bookman Old Style" panose="02050604050505020204" pitchFamily="18" charset="0"/>
                <a:ea typeface="Calibri" panose="020F0502020204030204" pitchFamily="34" charset="0"/>
                <a:cs typeface="Times New Roman" panose="02020603050405020304" pitchFamily="18" charset="0"/>
              </a:rPr>
              <a:t>кільксоті</a:t>
            </a:r>
            <a:r>
              <a:rPr lang="uk-UA" sz="2000" b="1" dirty="0">
                <a:effectLst/>
                <a:latin typeface="Bookman Old Style" panose="02050604050505020204" pitchFamily="18" charset="0"/>
                <a:ea typeface="Calibri" panose="020F0502020204030204" pitchFamily="34" charset="0"/>
                <a:cs typeface="Times New Roman" panose="02020603050405020304" pitchFamily="18" charset="0"/>
              </a:rPr>
              <a:t> появу синдрому природжених аномалій, за якого довгі кістки кінцівок або відсутні, або дуже різко укорочені, через що нагадують плівці тюленів. Досить однієї таблетки щоб народилась дитина з усіма чотирьома деформованими кінцівками. Крім деформованими кінцівками. Крім деформованих кінцівок, у більшості дітей спостерігались </a:t>
            </a:r>
            <a:r>
              <a:rPr lang="uk-UA" sz="2000" b="1" dirty="0" err="1">
                <a:effectLst/>
                <a:latin typeface="Bookman Old Style" panose="02050604050505020204" pitchFamily="18" charset="0"/>
                <a:ea typeface="Calibri" panose="020F0502020204030204" pitchFamily="34" charset="0"/>
                <a:cs typeface="Times New Roman" panose="02020603050405020304" pitchFamily="18" charset="0"/>
              </a:rPr>
              <a:t>пороки</a:t>
            </a:r>
            <a:r>
              <a:rPr lang="uk-UA" sz="2000" b="1" dirty="0">
                <a:effectLst/>
                <a:latin typeface="Bookman Old Style" panose="02050604050505020204" pitchFamily="18" charset="0"/>
                <a:ea typeface="Calibri" panose="020F0502020204030204" pitchFamily="34" charset="0"/>
                <a:cs typeface="Times New Roman" panose="02020603050405020304" pitchFamily="18" charset="0"/>
              </a:rPr>
              <a:t> серця, деформовані кишки, відсутність вушних раковин, аномалії інших органів. Слід зазначити, що </a:t>
            </a:r>
            <a:r>
              <a:rPr lang="uk-UA" sz="2000" b="1" dirty="0" err="1">
                <a:effectLst/>
                <a:latin typeface="Bookman Old Style" panose="02050604050505020204" pitchFamily="18" charset="0"/>
                <a:ea typeface="Calibri" panose="020F0502020204030204" pitchFamily="34" charset="0"/>
                <a:cs typeface="Times New Roman" panose="02020603050405020304" pitchFamily="18" charset="0"/>
              </a:rPr>
              <a:t>талідомід</a:t>
            </a:r>
            <a:r>
              <a:rPr lang="uk-UA" sz="2000" b="1" dirty="0">
                <a:effectLst/>
                <a:latin typeface="Bookman Old Style" panose="02050604050505020204" pitchFamily="18" charset="0"/>
                <a:ea typeface="Calibri" panose="020F0502020204030204" pitchFamily="34" charset="0"/>
                <a:cs typeface="Times New Roman" panose="02020603050405020304" pitchFamily="18" charset="0"/>
              </a:rPr>
              <a:t> є </a:t>
            </a:r>
            <a:r>
              <a:rPr lang="uk-UA" sz="2000" b="1" dirty="0" err="1">
                <a:effectLst/>
                <a:latin typeface="Bookman Old Style" panose="02050604050505020204" pitchFamily="18" charset="0"/>
                <a:ea typeface="Calibri" panose="020F0502020204030204" pitchFamily="34" charset="0"/>
                <a:cs typeface="Times New Roman" panose="02020603050405020304" pitchFamily="18" charset="0"/>
              </a:rPr>
              <a:t>тератогенним</a:t>
            </a:r>
            <a:r>
              <a:rPr lang="uk-UA" sz="2000" b="1" dirty="0">
                <a:effectLst/>
                <a:latin typeface="Bookman Old Style" panose="02050604050505020204" pitchFamily="18" charset="0"/>
                <a:ea typeface="Calibri" panose="020F0502020204030204" pitchFamily="34" charset="0"/>
                <a:cs typeface="Times New Roman" panose="02020603050405020304" pitchFamily="18" charset="0"/>
              </a:rPr>
              <a:t> тільки в період від 34-ї до 50-ї доби після останньої менструації (приблизно від 20-ї до 36-ї доби після зачаття).</a:t>
            </a:r>
            <a:endParaRPr lang="ru-UA"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69571257"/>
      </p:ext>
    </p:extLst>
  </p:cSld>
  <p:clrMapOvr>
    <a:masterClrMapping/>
  </p:clrMapOvr>
</p:sld>
</file>

<file path=ppt/theme/theme1.xml><?xml version="1.0" encoding="utf-8"?>
<a:theme xmlns:a="http://schemas.openxmlformats.org/drawingml/2006/main" name="BohemianVTI">
  <a:themeElements>
    <a:clrScheme name="AnalogousFromLightSeedLeftStep">
      <a:dk1>
        <a:srgbClr val="000000"/>
      </a:dk1>
      <a:lt1>
        <a:srgbClr val="FFFFFF"/>
      </a:lt1>
      <a:dk2>
        <a:srgbClr val="243241"/>
      </a:dk2>
      <a:lt2>
        <a:srgbClr val="E2E5E8"/>
      </a:lt2>
      <a:accent1>
        <a:srgbClr val="BA9C80"/>
      </a:accent1>
      <a:accent2>
        <a:srgbClr val="BA827F"/>
      </a:accent2>
      <a:accent3>
        <a:srgbClr val="C594A6"/>
      </a:accent3>
      <a:accent4>
        <a:srgbClr val="BA7FAD"/>
      </a:accent4>
      <a:accent5>
        <a:srgbClr val="BC94C5"/>
      </a:accent5>
      <a:accent6>
        <a:srgbClr val="967FBA"/>
      </a:accent6>
      <a:hlink>
        <a:srgbClr val="5E85A8"/>
      </a:hlink>
      <a:folHlink>
        <a:srgbClr val="7F7F7F"/>
      </a:folHlink>
    </a:clrScheme>
    <a:fontScheme name="modern love avenir">
      <a:majorFont>
        <a:latin typeface="Modern Love"/>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hemianVTI" id="{B5E50611-F7C7-47BC-81A6-BE9493DF8677}" vid="{7A26D0DD-A1A5-444B-B0FB-E7DB9E2D047F}"/>
    </a:ext>
  </a:extLst>
</a:theme>
</file>

<file path=docProps/app.xml><?xml version="1.0" encoding="utf-8"?>
<Properties xmlns="http://schemas.openxmlformats.org/officeDocument/2006/extended-properties" xmlns:vt="http://schemas.openxmlformats.org/officeDocument/2006/docPropsVTypes">
  <TotalTime>517</TotalTime>
  <Words>2308</Words>
  <Application>Microsoft Office PowerPoint</Application>
  <PresentationFormat>Широкоэкранный</PresentationFormat>
  <Paragraphs>189</Paragraphs>
  <Slides>29</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29</vt:i4>
      </vt:variant>
    </vt:vector>
  </HeadingPairs>
  <TitlesOfParts>
    <vt:vector size="36" baseType="lpstr">
      <vt:lpstr>Arial</vt:lpstr>
      <vt:lpstr>Avenir Next LT Pro</vt:lpstr>
      <vt:lpstr>Bookman Old Style</vt:lpstr>
      <vt:lpstr>Calibri</vt:lpstr>
      <vt:lpstr>Modern Love</vt:lpstr>
      <vt:lpstr>Wingdings</vt:lpstr>
      <vt:lpstr>BohemianVTI</vt:lpstr>
      <vt:lpstr>Аномалії розвитку. Причини та механізми їхньої появи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Предмет та завдання медичної генетики</dc:title>
  <dc:creator>Елена Бойкая</dc:creator>
  <cp:lastModifiedBy>Olena Boika</cp:lastModifiedBy>
  <cp:revision>22</cp:revision>
  <dcterms:created xsi:type="dcterms:W3CDTF">2023-02-19T16:14:39Z</dcterms:created>
  <dcterms:modified xsi:type="dcterms:W3CDTF">2024-03-10T09:11:14Z</dcterms:modified>
</cp:coreProperties>
</file>