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7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4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1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248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69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8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74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8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1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6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"/>
              <a:t>Зразок тексту</a:t>
            </a:r>
          </a:p>
          <a:p>
            <a:pPr lvl="1"/>
            <a:r>
              <a:rPr lang="uk"/>
              <a:t>Другий рівень</a:t>
            </a:r>
          </a:p>
          <a:p>
            <a:pPr lvl="2"/>
            <a:r>
              <a:rPr lang="uk"/>
              <a:t>Третій рівень</a:t>
            </a:r>
          </a:p>
          <a:p>
            <a:pPr lvl="3"/>
            <a:r>
              <a:rPr lang="uk"/>
              <a:t>Четвертий рівень</a:t>
            </a:r>
          </a:p>
          <a:p>
            <a:pPr lvl="4"/>
            <a:r>
              <a:rPr lang="uk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FCFE43-114D-4140-8744-91571CB9768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5E28F-9720-4512-ABC9-12EFDE73D0F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3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foGTIG7pY" TargetMode="External"/><Relationship Id="rId2" Type="http://schemas.openxmlformats.org/officeDocument/2006/relationships/hyperlink" Target="https://studbooks.net/1598781/psihologiya/neyrohimiya_lyub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-ewvCNguug&amp;t=29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8292" y="2450640"/>
            <a:ext cx="5900542" cy="1515533"/>
          </a:xfrm>
        </p:spPr>
        <p:txBody>
          <a:bodyPr/>
          <a:lstStyle/>
          <a:p>
            <a:r>
              <a:rPr lang="uk" dirty="0">
                <a:solidFill>
                  <a:srgbClr val="FF0000"/>
                </a:solidFill>
              </a:rPr>
              <a:t>Анатомо-фізіологічні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uk" dirty="0">
                <a:solidFill>
                  <a:srgbClr val="FF0000"/>
                </a:solidFill>
              </a:rPr>
              <a:t>основи кохання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8292" y="4503375"/>
            <a:ext cx="5808617" cy="1655762"/>
          </a:xfrm>
        </p:spPr>
        <p:txBody>
          <a:bodyPr>
            <a:noAutofit/>
          </a:bodyPr>
          <a:lstStyle/>
          <a:p>
            <a:r>
              <a:rPr lang="uk" sz="2800" dirty="0"/>
              <a:t>Виконала: студентка факультету СПП,</a:t>
            </a:r>
          </a:p>
          <a:p>
            <a:r>
              <a:rPr lang="uk" sz="2800" dirty="0"/>
              <a:t>Магістр 2к,</a:t>
            </a:r>
          </a:p>
          <a:p>
            <a:r>
              <a:rPr lang="uk" sz="2800" dirty="0" err="1"/>
              <a:t>Грабова </a:t>
            </a:r>
            <a:r>
              <a:rPr lang="uk" sz="2800" dirty="0"/>
              <a:t>Валерія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4" y="1495426"/>
            <a:ext cx="5923448" cy="39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" sz="4800" dirty="0">
                <a:solidFill>
                  <a:srgbClr val="C00000"/>
                </a:solidFill>
              </a:rPr>
              <a:t>Стан пристрасної закоханості</a:t>
            </a:r>
            <a:br>
              <a:rPr lang="ru-RU" sz="4800" dirty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56040"/>
            <a:ext cx="9601196" cy="3318936"/>
          </a:xfrm>
        </p:spPr>
        <p:txBody>
          <a:bodyPr>
            <a:noAutofit/>
          </a:bodyPr>
          <a:lstStyle/>
          <a:p>
            <a:r>
              <a:rPr lang="uk" sz="2800" dirty="0" err="1">
                <a:solidFill>
                  <a:srgbClr val="C00000"/>
                </a:solidFill>
              </a:rPr>
              <a:t>Фенілеталамін </a:t>
            </a:r>
            <a:r>
              <a:rPr lang="uk" sz="2800" dirty="0">
                <a:solidFill>
                  <a:schemeClr val="tx1"/>
                </a:solidFill>
              </a:rPr>
              <a:t>посилює процеси метаболізму в організмі людини та знижує апетит .</a:t>
            </a:r>
          </a:p>
          <a:p>
            <a:r>
              <a:rPr lang="uk" sz="2800" dirty="0">
                <a:solidFill>
                  <a:schemeClr val="tx1"/>
                </a:solidFill>
              </a:rPr>
              <a:t>Дофамін підвищує сексуальну збудливість та потребу у занятті сексом</a:t>
            </a:r>
          </a:p>
          <a:p>
            <a:r>
              <a:rPr lang="uk" sz="2800" dirty="0">
                <a:solidFill>
                  <a:schemeClr val="tx1"/>
                </a:solidFill>
              </a:rPr>
              <a:t>Цей стан не може тривати довше </a:t>
            </a:r>
            <a:r>
              <a:rPr lang="uk" sz="2800" dirty="0">
                <a:solidFill>
                  <a:srgbClr val="C00000"/>
                </a:solidFill>
              </a:rPr>
              <a:t>24 місяців </a:t>
            </a:r>
            <a:r>
              <a:rPr lang="uk" sz="2800" dirty="0">
                <a:solidFill>
                  <a:schemeClr val="tx1"/>
                </a:solidFill>
              </a:rPr>
              <a:t>- або переходить в іншу стадію, або розвивається в психопатологію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sz="5400" dirty="0">
                <a:solidFill>
                  <a:srgbClr val="C00000"/>
                </a:solidFill>
              </a:rPr>
              <a:t>Глибока прихильність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720497"/>
          </a:xfrm>
        </p:spPr>
        <p:txBody>
          <a:bodyPr>
            <a:normAutofit/>
          </a:bodyPr>
          <a:lstStyle/>
          <a:p>
            <a:r>
              <a:rPr lang="uk" sz="2800" b="1" dirty="0">
                <a:solidFill>
                  <a:schemeClr val="tx1"/>
                </a:solidFill>
              </a:rPr>
              <a:t>Зумовлена </a:t>
            </a:r>
            <a:r>
              <a:rPr lang="uk" sz="2800" b="1" dirty="0" err="1">
                <a:solidFill>
                  <a:schemeClr val="tx1"/>
                </a:solidFill>
              </a:rPr>
              <a:t>ендофінами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uk" sz="2800" dirty="0">
                <a:solidFill>
                  <a:schemeClr val="tx1"/>
                </a:solidFill>
              </a:rPr>
              <a:t>Чинить заспокійливі впливи: викликають відчуття безпеки, умиротворення, душевного спокою</a:t>
            </a:r>
          </a:p>
          <a:p>
            <a:r>
              <a:rPr lang="uk" sz="2800" dirty="0">
                <a:solidFill>
                  <a:schemeClr val="tx1"/>
                </a:solidFill>
              </a:rPr>
              <a:t>Починають </a:t>
            </a:r>
            <a:r>
              <a:rPr lang="uk" sz="2800" b="1" dirty="0">
                <a:solidFill>
                  <a:schemeClr val="tx1"/>
                </a:solidFill>
              </a:rPr>
              <a:t>вироблятися через 2 роки </a:t>
            </a:r>
            <a:r>
              <a:rPr lang="uk" sz="2800" dirty="0">
                <a:solidFill>
                  <a:schemeClr val="tx1"/>
                </a:solidFill>
              </a:rPr>
              <a:t>від моменту закоханості, щоб протистояти високому рівню </a:t>
            </a:r>
            <a:r>
              <a:rPr lang="uk" sz="2800" dirty="0" err="1">
                <a:solidFill>
                  <a:schemeClr val="tx1"/>
                </a:solidFill>
              </a:rPr>
              <a:t>фенілетиламіну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7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sz="6000" dirty="0">
                <a:solidFill>
                  <a:srgbClr val="C00000"/>
                </a:solidFill>
              </a:rPr>
              <a:t>Глибока прихильність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" sz="3200" dirty="0">
                <a:solidFill>
                  <a:schemeClr val="tx1"/>
                </a:solidFill>
              </a:rPr>
              <a:t>Під час дотиків та фізичної близькості виділяється окситоцин, який іноді називають гормоном «вірності»</a:t>
            </a:r>
          </a:p>
          <a:p>
            <a:r>
              <a:rPr lang="uk" sz="3200" dirty="0">
                <a:solidFill>
                  <a:schemeClr val="tx1"/>
                </a:solidFill>
              </a:rPr>
              <a:t>Виробляється у великих кількостях у мозку людини під час пологів та оргазму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>
                <a:solidFill>
                  <a:srgbClr val="C00000"/>
                </a:solidFill>
              </a:rPr>
              <a:t>Емоційний мозок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16852"/>
            <a:ext cx="9601196" cy="3318936"/>
          </a:xfrm>
        </p:spPr>
        <p:txBody>
          <a:bodyPr>
            <a:noAutofit/>
          </a:bodyPr>
          <a:lstStyle/>
          <a:p>
            <a:r>
              <a:rPr lang="uk" sz="3200" dirty="0">
                <a:solidFill>
                  <a:schemeClr val="tx1"/>
                </a:solidFill>
              </a:rPr>
              <a:t>Чим більше індивід володіє щасливою пам'яттю, тим більше у нього шансів перед абсолютно новою стимуляцією переживати її під виглядом щасливої емоції.</a:t>
            </a:r>
          </a:p>
          <a:p>
            <a:r>
              <a:rPr lang="uk" sz="3200" dirty="0">
                <a:solidFill>
                  <a:schemeClr val="tx1"/>
                </a:solidFill>
              </a:rPr>
              <a:t>Ключ, який запускає, відповідно до ситуації, і задоволення, і страждання чи тривогу, знаходиться у двох кінцях підкови, </a:t>
            </a:r>
            <a:r>
              <a:rPr lang="uk" sz="3200" dirty="0" err="1">
                <a:solidFill>
                  <a:schemeClr val="tx1"/>
                </a:solidFill>
              </a:rPr>
              <a:t>лімбічної </a:t>
            </a:r>
            <a:r>
              <a:rPr lang="uk" sz="3200" dirty="0">
                <a:solidFill>
                  <a:schemeClr val="tx1"/>
                </a:solidFill>
              </a:rPr>
              <a:t>системи: це перегородка та мигдалина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>
                <a:solidFill>
                  <a:srgbClr val="C00000"/>
                </a:solidFill>
              </a:rPr>
              <a:t>Система винагороди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" dirty="0">
                <a:solidFill>
                  <a:schemeClr val="tx1"/>
                </a:solidFill>
              </a:rPr>
              <a:t>Це перегородка </a:t>
            </a:r>
            <a:r>
              <a:rPr lang="uk" b="1" dirty="0" err="1">
                <a:solidFill>
                  <a:schemeClr val="tx1"/>
                </a:solidFill>
              </a:rPr>
              <a:t>лімбічної </a:t>
            </a:r>
            <a:r>
              <a:rPr lang="uk" b="1" dirty="0">
                <a:solidFill>
                  <a:schemeClr val="tx1"/>
                </a:solidFill>
              </a:rPr>
              <a:t>системи</a:t>
            </a:r>
          </a:p>
          <a:p>
            <a:r>
              <a:rPr lang="uk" dirty="0">
                <a:solidFill>
                  <a:schemeClr val="tx1"/>
                </a:solidFill>
              </a:rPr>
              <a:t>Усі наркотики, що діють на вивільнення </a:t>
            </a:r>
            <a:r>
              <a:rPr lang="uk" dirty="0" err="1">
                <a:solidFill>
                  <a:schemeClr val="tx1"/>
                </a:solidFill>
              </a:rPr>
              <a:t>катехоломінів </a:t>
            </a:r>
            <a:r>
              <a:rPr lang="uk" dirty="0">
                <a:solidFill>
                  <a:schemeClr val="tx1"/>
                </a:solidFill>
              </a:rPr>
              <a:t>, впливають на запуск системи винагороди</a:t>
            </a:r>
          </a:p>
          <a:p>
            <a:r>
              <a:rPr lang="uk" dirty="0">
                <a:solidFill>
                  <a:schemeClr val="tx1"/>
                </a:solidFill>
              </a:rPr>
              <a:t>Посилене </a:t>
            </a:r>
            <a:r>
              <a:rPr lang="uk" b="1" dirty="0">
                <a:solidFill>
                  <a:schemeClr val="tx1"/>
                </a:solidFill>
              </a:rPr>
              <a:t>функціонування катехоламінів </a:t>
            </a:r>
            <a:r>
              <a:rPr lang="uk" dirty="0">
                <a:solidFill>
                  <a:schemeClr val="tx1"/>
                </a:solidFill>
              </a:rPr>
              <a:t>приносить психічну та біологічну енергію, необхідну активності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37549"/>
            <a:ext cx="9601196" cy="1303867"/>
          </a:xfrm>
        </p:spPr>
        <p:txBody>
          <a:bodyPr/>
          <a:lstStyle/>
          <a:p>
            <a:r>
              <a:rPr lang="uk" dirty="0"/>
              <a:t>Мозок закоханих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2" y="1222465"/>
            <a:ext cx="6858721" cy="5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023" y="845697"/>
            <a:ext cx="5497285" cy="3318936"/>
          </a:xfrm>
        </p:spPr>
        <p:txBody>
          <a:bodyPr>
            <a:noAutofit/>
          </a:bodyPr>
          <a:lstStyle/>
          <a:p>
            <a:r>
              <a:rPr lang="uk" dirty="0">
                <a:solidFill>
                  <a:schemeClr val="tx1"/>
                </a:solidFill>
              </a:rPr>
              <a:t>Вивчення мозку щасливих закоханих дозволило виявити </a:t>
            </a:r>
            <a:r>
              <a:rPr lang="uk" b="1" dirty="0">
                <a:solidFill>
                  <a:schemeClr val="tx1"/>
                </a:solidFill>
              </a:rPr>
              <a:t>«центр кохання»</a:t>
            </a:r>
          </a:p>
          <a:p>
            <a:r>
              <a:rPr lang="uk" dirty="0">
                <a:solidFill>
                  <a:schemeClr val="tx1"/>
                </a:solidFill>
              </a:rPr>
              <a:t>Крихітка ділянка в середньо нижній частині мозку </a:t>
            </a:r>
            <a:r>
              <a:rPr lang="uk" b="1" dirty="0">
                <a:solidFill>
                  <a:schemeClr val="tx1"/>
                </a:solidFill>
              </a:rPr>
              <a:t>VTE (вентральна </a:t>
            </a:r>
            <a:r>
              <a:rPr lang="uk" b="1" dirty="0" err="1">
                <a:solidFill>
                  <a:schemeClr val="tx1"/>
                </a:solidFill>
              </a:rPr>
              <a:t>тегментальна </a:t>
            </a:r>
            <a:r>
              <a:rPr lang="uk" b="1" dirty="0">
                <a:solidFill>
                  <a:schemeClr val="tx1"/>
                </a:solidFill>
              </a:rPr>
              <a:t>область), </a:t>
            </a:r>
            <a:r>
              <a:rPr lang="uk" dirty="0">
                <a:solidFill>
                  <a:schemeClr val="tx1"/>
                </a:solidFill>
              </a:rPr>
              <a:t>пов'язана з виробленням дофаміну, частина «системи винагороди» мозку</a:t>
            </a:r>
          </a:p>
          <a:p>
            <a:r>
              <a:rPr lang="uk" b="1" dirty="0">
                <a:solidFill>
                  <a:schemeClr val="tx1"/>
                </a:solidFill>
              </a:rPr>
              <a:t>Романтичне кохання - </a:t>
            </a:r>
            <a:r>
              <a:rPr lang="uk" dirty="0">
                <a:solidFill>
                  <a:schemeClr val="tx1"/>
                </a:solidFill>
              </a:rPr>
              <a:t>це </a:t>
            </a:r>
            <a:r>
              <a:rPr lang="uk" dirty="0" err="1">
                <a:solidFill>
                  <a:schemeClr val="tx1"/>
                </a:solidFill>
              </a:rPr>
              <a:t>обсесія </a:t>
            </a:r>
            <a:r>
              <a:rPr lang="uk" dirty="0">
                <a:solidFill>
                  <a:schemeClr val="tx1"/>
                </a:solidFill>
              </a:rPr>
              <a:t>, нав'язливий стан, одержимість; люди втрачають себе в коханні, втрачають відчуття себе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8" y="845697"/>
            <a:ext cx="4994910" cy="43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solidFill>
                  <a:srgbClr val="FF0000"/>
                </a:solidFill>
              </a:rPr>
              <a:t>Про тих, хто любить давно і довго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018" y="2021355"/>
            <a:ext cx="6281056" cy="3318936"/>
          </a:xfrm>
        </p:spPr>
        <p:txBody>
          <a:bodyPr/>
          <a:lstStyle/>
          <a:p>
            <a:r>
              <a:rPr lang="uk" dirty="0">
                <a:solidFill>
                  <a:schemeClr val="tx1"/>
                </a:solidFill>
              </a:rPr>
              <a:t>Перебуваючи у довготривалих любовних стосунках</a:t>
            </a:r>
          </a:p>
          <a:p>
            <a:r>
              <a:rPr lang="uk" dirty="0">
                <a:solidFill>
                  <a:schemeClr val="tx1"/>
                </a:solidFill>
              </a:rPr>
              <a:t>Ці люди не обманюють!</a:t>
            </a:r>
          </a:p>
          <a:p>
            <a:r>
              <a:rPr lang="uk" dirty="0">
                <a:solidFill>
                  <a:schemeClr val="tx1"/>
                </a:solidFill>
              </a:rPr>
              <a:t>Сканування мозку цих людей показало, що після 25 років спільного життя область мозку, що відповідає за романтичне пристрасне кохання, у них активується, коли вони бачать або чують свого партнера.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96" y="2153677"/>
            <a:ext cx="4978404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" b="1" dirty="0">
                <a:solidFill>
                  <a:srgbClr val="C00000"/>
                </a:solidFill>
              </a:rPr>
              <a:t>Способи показати симпатію близькій людині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" dirty="0">
                <a:solidFill>
                  <a:schemeClr val="tx1"/>
                </a:solidFill>
              </a:rPr>
              <a:t>Слова схвалення та підтримки</a:t>
            </a:r>
          </a:p>
          <a:p>
            <a:r>
              <a:rPr lang="uk" dirty="0">
                <a:solidFill>
                  <a:schemeClr val="tx1"/>
                </a:solidFill>
              </a:rPr>
              <a:t>Якісний час</a:t>
            </a:r>
          </a:p>
          <a:p>
            <a:r>
              <a:rPr lang="uk" dirty="0">
                <a:solidFill>
                  <a:schemeClr val="tx1"/>
                </a:solidFill>
              </a:rPr>
              <a:t>Акти служіння, виконані з позитивним ставленням</a:t>
            </a:r>
          </a:p>
          <a:p>
            <a:r>
              <a:rPr lang="uk" dirty="0">
                <a:solidFill>
                  <a:schemeClr val="tx1"/>
                </a:solidFill>
              </a:rPr>
              <a:t>Дотик</a:t>
            </a:r>
          </a:p>
          <a:p>
            <a:r>
              <a:rPr lang="uk" dirty="0">
                <a:solidFill>
                  <a:schemeClr val="tx1"/>
                </a:solidFill>
              </a:rPr>
              <a:t>«Можна вибачитись, але шрам залишиться»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0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>
                <a:solidFill>
                  <a:srgbClr val="C00000"/>
                </a:solidFill>
              </a:rPr>
              <a:t>Джерела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39366"/>
            <a:ext cx="9601196" cy="3318936"/>
          </a:xfrm>
        </p:spPr>
        <p:txBody>
          <a:bodyPr/>
          <a:lstStyle/>
          <a:p>
            <a:r>
              <a:rPr lang="uk" sz="2800" dirty="0">
                <a:solidFill>
                  <a:schemeClr val="tx1"/>
                </a:solidFill>
                <a:hlinkClick r:id="rId2"/>
              </a:rPr>
              <a:t>https:// studbooks.net/1598781/psihologiya/neyrohimiya_lyubvi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" sz="2800" dirty="0">
                <a:solidFill>
                  <a:schemeClr val="tx1"/>
                </a:solidFill>
                <a:hlinkClick r:id="rId3"/>
              </a:rPr>
              <a:t>https:// www.youtube.com/watch?v=OYfoGTIG7pY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" sz="2800" dirty="0">
                <a:solidFill>
                  <a:schemeClr val="tx1"/>
                </a:solidFill>
                <a:hlinkClick r:id="rId4"/>
              </a:rPr>
              <a:t>https:// www.youtube.com/watch?v=x-ewvCNguug&amp;t=29s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67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25" y="3973483"/>
            <a:ext cx="4237809" cy="2707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3" y="433492"/>
            <a:ext cx="9601196" cy="1303867"/>
          </a:xfrm>
        </p:spPr>
        <p:txBody>
          <a:bodyPr>
            <a:normAutofit/>
          </a:bodyPr>
          <a:lstStyle/>
          <a:p>
            <a:r>
              <a:rPr lang="uk" sz="6600" dirty="0">
                <a:solidFill>
                  <a:srgbClr val="FF0000"/>
                </a:solidFill>
              </a:rPr>
              <a:t>Що таке любов?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465" y="2008292"/>
            <a:ext cx="9601196" cy="3318936"/>
          </a:xfrm>
        </p:spPr>
        <p:txBody>
          <a:bodyPr>
            <a:noAutofit/>
          </a:bodyPr>
          <a:lstStyle/>
          <a:p>
            <a:r>
              <a:rPr lang="uk" sz="1800" dirty="0">
                <a:solidFill>
                  <a:srgbClr val="C00000"/>
                </a:solidFill>
              </a:rPr>
              <a:t>Любов- </a:t>
            </a:r>
            <a:r>
              <a:rPr lang="uk" sz="1800" dirty="0">
                <a:solidFill>
                  <a:schemeClr val="tx1"/>
                </a:solidFill>
              </a:rPr>
              <a:t>це особливий стан душі і тіла, незрозуміле з погляду науки.</a:t>
            </a:r>
          </a:p>
          <a:p>
            <a:r>
              <a:rPr lang="uk" sz="1800" dirty="0">
                <a:solidFill>
                  <a:srgbClr val="C00000"/>
                </a:solidFill>
              </a:rPr>
              <a:t>Потужне творче почуття</a:t>
            </a:r>
          </a:p>
          <a:p>
            <a:r>
              <a:rPr lang="uk" sz="1800" dirty="0">
                <a:solidFill>
                  <a:schemeClr val="tx1"/>
                </a:solidFill>
              </a:rPr>
              <a:t>Це складна та незбагненна </a:t>
            </a:r>
            <a:r>
              <a:rPr lang="uk" sz="1800" dirty="0">
                <a:solidFill>
                  <a:srgbClr val="C00000"/>
                </a:solidFill>
              </a:rPr>
              <a:t>комбінація емоцій, бажань та станів.</a:t>
            </a:r>
          </a:p>
          <a:p>
            <a:r>
              <a:rPr lang="uk" sz="1800" dirty="0">
                <a:solidFill>
                  <a:schemeClr val="tx1"/>
                </a:solidFill>
              </a:rPr>
              <a:t>Любові покірні не лише віки, а й посади, релігії та все інше, що прийнято вважати важливим та необхідним.</a:t>
            </a:r>
          </a:p>
          <a:p>
            <a:r>
              <a:rPr lang="uk" sz="1800" dirty="0">
                <a:solidFill>
                  <a:schemeClr val="tx1"/>
                </a:solidFill>
              </a:rPr>
              <a:t>Про кохання можна міркувати, </a:t>
            </a:r>
            <a:r>
              <a:rPr lang="uk" sz="1800" dirty="0" err="1">
                <a:solidFill>
                  <a:schemeClr val="tx1"/>
                </a:solidFill>
              </a:rPr>
              <a:t>складати </a:t>
            </a:r>
            <a:r>
              <a:rPr lang="uk" sz="1800" dirty="0">
                <a:solidFill>
                  <a:schemeClr val="tx1"/>
                </a:solidFill>
              </a:rPr>
              <a:t>пісні, присвячувати їй картини та палаци.</a:t>
            </a:r>
          </a:p>
          <a:p>
            <a:r>
              <a:rPr lang="uk" sz="4400" dirty="0">
                <a:solidFill>
                  <a:srgbClr val="C00000"/>
                </a:solidFill>
              </a:rPr>
              <a:t>Що ми знаємо про кохання?</a:t>
            </a:r>
          </a:p>
          <a:p>
            <a:r>
              <a:rPr lang="uk" sz="1800" dirty="0">
                <a:solidFill>
                  <a:srgbClr val="C00000"/>
                </a:solidFill>
              </a:rPr>
              <a:t>Лише те, що випробували самі.</a:t>
            </a:r>
          </a:p>
          <a:p>
            <a:r>
              <a:rPr lang="uk" sz="1800" dirty="0">
                <a:solidFill>
                  <a:schemeClr val="tx1"/>
                </a:solidFill>
              </a:rPr>
              <a:t>Решта не заслуговує на довіру. Тільки на власному досвіді можна торкнутися цього великого таїнства, що несе найбільші натхнення та розчарування.</a:t>
            </a:r>
          </a:p>
        </p:txBody>
      </p:sp>
    </p:spTree>
    <p:extLst>
      <p:ext uri="{BB962C8B-B14F-4D97-AF65-F5344CB8AC3E}">
        <p14:creationId xmlns:p14="http://schemas.microsoft.com/office/powerpoint/2010/main" val="91346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899" y="599922"/>
            <a:ext cx="9601196" cy="1303867"/>
          </a:xfrm>
        </p:spPr>
        <p:txBody>
          <a:bodyPr>
            <a:normAutofit/>
          </a:bodyPr>
          <a:lstStyle/>
          <a:p>
            <a:r>
              <a:rPr lang="uk" sz="5400" dirty="0">
                <a:solidFill>
                  <a:srgbClr val="C00000"/>
                </a:solidFill>
              </a:rPr>
              <a:t>Окситоцин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899" y="1903789"/>
            <a:ext cx="10748552" cy="3318936"/>
          </a:xfrm>
        </p:spPr>
        <p:txBody>
          <a:bodyPr>
            <a:noAutofit/>
          </a:bodyPr>
          <a:lstStyle/>
          <a:p>
            <a:r>
              <a:rPr lang="uk" sz="2800" dirty="0">
                <a:solidFill>
                  <a:schemeClr val="tx1"/>
                </a:solidFill>
              </a:rPr>
              <a:t>Можна виявити в організмі навіть примітивних тварин (дощові черв'яки)</a:t>
            </a:r>
          </a:p>
          <a:p>
            <a:r>
              <a:rPr lang="uk" sz="2800" dirty="0">
                <a:solidFill>
                  <a:srgbClr val="C00000"/>
                </a:solidFill>
              </a:rPr>
              <a:t>Гормон ніжності та прихильності</a:t>
            </a:r>
          </a:p>
          <a:p>
            <a:r>
              <a:rPr lang="uk" sz="2800" dirty="0">
                <a:solidFill>
                  <a:srgbClr val="C00000"/>
                </a:solidFill>
              </a:rPr>
              <a:t>Гормон довіри</a:t>
            </a:r>
          </a:p>
          <a:p>
            <a:r>
              <a:rPr lang="uk" sz="2800" dirty="0">
                <a:solidFill>
                  <a:schemeClr val="tx1"/>
                </a:solidFill>
              </a:rPr>
              <a:t>Має </a:t>
            </a:r>
            <a:r>
              <a:rPr lang="uk" sz="2800" dirty="0" err="1">
                <a:solidFill>
                  <a:schemeClr val="tx1"/>
                </a:solidFill>
              </a:rPr>
              <a:t>анксіолітичний </a:t>
            </a:r>
            <a:r>
              <a:rPr lang="uk" sz="2800" dirty="0">
                <a:solidFill>
                  <a:schemeClr val="tx1"/>
                </a:solidFill>
              </a:rPr>
              <a:t>ефект</a:t>
            </a:r>
          </a:p>
          <a:p>
            <a:r>
              <a:rPr lang="uk" sz="2800" dirty="0">
                <a:solidFill>
                  <a:schemeClr val="tx1"/>
                </a:solidFill>
              </a:rPr>
              <a:t>Бере участь у формуванні почуття спраги та питної поведінки</a:t>
            </a:r>
          </a:p>
          <a:p>
            <a:r>
              <a:rPr lang="uk" sz="2800" dirty="0">
                <a:solidFill>
                  <a:schemeClr val="tx1"/>
                </a:solidFill>
              </a:rPr>
              <a:t>Бере участь у формуванні сексуального почуття</a:t>
            </a:r>
          </a:p>
          <a:p>
            <a:r>
              <a:rPr lang="uk" sz="2800" dirty="0">
                <a:solidFill>
                  <a:schemeClr val="tx1"/>
                </a:solidFill>
              </a:rPr>
              <a:t>Бере участь у механізмах пам'яті та у процесах забування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 err="1">
                <a:solidFill>
                  <a:srgbClr val="C00000"/>
                </a:solidFill>
              </a:rPr>
              <a:t>Вазопресин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1680"/>
            <a:ext cx="9601196" cy="3864188"/>
          </a:xfrm>
        </p:spPr>
        <p:txBody>
          <a:bodyPr>
            <a:normAutofit/>
          </a:bodyPr>
          <a:lstStyle/>
          <a:p>
            <a:r>
              <a:rPr lang="uk" dirty="0">
                <a:solidFill>
                  <a:schemeClr val="tx1"/>
                </a:solidFill>
              </a:rPr>
              <a:t>Довготривала пам'ять</a:t>
            </a:r>
          </a:p>
          <a:p>
            <a:r>
              <a:rPr lang="uk" dirty="0">
                <a:solidFill>
                  <a:schemeClr val="tx1"/>
                </a:solidFill>
              </a:rPr>
              <a:t>Полегшує консолідацію та відновлення пам'яті</a:t>
            </a:r>
          </a:p>
          <a:p>
            <a:r>
              <a:rPr lang="uk" dirty="0">
                <a:solidFill>
                  <a:schemeClr val="tx1"/>
                </a:solidFill>
              </a:rPr>
              <a:t>Бере участь у формуванні біологічних ритмів</a:t>
            </a:r>
          </a:p>
          <a:p>
            <a:r>
              <a:rPr lang="uk" dirty="0">
                <a:solidFill>
                  <a:schemeClr val="tx1"/>
                </a:solidFill>
              </a:rPr>
              <a:t>Бере участь у формуванні емоційної поведінки</a:t>
            </a:r>
          </a:p>
          <a:p>
            <a:r>
              <a:rPr lang="uk" dirty="0">
                <a:solidFill>
                  <a:schemeClr val="tx1"/>
                </a:solidFill>
              </a:rPr>
              <a:t>Бере участь у </a:t>
            </a:r>
            <a:r>
              <a:rPr lang="uk" dirty="0" err="1">
                <a:solidFill>
                  <a:schemeClr val="tx1"/>
                </a:solidFill>
              </a:rPr>
              <a:t>антиноцептивній </a:t>
            </a:r>
            <a:r>
              <a:rPr lang="uk" dirty="0">
                <a:solidFill>
                  <a:schemeClr val="tx1"/>
                </a:solidFill>
              </a:rPr>
              <a:t>системі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9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4125" y="819572"/>
            <a:ext cx="4898572" cy="3269102"/>
          </a:xfrm>
        </p:spPr>
        <p:txBody>
          <a:bodyPr>
            <a:noAutofit/>
          </a:bodyPr>
          <a:lstStyle/>
          <a:p>
            <a:r>
              <a:rPr lang="uk" sz="3600" dirty="0">
                <a:solidFill>
                  <a:schemeClr val="tx1"/>
                </a:solidFill>
              </a:rPr>
              <a:t>Підвищення експресії рецепторів до </a:t>
            </a:r>
            <a:r>
              <a:rPr lang="uk" sz="3600" dirty="0" err="1">
                <a:solidFill>
                  <a:schemeClr val="tx1"/>
                </a:solidFill>
              </a:rPr>
              <a:t>вазопресину </a:t>
            </a:r>
            <a:r>
              <a:rPr lang="uk" sz="3600" dirty="0">
                <a:solidFill>
                  <a:schemeClr val="tx1"/>
                </a:solidFill>
              </a:rPr>
              <a:t>у полігамних самців призводить до зміни їх інстинктивної поведінки та схильності до моногамії.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5460" b="1873"/>
          <a:stretch/>
        </p:blipFill>
        <p:spPr>
          <a:xfrm>
            <a:off x="1530531" y="687433"/>
            <a:ext cx="4426131" cy="50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>
                <a:solidFill>
                  <a:srgbClr val="C00000"/>
                </a:solidFill>
              </a:rPr>
              <a:t>Дофамін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56041"/>
            <a:ext cx="9601196" cy="3318936"/>
          </a:xfrm>
        </p:spPr>
        <p:txBody>
          <a:bodyPr>
            <a:normAutofit/>
          </a:bodyPr>
          <a:lstStyle/>
          <a:p>
            <a:r>
              <a:rPr lang="uk" sz="2800" dirty="0">
                <a:solidFill>
                  <a:srgbClr val="C00000"/>
                </a:solidFill>
              </a:rPr>
              <a:t>Гормон цілеспрямованості та концентрації</a:t>
            </a:r>
          </a:p>
          <a:p>
            <a:r>
              <a:rPr lang="uk" sz="2800" dirty="0">
                <a:solidFill>
                  <a:schemeClr val="tx1"/>
                </a:solidFill>
              </a:rPr>
              <a:t>Виробляється в організмі в момент початку закоханості, змушує добиватися своєї мети, прагне повного володіння.</a:t>
            </a:r>
          </a:p>
          <a:p>
            <a:r>
              <a:rPr lang="uk" sz="2800" dirty="0">
                <a:solidFill>
                  <a:schemeClr val="tx1"/>
                </a:solidFill>
              </a:rPr>
              <a:t>Відіграє вирішальну роль у вмінні запам'ятовувати джерела задоволення.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6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>
                <a:solidFill>
                  <a:srgbClr val="C00000"/>
                </a:solidFill>
              </a:rPr>
              <a:t>Серотонін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" sz="4000" dirty="0">
                <a:solidFill>
                  <a:schemeClr val="tx1"/>
                </a:solidFill>
              </a:rPr>
              <a:t>Гормон настрою</a:t>
            </a:r>
          </a:p>
          <a:p>
            <a:r>
              <a:rPr lang="uk" sz="4000" dirty="0">
                <a:solidFill>
                  <a:schemeClr val="tx1"/>
                </a:solidFill>
              </a:rPr>
              <a:t>На етапі закоханості відзначається значне зниження рівня серотоніну.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5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7673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" dirty="0">
                <a:solidFill>
                  <a:srgbClr val="C00000"/>
                </a:solidFill>
              </a:rPr>
              <a:t>Нейрофізіологічні симптоми кохання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577" y="1355150"/>
            <a:ext cx="10896599" cy="3318936"/>
          </a:xfrm>
        </p:spPr>
        <p:txBody>
          <a:bodyPr>
            <a:noAutofit/>
          </a:bodyPr>
          <a:lstStyle/>
          <a:p>
            <a:r>
              <a:rPr lang="uk" sz="2800" dirty="0">
                <a:solidFill>
                  <a:schemeClr val="tx1"/>
                </a:solidFill>
              </a:rPr>
              <a:t>Зростає активність </a:t>
            </a:r>
            <a:r>
              <a:rPr lang="uk" sz="2800" dirty="0" err="1">
                <a:solidFill>
                  <a:srgbClr val="C00000"/>
                </a:solidFill>
              </a:rPr>
              <a:t>дофамінергічних</a:t>
            </a:r>
            <a:r>
              <a:rPr lang="uk" sz="2800" dirty="0">
                <a:solidFill>
                  <a:srgbClr val="C00000"/>
                </a:solidFill>
              </a:rPr>
              <a:t> </a:t>
            </a:r>
            <a:r>
              <a:rPr lang="uk" sz="2800" dirty="0">
                <a:solidFill>
                  <a:schemeClr val="tx1"/>
                </a:solidFill>
              </a:rPr>
              <a:t>підкіркових областей, пов'язаних із системою винагороди (щастя, ейфорія)</a:t>
            </a:r>
          </a:p>
          <a:p>
            <a:r>
              <a:rPr lang="uk" sz="2800" dirty="0">
                <a:solidFill>
                  <a:schemeClr val="tx1"/>
                </a:solidFill>
              </a:rPr>
              <a:t>Активуються відділи, пов'язані із сексуальним збудженням</a:t>
            </a:r>
          </a:p>
          <a:p>
            <a:r>
              <a:rPr lang="uk" sz="2800" dirty="0">
                <a:solidFill>
                  <a:schemeClr val="tx1"/>
                </a:solidFill>
              </a:rPr>
              <a:t>Знижується активність мигдаликів (зниження страху, настороженості), задньої поясної кори, а також відділів кори, що відповідають за критичність і тверезість суджень</a:t>
            </a:r>
          </a:p>
          <a:p>
            <a:r>
              <a:rPr lang="uk" sz="2800" dirty="0">
                <a:solidFill>
                  <a:schemeClr val="tx1"/>
                </a:solidFill>
              </a:rPr>
              <a:t>Активуються відділи, пов'язані з мотивацією, цілепокладанням</a:t>
            </a:r>
          </a:p>
          <a:p>
            <a:r>
              <a:rPr lang="uk" sz="2800" dirty="0">
                <a:solidFill>
                  <a:schemeClr val="tx1"/>
                </a:solidFill>
              </a:rPr>
              <a:t>Активуються ділянки кори, що відповідають за соціальне пізнання, концентрацію уваги та уявну репрезентацію самого себе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>
                <a:solidFill>
                  <a:srgbClr val="C00000"/>
                </a:solidFill>
              </a:rPr>
              <a:t>Стан пристрасної закоханості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56041"/>
            <a:ext cx="9601196" cy="3318936"/>
          </a:xfrm>
        </p:spPr>
        <p:txBody>
          <a:bodyPr>
            <a:noAutofit/>
          </a:bodyPr>
          <a:lstStyle/>
          <a:p>
            <a:r>
              <a:rPr lang="uk" sz="3200" dirty="0" err="1">
                <a:solidFill>
                  <a:schemeClr val="tx1"/>
                </a:solidFill>
              </a:rPr>
              <a:t>Нейромедіатори </a:t>
            </a:r>
            <a:r>
              <a:rPr lang="uk" sz="3200" dirty="0">
                <a:solidFill>
                  <a:schemeClr val="tx1"/>
                </a:solidFill>
              </a:rPr>
              <a:t>- </a:t>
            </a:r>
            <a:r>
              <a:rPr lang="uk" sz="3200" dirty="0" err="1">
                <a:solidFill>
                  <a:schemeClr val="tx1"/>
                </a:solidFill>
              </a:rPr>
              <a:t>норепінефрін </a:t>
            </a:r>
            <a:r>
              <a:rPr lang="uk" sz="3200" dirty="0">
                <a:solidFill>
                  <a:schemeClr val="tx1"/>
                </a:solidFill>
              </a:rPr>
              <a:t>, дофамін і особливо </a:t>
            </a:r>
            <a:r>
              <a:rPr lang="uk" sz="3200" dirty="0" err="1">
                <a:solidFill>
                  <a:schemeClr val="tx1"/>
                </a:solidFill>
              </a:rPr>
              <a:t>фенілетиламін </a:t>
            </a:r>
            <a:r>
              <a:rPr lang="uk" sz="3200" dirty="0">
                <a:solidFill>
                  <a:schemeClr val="tx1"/>
                </a:solidFill>
              </a:rPr>
              <a:t>(ФЕА) - за хімічним складом схожі з </a:t>
            </a:r>
            <a:r>
              <a:rPr lang="uk" sz="3200" dirty="0" err="1">
                <a:solidFill>
                  <a:schemeClr val="tx1"/>
                </a:solidFill>
              </a:rPr>
              <a:t>амфетамінами </a:t>
            </a:r>
            <a:r>
              <a:rPr lang="uk" sz="3200" dirty="0">
                <a:solidFill>
                  <a:schemeClr val="tx1"/>
                </a:solidFill>
              </a:rPr>
              <a:t>і тому викликає </a:t>
            </a:r>
            <a:r>
              <a:rPr lang="uk" sz="3200" dirty="0" err="1">
                <a:solidFill>
                  <a:schemeClr val="tx1"/>
                </a:solidFill>
              </a:rPr>
              <a:t>амфетаміноподібні </a:t>
            </a:r>
            <a:r>
              <a:rPr lang="uk" sz="3200" dirty="0">
                <a:solidFill>
                  <a:schemeClr val="tx1"/>
                </a:solidFill>
              </a:rPr>
              <a:t>ефекти</a:t>
            </a:r>
          </a:p>
          <a:p>
            <a:r>
              <a:rPr lang="uk" sz="3200" dirty="0">
                <a:solidFill>
                  <a:schemeClr val="tx1"/>
                </a:solidFill>
              </a:rPr>
              <a:t>Досить швидко формується толерантність</a:t>
            </a:r>
          </a:p>
          <a:p>
            <a:r>
              <a:rPr lang="uk" sz="3200" dirty="0">
                <a:solidFill>
                  <a:schemeClr val="tx1"/>
                </a:solidFill>
              </a:rPr>
              <a:t>Втрата супроводжується станом тривоги, розпачу, смутку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7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731</Words>
  <Application>Microsoft Office PowerPoint</Application>
  <PresentationFormat>Широкий екран</PresentationFormat>
  <Paragraphs>81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Анатомо-фізіологічні  основи кохання</vt:lpstr>
      <vt:lpstr>Що таке любов?</vt:lpstr>
      <vt:lpstr>Окситоцин</vt:lpstr>
      <vt:lpstr>Вазопресин</vt:lpstr>
      <vt:lpstr>Презентація PowerPoint</vt:lpstr>
      <vt:lpstr>Дофамін</vt:lpstr>
      <vt:lpstr>Серотонін</vt:lpstr>
      <vt:lpstr>Нейрофізіологічні симптоми кохання</vt:lpstr>
      <vt:lpstr>Стан пристрасної закоханості</vt:lpstr>
      <vt:lpstr>Стан пристрасної закоханості </vt:lpstr>
      <vt:lpstr>Глибока прихильність</vt:lpstr>
      <vt:lpstr>Глибока прихильність</vt:lpstr>
      <vt:lpstr>Емоційний мозок</vt:lpstr>
      <vt:lpstr>Система винагороди</vt:lpstr>
      <vt:lpstr>Мозок закоханих</vt:lpstr>
      <vt:lpstr>Презентація PowerPoint</vt:lpstr>
      <vt:lpstr>Про тих, хто любить давно і довго</vt:lpstr>
      <vt:lpstr>Способи показати симпатію близькій людині</vt:lpstr>
      <vt:lpstr>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Анатомо-физиологические основы любви</dc:title>
  <dc:creator>Валерия</dc:creator>
  <cp:lastModifiedBy>natali Mosol</cp:lastModifiedBy>
  <cp:revision>13</cp:revision>
  <dcterms:created xsi:type="dcterms:W3CDTF">2021-09-21T03:05:07Z</dcterms:created>
  <dcterms:modified xsi:type="dcterms:W3CDTF">2022-09-16T12:02:21Z</dcterms:modified>
</cp:coreProperties>
</file>