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B0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B0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B0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4594225"/>
          </a:xfrm>
          <a:custGeom>
            <a:avLst/>
            <a:gdLst/>
            <a:ahLst/>
            <a:cxnLst/>
            <a:rect l="l" t="t" r="r" b="b"/>
            <a:pathLst>
              <a:path w="9144000" h="4594225">
                <a:moveTo>
                  <a:pt x="0" y="4593699"/>
                </a:moveTo>
                <a:lnTo>
                  <a:pt x="9143999" y="4593699"/>
                </a:lnTo>
                <a:lnTo>
                  <a:pt x="9143999" y="0"/>
                </a:lnTo>
                <a:lnTo>
                  <a:pt x="0" y="0"/>
                </a:lnTo>
                <a:lnTo>
                  <a:pt x="0" y="4593699"/>
                </a:lnTo>
                <a:close/>
              </a:path>
            </a:pathLst>
          </a:custGeom>
          <a:solidFill>
            <a:srgbClr val="FFEE95">
              <a:alpha val="984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143300"/>
            <a:ext cx="9144000" cy="635"/>
          </a:xfrm>
          <a:custGeom>
            <a:avLst/>
            <a:gdLst/>
            <a:ahLst/>
            <a:cxnLst/>
            <a:rect l="l" t="t" r="r" b="b"/>
            <a:pathLst>
              <a:path w="9144000" h="635">
                <a:moveTo>
                  <a:pt x="0" y="199"/>
                </a:moveTo>
                <a:lnTo>
                  <a:pt x="9143999" y="199"/>
                </a:lnTo>
                <a:lnTo>
                  <a:pt x="9143999" y="0"/>
                </a:lnTo>
                <a:lnTo>
                  <a:pt x="0" y="0"/>
                </a:lnTo>
                <a:lnTo>
                  <a:pt x="0" y="199"/>
                </a:lnTo>
                <a:close/>
              </a:path>
            </a:pathLst>
          </a:custGeom>
          <a:solidFill>
            <a:srgbClr val="FFEE95">
              <a:alpha val="984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593699"/>
            <a:ext cx="3474085" cy="549910"/>
          </a:xfrm>
          <a:custGeom>
            <a:avLst/>
            <a:gdLst/>
            <a:ahLst/>
            <a:cxnLst/>
            <a:rect l="l" t="t" r="r" b="b"/>
            <a:pathLst>
              <a:path w="3474085" h="549910">
                <a:moveTo>
                  <a:pt x="0" y="549599"/>
                </a:moveTo>
                <a:lnTo>
                  <a:pt x="3473699" y="549599"/>
                </a:lnTo>
                <a:lnTo>
                  <a:pt x="3473699" y="0"/>
                </a:lnTo>
                <a:lnTo>
                  <a:pt x="0" y="0"/>
                </a:lnTo>
                <a:lnTo>
                  <a:pt x="0" y="54959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670300" y="4593699"/>
            <a:ext cx="3474085" cy="549910"/>
          </a:xfrm>
          <a:custGeom>
            <a:avLst/>
            <a:gdLst/>
            <a:ahLst/>
            <a:cxnLst/>
            <a:rect l="l" t="t" r="r" b="b"/>
            <a:pathLst>
              <a:path w="3474084" h="549910">
                <a:moveTo>
                  <a:pt x="0" y="549599"/>
                </a:moveTo>
                <a:lnTo>
                  <a:pt x="3473699" y="549599"/>
                </a:lnTo>
                <a:lnTo>
                  <a:pt x="3473699" y="0"/>
                </a:lnTo>
                <a:lnTo>
                  <a:pt x="0" y="0"/>
                </a:lnTo>
                <a:lnTo>
                  <a:pt x="0" y="54959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473699" y="4593699"/>
            <a:ext cx="2197100" cy="549910"/>
          </a:xfrm>
          <a:custGeom>
            <a:avLst/>
            <a:gdLst/>
            <a:ahLst/>
            <a:cxnLst/>
            <a:rect l="l" t="t" r="r" b="b"/>
            <a:pathLst>
              <a:path w="2197100" h="549910">
                <a:moveTo>
                  <a:pt x="2196599" y="549599"/>
                </a:moveTo>
                <a:lnTo>
                  <a:pt x="0" y="549599"/>
                </a:lnTo>
                <a:lnTo>
                  <a:pt x="0" y="0"/>
                </a:lnTo>
                <a:lnTo>
                  <a:pt x="2196599" y="0"/>
                </a:lnTo>
                <a:lnTo>
                  <a:pt x="2196599" y="549599"/>
                </a:lnTo>
                <a:close/>
              </a:path>
            </a:pathLst>
          </a:custGeom>
          <a:solidFill>
            <a:srgbClr val="F45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FFEE95">
              <a:alpha val="984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877675"/>
            <a:ext cx="7977505" cy="19050"/>
          </a:xfrm>
          <a:custGeom>
            <a:avLst/>
            <a:gdLst/>
            <a:ahLst/>
            <a:cxnLst/>
            <a:rect l="l" t="t" r="r" b="b"/>
            <a:pathLst>
              <a:path w="7977505" h="19050">
                <a:moveTo>
                  <a:pt x="7977150" y="19049"/>
                </a:moveTo>
                <a:lnTo>
                  <a:pt x="0" y="19049"/>
                </a:lnTo>
                <a:lnTo>
                  <a:pt x="0" y="0"/>
                </a:lnTo>
                <a:lnTo>
                  <a:pt x="7977150" y="0"/>
                </a:lnTo>
                <a:lnTo>
                  <a:pt x="7977150" y="1904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977151" y="855862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5" h="62865">
                <a:moveTo>
                  <a:pt x="62674" y="62674"/>
                </a:moveTo>
                <a:lnTo>
                  <a:pt x="0" y="62674"/>
                </a:lnTo>
                <a:lnTo>
                  <a:pt x="0" y="0"/>
                </a:lnTo>
                <a:lnTo>
                  <a:pt x="62674" y="0"/>
                </a:lnTo>
                <a:lnTo>
                  <a:pt x="62674" y="62674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9599" y="4593699"/>
            <a:ext cx="8594725" cy="549910"/>
          </a:xfrm>
          <a:custGeom>
            <a:avLst/>
            <a:gdLst/>
            <a:ahLst/>
            <a:cxnLst/>
            <a:rect l="l" t="t" r="r" b="b"/>
            <a:pathLst>
              <a:path w="8594725" h="549910">
                <a:moveTo>
                  <a:pt x="0" y="549599"/>
                </a:moveTo>
                <a:lnTo>
                  <a:pt x="8594399" y="549599"/>
                </a:lnTo>
                <a:lnTo>
                  <a:pt x="8594399" y="0"/>
                </a:lnTo>
                <a:lnTo>
                  <a:pt x="0" y="0"/>
                </a:lnTo>
                <a:lnTo>
                  <a:pt x="0" y="549599"/>
                </a:lnTo>
                <a:close/>
              </a:path>
            </a:pathLst>
          </a:custGeom>
          <a:solidFill>
            <a:srgbClr val="BA3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593699"/>
            <a:ext cx="549910" cy="549910"/>
          </a:xfrm>
          <a:custGeom>
            <a:avLst/>
            <a:gdLst/>
            <a:ahLst/>
            <a:cxnLst/>
            <a:rect l="l" t="t" r="r" b="b"/>
            <a:pathLst>
              <a:path w="549910" h="549910">
                <a:moveTo>
                  <a:pt x="549599" y="549599"/>
                </a:moveTo>
                <a:lnTo>
                  <a:pt x="0" y="549599"/>
                </a:lnTo>
                <a:lnTo>
                  <a:pt x="0" y="0"/>
                </a:lnTo>
                <a:lnTo>
                  <a:pt x="549599" y="0"/>
                </a:lnTo>
                <a:lnTo>
                  <a:pt x="549599" y="549599"/>
                </a:lnTo>
                <a:close/>
              </a:path>
            </a:pathLst>
          </a:custGeom>
          <a:solidFill>
            <a:srgbClr val="F45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877675"/>
            <a:ext cx="542290" cy="19050"/>
          </a:xfrm>
          <a:custGeom>
            <a:avLst/>
            <a:gdLst/>
            <a:ahLst/>
            <a:cxnLst/>
            <a:rect l="l" t="t" r="r" b="b"/>
            <a:pathLst>
              <a:path w="542290" h="19050">
                <a:moveTo>
                  <a:pt x="541849" y="19049"/>
                </a:moveTo>
                <a:lnTo>
                  <a:pt x="0" y="19049"/>
                </a:lnTo>
                <a:lnTo>
                  <a:pt x="0" y="0"/>
                </a:lnTo>
                <a:lnTo>
                  <a:pt x="541849" y="0"/>
                </a:lnTo>
                <a:lnTo>
                  <a:pt x="541849" y="19049"/>
                </a:lnTo>
                <a:close/>
              </a:path>
            </a:pathLst>
          </a:custGeom>
          <a:solidFill>
            <a:srgbClr val="F45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5075" y="201836"/>
            <a:ext cx="851384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5B0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5525" y="1095785"/>
            <a:ext cx="7932949" cy="2101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4600" y="742950"/>
            <a:ext cx="4572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4400" dirty="0"/>
              <a:t>Тема 5. Мотивація до праці в системі-бізнес-менеджменту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8654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75" y="201836"/>
            <a:ext cx="5374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ТЕОРІЇ</a:t>
            </a:r>
            <a:r>
              <a:rPr spc="-120" dirty="0"/>
              <a:t> </a:t>
            </a:r>
            <a:r>
              <a:rPr spc="-30" dirty="0"/>
              <a:t>МОТИВУВАННЯ</a:t>
            </a:r>
            <a:r>
              <a:rPr spc="-30" dirty="0">
                <a:latin typeface="Tahoma"/>
                <a:cs typeface="Tahom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5525" y="1095785"/>
            <a:ext cx="7872730" cy="255905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3000" b="1" spc="-240" dirty="0">
                <a:solidFill>
                  <a:srgbClr val="5B0F00"/>
                </a:solidFill>
                <a:latin typeface="Tahoma"/>
                <a:cs typeface="Tahoma"/>
              </a:rPr>
              <a:t>7.</a:t>
            </a:r>
            <a:r>
              <a:rPr sz="3000" b="1" spc="-12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30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очікуван</a:t>
            </a:r>
            <a:r>
              <a:rPr sz="3000" b="1" spc="20" dirty="0">
                <a:solidFill>
                  <a:srgbClr val="5B0F00"/>
                </a:solidFill>
                <a:latin typeface="Arial"/>
                <a:cs typeface="Arial"/>
              </a:rPr>
              <a:t>ь</a:t>
            </a:r>
            <a:r>
              <a:rPr sz="3000" b="1" spc="-105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75"/>
              </a:spcBef>
            </a:pP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Розглядає значимість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потреби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та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значимість</a:t>
            </a:r>
            <a:r>
              <a:rPr sz="3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сподівання</a:t>
            </a:r>
            <a:r>
              <a:rPr sz="3000" b="1" spc="-9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3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40" dirty="0">
                <a:solidFill>
                  <a:srgbClr val="BA3B21"/>
                </a:solidFill>
                <a:latin typeface="Arial"/>
                <a:cs typeface="Arial"/>
              </a:rPr>
              <a:t>те</a:t>
            </a:r>
            <a:r>
              <a:rPr sz="3000" b="1" spc="-4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3000" b="1" spc="-14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що</a:t>
            </a:r>
            <a:r>
              <a:rPr sz="3000" b="1" spc="-9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обраний </a:t>
            </a:r>
            <a:r>
              <a:rPr sz="3000" b="1" spc="-819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тип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поведінки призведе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до задоволення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даної</a:t>
            </a:r>
            <a:r>
              <a:rPr sz="30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BA3B21"/>
                </a:solidFill>
                <a:latin typeface="Arial"/>
                <a:cs typeface="Arial"/>
              </a:rPr>
              <a:t>потреби</a:t>
            </a:r>
            <a:r>
              <a:rPr sz="3000" b="1" spc="-15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75" y="201836"/>
            <a:ext cx="5374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ТЕОРІЇ</a:t>
            </a:r>
            <a:r>
              <a:rPr spc="-120" dirty="0"/>
              <a:t> </a:t>
            </a:r>
            <a:r>
              <a:rPr spc="-30" dirty="0"/>
              <a:t>МОТИВУВАННЯ</a:t>
            </a:r>
            <a:r>
              <a:rPr spc="-30" dirty="0">
                <a:latin typeface="Tahoma"/>
                <a:cs typeface="Tahom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5525" y="1095785"/>
            <a:ext cx="7855584" cy="255905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3000" b="1" spc="-5" dirty="0">
                <a:solidFill>
                  <a:srgbClr val="5B0F00"/>
                </a:solidFill>
                <a:latin typeface="Tahoma"/>
                <a:cs typeface="Tahoma"/>
              </a:rPr>
              <a:t>8.</a:t>
            </a:r>
            <a:r>
              <a:rPr sz="3000" b="1" spc="-13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Теорія</a:t>
            </a:r>
            <a:r>
              <a:rPr sz="3000" b="1" spc="-8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5B0F00"/>
                </a:solidFill>
                <a:latin typeface="Arial"/>
                <a:cs typeface="Arial"/>
              </a:rPr>
              <a:t>справедливості</a:t>
            </a:r>
            <a:r>
              <a:rPr sz="3000" b="1" spc="-15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75"/>
              </a:spcBef>
            </a:pP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Люди суб</a:t>
            </a:r>
            <a:r>
              <a:rPr sz="3000" b="1" spc="-5" dirty="0">
                <a:solidFill>
                  <a:srgbClr val="BA3B21"/>
                </a:solidFill>
                <a:latin typeface="Tahoma"/>
                <a:cs typeface="Tahoma"/>
              </a:rPr>
              <a:t>’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єктивно визначають рівень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витрачених </a:t>
            </a:r>
            <a:r>
              <a:rPr sz="3000" b="1" spc="-20" dirty="0">
                <a:solidFill>
                  <a:srgbClr val="BA3B21"/>
                </a:solidFill>
                <a:latin typeface="Arial"/>
                <a:cs typeface="Arial"/>
              </a:rPr>
              <a:t>зусиль</a:t>
            </a:r>
            <a:r>
              <a:rPr sz="3000" b="1" spc="-20" dirty="0">
                <a:solidFill>
                  <a:srgbClr val="BA3B21"/>
                </a:solidFill>
                <a:latin typeface="Tahoma"/>
                <a:cs typeface="Tahoma"/>
              </a:rPr>
              <a:t>,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як </a:t>
            </a:r>
            <a:r>
              <a:rPr sz="3000" b="1" spc="-20" dirty="0">
                <a:solidFill>
                  <a:srgbClr val="BA3B21"/>
                </a:solidFill>
                <a:latin typeface="Arial"/>
                <a:cs typeface="Arial"/>
              </a:rPr>
              <a:t>власних</a:t>
            </a:r>
            <a:r>
              <a:rPr sz="3000" b="1" spc="-20" dirty="0">
                <a:solidFill>
                  <a:srgbClr val="BA3B21"/>
                </a:solidFill>
                <a:latin typeface="Tahoma"/>
                <a:cs typeface="Tahoma"/>
              </a:rPr>
              <a:t>,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так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і </a:t>
            </a:r>
            <a:r>
              <a:rPr sz="3000" b="1" spc="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інших</a:t>
            </a:r>
            <a:r>
              <a:rPr sz="30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25" dirty="0">
                <a:solidFill>
                  <a:srgbClr val="BA3B21"/>
                </a:solidFill>
                <a:latin typeface="Arial"/>
                <a:cs typeface="Arial"/>
              </a:rPr>
              <a:t>людей</a:t>
            </a:r>
            <a:r>
              <a:rPr sz="3000" b="1" spc="-25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3000" b="1" spc="-135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3000" b="1" spc="-9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виконання</a:t>
            </a:r>
            <a:r>
              <a:rPr sz="30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тієї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самої</a:t>
            </a:r>
            <a:r>
              <a:rPr sz="3000" b="1" spc="-9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або </a:t>
            </a:r>
            <a:r>
              <a:rPr sz="3000" b="1" spc="-81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подібної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20" dirty="0">
                <a:solidFill>
                  <a:srgbClr val="BA3B21"/>
                </a:solidFill>
                <a:latin typeface="Arial"/>
                <a:cs typeface="Arial"/>
              </a:rPr>
              <a:t>роботи</a:t>
            </a:r>
            <a:r>
              <a:rPr sz="3000" b="1" spc="-2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75" y="201836"/>
            <a:ext cx="5374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ТЕОРІЇ</a:t>
            </a:r>
            <a:r>
              <a:rPr spc="-120" dirty="0"/>
              <a:t> </a:t>
            </a:r>
            <a:r>
              <a:rPr spc="-30" dirty="0"/>
              <a:t>МОТИВУВАННЯ</a:t>
            </a:r>
            <a:r>
              <a:rPr spc="-30" dirty="0">
                <a:latin typeface="Tahoma"/>
                <a:cs typeface="Tahom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5525" y="1095785"/>
            <a:ext cx="7097395" cy="210185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3000" b="1" spc="-75" dirty="0">
                <a:solidFill>
                  <a:srgbClr val="5B0F00"/>
                </a:solidFill>
                <a:latin typeface="Tahoma"/>
                <a:cs typeface="Tahoma"/>
              </a:rPr>
              <a:t>9.</a:t>
            </a:r>
            <a:r>
              <a:rPr sz="3000" b="1" spc="-14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Теорія</a:t>
            </a:r>
            <a:r>
              <a:rPr sz="3000" b="1" spc="-8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мотиваційних</a:t>
            </a:r>
            <a:r>
              <a:rPr sz="3000" b="1" spc="-7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5B0F00"/>
                </a:solidFill>
                <a:latin typeface="Arial"/>
                <a:cs typeface="Arial"/>
              </a:rPr>
              <a:t>ансамблів</a:t>
            </a:r>
            <a:r>
              <a:rPr sz="3000" b="1" spc="-15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75"/>
              </a:spcBef>
            </a:pP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Мотивація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відбувається шляхом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накладання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зовнішніх символів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на </a:t>
            </a:r>
            <a:r>
              <a:rPr sz="3000" b="1" spc="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внутрішні</a:t>
            </a:r>
            <a:r>
              <a:rPr sz="3000" b="1" spc="-9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мотиви</a:t>
            </a:r>
            <a:r>
              <a:rPr sz="3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поведінки</a:t>
            </a:r>
            <a:r>
              <a:rPr sz="3000" b="1" spc="-10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20" dirty="0">
                <a:solidFill>
                  <a:srgbClr val="BA3B21"/>
                </a:solidFill>
                <a:latin typeface="Arial"/>
                <a:cs typeface="Arial"/>
              </a:rPr>
              <a:t>людини</a:t>
            </a:r>
            <a:r>
              <a:rPr sz="3000" b="1" spc="-2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2800" y="1244362"/>
            <a:ext cx="6849109" cy="187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ЗМІСТОВНІ</a:t>
            </a:r>
            <a:r>
              <a:rPr sz="3000" b="1" spc="-8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ТЕОРІЇ</a:t>
            </a:r>
            <a:r>
              <a:rPr sz="3000" b="1" spc="-8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25" dirty="0">
                <a:solidFill>
                  <a:srgbClr val="5B0F00"/>
                </a:solidFill>
                <a:latin typeface="Arial"/>
                <a:cs typeface="Arial"/>
              </a:rPr>
              <a:t>МОТИВУВАННЯ</a:t>
            </a:r>
            <a:r>
              <a:rPr sz="3000" b="1" spc="-2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70"/>
              </a:spcBef>
            </a:pP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приділяють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основну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увагу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25" dirty="0">
                <a:solidFill>
                  <a:srgbClr val="BA3B21"/>
                </a:solidFill>
                <a:latin typeface="Arial"/>
                <a:cs typeface="Arial"/>
              </a:rPr>
              <a:t>тому</a:t>
            </a:r>
            <a:r>
              <a:rPr sz="3000" b="1" spc="-25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3000" b="1" spc="-145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що </a:t>
            </a:r>
            <a:r>
              <a:rPr sz="3000" b="1" spc="-81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саме лежить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в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основі спонукання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людини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до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тих</a:t>
            </a:r>
            <a:r>
              <a:rPr sz="30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чи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інших</a:t>
            </a:r>
            <a:r>
              <a:rPr sz="30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30" dirty="0">
                <a:solidFill>
                  <a:srgbClr val="BA3B21"/>
                </a:solidFill>
                <a:latin typeface="Arial"/>
                <a:cs typeface="Arial"/>
              </a:rPr>
              <a:t>дій</a:t>
            </a:r>
            <a:r>
              <a:rPr sz="3000" b="1" spc="-3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5525" y="917587"/>
            <a:ext cx="7854950" cy="2333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ПРОЦЕСУАЛЬНІ</a:t>
            </a:r>
            <a:r>
              <a:rPr sz="30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ТЕОРІЇ</a:t>
            </a:r>
            <a:r>
              <a:rPr sz="3000" b="1" spc="-8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25" dirty="0">
                <a:solidFill>
                  <a:srgbClr val="5B0F00"/>
                </a:solidFill>
                <a:latin typeface="Arial"/>
                <a:cs typeface="Arial"/>
              </a:rPr>
              <a:t>МОТИВУВАННЯ</a:t>
            </a:r>
            <a:r>
              <a:rPr sz="3000" b="1" spc="-25" dirty="0">
                <a:solidFill>
                  <a:srgbClr val="5B0F00"/>
                </a:solidFill>
                <a:latin typeface="Tahoma"/>
                <a:cs typeface="Tahoma"/>
              </a:rPr>
              <a:t>: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70"/>
              </a:spcBef>
            </a:pP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розглядають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процес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мотивування як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послідовність певних </a:t>
            </a:r>
            <a:r>
              <a:rPr sz="3000" b="1" spc="-15" dirty="0">
                <a:solidFill>
                  <a:srgbClr val="BA3B21"/>
                </a:solidFill>
                <a:latin typeface="Arial"/>
                <a:cs typeface="Arial"/>
              </a:rPr>
              <a:t>причин</a:t>
            </a:r>
            <a:r>
              <a:rPr sz="3000" b="1" spc="-15" dirty="0">
                <a:solidFill>
                  <a:srgbClr val="BA3B21"/>
                </a:solidFill>
                <a:latin typeface="Tahoma"/>
                <a:cs typeface="Tahoma"/>
              </a:rPr>
              <a:t>,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що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зумовлюють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зміну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ставлення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людини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до </a:t>
            </a:r>
            <a:r>
              <a:rPr sz="3000" b="1" spc="-81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20" dirty="0">
                <a:solidFill>
                  <a:srgbClr val="BA3B21"/>
                </a:solidFill>
                <a:latin typeface="Arial"/>
                <a:cs typeface="Arial"/>
              </a:rPr>
              <a:t>роботи</a:t>
            </a:r>
            <a:r>
              <a:rPr sz="30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3000" b="1" spc="-13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що</a:t>
            </a:r>
            <a:r>
              <a:rPr sz="30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виконується</a:t>
            </a:r>
            <a:r>
              <a:rPr sz="30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30" dirty="0">
                <a:solidFill>
                  <a:srgbClr val="BA3B21"/>
                </a:solidFill>
                <a:latin typeface="Arial"/>
                <a:cs typeface="Arial"/>
              </a:rPr>
              <a:t>нею</a:t>
            </a:r>
            <a:r>
              <a:rPr sz="3000" b="1" spc="-3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75" y="201836"/>
            <a:ext cx="5374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ТЕОРІЇ</a:t>
            </a:r>
            <a:r>
              <a:rPr spc="-120" dirty="0"/>
              <a:t> </a:t>
            </a:r>
            <a:r>
              <a:rPr spc="-30" dirty="0"/>
              <a:t>МОТИВУВАННЯ</a:t>
            </a:r>
            <a:r>
              <a:rPr spc="-30" dirty="0">
                <a:latin typeface="Tahoma"/>
                <a:cs typeface="Tahom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5525" y="1095785"/>
            <a:ext cx="7131684" cy="255905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3000" b="1" spc="-520" dirty="0">
                <a:solidFill>
                  <a:srgbClr val="5B0F00"/>
                </a:solidFill>
                <a:latin typeface="Tahoma"/>
                <a:cs typeface="Tahoma"/>
              </a:rPr>
              <a:t>1</a:t>
            </a:r>
            <a:r>
              <a:rPr sz="3000" b="1" spc="-254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r>
              <a:rPr sz="3000" b="1" spc="-12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30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управлінн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3000" b="1" spc="-7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з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3000" b="1" spc="-8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цілям</a:t>
            </a:r>
            <a:r>
              <a:rPr sz="3000" b="1" spc="10" dirty="0">
                <a:solidFill>
                  <a:srgbClr val="5B0F00"/>
                </a:solidFill>
                <a:latin typeface="Arial"/>
                <a:cs typeface="Arial"/>
              </a:rPr>
              <a:t>и</a:t>
            </a:r>
            <a:r>
              <a:rPr sz="3000" b="1" spc="-105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75"/>
              </a:spcBef>
            </a:pP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Як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саме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конкретність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визначеність </a:t>
            </a:r>
            <a:r>
              <a:rPr sz="3000" b="1" spc="-819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мети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у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взаємодії між керівником та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підлеглими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сприяє успішності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BA3B21"/>
                </a:solidFill>
                <a:latin typeface="Arial"/>
                <a:cs typeface="Arial"/>
              </a:rPr>
              <a:t>діяльності</a:t>
            </a:r>
            <a:r>
              <a:rPr sz="3000" b="1" spc="-15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75" y="201836"/>
            <a:ext cx="5374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ТЕОРІЇ</a:t>
            </a:r>
            <a:r>
              <a:rPr spc="-120" dirty="0"/>
              <a:t> </a:t>
            </a:r>
            <a:r>
              <a:rPr spc="-30" dirty="0"/>
              <a:t>МОТИВУВАННЯ</a:t>
            </a:r>
            <a:r>
              <a:rPr spc="-30" dirty="0">
                <a:latin typeface="Tahoma"/>
                <a:cs typeface="Tahom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5525" y="1095785"/>
            <a:ext cx="7281545" cy="301625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3000" b="1" spc="-204" dirty="0">
                <a:solidFill>
                  <a:srgbClr val="5B0F00"/>
                </a:solidFill>
                <a:latin typeface="Tahoma"/>
                <a:cs typeface="Tahoma"/>
              </a:rPr>
              <a:t>2.</a:t>
            </a:r>
            <a:r>
              <a:rPr sz="3000" b="1" spc="-12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30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підкріплення</a:t>
            </a:r>
            <a:r>
              <a:rPr sz="3000" b="1" spc="-105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75"/>
              </a:spcBef>
            </a:pP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Розглядає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поведінку працівника в </a:t>
            </a:r>
            <a:r>
              <a:rPr sz="3000" b="1" spc="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залежності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від</a:t>
            </a:r>
            <a:r>
              <a:rPr sz="3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зовнішніх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BA3B21"/>
                </a:solidFill>
                <a:latin typeface="Arial"/>
                <a:cs typeface="Arial"/>
              </a:rPr>
              <a:t>чинників</a:t>
            </a:r>
            <a:r>
              <a:rPr sz="3000" b="1" spc="-15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3000" b="1" spc="-14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що </a:t>
            </a:r>
            <a:r>
              <a:rPr sz="3000" b="1" spc="-819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спонукають його до визначених дій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і </a:t>
            </a:r>
            <a:r>
              <a:rPr sz="3000" b="1" spc="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переконують в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обранні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правильного </a:t>
            </a:r>
            <a:r>
              <a:rPr sz="3000" b="1" spc="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шляху</a:t>
            </a:r>
            <a:r>
              <a:rPr sz="30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у</a:t>
            </a:r>
            <a:r>
              <a:rPr sz="30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своїй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BA3B21"/>
                </a:solidFill>
                <a:latin typeface="Arial"/>
                <a:cs typeface="Arial"/>
              </a:rPr>
              <a:t>діяльності</a:t>
            </a:r>
            <a:r>
              <a:rPr sz="3000" b="1" spc="-15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75" y="201836"/>
            <a:ext cx="5374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ТЕОРІЇ</a:t>
            </a:r>
            <a:r>
              <a:rPr spc="-120" dirty="0"/>
              <a:t> </a:t>
            </a:r>
            <a:r>
              <a:rPr spc="-30" dirty="0"/>
              <a:t>МОТИВУВАННЯ</a:t>
            </a:r>
            <a:r>
              <a:rPr spc="-30" dirty="0">
                <a:latin typeface="Tahoma"/>
                <a:cs typeface="Tahom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5525" y="1095785"/>
            <a:ext cx="7543165" cy="210185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3000" b="1" spc="-195" dirty="0">
                <a:solidFill>
                  <a:srgbClr val="5B0F00"/>
                </a:solidFill>
                <a:latin typeface="Tahoma"/>
                <a:cs typeface="Tahoma"/>
              </a:rPr>
              <a:t>3.</a:t>
            </a:r>
            <a:r>
              <a:rPr sz="3000" b="1" spc="-12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Пірамід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а</a:t>
            </a:r>
            <a:r>
              <a:rPr sz="3000" b="1" spc="-6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потреб</a:t>
            </a:r>
            <a:r>
              <a:rPr sz="3000" b="1" spc="-8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Маслоу</a:t>
            </a:r>
            <a:r>
              <a:rPr sz="3000" b="1" spc="-105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75"/>
              </a:spcBef>
            </a:pP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Описує ієрархію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фізіологічних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та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психологічних</a:t>
            </a:r>
            <a:r>
              <a:rPr sz="3000" b="1" spc="-114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первинних</a:t>
            </a:r>
            <a:r>
              <a:rPr sz="3000" b="1" spc="-11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3000" b="1" spc="-11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вторинних </a:t>
            </a:r>
            <a:r>
              <a:rPr sz="3000" b="1" spc="-819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потреб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20" dirty="0">
                <a:solidFill>
                  <a:srgbClr val="BA3B21"/>
                </a:solidFill>
                <a:latin typeface="Arial"/>
                <a:cs typeface="Arial"/>
              </a:rPr>
              <a:t>людини</a:t>
            </a:r>
            <a:r>
              <a:rPr sz="3000" b="1" spc="-2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75" y="201836"/>
            <a:ext cx="5374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ТЕОРІЇ</a:t>
            </a:r>
            <a:r>
              <a:rPr spc="-120" dirty="0"/>
              <a:t> </a:t>
            </a:r>
            <a:r>
              <a:rPr spc="-30" dirty="0"/>
              <a:t>МОТИВУВАННЯ</a:t>
            </a:r>
            <a:r>
              <a:rPr spc="-30" dirty="0">
                <a:latin typeface="Tahoma"/>
                <a:cs typeface="Tahom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5525" y="1219610"/>
            <a:ext cx="7687309" cy="2206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5" dirty="0">
                <a:solidFill>
                  <a:srgbClr val="5B0F00"/>
                </a:solidFill>
                <a:latin typeface="Tahoma"/>
                <a:cs typeface="Tahoma"/>
              </a:rPr>
              <a:t>4.</a:t>
            </a:r>
            <a:r>
              <a:rPr sz="3000" b="1" spc="-15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Теорія</a:t>
            </a:r>
            <a:r>
              <a:rPr sz="3000" b="1" spc="-9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75" dirty="0">
                <a:solidFill>
                  <a:srgbClr val="5B0F00"/>
                </a:solidFill>
                <a:latin typeface="Tahoma"/>
                <a:cs typeface="Tahoma"/>
              </a:rPr>
              <a:t>ERG.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2775"/>
              </a:spcBef>
            </a:pPr>
            <a:r>
              <a:rPr sz="3000" b="1" spc="-20" dirty="0">
                <a:solidFill>
                  <a:srgbClr val="BA3B21"/>
                </a:solidFill>
                <a:latin typeface="Arial"/>
                <a:cs typeface="Arial"/>
              </a:rPr>
              <a:t>Пояснює</a:t>
            </a:r>
            <a:r>
              <a:rPr sz="3000" b="1" spc="-20" dirty="0">
                <a:solidFill>
                  <a:srgbClr val="BA3B21"/>
                </a:solidFill>
                <a:latin typeface="Tahoma"/>
                <a:cs typeface="Tahoma"/>
              </a:rPr>
              <a:t>,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як можуть змінюватися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 потреби</a:t>
            </a:r>
            <a:r>
              <a:rPr sz="3000" b="1" spc="-11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20" dirty="0">
                <a:solidFill>
                  <a:srgbClr val="BA3B21"/>
                </a:solidFill>
                <a:latin typeface="Arial"/>
                <a:cs typeface="Arial"/>
              </a:rPr>
              <a:t>людини</a:t>
            </a:r>
            <a:r>
              <a:rPr sz="30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3000" b="1" spc="-15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розглядаючи</a:t>
            </a:r>
            <a:r>
              <a:rPr sz="30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вторинні </a:t>
            </a:r>
            <a:r>
              <a:rPr sz="3000" b="1" spc="-819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BA3B21"/>
                </a:solidFill>
                <a:latin typeface="Arial"/>
                <a:cs typeface="Arial"/>
              </a:rPr>
              <a:t>потреби</a:t>
            </a:r>
            <a:r>
              <a:rPr sz="3000" b="1" spc="-15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75" y="201836"/>
            <a:ext cx="5374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ТЕОРІЇ</a:t>
            </a:r>
            <a:r>
              <a:rPr spc="-120" dirty="0"/>
              <a:t> </a:t>
            </a:r>
            <a:r>
              <a:rPr spc="-30" dirty="0"/>
              <a:t>МОТИВУВАННЯ</a:t>
            </a:r>
            <a:r>
              <a:rPr spc="-30" dirty="0">
                <a:latin typeface="Tahoma"/>
                <a:cs typeface="Tahom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5525" y="1219610"/>
            <a:ext cx="7284084" cy="1749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50" dirty="0">
                <a:solidFill>
                  <a:srgbClr val="5B0F00"/>
                </a:solidFill>
                <a:latin typeface="Tahoma"/>
                <a:cs typeface="Tahoma"/>
              </a:rPr>
              <a:t>5</a:t>
            </a:r>
            <a:r>
              <a:rPr sz="3000" b="1" spc="-120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r>
              <a:rPr sz="3000" b="1" spc="-125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я</a:t>
            </a:r>
            <a:r>
              <a:rPr sz="30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трьо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х</a:t>
            </a:r>
            <a:r>
              <a:rPr sz="3000" b="1" spc="-7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5B0F00"/>
                </a:solidFill>
                <a:latin typeface="Arial"/>
                <a:cs typeface="Arial"/>
              </a:rPr>
              <a:t>потреб</a:t>
            </a:r>
            <a:r>
              <a:rPr sz="3000" b="1" spc="-105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2775"/>
              </a:spcBef>
            </a:pP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Розглядає</a:t>
            </a:r>
            <a:r>
              <a:rPr sz="30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вторинні</a:t>
            </a:r>
            <a:r>
              <a:rPr sz="30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потреби</a:t>
            </a:r>
            <a:r>
              <a:rPr sz="3000" b="1" spc="-10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у</a:t>
            </a:r>
            <a:r>
              <a:rPr sz="3000" b="1" spc="-9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20" dirty="0">
                <a:solidFill>
                  <a:srgbClr val="BA3B21"/>
                </a:solidFill>
                <a:latin typeface="Arial"/>
                <a:cs typeface="Arial"/>
              </a:rPr>
              <a:t>владі</a:t>
            </a:r>
            <a:r>
              <a:rPr sz="3000" b="1" spc="-20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3000" b="1" spc="-145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у </a:t>
            </a:r>
            <a:r>
              <a:rPr sz="3000" b="1" spc="-81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BA3B21"/>
                </a:solidFill>
                <a:latin typeface="Arial"/>
                <a:cs typeface="Arial"/>
              </a:rPr>
              <a:t>приналежності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30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3000" b="1" spc="-15" dirty="0">
                <a:solidFill>
                  <a:srgbClr val="BA3B21"/>
                </a:solidFill>
                <a:latin typeface="Arial"/>
                <a:cs typeface="Arial"/>
              </a:rPr>
              <a:t>успішності</a:t>
            </a:r>
            <a:r>
              <a:rPr sz="3000" b="1" spc="-15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75" y="201836"/>
            <a:ext cx="53740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ТЕОРІЇ</a:t>
            </a:r>
            <a:r>
              <a:rPr spc="-120" dirty="0"/>
              <a:t> </a:t>
            </a:r>
            <a:r>
              <a:rPr spc="-30" dirty="0"/>
              <a:t>МОТИВУВАННЯ</a:t>
            </a:r>
            <a:r>
              <a:rPr spc="-30" dirty="0">
                <a:latin typeface="Tahoma"/>
                <a:cs typeface="Tahoma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5525" y="1074390"/>
            <a:ext cx="7351395" cy="3397885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3000" b="1" spc="-75" dirty="0">
                <a:solidFill>
                  <a:srgbClr val="5B0F00"/>
                </a:solidFill>
                <a:latin typeface="Tahoma"/>
                <a:cs typeface="Tahoma"/>
              </a:rPr>
              <a:t>6.</a:t>
            </a:r>
            <a:r>
              <a:rPr sz="3000" b="1" spc="-140" dirty="0">
                <a:solidFill>
                  <a:srgbClr val="5B0F00"/>
                </a:solidFill>
                <a:latin typeface="Tahoma"/>
                <a:cs typeface="Tahoma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Двохфакторна</a:t>
            </a:r>
            <a:r>
              <a:rPr sz="3000" b="1" spc="-8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5B0F00"/>
                </a:solidFill>
                <a:latin typeface="Arial"/>
                <a:cs typeface="Arial"/>
              </a:rPr>
              <a:t>теорія</a:t>
            </a:r>
            <a:r>
              <a:rPr sz="3000" b="1" spc="-85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3000" b="1" spc="-20" dirty="0">
                <a:solidFill>
                  <a:srgbClr val="5B0F00"/>
                </a:solidFill>
                <a:latin typeface="Arial"/>
                <a:cs typeface="Arial"/>
              </a:rPr>
              <a:t>Ф</a:t>
            </a:r>
            <a:r>
              <a:rPr sz="3000" b="1" spc="-20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r>
              <a:rPr sz="3000" b="1" spc="-20" dirty="0">
                <a:solidFill>
                  <a:srgbClr val="5B0F00"/>
                </a:solidFill>
                <a:latin typeface="Arial"/>
                <a:cs typeface="Arial"/>
              </a:rPr>
              <a:t>Герцберга</a:t>
            </a:r>
            <a:r>
              <a:rPr sz="3000" b="1" spc="-20" dirty="0">
                <a:solidFill>
                  <a:srgbClr val="5B0F00"/>
                </a:solidFill>
                <a:latin typeface="Tahoma"/>
                <a:cs typeface="Tahoma"/>
              </a:rPr>
              <a:t>.</a:t>
            </a:r>
            <a:endParaRPr sz="3000">
              <a:latin typeface="Tahoma"/>
              <a:cs typeface="Tahoma"/>
            </a:endParaRPr>
          </a:p>
          <a:p>
            <a:pPr marL="12700" marR="5080">
              <a:lnSpc>
                <a:spcPct val="101000"/>
              </a:lnSpc>
              <a:spcBef>
                <a:spcPts val="960"/>
              </a:spcBef>
            </a:pP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Розділяє</a:t>
            </a:r>
            <a:r>
              <a:rPr sz="2600" b="1" spc="-7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15" dirty="0">
                <a:solidFill>
                  <a:srgbClr val="BA3B21"/>
                </a:solidFill>
                <a:latin typeface="Arial"/>
                <a:cs typeface="Arial"/>
              </a:rPr>
              <a:t>фактори</a:t>
            </a:r>
            <a:r>
              <a:rPr sz="2600" b="1" spc="-15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600" b="1" spc="-120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що</a:t>
            </a:r>
            <a:r>
              <a:rPr sz="26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спонукають</a:t>
            </a:r>
            <a:r>
              <a:rPr sz="26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людей</a:t>
            </a:r>
            <a:r>
              <a:rPr sz="26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до </a:t>
            </a:r>
            <a:r>
              <a:rPr sz="2600" b="1" spc="-70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BA3B21"/>
                </a:solidFill>
                <a:latin typeface="Arial"/>
                <a:cs typeface="Arial"/>
              </a:rPr>
              <a:t>дій</a:t>
            </a:r>
            <a:r>
              <a:rPr sz="2600" b="1" spc="-25" dirty="0">
                <a:solidFill>
                  <a:srgbClr val="BA3B21"/>
                </a:solidFill>
                <a:latin typeface="Tahoma"/>
                <a:cs typeface="Tahoma"/>
              </a:rPr>
              <a:t>,</a:t>
            </a:r>
            <a:r>
              <a:rPr sz="2600" b="1" spc="-114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BA3B21"/>
                </a:solidFill>
                <a:latin typeface="Arial"/>
                <a:cs typeface="Arial"/>
              </a:rPr>
              <a:t>на</a:t>
            </a:r>
            <a:r>
              <a:rPr sz="26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гігієнічні</a:t>
            </a:r>
            <a:r>
              <a:rPr sz="2600" b="1" spc="-6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BA3B21"/>
                </a:solidFill>
                <a:latin typeface="Arial"/>
                <a:cs typeface="Arial"/>
              </a:rPr>
              <a:t>фактори</a:t>
            </a:r>
            <a:r>
              <a:rPr sz="26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6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15" dirty="0">
                <a:solidFill>
                  <a:srgbClr val="BA3B21"/>
                </a:solidFill>
                <a:latin typeface="Arial"/>
                <a:cs typeface="Arial"/>
              </a:rPr>
              <a:t>мотивації</a:t>
            </a:r>
            <a:r>
              <a:rPr sz="2600" b="1" spc="-15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190500">
              <a:lnSpc>
                <a:spcPct val="101000"/>
              </a:lnSpc>
              <a:spcBef>
                <a:spcPts val="975"/>
              </a:spcBef>
            </a:pPr>
            <a:r>
              <a:rPr sz="2600" b="1" spc="-5" dirty="0">
                <a:solidFill>
                  <a:srgbClr val="5B0F00"/>
                </a:solidFill>
                <a:latin typeface="Arial"/>
                <a:cs typeface="Arial"/>
              </a:rPr>
              <a:t>Гігієнічні</a:t>
            </a:r>
            <a:r>
              <a:rPr sz="2600" b="1" spc="-8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BA3B21"/>
                </a:solidFill>
                <a:latin typeface="Tahoma"/>
                <a:cs typeface="Tahoma"/>
              </a:rPr>
              <a:t>—</a:t>
            </a:r>
            <a:r>
              <a:rPr sz="2600" b="1" spc="-125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комфортність</a:t>
            </a:r>
            <a:r>
              <a:rPr sz="2600" b="1" spc="-8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600" b="1" spc="-9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сприятливість </a:t>
            </a:r>
            <a:r>
              <a:rPr sz="2600" b="1" spc="-71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15" dirty="0">
                <a:solidFill>
                  <a:srgbClr val="BA3B21"/>
                </a:solidFill>
                <a:latin typeface="Arial"/>
                <a:cs typeface="Arial"/>
              </a:rPr>
              <a:t>середовища</a:t>
            </a:r>
            <a:r>
              <a:rPr sz="2600" b="1" spc="-15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425450">
              <a:lnSpc>
                <a:spcPct val="101000"/>
              </a:lnSpc>
              <a:spcBef>
                <a:spcPts val="975"/>
              </a:spcBef>
            </a:pPr>
            <a:r>
              <a:rPr sz="2600" b="1" dirty="0">
                <a:solidFill>
                  <a:srgbClr val="5B0F00"/>
                </a:solidFill>
                <a:latin typeface="Arial"/>
                <a:cs typeface="Arial"/>
              </a:rPr>
              <a:t>Мотивації</a:t>
            </a:r>
            <a:r>
              <a:rPr sz="2600" b="1" spc="-90" dirty="0">
                <a:solidFill>
                  <a:srgbClr val="5B0F00"/>
                </a:solidFill>
                <a:latin typeface="Arial"/>
                <a:cs typeface="Arial"/>
              </a:rPr>
              <a:t> </a:t>
            </a:r>
            <a:r>
              <a:rPr sz="2600" b="1" spc="-25" dirty="0">
                <a:solidFill>
                  <a:srgbClr val="BA3B21"/>
                </a:solidFill>
                <a:latin typeface="Tahoma"/>
                <a:cs typeface="Tahoma"/>
              </a:rPr>
              <a:t>—</a:t>
            </a:r>
            <a:r>
              <a:rPr sz="2600" b="1" spc="-125" dirty="0">
                <a:solidFill>
                  <a:srgbClr val="BA3B21"/>
                </a:solidFill>
                <a:latin typeface="Tahoma"/>
                <a:cs typeface="Tahoma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дійсно</a:t>
            </a:r>
            <a:r>
              <a:rPr sz="2600" b="1" spc="-7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важливе</a:t>
            </a:r>
            <a:r>
              <a:rPr sz="26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та</a:t>
            </a:r>
            <a:r>
              <a:rPr sz="26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цікаве</a:t>
            </a:r>
            <a:r>
              <a:rPr sz="2600" b="1" spc="-80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BA3B21"/>
                </a:solidFill>
                <a:latin typeface="Arial"/>
                <a:cs typeface="Arial"/>
              </a:rPr>
              <a:t>для </a:t>
            </a:r>
            <a:r>
              <a:rPr sz="2600" b="1" spc="-705" dirty="0">
                <a:solidFill>
                  <a:srgbClr val="BA3B21"/>
                </a:solidFill>
                <a:latin typeface="Arial"/>
                <a:cs typeface="Arial"/>
              </a:rPr>
              <a:t> </a:t>
            </a:r>
            <a:r>
              <a:rPr sz="2600" b="1" spc="-20" dirty="0">
                <a:solidFill>
                  <a:srgbClr val="BA3B21"/>
                </a:solidFill>
                <a:latin typeface="Arial"/>
                <a:cs typeface="Arial"/>
              </a:rPr>
              <a:t>людини</a:t>
            </a:r>
            <a:r>
              <a:rPr sz="2600" b="1" spc="-20" dirty="0">
                <a:solidFill>
                  <a:srgbClr val="BA3B21"/>
                </a:solidFill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292</Words>
  <Application>Microsoft Office PowerPoint</Application>
  <PresentationFormat>Экран (16:9)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Презентация PowerPoint</vt:lpstr>
      <vt:lpstr>Презентация PowerPoint</vt:lpstr>
      <vt:lpstr>Презентация PowerPoint</vt:lpstr>
      <vt:lpstr>ТЕОРІЇ МОТИВУВАННЯ:</vt:lpstr>
      <vt:lpstr>ТЕОРІЇ МОТИВУВАННЯ:</vt:lpstr>
      <vt:lpstr>ТЕОРІЇ МОТИВУВАННЯ:</vt:lpstr>
      <vt:lpstr>ТЕОРІЇ МОТИВУВАННЯ:</vt:lpstr>
      <vt:lpstr>ТЕОРІЇ МОТИВУВАННЯ:</vt:lpstr>
      <vt:lpstr>ТЕОРІЇ МОТИВУВАННЯ:</vt:lpstr>
      <vt:lpstr>ТЕОРІЇ МОТИВУВАННЯ:</vt:lpstr>
      <vt:lpstr>ТЕОРІЇ МОТИВУВАННЯ:</vt:lpstr>
      <vt:lpstr>ТЕОРІЇ МОТИВУВАННЯ: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1</cp:revision>
  <dcterms:created xsi:type="dcterms:W3CDTF">2021-11-04T22:22:55Z</dcterms:created>
  <dcterms:modified xsi:type="dcterms:W3CDTF">2021-11-04T22:27:01Z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