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93E"/>
    <a:srgbClr val="99FF33"/>
    <a:srgbClr val="0000FF"/>
    <a:srgbClr val="5ADDE4"/>
    <a:srgbClr val="3CB3D8"/>
    <a:srgbClr val="FF5050"/>
    <a:srgbClr val="66FFCC"/>
    <a:srgbClr val="00CCFF"/>
    <a:srgbClr val="00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cap="none" dirty="0">
                <a:ln/>
                <a:solidFill>
                  <a:srgbClr val="31B93E"/>
                </a:solidFill>
              </a:rPr>
              <a:t>Нормативно-</a:t>
            </a:r>
            <a:r>
              <a:rPr lang="ru-RU" b="1" cap="none" dirty="0" err="1">
                <a:ln/>
                <a:solidFill>
                  <a:srgbClr val="31B93E"/>
                </a:solidFill>
              </a:rPr>
              <a:t>правові</a:t>
            </a:r>
            <a:r>
              <a:rPr lang="ru-RU" b="1" cap="none" dirty="0">
                <a:ln/>
                <a:solidFill>
                  <a:srgbClr val="31B93E"/>
                </a:solidFill>
              </a:rPr>
              <a:t> засади </a:t>
            </a:r>
            <a:r>
              <a:rPr lang="ru-RU" b="1" cap="none" dirty="0" err="1">
                <a:ln/>
                <a:solidFill>
                  <a:srgbClr val="31B93E"/>
                </a:solidFill>
              </a:rPr>
              <a:t>екологічної</a:t>
            </a:r>
            <a:r>
              <a:rPr lang="ru-RU" b="1" cap="none" dirty="0">
                <a:ln/>
                <a:solidFill>
                  <a:srgbClr val="31B93E"/>
                </a:solidFill>
              </a:rPr>
              <a:t> </a:t>
            </a:r>
            <a:r>
              <a:rPr lang="ru-RU" b="1" cap="none" dirty="0" err="1" smtClean="0">
                <a:ln/>
                <a:solidFill>
                  <a:srgbClr val="31B93E"/>
                </a:solidFill>
              </a:rPr>
              <a:t>діяльності</a:t>
            </a:r>
            <a:endParaRPr lang="en-US" b="1" cap="none" dirty="0">
              <a:ln/>
              <a:solidFill>
                <a:srgbClr val="31B9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5" y="2403566"/>
            <a:ext cx="5213266" cy="3466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522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" y="207895"/>
            <a:ext cx="5290457" cy="2585323"/>
          </a:xfrm>
          <a:prstGeom prst="rect">
            <a:avLst/>
          </a:prstGeom>
          <a:solidFill>
            <a:srgbClr val="66FFCC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Метою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вивчення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навчальної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дисципліни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«Нормативно-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правові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засади</a:t>
            </a:r>
          </a:p>
          <a:p>
            <a:pPr algn="ctr"/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екологічної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діяльності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 </a:t>
            </a:r>
            <a:r>
              <a:rPr lang="ru-RU" dirty="0">
                <a:latin typeface="Georgia" panose="02040502050405020303" pitchFamily="18" charset="0"/>
              </a:rPr>
              <a:t>є </a:t>
            </a:r>
            <a:r>
              <a:rPr lang="ru-RU" dirty="0" err="1">
                <a:latin typeface="Georgia" panose="02040502050405020303" pitchFamily="18" charset="0"/>
              </a:rPr>
              <a:t>засвоєння</a:t>
            </a:r>
            <a:r>
              <a:rPr lang="ru-RU" dirty="0">
                <a:latin typeface="Georgia" panose="02040502050405020303" pitchFamily="18" charset="0"/>
              </a:rPr>
              <a:t> теоретико-</a:t>
            </a:r>
            <a:r>
              <a:rPr lang="ru-RU" dirty="0" err="1">
                <a:latin typeface="Georgia" panose="02040502050405020303" pitchFamily="18" charset="0"/>
              </a:rPr>
              <a:t>методологічних</a:t>
            </a:r>
            <a:r>
              <a:rPr lang="ru-RU" dirty="0">
                <a:latin typeface="Georgia" panose="02040502050405020303" pitchFamily="18" charset="0"/>
              </a:rPr>
              <a:t> основ з </a:t>
            </a:r>
            <a:r>
              <a:rPr lang="ru-RU" dirty="0" err="1">
                <a:latin typeface="Georgia" panose="02040502050405020303" pitchFamily="18" charset="0"/>
              </a:rPr>
              <a:t>екологічного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>
                <a:latin typeface="Georgia" panose="02040502050405020303" pitchFamily="18" charset="0"/>
              </a:rPr>
              <a:t>права та </a:t>
            </a:r>
            <a:r>
              <a:rPr lang="ru-RU" dirty="0" err="1">
                <a:latin typeface="Georgia" panose="02040502050405020303" pitchFamily="18" charset="0"/>
              </a:rPr>
              <a:t>змісту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вимог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законодавства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що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регулює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відносини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сфері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охорони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 err="1">
                <a:latin typeface="Georgia" panose="02040502050405020303" pitchFamily="18" charset="0"/>
              </a:rPr>
              <a:t>навколишнього</a:t>
            </a:r>
            <a:r>
              <a:rPr lang="ru-RU" dirty="0">
                <a:latin typeface="Georgia" panose="02040502050405020303" pitchFamily="18" charset="0"/>
              </a:rPr>
              <a:t> природного </a:t>
            </a:r>
            <a:r>
              <a:rPr lang="ru-RU" dirty="0" err="1">
                <a:latin typeface="Georgia" panose="02040502050405020303" pitchFamily="18" charset="0"/>
              </a:rPr>
              <a:t>середовища</a:t>
            </a:r>
            <a:r>
              <a:rPr lang="ru-RU" dirty="0">
                <a:latin typeface="Georgia" panose="02040502050405020303" pitchFamily="18" charset="0"/>
              </a:rPr>
              <a:t>, з метою </a:t>
            </a:r>
            <a:r>
              <a:rPr lang="ru-RU" dirty="0" err="1">
                <a:latin typeface="Georgia" panose="02040502050405020303" pitchFamily="18" charset="0"/>
              </a:rPr>
              <a:t>використання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подальшій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 err="1">
                <a:latin typeface="Georgia" panose="02040502050405020303" pitchFamily="18" charset="0"/>
              </a:rPr>
              <a:t>професійній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діяльності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9314" y="3008871"/>
            <a:ext cx="6096000" cy="3139321"/>
          </a:xfrm>
          <a:prstGeom prst="rect">
            <a:avLst/>
          </a:prstGeom>
          <a:solidFill>
            <a:srgbClr val="66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>
                <a:latin typeface="Georgia" panose="02040502050405020303" pitchFamily="18" charset="0"/>
              </a:rPr>
              <a:t>Основними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завданнями</a:t>
            </a:r>
            <a:r>
              <a:rPr lang="ru-RU" b="1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вивчення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дисципліни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«Нормативно-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правові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засади</a:t>
            </a:r>
          </a:p>
          <a:p>
            <a:pPr algn="ctr"/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екологічної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діяльності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 </a:t>
            </a:r>
            <a:r>
              <a:rPr lang="ru-RU" dirty="0">
                <a:latin typeface="Georgia" panose="02040502050405020303" pitchFamily="18" charset="0"/>
              </a:rPr>
              <a:t>є </a:t>
            </a:r>
            <a:r>
              <a:rPr lang="ru-RU" dirty="0" err="1">
                <a:latin typeface="Georgia" panose="02040502050405020303" pitchFamily="18" charset="0"/>
              </a:rPr>
              <a:t>отримання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компетенцій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які</a:t>
            </a:r>
            <a:r>
              <a:rPr lang="ru-RU" dirty="0">
                <a:latin typeface="Georgia" panose="02040502050405020303" pitchFamily="18" charset="0"/>
              </a:rPr>
              <a:t> дозволять </a:t>
            </a:r>
            <a:r>
              <a:rPr lang="ru-RU" dirty="0" err="1">
                <a:latin typeface="Georgia" panose="02040502050405020303" pitchFamily="18" charset="0"/>
              </a:rPr>
              <a:t>одержувати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 err="1">
                <a:latin typeface="Georgia" panose="02040502050405020303" pitchFamily="18" charset="0"/>
              </a:rPr>
              <a:t>інформацію</a:t>
            </a:r>
            <a:r>
              <a:rPr lang="ru-RU" dirty="0">
                <a:latin typeface="Georgia" panose="02040502050405020303" pitchFamily="18" charset="0"/>
              </a:rPr>
              <a:t> про </a:t>
            </a:r>
            <a:r>
              <a:rPr lang="ru-RU" dirty="0" err="1">
                <a:latin typeface="Georgia" panose="02040502050405020303" pitchFamily="18" charset="0"/>
              </a:rPr>
              <a:t>зміст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української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екологічної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доктрини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положення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загальнодержавних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>
                <a:latin typeface="Georgia" panose="02040502050405020303" pitchFamily="18" charset="0"/>
              </a:rPr>
              <a:t>та </a:t>
            </a:r>
            <a:r>
              <a:rPr lang="ru-RU" dirty="0" err="1">
                <a:latin typeface="Georgia" panose="02040502050405020303" pitchFamily="18" charset="0"/>
              </a:rPr>
              <a:t>регіональних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екологічних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програм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відповідність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вимогам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суміжних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галузей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 err="1">
                <a:latin typeface="Georgia" panose="02040502050405020303" pitchFamily="18" charset="0"/>
              </a:rPr>
              <a:t>законодавства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України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щодо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охорони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збереження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природних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ресурсів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технічним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>
                <a:latin typeface="Georgia" panose="02040502050405020303" pitchFamily="18" charset="0"/>
              </a:rPr>
              <a:t>нормам і стандартам.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Обласне управління екології про пріоритетні напрямки покращення стану  довкілля Черкащини | Черкаська районна адміні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4" y="404949"/>
            <a:ext cx="4579752" cy="2388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Природне явище: екологічні проекти залишаються пріоритетними для ГМК —  Статті — GMK 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6" y="3008871"/>
            <a:ext cx="4896098" cy="2754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513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011" y="242390"/>
            <a:ext cx="11064240" cy="646331"/>
          </a:xfrm>
          <a:prstGeom prst="rect">
            <a:avLst/>
          </a:prstGeom>
          <a:solidFill>
            <a:srgbClr val="99FF33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У </a:t>
            </a:r>
            <a:r>
              <a:rPr lang="ru-RU" b="1" dirty="0" err="1" smtClean="0">
                <a:latin typeface="Georgia" panose="02040502050405020303" pitchFamily="18" charset="0"/>
              </a:rPr>
              <a:t>результаті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вивчення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навчальної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дисципліни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здобувач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освіти</a:t>
            </a:r>
            <a:r>
              <a:rPr lang="ru-RU" b="1" dirty="0" smtClean="0">
                <a:latin typeface="Georgia" panose="02040502050405020303" pitchFamily="18" charset="0"/>
              </a:rPr>
              <a:t> повинен набути таких</a:t>
            </a:r>
          </a:p>
          <a:p>
            <a:pPr algn="ctr"/>
            <a:r>
              <a:rPr lang="ru-RU" b="1" dirty="0" err="1" smtClean="0">
                <a:latin typeface="Georgia" panose="02040502050405020303" pitchFamily="18" charset="0"/>
              </a:rPr>
              <a:t>практичних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результатів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навчання</a:t>
            </a:r>
            <a:r>
              <a:rPr lang="ru-RU" b="1" dirty="0" smtClean="0">
                <a:latin typeface="Georgia" panose="02040502050405020303" pitchFamily="18" charset="0"/>
              </a:rPr>
              <a:t> (</a:t>
            </a:r>
            <a:r>
              <a:rPr lang="ru-RU" b="1" dirty="0" err="1" smtClean="0">
                <a:latin typeface="Georgia" panose="02040502050405020303" pitchFamily="18" charset="0"/>
              </a:rPr>
              <a:t>знання</a:t>
            </a:r>
            <a:r>
              <a:rPr lang="ru-RU" b="1" dirty="0" smtClean="0"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latin typeface="Georgia" panose="02040502050405020303" pitchFamily="18" charset="0"/>
              </a:rPr>
              <a:t>уміння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</a:rPr>
              <a:t>тощо</a:t>
            </a:r>
            <a:r>
              <a:rPr lang="ru-RU" b="1" dirty="0" smtClean="0">
                <a:latin typeface="Georgia" panose="02040502050405020303" pitchFamily="18" charset="0"/>
              </a:rPr>
              <a:t>) та компетентностей: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011" y="1070542"/>
            <a:ext cx="475488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n w="12700" cmpd="sng">
                  <a:solidFill>
                    <a:srgbClr val="99FF33"/>
                  </a:solidFill>
                  <a:prstDash val="solid"/>
                </a:ln>
                <a:solidFill>
                  <a:srgbClr val="31B9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К4</a:t>
            </a: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dirty="0" err="1">
                <a:latin typeface="Georgia" panose="02040502050405020303" pitchFamily="18" charset="0"/>
              </a:rPr>
              <a:t>Здатність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розробляти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управляти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проєктами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b="1" spc="50" dirty="0">
                <a:ln w="9525" cmpd="sng">
                  <a:solidFill>
                    <a:srgbClr val="99FF33"/>
                  </a:solidFill>
                  <a:prstDash val="solid"/>
                </a:ln>
                <a:solidFill>
                  <a:srgbClr val="31B93E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К6. </a:t>
            </a:r>
            <a:r>
              <a:rPr lang="ru-RU" dirty="0" err="1">
                <a:latin typeface="Georgia" panose="02040502050405020303" pitchFamily="18" charset="0"/>
              </a:rPr>
              <a:t>Здатність</a:t>
            </a:r>
            <a:r>
              <a:rPr lang="ru-RU" dirty="0">
                <a:latin typeface="Georgia" panose="02040502050405020303" pitchFamily="18" charset="0"/>
              </a:rPr>
              <a:t> до </a:t>
            </a:r>
            <a:r>
              <a:rPr lang="ru-RU" dirty="0" err="1">
                <a:latin typeface="Georgia" panose="02040502050405020303" pitchFamily="18" charset="0"/>
              </a:rPr>
              <a:t>пошуку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оброблення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аналізу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 err="1">
                <a:latin typeface="Georgia" panose="02040502050405020303" pitchFamily="18" charset="0"/>
              </a:rPr>
              <a:t>інформації</a:t>
            </a:r>
            <a:r>
              <a:rPr lang="ru-RU" dirty="0">
                <a:latin typeface="Georgia" panose="02040502050405020303" pitchFamily="18" charset="0"/>
              </a:rPr>
              <a:t> з </a:t>
            </a:r>
            <a:r>
              <a:rPr lang="ru-RU" dirty="0" err="1">
                <a:latin typeface="Georgia" panose="02040502050405020303" pitchFamily="18" charset="0"/>
              </a:rPr>
              <a:t>різних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джерел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b="1" spc="50" dirty="0">
                <a:ln w="9525" cmpd="sng">
                  <a:solidFill>
                    <a:srgbClr val="99FF33"/>
                  </a:solidFill>
                  <a:prstDash val="solid"/>
                </a:ln>
                <a:solidFill>
                  <a:srgbClr val="31B93E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К7. </a:t>
            </a:r>
            <a:r>
              <a:rPr lang="ru-RU" dirty="0" err="1">
                <a:latin typeface="Georgia" panose="02040502050405020303" pitchFamily="18" charset="0"/>
              </a:rPr>
              <a:t>Здатність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мотивувати</a:t>
            </a:r>
            <a:r>
              <a:rPr lang="ru-RU" dirty="0">
                <a:latin typeface="Georgia" panose="02040502050405020303" pitchFamily="18" charset="0"/>
              </a:rPr>
              <a:t> людей та </a:t>
            </a:r>
            <a:r>
              <a:rPr lang="ru-RU" dirty="0" err="1">
                <a:latin typeface="Georgia" panose="02040502050405020303" pitchFamily="18" charset="0"/>
              </a:rPr>
              <a:t>рухатись</a:t>
            </a:r>
            <a:r>
              <a:rPr lang="ru-RU" dirty="0">
                <a:latin typeface="Georgia" panose="02040502050405020303" pitchFamily="18" charset="0"/>
              </a:rPr>
              <a:t> до</a:t>
            </a:r>
          </a:p>
          <a:p>
            <a:pPr algn="just"/>
            <a:r>
              <a:rPr lang="ru-RU" dirty="0" err="1">
                <a:latin typeface="Georgia" panose="02040502050405020303" pitchFamily="18" charset="0"/>
              </a:rPr>
              <a:t>спільної</a:t>
            </a:r>
            <a:r>
              <a:rPr lang="ru-RU" dirty="0">
                <a:latin typeface="Georgia" panose="02040502050405020303" pitchFamily="18" charset="0"/>
              </a:rPr>
              <a:t> мети.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6251" y="1070542"/>
            <a:ext cx="60960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spc="50" dirty="0">
                <a:ln w="9525" cmpd="sng">
                  <a:solidFill>
                    <a:srgbClr val="99FF33"/>
                  </a:solidFill>
                  <a:prstDash val="solid"/>
                </a:ln>
                <a:solidFill>
                  <a:srgbClr val="31B93E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СК2. </a:t>
            </a:r>
            <a:r>
              <a:rPr lang="ru-RU" dirty="0" err="1">
                <a:latin typeface="Georgia" panose="02040502050405020303" pitchFamily="18" charset="0"/>
              </a:rPr>
              <a:t>Здатність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застосовувати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міждисциплінарні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 err="1">
                <a:latin typeface="Georgia" panose="02040502050405020303" pitchFamily="18" charset="0"/>
              </a:rPr>
              <a:t>підходи</a:t>
            </a:r>
            <a:r>
              <a:rPr lang="ru-RU" dirty="0">
                <a:latin typeface="Georgia" panose="02040502050405020303" pitchFamily="18" charset="0"/>
              </a:rPr>
              <a:t> при критичному </a:t>
            </a:r>
            <a:r>
              <a:rPr lang="ru-RU" dirty="0" err="1">
                <a:latin typeface="Georgia" panose="02040502050405020303" pitchFamily="18" charset="0"/>
              </a:rPr>
              <a:t>осмисленні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екологічних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проблем.</a:t>
            </a:r>
          </a:p>
          <a:p>
            <a:pPr algn="just"/>
            <a:r>
              <a:rPr lang="ru-RU" b="1" spc="50" dirty="0">
                <a:ln w="9525" cmpd="sng">
                  <a:solidFill>
                    <a:srgbClr val="99FF33"/>
                  </a:solidFill>
                  <a:prstDash val="solid"/>
                </a:ln>
                <a:solidFill>
                  <a:srgbClr val="31B93E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СК5. </a:t>
            </a:r>
            <a:r>
              <a:rPr lang="ru-RU" dirty="0" err="1">
                <a:latin typeface="Georgia" panose="02040502050405020303" pitchFamily="18" charset="0"/>
              </a:rPr>
              <a:t>Здатність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доводити</a:t>
            </a:r>
            <a:r>
              <a:rPr lang="ru-RU" dirty="0">
                <a:latin typeface="Georgia" panose="02040502050405020303" pitchFamily="18" charset="0"/>
              </a:rPr>
              <a:t> до </a:t>
            </a:r>
            <a:r>
              <a:rPr lang="ru-RU" dirty="0" err="1">
                <a:latin typeface="Georgia" panose="02040502050405020303" pitchFamily="18" charset="0"/>
              </a:rPr>
              <a:t>фахівців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нефахівців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 err="1">
                <a:latin typeface="Georgia" panose="02040502050405020303" pitchFamily="18" charset="0"/>
              </a:rPr>
              <a:t>знання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власні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висновки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b="1" spc="50" dirty="0">
                <a:ln w="9525" cmpd="sng">
                  <a:solidFill>
                    <a:srgbClr val="99FF33"/>
                  </a:solidFill>
                  <a:prstDash val="solid"/>
                </a:ln>
                <a:solidFill>
                  <a:srgbClr val="31B93E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СК6. </a:t>
            </a:r>
            <a:r>
              <a:rPr lang="ru-RU" dirty="0" err="1">
                <a:latin typeface="Georgia" panose="02040502050405020303" pitchFamily="18" charset="0"/>
              </a:rPr>
              <a:t>Здатність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управляти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стратегічним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розвитком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 err="1">
                <a:latin typeface="Georgia" panose="02040502050405020303" pitchFamily="18" charset="0"/>
              </a:rPr>
              <a:t>команди</a:t>
            </a:r>
            <a:r>
              <a:rPr lang="ru-RU" dirty="0">
                <a:latin typeface="Georgia" panose="02040502050405020303" pitchFamily="18" charset="0"/>
              </a:rPr>
              <a:t> в </a:t>
            </a:r>
            <a:r>
              <a:rPr lang="ru-RU" dirty="0" err="1">
                <a:latin typeface="Georgia" panose="02040502050405020303" pitchFamily="18" charset="0"/>
              </a:rPr>
              <a:t>процесі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здійснення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професійної</a:t>
            </a:r>
            <a:endParaRPr lang="ru-RU" dirty="0">
              <a:latin typeface="Georgia" panose="02040502050405020303" pitchFamily="18" charset="0"/>
            </a:endParaRPr>
          </a:p>
          <a:p>
            <a:pPr algn="just"/>
            <a:r>
              <a:rPr lang="ru-RU" dirty="0" err="1">
                <a:latin typeface="Georgia" panose="02040502050405020303" pitchFamily="18" charset="0"/>
              </a:rPr>
              <a:t>діяльності</a:t>
            </a:r>
            <a:r>
              <a:rPr lang="ru-RU" dirty="0">
                <a:latin typeface="Georgia" panose="02040502050405020303" pitchFamily="18" charset="0"/>
              </a:rPr>
              <a:t> у </a:t>
            </a:r>
            <a:r>
              <a:rPr lang="ru-RU" dirty="0" err="1">
                <a:latin typeface="Georgia" panose="02040502050405020303" pitchFamily="18" charset="0"/>
              </a:rPr>
              <a:t>сфері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екології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охорони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довкілля</a:t>
            </a:r>
            <a:r>
              <a:rPr lang="ru-RU" dirty="0">
                <a:latin typeface="Georgia" panose="02040502050405020303" pitchFamily="18" charset="0"/>
              </a:rPr>
              <a:t> та</a:t>
            </a:r>
          </a:p>
          <a:p>
            <a:pPr algn="just"/>
            <a:r>
              <a:rPr lang="ru-RU" dirty="0" err="1">
                <a:latin typeface="Georgia" panose="02040502050405020303" pitchFamily="18" charset="0"/>
              </a:rPr>
              <a:t>збалансованого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природокористування</a:t>
            </a:r>
            <a:r>
              <a:rPr lang="ru-RU" dirty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571" y="3837686"/>
            <a:ext cx="11155680" cy="1754326"/>
          </a:xfrm>
          <a:prstGeom prst="rect">
            <a:avLst/>
          </a:prstGeom>
          <a:solidFill>
            <a:srgbClr val="5ADDE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31B93E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ПР04. </a:t>
            </a:r>
            <a:r>
              <a:rPr lang="ru-RU" dirty="0">
                <a:latin typeface="Georgia" panose="02040502050405020303" pitchFamily="18" charset="0"/>
              </a:rPr>
              <a:t>Знати </a:t>
            </a:r>
            <a:r>
              <a:rPr lang="ru-RU" dirty="0" err="1">
                <a:latin typeface="Georgia" panose="02040502050405020303" pitchFamily="18" charset="0"/>
              </a:rPr>
              <a:t>правові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>
                <a:latin typeface="Georgia" panose="02040502050405020303" pitchFamily="18" charset="0"/>
              </a:rPr>
              <a:t>етичні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норми</a:t>
            </a:r>
            <a:r>
              <a:rPr lang="ru-RU" dirty="0">
                <a:latin typeface="Georgia" panose="02040502050405020303" pitchFamily="18" charset="0"/>
              </a:rPr>
              <a:t> для </a:t>
            </a:r>
            <a:r>
              <a:rPr lang="ru-RU" dirty="0" err="1" smtClean="0">
                <a:latin typeface="Georgia" panose="02040502050405020303" pitchFamily="18" charset="0"/>
              </a:rPr>
              <a:t>оцінки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професійної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діяльності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розробки</a:t>
            </a:r>
            <a:r>
              <a:rPr lang="ru-RU" dirty="0">
                <a:latin typeface="Georgia" panose="02040502050405020303" pitchFamily="18" charset="0"/>
              </a:rPr>
              <a:t> та </a:t>
            </a:r>
            <a:r>
              <a:rPr lang="ru-RU" dirty="0" err="1" smtClean="0">
                <a:latin typeface="Georgia" panose="02040502050405020303" pitchFamily="18" charset="0"/>
              </a:rPr>
              <a:t>реалізації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соціально-значущих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екологічних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проєктів</a:t>
            </a:r>
            <a:r>
              <a:rPr lang="ru-RU" dirty="0">
                <a:latin typeface="Georgia" panose="02040502050405020303" pitchFamily="18" charset="0"/>
              </a:rPr>
              <a:t> в </a:t>
            </a:r>
            <a:r>
              <a:rPr lang="ru-RU" dirty="0" err="1" smtClean="0">
                <a:latin typeface="Georgia" panose="02040502050405020303" pitchFamily="18" charset="0"/>
              </a:rPr>
              <a:t>умовах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суперечливих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вимог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31B93E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ПР08. </a:t>
            </a:r>
            <a:r>
              <a:rPr lang="ru-RU" dirty="0" err="1">
                <a:latin typeface="Georgia" panose="02040502050405020303" pitchFamily="18" charset="0"/>
              </a:rPr>
              <a:t>Уміти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доносити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зрозуміло</a:t>
            </a:r>
            <a:r>
              <a:rPr lang="ru-RU" dirty="0">
                <a:latin typeface="Georgia" panose="02040502050405020303" pitchFamily="18" charset="0"/>
              </a:rPr>
              <a:t> і </a:t>
            </a:r>
            <a:r>
              <a:rPr lang="ru-RU" dirty="0" err="1" smtClean="0">
                <a:latin typeface="Georgia" panose="02040502050405020303" pitchFamily="18" charset="0"/>
              </a:rPr>
              <a:t>недвозначно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професійні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знання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власні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обґрунтування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і </a:t>
            </a:r>
            <a:r>
              <a:rPr lang="ru-RU" dirty="0" err="1" smtClean="0">
                <a:latin typeface="Georgia" panose="02040502050405020303" pitchFamily="18" charset="0"/>
              </a:rPr>
              <a:t>висновки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>
                <a:latin typeface="Georgia" panose="02040502050405020303" pitchFamily="18" charset="0"/>
              </a:rPr>
              <a:t>до </a:t>
            </a:r>
            <a:r>
              <a:rPr lang="ru-RU" dirty="0" err="1">
                <a:latin typeface="Georgia" panose="02040502050405020303" pitchFamily="18" charset="0"/>
              </a:rPr>
              <a:t>фахівців</a:t>
            </a:r>
            <a:r>
              <a:rPr lang="ru-RU" dirty="0">
                <a:latin typeface="Georgia" panose="02040502050405020303" pitchFamily="18" charset="0"/>
              </a:rPr>
              <a:t> і широкого </a:t>
            </a:r>
            <a:r>
              <a:rPr lang="ru-RU" dirty="0" err="1">
                <a:latin typeface="Georgia" panose="02040502050405020303" pitchFamily="18" charset="0"/>
              </a:rPr>
              <a:t>загалу</a:t>
            </a:r>
            <a:r>
              <a:rPr lang="ru-RU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31B93E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ПР09. </a:t>
            </a:r>
            <a:r>
              <a:rPr lang="ru-RU" dirty="0">
                <a:latin typeface="Georgia" panose="02040502050405020303" pitchFamily="18" charset="0"/>
              </a:rPr>
              <a:t>Знати </a:t>
            </a:r>
            <a:r>
              <a:rPr lang="ru-RU" dirty="0" err="1">
                <a:latin typeface="Georgia" panose="02040502050405020303" pitchFamily="18" charset="0"/>
              </a:rPr>
              <a:t>принципи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управління</a:t>
            </a:r>
            <a:r>
              <a:rPr lang="ru-RU" dirty="0">
                <a:latin typeface="Georgia" panose="02040502050405020303" pitchFamily="18" charset="0"/>
              </a:rPr>
              <a:t> персоналом </a:t>
            </a:r>
            <a:r>
              <a:rPr lang="ru-RU" dirty="0" smtClean="0">
                <a:latin typeface="Georgia" panose="02040502050405020303" pitchFamily="18" charset="0"/>
              </a:rPr>
              <a:t>та ресурсами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err="1">
                <a:latin typeface="Georgia" panose="02040502050405020303" pitchFamily="18" charset="0"/>
              </a:rPr>
              <a:t>основні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підходи</a:t>
            </a:r>
            <a:r>
              <a:rPr lang="ru-RU" dirty="0">
                <a:latin typeface="Georgia" panose="02040502050405020303" pitchFamily="18" charset="0"/>
              </a:rPr>
              <a:t> до </a:t>
            </a:r>
            <a:r>
              <a:rPr lang="ru-RU" dirty="0" err="1">
                <a:latin typeface="Georgia" panose="02040502050405020303" pitchFamily="18" charset="0"/>
              </a:rPr>
              <a:t>прийняття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рішень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в </a:t>
            </a:r>
            <a:r>
              <a:rPr lang="ru-RU" dirty="0" err="1" smtClean="0">
                <a:latin typeface="Georgia" panose="02040502050405020303" pitchFamily="18" charset="0"/>
              </a:rPr>
              <a:t>умовах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неповної</a:t>
            </a:r>
            <a:r>
              <a:rPr lang="ru-RU" dirty="0">
                <a:latin typeface="Georgia" panose="02040502050405020303" pitchFamily="18" charset="0"/>
              </a:rPr>
              <a:t>/</a:t>
            </a:r>
            <a:r>
              <a:rPr lang="ru-RU" dirty="0" err="1">
                <a:latin typeface="Georgia" panose="02040502050405020303" pitchFamily="18" charset="0"/>
              </a:rPr>
              <a:t>недостатньої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інформації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та </a:t>
            </a:r>
            <a:r>
              <a:rPr lang="ru-RU" dirty="0" err="1" smtClean="0">
                <a:latin typeface="Georgia" panose="02040502050405020303" pitchFamily="18" charset="0"/>
              </a:rPr>
              <a:t>суперечливих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>
                <a:latin typeface="Georgia" panose="02040502050405020303" pitchFamily="18" charset="0"/>
              </a:rPr>
              <a:t>вимог</a:t>
            </a:r>
            <a:r>
              <a:rPr lang="ru-RU" dirty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7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4020" y="187625"/>
            <a:ext cx="4908716" cy="40011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Програма</a:t>
            </a: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навчальної</a:t>
            </a:r>
            <a:r>
              <a:rPr lang="ru-RU" sz="2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b="1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дисципліни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754" y="587735"/>
            <a:ext cx="1131243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err="1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Змістовий</a:t>
            </a:r>
            <a:r>
              <a:rPr lang="ru-RU" sz="1400" i="1" dirty="0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модуль 1. </a:t>
            </a:r>
            <a:r>
              <a:rPr lang="ru-RU" sz="1400" dirty="0" err="1">
                <a:latin typeface="Georgia" panose="02040502050405020303" pitchFamily="18" charset="0"/>
              </a:rPr>
              <a:t>Теоретичні</a:t>
            </a:r>
            <a:r>
              <a:rPr lang="ru-RU" sz="1400" dirty="0">
                <a:latin typeface="Georgia" panose="02040502050405020303" pitchFamily="18" charset="0"/>
              </a:rPr>
              <a:t> засади </a:t>
            </a:r>
            <a:r>
              <a:rPr lang="ru-RU" sz="1400" dirty="0" err="1">
                <a:latin typeface="Georgia" panose="02040502050405020303" pitchFamily="18" charset="0"/>
              </a:rPr>
              <a:t>екологічного</a:t>
            </a:r>
            <a:r>
              <a:rPr lang="ru-RU" sz="1400" dirty="0">
                <a:latin typeface="Georgia" panose="02040502050405020303" pitchFamily="18" charset="0"/>
              </a:rPr>
              <a:t> права. Предмет</a:t>
            </a:r>
            <a:r>
              <a:rPr lang="ru-RU" sz="1400" dirty="0" smtClean="0">
                <a:latin typeface="Georgia" panose="02040502050405020303" pitchFamily="18" charset="0"/>
              </a:rPr>
              <a:t>,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метод</a:t>
            </a:r>
            <a:r>
              <a:rPr lang="ru-RU" sz="1400" dirty="0">
                <a:latin typeface="Georgia" panose="02040502050405020303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</a:rPr>
              <a:t>поняття</a:t>
            </a:r>
            <a:r>
              <a:rPr lang="ru-RU" sz="1400" dirty="0">
                <a:latin typeface="Georgia" panose="02040502050405020303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</a:rPr>
              <a:t>принципи</a:t>
            </a:r>
            <a:r>
              <a:rPr lang="ru-RU" sz="1400" dirty="0">
                <a:latin typeface="Georgia" panose="02040502050405020303" pitchFamily="18" charset="0"/>
              </a:rPr>
              <a:t> та система </a:t>
            </a:r>
            <a:r>
              <a:rPr lang="ru-RU" sz="1400" dirty="0" err="1">
                <a:latin typeface="Georgia" panose="02040502050405020303" pitchFamily="18" charset="0"/>
              </a:rPr>
              <a:t>екологічного</a:t>
            </a:r>
            <a:r>
              <a:rPr lang="ru-RU" sz="1400" dirty="0">
                <a:latin typeface="Georgia" panose="02040502050405020303" pitchFamily="18" charset="0"/>
              </a:rPr>
              <a:t> права. </a:t>
            </a:r>
            <a:r>
              <a:rPr lang="ru-RU" sz="1400" dirty="0" err="1">
                <a:latin typeface="Georgia" panose="02040502050405020303" pitchFamily="18" charset="0"/>
              </a:rPr>
              <a:t>Джерела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екологічного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права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Екологічні</a:t>
            </a:r>
            <a:r>
              <a:rPr lang="ru-RU" sz="1400" dirty="0">
                <a:latin typeface="Georgia" panose="02040502050405020303" pitchFamily="18" charset="0"/>
              </a:rPr>
              <a:t> права та </a:t>
            </a:r>
            <a:r>
              <a:rPr lang="ru-RU" sz="1400" dirty="0" err="1">
                <a:latin typeface="Georgia" panose="02040502050405020303" pitchFamily="18" charset="0"/>
              </a:rPr>
              <a:t>обов’язки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громадян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Класифікація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об'єктів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екологічного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права. </a:t>
            </a:r>
            <a:r>
              <a:rPr lang="ru-RU" sz="1400" dirty="0" err="1">
                <a:latin typeface="Georgia" panose="02040502050405020303" pitchFamily="18" charset="0"/>
              </a:rPr>
              <a:t>Особливості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джерел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сучасного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екологічного</a:t>
            </a:r>
            <a:r>
              <a:rPr lang="ru-RU" sz="1400" dirty="0">
                <a:latin typeface="Georgia" panose="02040502050405020303" pitchFamily="18" charset="0"/>
              </a:rPr>
              <a:t> права. </a:t>
            </a:r>
            <a:r>
              <a:rPr lang="ru-RU" sz="1400" dirty="0" err="1" smtClean="0">
                <a:latin typeface="Georgia" panose="02040502050405020303" pitchFamily="18" charset="0"/>
              </a:rPr>
              <a:t>Джерела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екологічного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права за </a:t>
            </a:r>
            <a:r>
              <a:rPr lang="ru-RU" sz="1400" dirty="0" err="1">
                <a:latin typeface="Georgia" panose="02040502050405020303" pitchFamily="18" charset="0"/>
              </a:rPr>
              <a:t>суб'єктами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нормотворчості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i="1" dirty="0" err="1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Змістовий</a:t>
            </a:r>
            <a:r>
              <a:rPr lang="ru-RU" sz="1400" i="1" dirty="0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модуль 2</a:t>
            </a:r>
            <a:r>
              <a:rPr lang="ru-RU" sz="1400" b="1" i="1" dirty="0">
                <a:ln>
                  <a:solidFill>
                    <a:srgbClr val="00B050"/>
                  </a:solidFill>
                </a:ln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Правове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забезпечення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раціонального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використання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і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охорони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вод і </a:t>
            </a:r>
            <a:r>
              <a:rPr lang="ru-RU" sz="1400" dirty="0" err="1">
                <a:latin typeface="Georgia" panose="02040502050405020303" pitchFamily="18" charset="0"/>
              </a:rPr>
              <a:t>землі</a:t>
            </a:r>
            <a:r>
              <a:rPr lang="ru-RU" sz="1400" dirty="0">
                <a:latin typeface="Georgia" panose="02040502050405020303" pitchFamily="18" charset="0"/>
              </a:rPr>
              <a:t> в </a:t>
            </a:r>
            <a:r>
              <a:rPr lang="ru-RU" sz="1400" dirty="0" err="1">
                <a:latin typeface="Georgia" panose="02040502050405020303" pitchFamily="18" charset="0"/>
              </a:rPr>
              <a:t>Україні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Georgia" panose="02040502050405020303" pitchFamily="18" charset="0"/>
              </a:rPr>
              <a:t>Принципи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захисту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 земель. </a:t>
            </a:r>
            <a:r>
              <a:rPr lang="ru-RU" sz="1400" dirty="0" err="1">
                <a:latin typeface="Georgia" panose="02040502050405020303" pitchFamily="18" charset="0"/>
              </a:rPr>
              <a:t>Принципи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захисту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 вод.</a:t>
            </a:r>
          </a:p>
          <a:p>
            <a:pPr algn="just"/>
            <a:r>
              <a:rPr lang="ru-RU" sz="1400" i="1" dirty="0" err="1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Змістовий</a:t>
            </a:r>
            <a:r>
              <a:rPr lang="ru-RU" sz="1400" i="1" dirty="0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модуль 3. </a:t>
            </a:r>
            <a:r>
              <a:rPr lang="ru-RU" sz="1400" dirty="0" err="1">
                <a:latin typeface="Georgia" panose="02040502050405020303" pitchFamily="18" charset="0"/>
              </a:rPr>
              <a:t>Правове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регулювання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 та </a:t>
            </a:r>
            <a:r>
              <a:rPr lang="ru-RU" sz="1400" dirty="0" err="1" smtClean="0">
                <a:latin typeface="Georgia" panose="02040502050405020303" pitchFamily="18" charset="0"/>
              </a:rPr>
              <a:t>використання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надр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dirty="0" err="1">
                <a:latin typeface="Georgia" panose="02040502050405020303" pitchFamily="18" charset="0"/>
              </a:rPr>
              <a:t>Правовий</a:t>
            </a:r>
            <a:r>
              <a:rPr lang="ru-RU" sz="1400" dirty="0">
                <a:latin typeface="Georgia" panose="02040502050405020303" pitchFamily="18" charset="0"/>
              </a:rPr>
              <a:t> режим </a:t>
            </a:r>
            <a:r>
              <a:rPr lang="ru-RU" sz="1400" dirty="0" err="1">
                <a:latin typeface="Georgia" panose="02040502050405020303" pitchFamily="18" charset="0"/>
              </a:rPr>
              <a:t>категорій</a:t>
            </a:r>
            <a:r>
              <a:rPr lang="ru-RU" sz="1400" dirty="0">
                <a:latin typeface="Georgia" panose="02040502050405020303" pitchFamily="18" charset="0"/>
              </a:rPr>
              <a:t> земель. Причини, </a:t>
            </a:r>
            <a:r>
              <a:rPr lang="ru-RU" sz="1400" dirty="0" err="1">
                <a:latin typeface="Georgia" panose="02040502050405020303" pitchFamily="18" charset="0"/>
              </a:rPr>
              <a:t>що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викликають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погіршення</a:t>
            </a:r>
            <a:endParaRPr lang="ru-RU" sz="1400" dirty="0">
              <a:latin typeface="Georgia" panose="02040502050405020303" pitchFamily="18" charset="0"/>
            </a:endParaRP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стану земель та </a:t>
            </a:r>
            <a:r>
              <a:rPr lang="ru-RU" sz="1400" dirty="0" err="1">
                <a:latin typeface="Georgia" panose="02040502050405020303" pitchFamily="18" charset="0"/>
              </a:rPr>
              <a:t>земельних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ресурсів</a:t>
            </a:r>
            <a:r>
              <a:rPr lang="ru-RU" sz="1400" dirty="0">
                <a:latin typeface="Georgia" panose="02040502050405020303" pitchFamily="18" charset="0"/>
              </a:rPr>
              <a:t> і </a:t>
            </a:r>
            <a:r>
              <a:rPr lang="ru-RU" sz="1400" dirty="0" err="1">
                <a:latin typeface="Georgia" panose="02040502050405020303" pitchFamily="18" charset="0"/>
              </a:rPr>
              <a:t>необхідність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їх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</a:rPr>
              <a:t>їхні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види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 smtClean="0">
                <a:latin typeface="Georgia" panose="02040502050405020303" pitchFamily="18" charset="0"/>
              </a:rPr>
              <a:t>Правова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система </a:t>
            </a:r>
            <a:r>
              <a:rPr lang="ru-RU" sz="1400" dirty="0" err="1">
                <a:latin typeface="Georgia" panose="02040502050405020303" pitchFamily="18" charset="0"/>
              </a:rPr>
              <a:t>захисту</a:t>
            </a:r>
            <a:r>
              <a:rPr lang="ru-RU" sz="1400" dirty="0"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 вод. </a:t>
            </a:r>
            <a:r>
              <a:rPr lang="ru-RU" sz="1400" dirty="0" err="1">
                <a:latin typeface="Georgia" panose="02040502050405020303" pitchFamily="18" charset="0"/>
              </a:rPr>
              <a:t>Відповідальність</a:t>
            </a:r>
            <a:r>
              <a:rPr lang="ru-RU" sz="1400" dirty="0">
                <a:latin typeface="Georgia" panose="02040502050405020303" pitchFamily="18" charset="0"/>
              </a:rPr>
              <a:t> за </a:t>
            </a:r>
            <a:r>
              <a:rPr lang="ru-RU" sz="1400" dirty="0" err="1">
                <a:latin typeface="Georgia" panose="02040502050405020303" pitchFamily="18" charset="0"/>
              </a:rPr>
              <a:t>порушення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водного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законодавства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i="1" dirty="0" err="1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Змістовий</a:t>
            </a:r>
            <a:r>
              <a:rPr lang="ru-RU" sz="1400" i="1" dirty="0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модуль 4. </a:t>
            </a:r>
            <a:r>
              <a:rPr lang="ru-RU" sz="1400" dirty="0" err="1">
                <a:latin typeface="Georgia" panose="02040502050405020303" pitchFamily="18" charset="0"/>
              </a:rPr>
              <a:t>Правова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надр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Рослинний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світ</a:t>
            </a:r>
            <a:r>
              <a:rPr lang="ru-RU" sz="1400" dirty="0">
                <a:latin typeface="Georgia" panose="02040502050405020303" pitchFamily="18" charset="0"/>
              </a:rPr>
              <a:t> як </a:t>
            </a:r>
            <a:r>
              <a:rPr lang="ru-RU" sz="1400" dirty="0" err="1" smtClean="0">
                <a:latin typeface="Georgia" panose="02040502050405020303" pitchFamily="18" charset="0"/>
              </a:rPr>
              <a:t>об’єкт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правової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latin typeface="Georgia" panose="02040502050405020303" pitchFamily="18" charset="0"/>
              </a:rPr>
              <a:t>використання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Актуальні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проблеми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правової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лісів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в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Україні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dirty="0">
                <a:latin typeface="Georgia" panose="02040502050405020303" pitchFamily="18" charset="0"/>
              </a:rPr>
              <a:t>Структура права </a:t>
            </a:r>
            <a:r>
              <a:rPr lang="ru-RU" sz="1400" dirty="0" err="1">
                <a:latin typeface="Georgia" panose="02040502050405020303" pitchFamily="18" charset="0"/>
              </a:rPr>
              <a:t>користування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надрами</a:t>
            </a:r>
            <a:r>
              <a:rPr lang="ru-RU" sz="1400" dirty="0">
                <a:latin typeface="Georgia" panose="02040502050405020303" pitchFamily="18" charset="0"/>
              </a:rPr>
              <a:t>. Права </a:t>
            </a:r>
            <a:r>
              <a:rPr lang="ru-RU" sz="1400" dirty="0" err="1">
                <a:latin typeface="Georgia" panose="02040502050405020303" pitchFamily="18" charset="0"/>
              </a:rPr>
              <a:t>суб'єктів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користування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надрами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Джерела</a:t>
            </a:r>
            <a:r>
              <a:rPr lang="ru-RU" sz="1400" dirty="0">
                <a:latin typeface="Georgia" panose="02040502050405020303" pitchFamily="18" charset="0"/>
              </a:rPr>
              <a:t> права, </a:t>
            </a:r>
            <a:r>
              <a:rPr lang="ru-RU" sz="1400" dirty="0" err="1">
                <a:latin typeface="Georgia" panose="02040502050405020303" pitchFamily="18" charset="0"/>
              </a:rPr>
              <a:t>що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регулюють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відносини</a:t>
            </a:r>
            <a:r>
              <a:rPr lang="ru-RU" sz="1400" dirty="0">
                <a:latin typeface="Georgia" panose="02040502050405020303" pitchFamily="18" charset="0"/>
              </a:rPr>
              <a:t> у </a:t>
            </a:r>
            <a:r>
              <a:rPr lang="ru-RU" sz="1400" dirty="0" err="1">
                <a:latin typeface="Georgia" panose="02040502050405020303" pitchFamily="18" charset="0"/>
              </a:rPr>
              <a:t>сфері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охорони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використання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та </a:t>
            </a:r>
            <a:r>
              <a:rPr lang="ru-RU" sz="1400" dirty="0" err="1">
                <a:latin typeface="Georgia" panose="02040502050405020303" pitchFamily="18" charset="0"/>
              </a:rPr>
              <a:t>відтворення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рослинного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світу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smtClean="0">
                <a:latin typeface="Georgia" panose="02040502050405020303" pitchFamily="18" charset="0"/>
              </a:rPr>
              <a:t>Нормативно-</a:t>
            </a:r>
            <a:r>
              <a:rPr lang="ru-RU" sz="1400" dirty="0" err="1" smtClean="0">
                <a:latin typeface="Georgia" panose="02040502050405020303" pitchFamily="18" charset="0"/>
              </a:rPr>
              <a:t>правове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регулювання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лісових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правовідносин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i="1" dirty="0" err="1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Змістовий</a:t>
            </a:r>
            <a:r>
              <a:rPr lang="ru-RU" sz="1400" i="1" dirty="0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модуль 5. </a:t>
            </a:r>
            <a:r>
              <a:rPr lang="ru-RU" sz="1400" dirty="0" err="1">
                <a:latin typeface="Georgia" panose="02040502050405020303" pitchFamily="18" charset="0"/>
              </a:rPr>
              <a:t>Правове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регулювання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 і </a:t>
            </a:r>
            <a:r>
              <a:rPr lang="ru-RU" sz="1400" dirty="0" err="1" smtClean="0">
                <a:latin typeface="Georgia" panose="02040502050405020303" pitchFamily="18" charset="0"/>
              </a:rPr>
              <a:t>використання</a:t>
            </a:r>
            <a:r>
              <a:rPr lang="en-US" sz="1400" dirty="0" smtClean="0">
                <a:latin typeface="Georgia" panose="02040502050405020303" pitchFamily="18" charset="0"/>
              </a:rPr>
              <a:t>  </a:t>
            </a:r>
            <a:r>
              <a:rPr lang="ru-RU" sz="1400" dirty="0" err="1" smtClean="0">
                <a:latin typeface="Georgia" panose="02040502050405020303" pitchFamily="18" charset="0"/>
              </a:rPr>
              <a:t>тваринного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світу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Правовий</a:t>
            </a:r>
            <a:r>
              <a:rPr lang="ru-RU" sz="1400" dirty="0">
                <a:latin typeface="Georgia" panose="02040502050405020303" pitchFamily="18" charset="0"/>
              </a:rPr>
              <a:t> режим </a:t>
            </a:r>
            <a:r>
              <a:rPr lang="ru-RU" sz="1400" dirty="0" err="1">
                <a:latin typeface="Georgia" panose="02040502050405020303" pitchFamily="18" charset="0"/>
              </a:rPr>
              <a:t>використання</a:t>
            </a:r>
            <a:r>
              <a:rPr lang="ru-RU" sz="1400" dirty="0">
                <a:latin typeface="Georgia" panose="02040502050405020303" pitchFamily="18" charset="0"/>
              </a:rPr>
              <a:t> атмосферного </a:t>
            </a:r>
            <a:r>
              <a:rPr lang="ru-RU" sz="1400" dirty="0" err="1">
                <a:latin typeface="Georgia" panose="02040502050405020303" pitchFamily="18" charset="0"/>
              </a:rPr>
              <a:t>повітря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i="1" dirty="0" err="1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Змістовий</a:t>
            </a:r>
            <a:r>
              <a:rPr lang="ru-RU" sz="1400" i="1" dirty="0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модуль 6. </a:t>
            </a:r>
            <a:r>
              <a:rPr lang="ru-RU" sz="1400" dirty="0" err="1">
                <a:latin typeface="Georgia" panose="02040502050405020303" pitchFamily="18" charset="0"/>
              </a:rPr>
              <a:t>Організаційно-правові</a:t>
            </a:r>
            <a:r>
              <a:rPr lang="ru-RU" sz="1400" dirty="0">
                <a:latin typeface="Georgia" panose="02040502050405020303" pitchFamily="18" charset="0"/>
              </a:rPr>
              <a:t> заходи </a:t>
            </a:r>
            <a:r>
              <a:rPr lang="ru-RU" sz="1400" dirty="0" err="1">
                <a:latin typeface="Georgia" panose="02040502050405020303" pitchFamily="18" charset="0"/>
              </a:rPr>
              <a:t>щодо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охорони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тваринного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світу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Клімат</a:t>
            </a:r>
            <a:r>
              <a:rPr lang="ru-RU" sz="1400" dirty="0">
                <a:latin typeface="Georgia" panose="02040502050405020303" pitchFamily="18" charset="0"/>
              </a:rPr>
              <a:t> і </a:t>
            </a:r>
            <a:r>
              <a:rPr lang="ru-RU" sz="1400" dirty="0" err="1">
                <a:latin typeface="Georgia" panose="02040502050405020303" pitchFamily="18" charset="0"/>
              </a:rPr>
              <a:t>озоновий</a:t>
            </a:r>
            <a:r>
              <a:rPr lang="ru-RU" sz="1400" dirty="0">
                <a:latin typeface="Georgia" panose="02040502050405020303" pitchFamily="18" charset="0"/>
              </a:rPr>
              <a:t> шар як </a:t>
            </a:r>
            <a:r>
              <a:rPr lang="ru-RU" sz="1400" dirty="0" err="1">
                <a:latin typeface="Georgia" panose="02040502050405020303" pitchFamily="18" charset="0"/>
              </a:rPr>
              <a:t>об’єкти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правової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i="1" dirty="0" err="1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Змістовий</a:t>
            </a:r>
            <a:r>
              <a:rPr lang="ru-RU" sz="1400" i="1" dirty="0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модуль 7. </a:t>
            </a:r>
            <a:r>
              <a:rPr lang="ru-RU" sz="1400" dirty="0" err="1">
                <a:latin typeface="Georgia" panose="02040502050405020303" pitchFamily="18" charset="0"/>
              </a:rPr>
              <a:t>Загальна</a:t>
            </a:r>
            <a:r>
              <a:rPr lang="ru-RU" sz="1400" dirty="0">
                <a:latin typeface="Georgia" panose="02040502050405020303" pitchFamily="18" charset="0"/>
              </a:rPr>
              <a:t> характеристика </a:t>
            </a:r>
            <a:r>
              <a:rPr lang="ru-RU" sz="1400" dirty="0" err="1">
                <a:latin typeface="Georgia" panose="02040502050405020303" pitchFamily="18" charset="0"/>
              </a:rPr>
              <a:t>законодавства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про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тваринний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світ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Обʼєкти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тваринного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світу</a:t>
            </a:r>
            <a:r>
              <a:rPr lang="ru-RU" sz="1400" dirty="0">
                <a:latin typeface="Georgia" panose="02040502050405020303" pitchFamily="18" charset="0"/>
              </a:rPr>
              <a:t>, </a:t>
            </a:r>
            <a:r>
              <a:rPr lang="ru-RU" sz="1400" dirty="0" err="1">
                <a:latin typeface="Georgia" panose="02040502050405020303" pitchFamily="18" charset="0"/>
              </a:rPr>
              <a:t>їхнє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правове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визначення</a:t>
            </a:r>
            <a:r>
              <a:rPr lang="ru-RU" sz="1400" dirty="0">
                <a:latin typeface="Georgia" panose="02040502050405020303" pitchFamily="18" charset="0"/>
              </a:rPr>
              <a:t> та </a:t>
            </a:r>
            <a:r>
              <a:rPr lang="ru-RU" sz="1400" dirty="0" smtClean="0">
                <a:latin typeface="Georgia" panose="02040502050405020303" pitchFamily="18" charset="0"/>
              </a:rPr>
              <a:t>право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власності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>
                <a:latin typeface="Georgia" panose="02040502050405020303" pitchFamily="18" charset="0"/>
              </a:rPr>
              <a:t>на них. </a:t>
            </a:r>
            <a:r>
              <a:rPr lang="ru-RU" sz="1400" dirty="0" err="1">
                <a:latin typeface="Georgia" panose="02040502050405020303" pitchFamily="18" charset="0"/>
              </a:rPr>
              <a:t>Загальна</a:t>
            </a:r>
            <a:r>
              <a:rPr lang="ru-RU" sz="1400" dirty="0">
                <a:latin typeface="Georgia" panose="02040502050405020303" pitchFamily="18" charset="0"/>
              </a:rPr>
              <a:t> характеристика </a:t>
            </a:r>
            <a:r>
              <a:rPr lang="ru-RU" sz="1400" dirty="0" err="1">
                <a:latin typeface="Georgia" panose="02040502050405020303" pitchFamily="18" charset="0"/>
              </a:rPr>
              <a:t>використання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обʼєктів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тваринного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світу</a:t>
            </a:r>
            <a:r>
              <a:rPr lang="ru-RU" sz="1400" dirty="0">
                <a:latin typeface="Georgia" panose="02040502050405020303" pitchFamily="18" charset="0"/>
              </a:rPr>
              <a:t>. Порядок </a:t>
            </a:r>
            <a:r>
              <a:rPr lang="ru-RU" sz="1400" dirty="0" err="1">
                <a:latin typeface="Georgia" panose="02040502050405020303" pitchFamily="18" charset="0"/>
              </a:rPr>
              <a:t>реалізації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управлінських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заходів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щодо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охорони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атмосферного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повітря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Юридична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відповідальність</a:t>
            </a:r>
            <a:r>
              <a:rPr lang="ru-RU" sz="1400" dirty="0">
                <a:latin typeface="Georgia" panose="02040502050405020303" pitchFamily="18" charset="0"/>
              </a:rPr>
              <a:t> за </a:t>
            </a:r>
            <a:r>
              <a:rPr lang="ru-RU" sz="1400" dirty="0" err="1">
                <a:latin typeface="Georgia" panose="02040502050405020303" pitchFamily="18" charset="0"/>
              </a:rPr>
              <a:t>порушення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законодавства</a:t>
            </a:r>
            <a:r>
              <a:rPr lang="ru-RU" sz="1400" dirty="0">
                <a:latin typeface="Georgia" panose="02040502050405020303" pitchFamily="18" charset="0"/>
              </a:rPr>
              <a:t> про </a:t>
            </a:r>
            <a:r>
              <a:rPr lang="ru-RU" sz="1400" dirty="0" err="1" smtClean="0">
                <a:latin typeface="Georgia" panose="02040502050405020303" pitchFamily="18" charset="0"/>
              </a:rPr>
              <a:t>охорону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атмосферного </a:t>
            </a:r>
            <a:r>
              <a:rPr lang="ru-RU" sz="1400" dirty="0" err="1">
                <a:latin typeface="Georgia" panose="02040502050405020303" pitchFamily="18" charset="0"/>
              </a:rPr>
              <a:t>повітря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400" i="1" dirty="0" err="1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Змістовий</a:t>
            </a:r>
            <a:r>
              <a:rPr lang="ru-RU" sz="1400" i="1" dirty="0">
                <a:ln w="0">
                  <a:solidFill>
                    <a:srgbClr val="00B050"/>
                  </a:solidFill>
                </a:ln>
                <a:solidFill>
                  <a:srgbClr val="99FF33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 модуль 8</a:t>
            </a:r>
            <a:r>
              <a:rPr lang="ru-RU" sz="1400" b="1" dirty="0">
                <a:ln>
                  <a:solidFill>
                    <a:srgbClr val="00B050"/>
                  </a:solidFill>
                </a:ln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Основні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принципи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екологічної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етики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 smtClean="0">
                <a:latin typeface="Georgia" panose="02040502050405020303" pitchFamily="18" charset="0"/>
              </a:rPr>
              <a:t>Особливості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формування</a:t>
            </a: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концепції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екологічної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освіти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Принципи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освіти</a:t>
            </a:r>
            <a:r>
              <a:rPr lang="ru-RU" sz="1400" dirty="0">
                <a:latin typeface="Georgia" panose="02040502050405020303" pitchFamily="18" charset="0"/>
              </a:rPr>
              <a:t> для </a:t>
            </a:r>
            <a:r>
              <a:rPr lang="ru-RU" sz="1400" dirty="0" err="1" smtClean="0">
                <a:latin typeface="Georgia" panose="02040502050405020303" pitchFamily="18" charset="0"/>
              </a:rPr>
              <a:t>сталого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ru-RU" sz="1400" dirty="0" err="1" smtClean="0">
                <a:latin typeface="Georgia" panose="02040502050405020303" pitchFamily="18" charset="0"/>
              </a:rPr>
              <a:t>розвитку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Впровадження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стратегії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сталого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розвитку</a:t>
            </a:r>
            <a:r>
              <a:rPr lang="ru-RU" sz="1400" dirty="0">
                <a:latin typeface="Georgia" panose="02040502050405020303" pitchFamily="18" charset="0"/>
              </a:rPr>
              <a:t> у </a:t>
            </a:r>
            <a:r>
              <a:rPr lang="ru-RU" sz="1400" dirty="0" err="1">
                <a:latin typeface="Georgia" panose="02040502050405020303" pitchFamily="18" charset="0"/>
              </a:rPr>
              <a:t>сфері</a:t>
            </a: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err="1">
                <a:latin typeface="Georgia" panose="02040502050405020303" pitchFamily="18" charset="0"/>
              </a:rPr>
              <a:t>освіти</a:t>
            </a:r>
            <a:r>
              <a:rPr lang="ru-RU" sz="1400" dirty="0">
                <a:latin typeface="Georgia" panose="02040502050405020303" pitchFamily="18" charset="0"/>
              </a:rPr>
              <a:t>.</a:t>
            </a:r>
            <a:endParaRPr lang="en-US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29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82</TotalTime>
  <Words>557</Words>
  <Application>Microsoft Office PowerPoint</Application>
  <PresentationFormat>Широкоэкранный</PresentationFormat>
  <Paragraphs>44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Georgia</vt:lpstr>
      <vt:lpstr>Impact</vt:lpstr>
      <vt:lpstr>Главное мероприятие</vt:lpstr>
      <vt:lpstr>Нормативно-правові засади екологічної діяльності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Нормативно-правові засади екологічної діяльності</dc:title>
  <dc:creator>user</dc:creator>
  <cp:lastModifiedBy>user</cp:lastModifiedBy>
  <cp:revision>6</cp:revision>
  <dcterms:created xsi:type="dcterms:W3CDTF">2023-10-26T06:11:03Z</dcterms:created>
  <dcterms:modified xsi:type="dcterms:W3CDTF">2023-10-26T07:57:58Z</dcterms:modified>
</cp:coreProperties>
</file>