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opys.kubg.edu.ua/rol-narodnykh-zamovlian-u-ztsilenni-" TargetMode="External"/><Relationship Id="rId2" Type="http://schemas.openxmlformats.org/officeDocument/2006/relationships/hyperlink" Target="https://taslife.com.ua/blog/art-of-compliment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iul-nasu.org.ua/wp-content/uploads/2021/04/chemerkin-s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849420" cy="2971801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Український </a:t>
            </a:r>
            <a:r>
              <a:rPr lang="uk-UA" b="1" dirty="0" err="1">
                <a:solidFill>
                  <a:srgbClr val="FFFF00"/>
                </a:solidFill>
              </a:rPr>
              <a:t>мовний</a:t>
            </a:r>
            <a:r>
              <a:rPr lang="uk-UA" b="1" dirty="0">
                <a:solidFill>
                  <a:srgbClr val="FFFF00"/>
                </a:solidFill>
              </a:rPr>
              <a:t> етикет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300780" cy="1947333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Сабліна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Світлана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Володимирівна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доцент, кандидат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філологічних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наук</a:t>
            </a:r>
            <a:endParaRPr lang="ru-UA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5" y="4624252"/>
            <a:ext cx="3988526" cy="1994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17" y="225332"/>
            <a:ext cx="4021179" cy="21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3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Тема 4. 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b="1" dirty="0" err="1"/>
              <a:t>Мовні</a:t>
            </a:r>
            <a:r>
              <a:rPr lang="uk-UA" b="1" dirty="0"/>
              <a:t> норми етикету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err="1">
                <a:solidFill>
                  <a:srgbClr val="FFFF00"/>
                </a:solidFill>
              </a:rPr>
              <a:t>Мовні</a:t>
            </a:r>
            <a:r>
              <a:rPr lang="uk-UA" b="1" dirty="0">
                <a:solidFill>
                  <a:srgbClr val="FFFF00"/>
                </a:solidFill>
              </a:rPr>
              <a:t> норми етикету </a:t>
            </a:r>
            <a:r>
              <a:rPr lang="uk-UA" b="1" dirty="0" smtClean="0">
                <a:solidFill>
                  <a:srgbClr val="FFFF00"/>
                </a:solidFill>
              </a:rPr>
              <a:t>при </a:t>
            </a:r>
            <a:r>
              <a:rPr lang="uk-UA" b="1" dirty="0">
                <a:solidFill>
                  <a:srgbClr val="FFFF00"/>
                </a:solidFill>
              </a:rPr>
              <a:t>знайомстві ровесників, членів родини, офіційних осіб тощо.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Мовностилістичні </a:t>
            </a:r>
            <a:r>
              <a:rPr lang="uk-UA" b="1" dirty="0">
                <a:solidFill>
                  <a:srgbClr val="FFFF00"/>
                </a:solidFill>
              </a:rPr>
              <a:t>настанови під час використання етикетних формул вітання, знайомства, прощання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Етикетні </a:t>
            </a:r>
            <a:r>
              <a:rPr lang="uk-UA" b="1" dirty="0" err="1">
                <a:solidFill>
                  <a:srgbClr val="FFFF00"/>
                </a:solidFill>
              </a:rPr>
              <a:t>мовні</a:t>
            </a:r>
            <a:r>
              <a:rPr lang="uk-UA" b="1" dirty="0">
                <a:solidFill>
                  <a:srgbClr val="FFFF00"/>
                </a:solidFill>
              </a:rPr>
              <a:t> формули згоди, відмови, побажань.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Етикетні </a:t>
            </a:r>
            <a:r>
              <a:rPr lang="uk-UA" b="1" dirty="0">
                <a:solidFill>
                  <a:srgbClr val="FFFF00"/>
                </a:solidFill>
              </a:rPr>
              <a:t>формули звертання в українській мові.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Комплімент </a:t>
            </a:r>
            <a:r>
              <a:rPr lang="uk-UA" b="1" dirty="0">
                <a:solidFill>
                  <a:srgbClr val="FFFF00"/>
                </a:solidFill>
              </a:rPr>
              <a:t>як різновид </a:t>
            </a:r>
            <a:r>
              <a:rPr lang="uk-UA" b="1" dirty="0" err="1">
                <a:solidFill>
                  <a:srgbClr val="FFFF00"/>
                </a:solidFill>
              </a:rPr>
              <a:t>мовного</a:t>
            </a:r>
            <a:r>
              <a:rPr lang="uk-UA" b="1" dirty="0">
                <a:solidFill>
                  <a:srgbClr val="FFFF00"/>
                </a:solidFill>
              </a:rPr>
              <a:t> етикету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Різновиди елементів українського </a:t>
            </a:r>
            <a:r>
              <a:rPr lang="uk-UA" b="1" dirty="0" err="1">
                <a:solidFill>
                  <a:srgbClr val="FFFF00"/>
                </a:solidFill>
              </a:rPr>
              <a:t>антиетикету</a:t>
            </a:r>
            <a:r>
              <a:rPr lang="uk-UA" b="1" dirty="0">
                <a:solidFill>
                  <a:srgbClr val="FFFF00"/>
                </a:solidFill>
              </a:rPr>
              <a:t>: забобони, прокльони, віщування, замовляння.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064" y="4046062"/>
            <a:ext cx="3791648" cy="23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0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0108" cy="1507067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Тема 5. </a:t>
            </a:r>
            <a:r>
              <a:rPr lang="uk-UA" b="1" dirty="0"/>
              <a:t>Телефонний мовленнєвий етикет</a:t>
            </a:r>
            <a:r>
              <a:rPr lang="uk-UA" dirty="0"/>
              <a:t>. </a:t>
            </a:r>
            <a:r>
              <a:rPr lang="uk-UA" b="1" dirty="0"/>
              <a:t>Комплімент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Різновиди реплік: початок та закінчення розмови, уточнювальні запитання та відповіді, формули привітання, подяки, звертання, повідомлення про себе.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>
                <a:solidFill>
                  <a:srgbClr val="FFFF00"/>
                </a:solidFill>
              </a:rPr>
              <a:t>Комплімент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як </a:t>
            </a:r>
            <a:r>
              <a:rPr lang="ru-RU" b="1" dirty="0" err="1">
                <a:solidFill>
                  <a:srgbClr val="FFFF00"/>
                </a:solidFill>
              </a:rPr>
              <a:t>різновид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мовного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етикету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Вимоги</a:t>
            </a:r>
            <a:r>
              <a:rPr lang="ru-RU" b="1" dirty="0">
                <a:solidFill>
                  <a:srgbClr val="FFFF00"/>
                </a:solidFill>
              </a:rPr>
              <a:t> до </a:t>
            </a:r>
            <a:r>
              <a:rPr lang="ru-RU" b="1" dirty="0" err="1">
                <a:solidFill>
                  <a:srgbClr val="FFFF00"/>
                </a:solidFill>
              </a:rPr>
              <a:t>складання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змісту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висловлення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компліменту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>
                <a:solidFill>
                  <a:srgbClr val="FFFF00"/>
                </a:solidFill>
              </a:rPr>
              <a:t>Зразки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компліментних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етикетних</a:t>
            </a:r>
            <a:r>
              <a:rPr lang="ru-RU" b="1" dirty="0">
                <a:solidFill>
                  <a:srgbClr val="FFFF00"/>
                </a:solidFill>
              </a:rPr>
              <a:t> формул у </a:t>
            </a:r>
            <a:r>
              <a:rPr lang="ru-RU" b="1" dirty="0" err="1">
                <a:solidFill>
                  <a:srgbClr val="FFFF00"/>
                </a:solidFill>
              </a:rPr>
              <a:t>творах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українського</a:t>
            </a:r>
            <a:r>
              <a:rPr lang="ru-RU" b="1" dirty="0">
                <a:solidFill>
                  <a:srgbClr val="FFFF00"/>
                </a:solidFill>
              </a:rPr>
              <a:t> красного </a:t>
            </a:r>
            <a:r>
              <a:rPr lang="ru-RU" b="1" dirty="0" err="1">
                <a:solidFill>
                  <a:srgbClr val="FFFF00"/>
                </a:solidFill>
              </a:rPr>
              <a:t>письменства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приклади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їх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усній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народній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творчості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українців</a:t>
            </a:r>
            <a:r>
              <a:rPr lang="ru-RU" b="1" dirty="0">
                <a:solidFill>
                  <a:srgbClr val="FFFF00"/>
                </a:solidFill>
              </a:rPr>
              <a:t>. 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927" y="134031"/>
            <a:ext cx="3346240" cy="20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1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Тема 6. </a:t>
            </a:r>
            <a:r>
              <a:rPr lang="uk-UA" b="1" dirty="0"/>
              <a:t>Невербальні засоби спілкування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Невербальні </a:t>
            </a:r>
            <a:r>
              <a:rPr lang="uk-UA" b="1" dirty="0">
                <a:solidFill>
                  <a:srgbClr val="FFFF00"/>
                </a:solidFill>
              </a:rPr>
              <a:t>сигнали, їх відображення в українській </a:t>
            </a:r>
            <a:r>
              <a:rPr lang="uk-UA" b="1" dirty="0" smtClean="0">
                <a:solidFill>
                  <a:srgbClr val="FFFF00"/>
                </a:solidFill>
              </a:rPr>
              <a:t>фразеології.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Різновиди жестів.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Усмішка</a:t>
            </a:r>
            <a:r>
              <a:rPr lang="uk-UA" b="1" dirty="0">
                <a:solidFill>
                  <a:srgbClr val="FFFF00"/>
                </a:solidFill>
              </a:rPr>
              <a:t>, її різновиди.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Мова </a:t>
            </a:r>
            <a:r>
              <a:rPr lang="uk-UA" b="1" dirty="0">
                <a:solidFill>
                  <a:srgbClr val="FFFF00"/>
                </a:solidFill>
              </a:rPr>
              <a:t>тіла, жестикуляція в різних царинах професійної діяльності.  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955" y="202120"/>
            <a:ext cx="3766116" cy="19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7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Зв`язок з викладачем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886104"/>
            <a:ext cx="11422443" cy="47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4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84" y="1658112"/>
            <a:ext cx="6401355" cy="402370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496" y="1"/>
            <a:ext cx="12033504" cy="1133856"/>
          </a:xfrm>
        </p:spPr>
        <p:txBody>
          <a:bodyPr>
            <a:normAutofit fontScale="62500" lnSpcReduction="20000"/>
          </a:bodyPr>
          <a:lstStyle/>
          <a:p>
            <a:endParaRPr lang="uk-UA" b="1" dirty="0" smtClean="0">
              <a:solidFill>
                <a:srgbClr val="FFFF00"/>
              </a:solidFill>
            </a:endParaRPr>
          </a:p>
          <a:p>
            <a:endParaRPr lang="uk-UA" b="1" dirty="0">
              <a:solidFill>
                <a:srgbClr val="FFFF00"/>
              </a:solidFill>
            </a:endParaRPr>
          </a:p>
          <a:p>
            <a:pPr algn="ctr"/>
            <a:r>
              <a:rPr lang="uk-UA" sz="5400" b="1" dirty="0" smtClean="0">
                <a:solidFill>
                  <a:srgbClr val="FFFF00"/>
                </a:solidFill>
              </a:rPr>
              <a:t>Система </a:t>
            </a:r>
            <a:r>
              <a:rPr lang="uk-UA" sz="5400" b="1" dirty="0">
                <a:solidFill>
                  <a:srgbClr val="FFFF00"/>
                </a:solidFill>
              </a:rPr>
              <a:t>накопичення балів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1965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0"/>
            <a:ext cx="8534401" cy="21336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Форма семестрового контролю:</a:t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залік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06" y="2258401"/>
            <a:ext cx="6316003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6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804" y="38609"/>
            <a:ext cx="8534400" cy="56895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487680"/>
            <a:ext cx="5621866" cy="5791200"/>
          </a:xfrm>
        </p:spPr>
        <p:txBody>
          <a:bodyPr>
            <a:normAutofit fontScale="47500" lnSpcReduction="20000"/>
          </a:bodyPr>
          <a:lstStyle/>
          <a:p>
            <a:r>
              <a:rPr lang="uk-UA" b="1" i="1" dirty="0">
                <a:solidFill>
                  <a:srgbClr val="FFFF00"/>
                </a:solidFill>
              </a:rPr>
              <a:t>Основна</a:t>
            </a:r>
            <a:endParaRPr lang="ru-RU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uk-UA" b="1" dirty="0">
                <a:solidFill>
                  <a:srgbClr val="FFFF00"/>
                </a:solidFill>
              </a:rPr>
              <a:t> </a:t>
            </a:r>
            <a:endParaRPr lang="ru-RU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uk-UA" b="1" dirty="0" smtClean="0">
                <a:solidFill>
                  <a:srgbClr val="FFFF00"/>
                </a:solidFill>
              </a:rPr>
              <a:t>1</a:t>
            </a:r>
            <a:r>
              <a:rPr lang="uk-UA" b="1" dirty="0">
                <a:solidFill>
                  <a:srgbClr val="FFFF00"/>
                </a:solidFill>
              </a:rPr>
              <a:t>. Богдан С. </a:t>
            </a:r>
            <a:r>
              <a:rPr lang="uk-UA" b="1" dirty="0" err="1">
                <a:solidFill>
                  <a:srgbClr val="FFFF00"/>
                </a:solidFill>
              </a:rPr>
              <a:t>Мовний</a:t>
            </a:r>
            <a:r>
              <a:rPr lang="uk-UA" b="1" dirty="0">
                <a:solidFill>
                  <a:srgbClr val="FFFF00"/>
                </a:solidFill>
              </a:rPr>
              <a:t> етикет українців : традиції і сучасність. Київ : Рідна мова, 1998. 475 с.</a:t>
            </a:r>
            <a:endParaRPr lang="ru-RU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uk-UA" b="1" dirty="0">
                <a:solidFill>
                  <a:srgbClr val="FFFF00"/>
                </a:solidFill>
              </a:rPr>
              <a:t>2. Літературна норма і </a:t>
            </a:r>
            <a:r>
              <a:rPr lang="uk-UA" b="1" dirty="0" err="1">
                <a:solidFill>
                  <a:srgbClr val="FFFF00"/>
                </a:solidFill>
              </a:rPr>
              <a:t>мовна</a:t>
            </a:r>
            <a:r>
              <a:rPr lang="uk-UA" b="1" dirty="0">
                <a:solidFill>
                  <a:srgbClr val="FFFF00"/>
                </a:solidFill>
              </a:rPr>
              <a:t> практика : монографія / за ред. С. Я. Єрмоленко. Ніжин : ТОВ «Видавництво «Аспект-Поліграф», 2013. 322 с.</a:t>
            </a:r>
            <a:endParaRPr lang="ru-RU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uk-UA" b="1" dirty="0">
                <a:solidFill>
                  <a:srgbClr val="FFFF00"/>
                </a:solidFill>
              </a:rPr>
              <a:t>3. </a:t>
            </a:r>
            <a:r>
              <a:rPr lang="uk-UA" b="1" dirty="0" err="1">
                <a:solidFill>
                  <a:srgbClr val="FFFF00"/>
                </a:solidFill>
              </a:rPr>
              <a:t>Радевич</a:t>
            </a:r>
            <a:r>
              <a:rPr lang="uk-UA" b="1" dirty="0">
                <a:solidFill>
                  <a:srgbClr val="FFFF00"/>
                </a:solidFill>
              </a:rPr>
              <a:t>-Винницький Я. К. Етикет і культура спілкування : </a:t>
            </a:r>
            <a:r>
              <a:rPr lang="uk-UA" b="1" dirty="0" err="1">
                <a:solidFill>
                  <a:srgbClr val="FFFF00"/>
                </a:solidFill>
              </a:rPr>
              <a:t>навч</a:t>
            </a:r>
            <a:r>
              <a:rPr lang="uk-UA" b="1" dirty="0">
                <a:solidFill>
                  <a:srgbClr val="FFFF00"/>
                </a:solidFill>
              </a:rPr>
              <a:t>. </a:t>
            </a:r>
            <a:r>
              <a:rPr lang="uk-UA" b="1" dirty="0" err="1">
                <a:solidFill>
                  <a:srgbClr val="FFFF00"/>
                </a:solidFill>
              </a:rPr>
              <a:t>посіб</a:t>
            </a:r>
            <a:r>
              <a:rPr lang="uk-UA" b="1" dirty="0">
                <a:solidFill>
                  <a:srgbClr val="FFFF00"/>
                </a:solidFill>
              </a:rPr>
              <a:t>.  Львів : Сполох, 2001.  223 с.</a:t>
            </a:r>
            <a:endParaRPr lang="ru-RU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uk-UA" b="1" dirty="0">
                <a:solidFill>
                  <a:srgbClr val="FFFF00"/>
                </a:solidFill>
              </a:rPr>
              <a:t>4. </a:t>
            </a:r>
            <a:r>
              <a:rPr lang="uk-UA" b="1" dirty="0" err="1">
                <a:solidFill>
                  <a:srgbClr val="FFFF00"/>
                </a:solidFill>
              </a:rPr>
              <a:t>Стахів</a:t>
            </a:r>
            <a:r>
              <a:rPr lang="uk-UA" b="1" dirty="0">
                <a:solidFill>
                  <a:srgbClr val="FFFF00"/>
                </a:solidFill>
              </a:rPr>
              <a:t>, М. О. Український комунікативний етикет. Київ : Знання, 2008. 214 с. </a:t>
            </a:r>
            <a:r>
              <a:rPr lang="uk-UA" b="1" i="1" dirty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uk-UA" b="1" dirty="0">
                <a:solidFill>
                  <a:srgbClr val="FFFF00"/>
                </a:solidFill>
              </a:rPr>
              <a:t>5. </a:t>
            </a:r>
            <a:r>
              <a:rPr lang="uk-UA" b="1" dirty="0" err="1">
                <a:solidFill>
                  <a:srgbClr val="FFFF00"/>
                </a:solidFill>
              </a:rPr>
              <a:t>Стельмакович</a:t>
            </a:r>
            <a:r>
              <a:rPr lang="uk-UA" b="1" dirty="0">
                <a:solidFill>
                  <a:srgbClr val="FFFF00"/>
                </a:solidFill>
              </a:rPr>
              <a:t> М. Український мовленнєвий етикет. Київ : Либідь, 2001. 226 с.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1867" y="607568"/>
            <a:ext cx="6339945" cy="6120383"/>
          </a:xfrm>
        </p:spPr>
        <p:txBody>
          <a:bodyPr>
            <a:normAutofit fontScale="47500" lnSpcReduction="20000"/>
          </a:bodyPr>
          <a:lstStyle/>
          <a:p>
            <a:r>
              <a:rPr lang="uk-UA" b="1" i="1" dirty="0">
                <a:solidFill>
                  <a:srgbClr val="FFFF00"/>
                </a:solidFill>
              </a:rPr>
              <a:t>Додаткова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1. Бабич Н. Д. Основи культури мови. Львів : Світ, 1996. 368 с.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2. </a:t>
            </a:r>
            <a:r>
              <a:rPr lang="uk-UA" dirty="0" err="1">
                <a:solidFill>
                  <a:srgbClr val="FFFF00"/>
                </a:solidFill>
              </a:rPr>
              <a:t>Бухтій</a:t>
            </a:r>
            <a:r>
              <a:rPr lang="uk-UA" dirty="0">
                <a:solidFill>
                  <a:srgbClr val="FFFF00"/>
                </a:solidFill>
              </a:rPr>
              <a:t> М. Український мовленнєвий етикет у сфері ділового спілкування. </a:t>
            </a:r>
            <a:r>
              <a:rPr lang="uk-UA" i="1" dirty="0">
                <a:solidFill>
                  <a:srgbClr val="FFFF00"/>
                </a:solidFill>
              </a:rPr>
              <a:t>Таврійський вісник освіти. Науково-методичний журнал</a:t>
            </a:r>
            <a:r>
              <a:rPr lang="uk-UA" dirty="0">
                <a:solidFill>
                  <a:srgbClr val="FFFF00"/>
                </a:solidFill>
              </a:rPr>
              <a:t>. № 2 (18). Херсон : Айлант, 2003. С. 91–100.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3. </a:t>
            </a:r>
            <a:r>
              <a:rPr lang="uk-UA" dirty="0" err="1">
                <a:solidFill>
                  <a:srgbClr val="FFFF00"/>
                </a:solidFill>
              </a:rPr>
              <a:t>Воропай</a:t>
            </a:r>
            <a:r>
              <a:rPr lang="uk-UA" dirty="0">
                <a:solidFill>
                  <a:srgbClr val="FFFF00"/>
                </a:solidFill>
              </a:rPr>
              <a:t> О. Звичаї нашого народу. Етнографічний нарис. У 3-х </a:t>
            </a:r>
            <a:r>
              <a:rPr lang="uk-UA" dirty="0" err="1">
                <a:solidFill>
                  <a:srgbClr val="FFFF00"/>
                </a:solidFill>
              </a:rPr>
              <a:t>кн</a:t>
            </a:r>
            <a:r>
              <a:rPr lang="uk-UA" dirty="0">
                <a:solidFill>
                  <a:srgbClr val="FFFF00"/>
                </a:solidFill>
              </a:rPr>
              <a:t>. Київ: Оберег, 1995.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4. Єрмоленко С. Я., </a:t>
            </a:r>
            <a:r>
              <a:rPr lang="uk-UA" dirty="0" err="1">
                <a:solidFill>
                  <a:srgbClr val="FFFF00"/>
                </a:solidFill>
              </a:rPr>
              <a:t>Бибик</a:t>
            </a:r>
            <a:r>
              <a:rPr lang="uk-UA" dirty="0">
                <a:solidFill>
                  <a:srgbClr val="FFFF00"/>
                </a:solidFill>
              </a:rPr>
              <a:t> С. П., Тодор О. Г. Українська мова. Короткий тлумачний словник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лінгвістичних термінів / за ред. С. Я. Єрмоленко. Київ : Либідь, 2001. 224 с.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5. Косенко Ю. Основи теорії </a:t>
            </a:r>
            <a:r>
              <a:rPr lang="uk-UA" dirty="0" err="1">
                <a:solidFill>
                  <a:srgbClr val="FFFF00"/>
                </a:solidFill>
              </a:rPr>
              <a:t>мовної</a:t>
            </a:r>
            <a:r>
              <a:rPr lang="uk-UA" dirty="0">
                <a:solidFill>
                  <a:srgbClr val="FFFF00"/>
                </a:solidFill>
              </a:rPr>
              <a:t> комунікації : </a:t>
            </a:r>
            <a:r>
              <a:rPr lang="uk-UA" dirty="0" err="1">
                <a:solidFill>
                  <a:srgbClr val="FFFF00"/>
                </a:solidFill>
              </a:rPr>
              <a:t>навч</a:t>
            </a:r>
            <a:r>
              <a:rPr lang="uk-UA" dirty="0">
                <a:solidFill>
                  <a:srgbClr val="FFFF00"/>
                </a:solidFill>
              </a:rPr>
              <a:t>. </a:t>
            </a:r>
            <a:r>
              <a:rPr lang="uk-UA" dirty="0" err="1">
                <a:solidFill>
                  <a:srgbClr val="FFFF00"/>
                </a:solidFill>
              </a:rPr>
              <a:t>посібн</a:t>
            </a:r>
            <a:r>
              <a:rPr lang="uk-UA" dirty="0">
                <a:solidFill>
                  <a:srgbClr val="FFFF00"/>
                </a:solidFill>
              </a:rPr>
              <a:t>.  Суми : </a:t>
            </a:r>
            <a:r>
              <a:rPr lang="uk-UA" dirty="0" err="1">
                <a:solidFill>
                  <a:srgbClr val="FFFF00"/>
                </a:solidFill>
              </a:rPr>
              <a:t>СумДУ</a:t>
            </a:r>
            <a:r>
              <a:rPr lang="uk-UA" dirty="0">
                <a:solidFill>
                  <a:srgbClr val="FFFF00"/>
                </a:solidFill>
              </a:rPr>
              <a:t>, 2011. 283 с. 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6. Мацюк З. Українська мова професійного спілкування : </a:t>
            </a:r>
            <a:r>
              <a:rPr lang="uk-UA" dirty="0" err="1">
                <a:solidFill>
                  <a:srgbClr val="FFFF00"/>
                </a:solidFill>
              </a:rPr>
              <a:t>навч</a:t>
            </a:r>
            <a:r>
              <a:rPr lang="uk-UA" dirty="0">
                <a:solidFill>
                  <a:srgbClr val="FFFF00"/>
                </a:solidFill>
              </a:rPr>
              <a:t>. </a:t>
            </a:r>
            <a:r>
              <a:rPr lang="uk-UA" dirty="0" err="1">
                <a:solidFill>
                  <a:srgbClr val="FFFF00"/>
                </a:solidFill>
              </a:rPr>
              <a:t>посібн</a:t>
            </a:r>
            <a:r>
              <a:rPr lang="uk-UA" dirty="0">
                <a:solidFill>
                  <a:srgbClr val="FFFF00"/>
                </a:solidFill>
              </a:rPr>
              <a:t>./ З. О. Мацюк,                                    Н. І. </a:t>
            </a:r>
            <a:r>
              <a:rPr lang="uk-UA" dirty="0" err="1">
                <a:solidFill>
                  <a:srgbClr val="FFFF00"/>
                </a:solidFill>
              </a:rPr>
              <a:t>Станкевич</a:t>
            </a:r>
            <a:r>
              <a:rPr lang="uk-UA" dirty="0">
                <a:solidFill>
                  <a:srgbClr val="FFFF00"/>
                </a:solidFill>
              </a:rPr>
              <a:t>. 4-те вид.  Київ : Каравела, 2011. 351 с.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7. Мацько О. Формули ввічливості в дипломатичному листуванні. </a:t>
            </a:r>
            <a:r>
              <a:rPr lang="uk-UA" i="1" dirty="0" err="1">
                <a:solidFill>
                  <a:srgbClr val="FFFF00"/>
                </a:solidFill>
              </a:rPr>
              <a:t>Дивослово</a:t>
            </a:r>
            <a:r>
              <a:rPr lang="uk-UA" i="1" dirty="0">
                <a:solidFill>
                  <a:srgbClr val="FFFF00"/>
                </a:solidFill>
              </a:rPr>
              <a:t>.</a:t>
            </a:r>
            <a:r>
              <a:rPr lang="uk-UA" dirty="0">
                <a:solidFill>
                  <a:srgbClr val="FFFF00"/>
                </a:solidFill>
              </a:rPr>
              <a:t> 2000. № 2. С. 14‒17.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8. </a:t>
            </a:r>
            <a:r>
              <a:rPr lang="uk-UA" dirty="0" err="1">
                <a:solidFill>
                  <a:srgbClr val="FFFF00"/>
                </a:solidFill>
              </a:rPr>
              <a:t>Миронюк</a:t>
            </a:r>
            <a:r>
              <a:rPr lang="uk-UA" dirty="0">
                <a:solidFill>
                  <a:srgbClr val="FFFF00"/>
                </a:solidFill>
              </a:rPr>
              <a:t> О.М. Історія граматичних засобів вираження ввічливості в українській мові.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i="1" dirty="0">
                <a:solidFill>
                  <a:srgbClr val="FFFF00"/>
                </a:solidFill>
              </a:rPr>
              <a:t>Мовознавство</a:t>
            </a:r>
            <a:r>
              <a:rPr lang="uk-UA" dirty="0">
                <a:solidFill>
                  <a:srgbClr val="FFFF00"/>
                </a:solidFill>
              </a:rPr>
              <a:t>. 2019.  № 2.  С. 55–63.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9. Плющ Н. П. Формули ввічливості в системі українського </a:t>
            </a:r>
            <a:r>
              <a:rPr lang="uk-UA" dirty="0" err="1">
                <a:solidFill>
                  <a:srgbClr val="FFFF00"/>
                </a:solidFill>
              </a:rPr>
              <a:t>мовного</a:t>
            </a:r>
            <a:r>
              <a:rPr lang="uk-UA" dirty="0">
                <a:solidFill>
                  <a:srgbClr val="FFFF00"/>
                </a:solidFill>
              </a:rPr>
              <a:t> етикету. </a:t>
            </a:r>
            <a:r>
              <a:rPr lang="uk-UA" i="1" dirty="0">
                <a:solidFill>
                  <a:srgbClr val="FFFF00"/>
                </a:solidFill>
              </a:rPr>
              <a:t>Українська мова і сучасність</a:t>
            </a:r>
            <a:r>
              <a:rPr lang="uk-UA" dirty="0">
                <a:solidFill>
                  <a:srgbClr val="FFFF00"/>
                </a:solidFill>
              </a:rPr>
              <a:t>. Київ : НОК ВО, 1991. С. 90‒98.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10. </a:t>
            </a:r>
            <a:r>
              <a:rPr lang="uk-UA" dirty="0" err="1">
                <a:solidFill>
                  <a:srgbClr val="FFFF00"/>
                </a:solidFill>
              </a:rPr>
              <a:t>Пославська</a:t>
            </a:r>
            <a:r>
              <a:rPr lang="uk-UA" dirty="0">
                <a:solidFill>
                  <a:srgbClr val="FFFF00"/>
                </a:solidFill>
              </a:rPr>
              <a:t> Н. Формули мовленнєвого етикету в текстах українських народних казок. </a:t>
            </a:r>
            <a:r>
              <a:rPr lang="uk-UA" i="1" dirty="0">
                <a:solidFill>
                  <a:srgbClr val="FFFF00"/>
                </a:solidFill>
              </a:rPr>
              <a:t>Проблеми гуманітарних наук: збірник наукових праць</a:t>
            </a:r>
            <a:r>
              <a:rPr lang="uk-UA" dirty="0">
                <a:solidFill>
                  <a:srgbClr val="FFFF00"/>
                </a:solidFill>
              </a:rPr>
              <a:t>. 2019. № 44. С. 64–72.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11. </a:t>
            </a:r>
            <a:r>
              <a:rPr lang="uk-UA" dirty="0" err="1">
                <a:solidFill>
                  <a:srgbClr val="FFFF00"/>
                </a:solidFill>
              </a:rPr>
              <a:t>Радевич</a:t>
            </a:r>
            <a:r>
              <a:rPr lang="uk-UA" dirty="0">
                <a:solidFill>
                  <a:srgbClr val="FFFF00"/>
                </a:solidFill>
              </a:rPr>
              <a:t>-Винницький Я. Етикет і культура спілкування. </a:t>
            </a:r>
            <a:r>
              <a:rPr lang="uk-UA" i="1" dirty="0">
                <a:solidFill>
                  <a:srgbClr val="FFFF00"/>
                </a:solidFill>
              </a:rPr>
              <a:t>Українська мова та література.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2001. № 37.  С.1–12.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12. </a:t>
            </a:r>
            <a:r>
              <a:rPr lang="uk-UA" dirty="0" err="1">
                <a:solidFill>
                  <a:srgbClr val="FFFF00"/>
                </a:solidFill>
              </a:rPr>
              <a:t>Стельмахович</a:t>
            </a:r>
            <a:r>
              <a:rPr lang="uk-UA" dirty="0">
                <a:solidFill>
                  <a:srgbClr val="FFFF00"/>
                </a:solidFill>
              </a:rPr>
              <a:t> М. Український мовленнєвий етикет.  </a:t>
            </a:r>
            <a:r>
              <a:rPr lang="uk-UA" i="1" dirty="0" err="1">
                <a:solidFill>
                  <a:srgbClr val="FFFF00"/>
                </a:solidFill>
              </a:rPr>
              <a:t>Дивослово</a:t>
            </a:r>
            <a:r>
              <a:rPr lang="uk-UA" dirty="0">
                <a:solidFill>
                  <a:srgbClr val="FFFF00"/>
                </a:solidFill>
              </a:rPr>
              <a:t>. 1998.  № 3. С. 20–21.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13. </a:t>
            </a:r>
            <a:r>
              <a:rPr lang="uk-UA" dirty="0" err="1">
                <a:solidFill>
                  <a:srgbClr val="FFFF00"/>
                </a:solidFill>
              </a:rPr>
              <a:t>Татаревич</a:t>
            </a:r>
            <a:r>
              <a:rPr lang="uk-UA" dirty="0">
                <a:solidFill>
                  <a:srgbClr val="FFFF00"/>
                </a:solidFill>
              </a:rPr>
              <a:t> Г. Етикет і ментальність. </a:t>
            </a:r>
            <a:r>
              <a:rPr lang="uk-UA" i="1" dirty="0" err="1">
                <a:solidFill>
                  <a:srgbClr val="FFFF00"/>
                </a:solidFill>
              </a:rPr>
              <a:t>Дивослово</a:t>
            </a:r>
            <a:r>
              <a:rPr lang="uk-UA" dirty="0">
                <a:solidFill>
                  <a:srgbClr val="FFFF00"/>
                </a:solidFill>
              </a:rPr>
              <a:t>, 1998. № 3. С. 18‒20.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14. Федотова В. Поняття етикетних висловлювань. </a:t>
            </a:r>
            <a:r>
              <a:rPr lang="uk-UA" i="1" dirty="0">
                <a:solidFill>
                  <a:srgbClr val="FFFF00"/>
                </a:solidFill>
              </a:rPr>
              <a:t>Перекладацькі інновації</a:t>
            </a:r>
            <a:r>
              <a:rPr lang="uk-UA" dirty="0">
                <a:solidFill>
                  <a:srgbClr val="FFFF00"/>
                </a:solidFill>
              </a:rPr>
              <a:t>: матеріали ІІ Всеукраїнської студентської науково-практичної конференції, 15–16 березня 2012 року.  Суми : </a:t>
            </a:r>
            <a:r>
              <a:rPr lang="uk-UA" dirty="0" err="1">
                <a:solidFill>
                  <a:srgbClr val="FFFF00"/>
                </a:solidFill>
              </a:rPr>
              <a:t>СумДУ</a:t>
            </a:r>
            <a:r>
              <a:rPr lang="uk-UA" dirty="0">
                <a:solidFill>
                  <a:srgbClr val="FFFF00"/>
                </a:solidFill>
              </a:rPr>
              <a:t>, 2012.  С. 47–49.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15. Чак Є. Д. Будемо знайомі! </a:t>
            </a:r>
            <a:r>
              <a:rPr lang="uk-UA" i="1" dirty="0" err="1">
                <a:solidFill>
                  <a:srgbClr val="FFFF00"/>
                </a:solidFill>
              </a:rPr>
              <a:t>Дивослово</a:t>
            </a:r>
            <a:r>
              <a:rPr lang="uk-UA" dirty="0">
                <a:solidFill>
                  <a:srgbClr val="FFFF00"/>
                </a:solidFill>
              </a:rPr>
              <a:t>. 2018. № 6. С. 21–23.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16. Чак Є. Д. Віншую! Висловлюю вдячність! Будьте ласкаві! </a:t>
            </a:r>
            <a:r>
              <a:rPr lang="uk-UA" i="1" dirty="0">
                <a:solidFill>
                  <a:srgbClr val="FFFF00"/>
                </a:solidFill>
              </a:rPr>
              <a:t>Дивослово</a:t>
            </a:r>
            <a:r>
              <a:rPr lang="uk-UA" dirty="0">
                <a:solidFill>
                  <a:srgbClr val="FFFF00"/>
                </a:solidFill>
              </a:rPr>
              <a:t>.2019. № 12. С.14–17.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17. </a:t>
            </a:r>
            <a:r>
              <a:rPr lang="uk-UA" dirty="0" err="1">
                <a:solidFill>
                  <a:srgbClr val="FFFF00"/>
                </a:solidFill>
              </a:rPr>
              <a:t>Чернікова</a:t>
            </a:r>
            <a:r>
              <a:rPr lang="uk-UA" dirty="0">
                <a:solidFill>
                  <a:srgbClr val="FFFF00"/>
                </a:solidFill>
              </a:rPr>
              <a:t> Л. Ф., Зубкова Л. В. Особливості </a:t>
            </a:r>
            <a:r>
              <a:rPr lang="uk-UA" dirty="0" err="1">
                <a:solidFill>
                  <a:srgbClr val="FFFF00"/>
                </a:solidFill>
              </a:rPr>
              <a:t>мовного</a:t>
            </a:r>
            <a:r>
              <a:rPr lang="uk-UA" dirty="0">
                <a:solidFill>
                  <a:srgbClr val="FFFF00"/>
                </a:solidFill>
              </a:rPr>
              <a:t> етикету українців (регіональний аспект). </a:t>
            </a:r>
            <a:r>
              <a:rPr lang="uk-UA" i="1" dirty="0" err="1">
                <a:solidFill>
                  <a:srgbClr val="FFFF00"/>
                </a:solidFill>
              </a:rPr>
              <a:t>Вопросы</a:t>
            </a:r>
            <a:r>
              <a:rPr lang="uk-UA" i="1" dirty="0">
                <a:solidFill>
                  <a:srgbClr val="FFFF00"/>
                </a:solidFill>
              </a:rPr>
              <a:t> </a:t>
            </a:r>
            <a:r>
              <a:rPr lang="uk-UA" i="1" dirty="0" err="1">
                <a:solidFill>
                  <a:srgbClr val="FFFF00"/>
                </a:solidFill>
              </a:rPr>
              <a:t>духовной</a:t>
            </a:r>
            <a:r>
              <a:rPr lang="uk-UA" i="1" dirty="0">
                <a:solidFill>
                  <a:srgbClr val="FFFF00"/>
                </a:solidFill>
              </a:rPr>
              <a:t> </a:t>
            </a:r>
            <a:r>
              <a:rPr lang="uk-UA" i="1" dirty="0" err="1">
                <a:solidFill>
                  <a:srgbClr val="FFFF00"/>
                </a:solidFill>
              </a:rPr>
              <a:t>культуры</a:t>
            </a:r>
            <a:r>
              <a:rPr lang="uk-UA" i="1" dirty="0">
                <a:solidFill>
                  <a:srgbClr val="FFFF00"/>
                </a:solidFill>
              </a:rPr>
              <a:t>. </a:t>
            </a:r>
            <a:r>
              <a:rPr lang="uk-UA" i="1" dirty="0" err="1">
                <a:solidFill>
                  <a:srgbClr val="FFFF00"/>
                </a:solidFill>
              </a:rPr>
              <a:t>Филологические</a:t>
            </a:r>
            <a:r>
              <a:rPr lang="uk-UA" i="1" dirty="0">
                <a:solidFill>
                  <a:srgbClr val="FFFF00"/>
                </a:solidFill>
              </a:rPr>
              <a:t> науки</a:t>
            </a:r>
            <a:r>
              <a:rPr lang="uk-UA" dirty="0">
                <a:solidFill>
                  <a:srgbClr val="FFFF00"/>
                </a:solidFill>
              </a:rPr>
              <a:t>. 2021. № 14. С. 174–179.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 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9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967522"/>
            <a:ext cx="11534502" cy="5890478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uk-UA" sz="1800" dirty="0">
                <a:solidFill>
                  <a:srgbClr val="FFFF0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248" y="-123662"/>
            <a:ext cx="10632885" cy="1091184"/>
          </a:xfrm>
        </p:spPr>
        <p:txBody>
          <a:bodyPr/>
          <a:lstStyle/>
          <a:p>
            <a:pPr algn="ctr"/>
            <a:r>
              <a:rPr lang="uk-UA" sz="5400" b="1" dirty="0">
                <a:solidFill>
                  <a:srgbClr val="FFFF00"/>
                </a:solidFill>
              </a:rPr>
              <a:t>Інформаційні ресурси</a:t>
            </a:r>
            <a:endParaRPr lang="ru-RU" sz="5400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808" y="1128560"/>
            <a:ext cx="86017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1. АНТИЕТИКЕТ У СПІЛКУВАННІ - https://vseosvita.ua/library/embed/0014if-  c8cf.doc.html#:~:</a:t>
            </a:r>
            <a:r>
              <a:rPr lang="uk-UA" sz="1400" dirty="0" err="1"/>
              <a:t>text</a:t>
            </a:r>
            <a:r>
              <a:rPr lang="uk-UA" sz="1400" dirty="0"/>
              <a:t>=affectus%20–19 популярних вірувань або забобонів, які </a:t>
            </a:r>
            <a:br>
              <a:rPr lang="uk-UA" sz="1400" dirty="0"/>
            </a:br>
            <a:r>
              <a:rPr lang="uk-UA" sz="1400" dirty="0"/>
              <a:t>збереглися донині -  https://life.pravda.com.ua/society/2021/04/10/244513/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uk-UA" sz="1400" dirty="0"/>
              <a:t>2.</a:t>
            </a:r>
            <a:r>
              <a:rPr lang="ru-RU" sz="1400" dirty="0"/>
              <a:t>   </a:t>
            </a:r>
            <a:r>
              <a:rPr lang="uk-UA" sz="1400" dirty="0" err="1"/>
              <a:t>Ведишева</a:t>
            </a:r>
            <a:r>
              <a:rPr lang="uk-UA" sz="1400" dirty="0"/>
              <a:t> А. Мистецтво компліменту: Як правильно зробити та як правильно приймати? [Електронний ресурс]. Режим доступу: </a:t>
            </a:r>
            <a:r>
              <a:rPr lang="uk-UA" sz="1400" u="sng" dirty="0">
                <a:hlinkClick r:id="rId2"/>
              </a:rPr>
              <a:t>https://taslife.com.ua/blog/art-of-compliments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uk-UA" sz="1400" dirty="0"/>
              <a:t>3</a:t>
            </a:r>
            <a:r>
              <a:rPr lang="ru-RU" sz="1400" dirty="0"/>
              <a:t>.</a:t>
            </a:r>
            <a:r>
              <a:rPr lang="en-US" sz="1400" dirty="0"/>
              <a:t> </a:t>
            </a:r>
            <a:r>
              <a:rPr lang="ru-RU" sz="1400" dirty="0"/>
              <a:t>З</a:t>
            </a:r>
            <a:r>
              <a:rPr lang="uk-UA" sz="1400" dirty="0" err="1"/>
              <a:t>відки</a:t>
            </a:r>
            <a:r>
              <a:rPr lang="uk-UA" sz="1400" dirty="0"/>
              <a:t> пішли прокльони?  https://18000.com.ua/strichka-novin/tvij-kod-ukrayinski-prokloni/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uk-UA" sz="1400" dirty="0"/>
              <a:t>4. Козлов Н. І. Комплімент [Електронний ресурс]. Режим доступу: http://psychologis.com.ua/kompliment.htm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uk-UA" sz="1400" dirty="0"/>
              <a:t>5. </a:t>
            </a:r>
            <a:r>
              <a:rPr lang="uk-UA" sz="1400" dirty="0" err="1"/>
              <a:t>Луцак</a:t>
            </a:r>
            <a:r>
              <a:rPr lang="uk-UA" sz="1400" dirty="0"/>
              <a:t> В. М. Комплімент як мовленнєвий акт [Електронний ресурс]. Режим доступу:  https://core.ac.uk/reader/300405080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uk-UA" sz="1400" dirty="0"/>
              <a:t>6. Мовленнєвий  етикет [Електронний ресурс].  Режим доступу: https://pidru4niki.com/83359/psihologiya/movlennyeviy_etiket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uk-UA" sz="1400" dirty="0"/>
              <a:t>7. Різновиди елементів </a:t>
            </a:r>
            <a:r>
              <a:rPr lang="uk-UA" sz="1400" dirty="0" err="1"/>
              <a:t>антиетикету</a:t>
            </a:r>
            <a:r>
              <a:rPr lang="uk-UA" sz="1400" dirty="0"/>
              <a:t>: забобони, прокльони, віщування, замовляння, зурочення -https://dereksiz.org/programa-ukrayinsekij-movlennyevij-etiket.html?page=9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uk-UA" sz="1400" dirty="0"/>
              <a:t>8. Роль народних замовлянь у зціленні недугів - </a:t>
            </a:r>
            <a:r>
              <a:rPr lang="uk-UA" sz="1400" u="sng" dirty="0">
                <a:hlinkClick r:id="rId3"/>
              </a:rPr>
              <a:t>https://slovopys.kubg.edu.ua/rol-narodnykh-zamovlian-u-ztsilenni-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uk-UA" sz="1400" dirty="0"/>
              <a:t>9. Українська лайка.  https://liveua.in.ua/mova/ukr-laika.html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uk-UA" sz="1400" dirty="0"/>
              <a:t>10. </a:t>
            </a:r>
            <a:r>
              <a:rPr lang="uk-UA" sz="1400" dirty="0" err="1"/>
              <a:t>Чемеркін</a:t>
            </a:r>
            <a:r>
              <a:rPr lang="uk-UA" sz="1400" dirty="0"/>
              <a:t> С. Українська мова в Інтернеті : позамовні та внутрішньоструктурні процеси. Київ, 2009. 240 с.  URL:   </a:t>
            </a:r>
            <a:r>
              <a:rPr lang="uk-UA" sz="1400" dirty="0">
                <a:hlinkClick r:id="rId4"/>
              </a:rPr>
              <a:t>https://iul-nasu.org.ua/wp-content/uploads/2021/04/chemerkin-s.pdf</a:t>
            </a:r>
            <a:r>
              <a:rPr lang="uk-UA" sz="14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441" y="3998053"/>
            <a:ext cx="2605630" cy="2605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5441" y="882586"/>
            <a:ext cx="2615906" cy="21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7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Тема 1.</a:t>
            </a:r>
            <a:r>
              <a:rPr lang="uk-UA" i="1" dirty="0">
                <a:solidFill>
                  <a:srgbClr val="FFFF00"/>
                </a:solidFill>
              </a:rPr>
              <a:t> </a:t>
            </a:r>
            <a:r>
              <a:rPr lang="uk-UA" b="1" dirty="0"/>
              <a:t>Тема 1.</a:t>
            </a:r>
            <a:r>
              <a:rPr lang="uk-UA" i="1" dirty="0"/>
              <a:t> </a:t>
            </a:r>
            <a:r>
              <a:rPr lang="uk-UA" b="1" dirty="0"/>
              <a:t>Поняття про культуру мовлення. Історія й різновиди  етикету.</a:t>
            </a:r>
            <a:r>
              <a:rPr lang="uk-UA" dirty="0"/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Народна педагогіка українців – джерело мовленнєвого етикету. Мовленнєвий етикет. </a:t>
            </a:r>
          </a:p>
          <a:p>
            <a:r>
              <a:rPr lang="uk-UA" b="1" dirty="0">
                <a:solidFill>
                  <a:srgbClr val="FFFF00"/>
                </a:solidFill>
              </a:rPr>
              <a:t>Формули ввічливості в системі </a:t>
            </a:r>
            <a:r>
              <a:rPr lang="uk-UA" b="1" dirty="0" err="1">
                <a:solidFill>
                  <a:srgbClr val="FFFF00"/>
                </a:solidFill>
              </a:rPr>
              <a:t>мовного</a:t>
            </a:r>
            <a:r>
              <a:rPr lang="uk-UA" b="1" dirty="0">
                <a:solidFill>
                  <a:srgbClr val="FFFF00"/>
                </a:solidFill>
              </a:rPr>
              <a:t> етикету українців. </a:t>
            </a:r>
          </a:p>
          <a:p>
            <a:r>
              <a:rPr lang="uk-UA" b="1" dirty="0">
                <a:solidFill>
                  <a:srgbClr val="FFFF00"/>
                </a:solidFill>
              </a:rPr>
              <a:t>Різновиди мовленнєвого етикету. </a:t>
            </a:r>
          </a:p>
          <a:p>
            <a:r>
              <a:rPr lang="uk-UA" b="1" dirty="0" err="1">
                <a:solidFill>
                  <a:srgbClr val="FFFF00"/>
                </a:solidFill>
              </a:rPr>
              <a:t>Функційна</a:t>
            </a:r>
            <a:r>
              <a:rPr lang="uk-UA" b="1" dirty="0">
                <a:solidFill>
                  <a:srgbClr val="FFFF00"/>
                </a:solidFill>
              </a:rPr>
              <a:t> типологія одиниць українського мовленнєвого етикету. 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003" y="225389"/>
            <a:ext cx="2801429" cy="394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Тема 2.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Семантична типологія етикетних </a:t>
            </a:r>
            <a:r>
              <a:rPr lang="uk-UA" b="1" dirty="0" smtClean="0">
                <a:solidFill>
                  <a:srgbClr val="FFFF00"/>
                </a:solidFill>
              </a:rPr>
              <a:t>формул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Структурна класифікація </a:t>
            </a:r>
            <a:r>
              <a:rPr lang="uk-UA" b="1" dirty="0" err="1">
                <a:solidFill>
                  <a:srgbClr val="FFFF00"/>
                </a:solidFill>
              </a:rPr>
              <a:t>мовних</a:t>
            </a:r>
            <a:r>
              <a:rPr lang="uk-UA" b="1" dirty="0">
                <a:solidFill>
                  <a:srgbClr val="FFFF00"/>
                </a:solidFill>
              </a:rPr>
              <a:t> етикетних одиниць.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Тональність </a:t>
            </a:r>
            <a:r>
              <a:rPr lang="uk-UA" b="1" dirty="0">
                <a:solidFill>
                  <a:srgbClr val="FFFF00"/>
                </a:solidFill>
              </a:rPr>
              <a:t>спілкування. Різновиди тональності спілкування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Сфери застосування тональності спілкування.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257937"/>
            <a:ext cx="2647950" cy="1733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887" y="4949952"/>
            <a:ext cx="3114675" cy="17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8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Тема 3. </a:t>
            </a:r>
            <a:r>
              <a:rPr lang="ru-RU" b="1" dirty="0" err="1"/>
              <a:t>Мовний</a:t>
            </a:r>
            <a:r>
              <a:rPr lang="ru-RU" b="1" dirty="0"/>
              <a:t> </a:t>
            </a:r>
            <a:r>
              <a:rPr lang="ru-RU" b="1" dirty="0" err="1"/>
              <a:t>етикет</a:t>
            </a:r>
            <a:r>
              <a:rPr lang="ru-RU" b="1" dirty="0"/>
              <a:t>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 smtClean="0"/>
              <a:t>диджиталізації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FF00"/>
                </a:solidFill>
              </a:rPr>
              <a:t>Специфіка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спілкування</a:t>
            </a:r>
            <a:r>
              <a:rPr lang="ru-RU" b="1" dirty="0">
                <a:solidFill>
                  <a:srgbClr val="FFFF00"/>
                </a:solidFill>
              </a:rPr>
              <a:t> за </a:t>
            </a:r>
            <a:r>
              <a:rPr lang="ru-RU" b="1" dirty="0" err="1">
                <a:solidFill>
                  <a:srgbClr val="FFFF00"/>
                </a:solidFill>
              </a:rPr>
              <a:t>допомогою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мобільних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гаджетів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>
                <a:solidFill>
                  <a:srgbClr val="FFFF00"/>
                </a:solidFill>
              </a:rPr>
              <a:t>Інтернет-спілкування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 err="1">
                <a:solidFill>
                  <a:srgbClr val="FFFF00"/>
                </a:solidFill>
              </a:rPr>
              <a:t>основні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риси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особливості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Електронна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пошта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088" y="237363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012" y="44873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3322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</TotalTime>
  <Words>323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Український мовний етикет</vt:lpstr>
      <vt:lpstr>Зв`язок з викладачем</vt:lpstr>
      <vt:lpstr>Презентация PowerPoint</vt:lpstr>
      <vt:lpstr>Форма семестрового контролю: залік</vt:lpstr>
      <vt:lpstr>література</vt:lpstr>
      <vt:lpstr>       </vt:lpstr>
      <vt:lpstr>Тема 1. Тема 1. Поняття про культуру мовлення. Історія й різновиди  етикету. </vt:lpstr>
      <vt:lpstr>Тема 2. Семантична типологія етикетних формул</vt:lpstr>
      <vt:lpstr>Тема 3. Мовний етикет в умовах диджиталізації</vt:lpstr>
      <vt:lpstr>Тема 4.  Мовні норми етикету </vt:lpstr>
      <vt:lpstr>Тема 5. Телефонний мовленнєвий етикет. Комплімент </vt:lpstr>
      <vt:lpstr>Тема 6. Невербальні засоби спілкування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усного мовлення</dc:title>
  <dc:creator>admin</dc:creator>
  <cp:lastModifiedBy>admin</cp:lastModifiedBy>
  <cp:revision>5</cp:revision>
  <dcterms:created xsi:type="dcterms:W3CDTF">2024-10-17T15:29:52Z</dcterms:created>
  <dcterms:modified xsi:type="dcterms:W3CDTF">2024-10-24T15:26:21Z</dcterms:modified>
</cp:coreProperties>
</file>