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99" r:id="rId3"/>
    <p:sldId id="280" r:id="rId4"/>
    <p:sldId id="300" r:id="rId5"/>
    <p:sldId id="301" r:id="rId6"/>
    <p:sldId id="281" r:id="rId7"/>
    <p:sldId id="278" r:id="rId8"/>
    <p:sldId id="283" r:id="rId9"/>
    <p:sldId id="298" r:id="rId10"/>
    <p:sldId id="285" r:id="rId11"/>
    <p:sldId id="276" r:id="rId12"/>
    <p:sldId id="288" r:id="rId13"/>
    <p:sldId id="290" r:id="rId14"/>
    <p:sldId id="297" r:id="rId15"/>
    <p:sldId id="302" r:id="rId16"/>
    <p:sldId id="303" r:id="rId17"/>
    <p:sldId id="304" r:id="rId18"/>
    <p:sldId id="305" r:id="rId19"/>
    <p:sldId id="306" r:id="rId20"/>
    <p:sldId id="307" r:id="rId21"/>
    <p:sldId id="308" r:id="rId22"/>
    <p:sldId id="309" r:id="rId23"/>
    <p:sldId id="310" r:id="rId24"/>
    <p:sldId id="311" r:id="rId25"/>
    <p:sldId id="313" r:id="rId26"/>
    <p:sldId id="312" r:id="rId27"/>
    <p:sldId id="314" r:id="rId28"/>
    <p:sldId id="294" r:id="rId29"/>
    <p:sldId id="296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44" autoAdjust="0"/>
    <p:restoredTop sz="94660"/>
  </p:normalViewPr>
  <p:slideViewPr>
    <p:cSldViewPr snapToGrid="0">
      <p:cViewPr>
        <p:scale>
          <a:sx n="125" d="100"/>
          <a:sy n="125" d="100"/>
        </p:scale>
        <p:origin x="-200" y="-6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9">
            <a:extLst>
              <a:ext uri="{FF2B5EF4-FFF2-40B4-BE49-F238E27FC236}">
                <a16:creationId xmlns:a16="http://schemas.microsoft.com/office/drawing/2014/main" id="{CC29119A-9C2B-4121-8ADB-8C0227168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>
            <a:extLst>
              <a:ext uri="{FF2B5EF4-FFF2-40B4-BE49-F238E27FC236}">
                <a16:creationId xmlns:a16="http://schemas.microsoft.com/office/drawing/2014/main" id="{2C95FC60-95EF-441B-A5C2-6744B17F8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>
            <a:extLst>
              <a:ext uri="{FF2B5EF4-FFF2-40B4-BE49-F238E27FC236}">
                <a16:creationId xmlns:a16="http://schemas.microsoft.com/office/drawing/2014/main" id="{C2A4A027-6672-4F95-A53D-13C5A916C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26D756-3F96-4D15-901A-1469D32FCCB1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0114394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9">
            <a:extLst>
              <a:ext uri="{FF2B5EF4-FFF2-40B4-BE49-F238E27FC236}">
                <a16:creationId xmlns:a16="http://schemas.microsoft.com/office/drawing/2014/main" id="{070A6815-F53A-4AAE-A545-AFD2CB8F2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1">
            <a:extLst>
              <a:ext uri="{FF2B5EF4-FFF2-40B4-BE49-F238E27FC236}">
                <a16:creationId xmlns:a16="http://schemas.microsoft.com/office/drawing/2014/main" id="{B510CE4B-7BB9-472A-875A-174872663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>
            <a:extLst>
              <a:ext uri="{FF2B5EF4-FFF2-40B4-BE49-F238E27FC236}">
                <a16:creationId xmlns:a16="http://schemas.microsoft.com/office/drawing/2014/main" id="{95E7B774-B25C-404F-B8B0-14751FE1C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747371-C37D-4612-B627-AB88A2481CBD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587665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  <p:sldLayoutId id="2147483669" r:id="rId18"/>
    <p:sldLayoutId id="2147483671" r:id="rId19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s://uk.wikipedia.org/w/index.php?title=%D0%9A%D0%B0%D0%BD%D0%B4%D0%B5%D0%BB%D0%B0_%D0%BD%D0%B0_%D0%BC%D0%B5%D1%82%D1%80_%D0%B2_%D0%BA%D0%B2%D0%B0%D0%B4%D1%80%D0%B0%D1%82%D1%96&amp;action=edit&amp;redlink=1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png"/><Relationship Id="rId4" Type="http://schemas.openxmlformats.org/officeDocument/2006/relationships/image" Target="../media/image49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480.png"/><Relationship Id="rId7" Type="http://schemas.openxmlformats.org/officeDocument/2006/relationships/image" Target="../media/image5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10" Type="http://schemas.openxmlformats.org/officeDocument/2006/relationships/image" Target="../media/image550.png"/><Relationship Id="rId4" Type="http://schemas.openxmlformats.org/officeDocument/2006/relationships/image" Target="../media/image55.png"/><Relationship Id="rId9" Type="http://schemas.openxmlformats.org/officeDocument/2006/relationships/image" Target="../media/image59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emf"/><Relationship Id="rId3" Type="http://schemas.openxmlformats.org/officeDocument/2006/relationships/image" Target="../media/image61.emf"/><Relationship Id="rId7" Type="http://schemas.openxmlformats.org/officeDocument/2006/relationships/image" Target="../media/image61.png"/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11" Type="http://schemas.openxmlformats.org/officeDocument/2006/relationships/image" Target="../media/image66.emf"/><Relationship Id="rId5" Type="http://schemas.openxmlformats.org/officeDocument/2006/relationships/image" Target="../media/image63.png"/><Relationship Id="rId10" Type="http://schemas.openxmlformats.org/officeDocument/2006/relationships/image" Target="../media/image64.png"/><Relationship Id="rId4" Type="http://schemas.openxmlformats.org/officeDocument/2006/relationships/image" Target="../media/image62.png"/><Relationship Id="rId9" Type="http://schemas.openxmlformats.org/officeDocument/2006/relationships/image" Target="../media/image65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12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wmf"/><Relationship Id="rId11" Type="http://schemas.openxmlformats.org/officeDocument/2006/relationships/image" Target="../media/image15.jpeg"/><Relationship Id="rId5" Type="http://schemas.openxmlformats.org/officeDocument/2006/relationships/oleObject" Target="../embeddings/oleObject3.bin"/><Relationship Id="rId10" Type="http://schemas.openxmlformats.org/officeDocument/2006/relationships/image" Target="../media/image14.wmf"/><Relationship Id="rId4" Type="http://schemas.openxmlformats.org/officeDocument/2006/relationships/image" Target="../media/image11.wmf"/><Relationship Id="rId9" Type="http://schemas.openxmlformats.org/officeDocument/2006/relationships/oleObject" Target="../embeddings/oleObject5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45ED3F-1BD7-4029-ABE9-32E92DC9B16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uk-UA" sz="7200" dirty="0"/>
              <a:t>Фотометрія, Методи та прилади</a:t>
            </a:r>
          </a:p>
        </p:txBody>
      </p:sp>
    </p:spTree>
    <p:extLst>
      <p:ext uri="{BB962C8B-B14F-4D97-AF65-F5344CB8AC3E}">
        <p14:creationId xmlns:p14="http://schemas.microsoft.com/office/powerpoint/2010/main" val="30299703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>
            <a:extLst>
              <a:ext uri="{FF2B5EF4-FFF2-40B4-BE49-F238E27FC236}">
                <a16:creationId xmlns:a16="http://schemas.microsoft.com/office/drawing/2014/main" id="{CDB0D625-22ED-4399-839A-24B859231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704850"/>
            <a:ext cx="8229600" cy="1143000"/>
          </a:xfrm>
        </p:spPr>
        <p:txBody>
          <a:bodyPr>
            <a:normAutofit/>
          </a:bodyPr>
          <a:lstStyle/>
          <a:p>
            <a:r>
              <a:rPr lang="ru-RU" altLang="uk-UA" sz="2400" dirty="0">
                <a:latin typeface="Arial" panose="020B0604020202020204" pitchFamily="34" charset="0"/>
                <a:cs typeface="Arial" panose="020B0604020202020204" pitchFamily="34" charset="0"/>
              </a:rPr>
              <a:t>Закон </a:t>
            </a:r>
            <a:r>
              <a:rPr lang="ru-RU" altLang="uk-UA" sz="2400" dirty="0" err="1">
                <a:latin typeface="Arial" panose="020B0604020202020204" pitchFamily="34" charset="0"/>
                <a:cs typeface="Arial" panose="020B0604020202020204" pitchFamily="34" charset="0"/>
              </a:rPr>
              <a:t>обернених</a:t>
            </a:r>
            <a:r>
              <a:rPr lang="ru-RU" altLang="uk-UA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uk-UA" sz="2400" dirty="0" err="1">
                <a:latin typeface="Arial" panose="020B0604020202020204" pitchFamily="34" charset="0"/>
                <a:cs typeface="Arial" panose="020B0604020202020204" pitchFamily="34" charset="0"/>
              </a:rPr>
              <a:t>квадратів</a:t>
            </a:r>
            <a:endParaRPr lang="ru-RU" altLang="uk-U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627" name="Picture 2" descr="D:\Мои документы\Мои рисунки\images.png">
            <a:extLst>
              <a:ext uri="{FF2B5EF4-FFF2-40B4-BE49-F238E27FC236}">
                <a16:creationId xmlns:a16="http://schemas.microsoft.com/office/drawing/2014/main" id="{66F07192-BF14-4166-B6FF-3837F5193567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31938" y="1981200"/>
            <a:ext cx="4487862" cy="4211638"/>
          </a:xfrm>
          <a:noFill/>
        </p:spPr>
      </p:pic>
      <p:pic>
        <p:nvPicPr>
          <p:cNvPr id="26628" name="Picture 3" descr="D:\Мои документы\Мои рисунки\Inverse_square_law.svg.png">
            <a:extLst>
              <a:ext uri="{FF2B5EF4-FFF2-40B4-BE49-F238E27FC236}">
                <a16:creationId xmlns:a16="http://schemas.microsoft.com/office/drawing/2014/main" id="{0B0CB5B8-6E62-4635-A6CF-65B654B18C2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86500" y="2133600"/>
            <a:ext cx="4152900" cy="3962400"/>
          </a:xfr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7337B03B-2AC0-4174-9CA2-373AE1EF7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Норми освітленості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FD7A68C-9346-4233-8A50-4DCBBB758E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993"/>
          <a:stretch/>
        </p:blipFill>
        <p:spPr>
          <a:xfrm>
            <a:off x="2305319" y="1758805"/>
            <a:ext cx="7792657" cy="449677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D88B175-DA30-4FFE-B363-EE881CAA3C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34032">
            <a:off x="8722239" y="128789"/>
            <a:ext cx="3291268" cy="185133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5DDA01F-3FB7-4FBE-A4C6-6396E58DE1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65" y="5542743"/>
            <a:ext cx="2295301" cy="129110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01F5BAE-CECD-4179-BD60-87133F9B90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951139">
            <a:off x="377953" y="475016"/>
            <a:ext cx="3347086" cy="188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3114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уга 2">
            <a:extLst>
              <a:ext uri="{FF2B5EF4-FFF2-40B4-BE49-F238E27FC236}">
                <a16:creationId xmlns:a16="http://schemas.microsoft.com/office/drawing/2014/main" id="{758C398C-152B-4F10-B31C-AACB499A6D76}"/>
              </a:ext>
            </a:extLst>
          </p:cNvPr>
          <p:cNvSpPr/>
          <p:nvPr/>
        </p:nvSpPr>
        <p:spPr>
          <a:xfrm>
            <a:off x="8191500" y="5048250"/>
            <a:ext cx="85725" cy="238125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Дуга 3">
            <a:extLst>
              <a:ext uri="{FF2B5EF4-FFF2-40B4-BE49-F238E27FC236}">
                <a16:creationId xmlns:a16="http://schemas.microsoft.com/office/drawing/2014/main" id="{5363811B-4330-431A-8348-7B67DF2500CF}"/>
              </a:ext>
            </a:extLst>
          </p:cNvPr>
          <p:cNvSpPr/>
          <p:nvPr/>
        </p:nvSpPr>
        <p:spPr>
          <a:xfrm>
            <a:off x="8191500" y="5048250"/>
            <a:ext cx="85725" cy="238125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DAA87A3-9151-2EB2-284A-0AAEC1306A8A}"/>
              </a:ext>
            </a:extLst>
          </p:cNvPr>
          <p:cNvSpPr txBox="1"/>
          <p:nvPr/>
        </p:nvSpPr>
        <p:spPr>
          <a:xfrm>
            <a:off x="624839" y="961519"/>
            <a:ext cx="1078039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2400" b="1" i="0" dirty="0">
                <a:effectLst/>
                <a:latin typeface="Arial" panose="020B0604020202020204" pitchFamily="34" charset="0"/>
              </a:rPr>
              <a:t>Яскрáвість</a:t>
            </a:r>
            <a:r>
              <a:rPr lang="uk-UA" sz="2400" b="0" i="0" dirty="0">
                <a:effectLst/>
                <a:latin typeface="Arial" panose="020B0604020202020204" pitchFamily="34" charset="0"/>
              </a:rPr>
              <a:t> — світлова характеристика тіл, які є джерелами світла. Відношення сили світла, що випромінюється поверхнею в одиницю тілесного кута до площі її проекції в площині, перпендикулярній напряму спостереження. Одиниця вимірювання </a:t>
            </a:r>
            <a:r>
              <a:rPr lang="uk-UA" sz="2400" dirty="0">
                <a:latin typeface="Arial" panose="020B0604020202020204" pitchFamily="34" charset="0"/>
              </a:rPr>
              <a:t>СИ</a:t>
            </a:r>
            <a:r>
              <a:rPr lang="uk-UA" sz="2400" b="0" i="0" dirty="0">
                <a:effectLst/>
                <a:latin typeface="Arial" panose="020B0604020202020204" pitchFamily="34" charset="0"/>
              </a:rPr>
              <a:t>: </a:t>
            </a:r>
            <a:r>
              <a:rPr lang="uk-UA" sz="2400" b="0" i="0" strike="noStrike" dirty="0">
                <a:effectLst/>
                <a:latin typeface="Arial" panose="020B0604020202020204" pitchFamily="34" charset="0"/>
                <a:hlinkClick r:id="rId2" tooltip="Кандела на метр в квадраті (ще не написана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кд/м</a:t>
            </a:r>
            <a:r>
              <a:rPr lang="uk-UA" sz="2400" b="0" i="0" strike="noStrike" baseline="30000" dirty="0">
                <a:effectLst/>
                <a:latin typeface="Arial" panose="020B0604020202020204" pitchFamily="34" charset="0"/>
                <a:hlinkClick r:id="rId2" tooltip="Кандела на метр в квадраті (ще не написана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</a:t>
            </a:r>
            <a:r>
              <a:rPr lang="uk-UA" sz="2400" b="0" i="0" dirty="0">
                <a:effectLst/>
                <a:latin typeface="Arial" panose="020B0604020202020204" pitchFamily="34" charset="0"/>
              </a:rPr>
              <a:t>. </a:t>
            </a:r>
          </a:p>
        </p:txBody>
      </p:sp>
      <p:pic>
        <p:nvPicPr>
          <p:cNvPr id="7170" name="Picture 2" descr="Основні світлотехнічні величини та одиниці вимірювання - Corelamps">
            <a:extLst>
              <a:ext uri="{FF2B5EF4-FFF2-40B4-BE49-F238E27FC236}">
                <a16:creationId xmlns:a16="http://schemas.microsoft.com/office/drawing/2014/main" id="{FBAC804D-02D3-FC19-F146-073366E97E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680" y="2639060"/>
            <a:ext cx="7112000" cy="398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582B38-6422-4442-A647-DC11C89FF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28993" y="193447"/>
            <a:ext cx="83058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Я</a:t>
            </a:r>
            <a:r>
              <a:rPr lang="ru-RU" sz="2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скравість</a:t>
            </a:r>
            <a:r>
              <a:rPr lang="ru-RU" sz="24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деяких</a:t>
            </a:r>
            <a:r>
              <a:rPr lang="ru-RU" sz="24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поверхонь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8B1A684-23A0-4A91-AED9-AE0184F1C636}"/>
                  </a:ext>
                </a:extLst>
              </p:cNvPr>
              <p:cNvSpPr txBox="1"/>
              <p:nvPr/>
            </p:nvSpPr>
            <p:spPr>
              <a:xfrm>
                <a:off x="833477" y="1494272"/>
                <a:ext cx="8743445" cy="23030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Сонце –</a:t>
                </a:r>
              </a:p>
              <a:p>
                <a:r>
                  <a:rPr lang="ru-RU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Місяць</a:t>
                </a:r>
                <a:r>
                  <a:rPr lang="ru-RU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- </a:t>
                </a:r>
              </a:p>
              <a:p>
                <a:endParaRPr lang="ru-RU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Око </a:t>
                </a:r>
                <a:r>
                  <a:rPr lang="ru-RU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реагує</a:t>
                </a:r>
                <a:r>
                  <a:rPr lang="ru-RU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на </a:t>
                </a:r>
                <a:r>
                  <a:rPr lang="ru-RU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яскравість</a:t>
                </a:r>
                <a:r>
                  <a:rPr lang="ru-RU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 - </a:t>
                </a:r>
              </a:p>
              <a:p>
                <a:r>
                  <a:rPr lang="ru-RU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Больові</a:t>
                </a:r>
                <a:r>
                  <a:rPr lang="ru-RU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відчуття</a:t>
                </a:r>
                <a:r>
                  <a:rPr lang="ru-RU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виникають</a:t>
                </a:r>
                <a:r>
                  <a:rPr lang="ru-RU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при </a:t>
                </a:r>
                <a:r>
                  <a:rPr lang="ru-RU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яскравості</a:t>
                </a:r>
                <a:r>
                  <a:rPr lang="ru-RU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– </a:t>
                </a:r>
                <a:r>
                  <a:rPr lang="ru-RU" sz="2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10</a:t>
                </a:r>
                <a:r>
                  <a:rPr lang="ru-RU" sz="2400" baseline="30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5</a:t>
                </a:r>
                <a:r>
                  <a:rPr lang="ru-RU" sz="2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sz="2400" b="0" i="1" smtClean="0">
                            <a:effectLst/>
                            <a:latin typeface="Cambria Math" panose="02040503050406030204" pitchFamily="18" charset="0"/>
                          </a:rPr>
                          <m:t>кд</m:t>
                        </m:r>
                      </m:num>
                      <m:den>
                        <m:sSup>
                          <m:sSupPr>
                            <m:ctrlPr>
                              <a:rPr lang="ru-RU" sz="2400" i="1" smtClean="0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uk-UA" sz="2400" b="0" i="1" smtClean="0">
                                <a:effectLst/>
                                <a:latin typeface="Cambria Math" panose="02040503050406030204" pitchFamily="18" charset="0"/>
                              </a:rPr>
                              <m:t>м</m:t>
                            </m:r>
                          </m:e>
                          <m:sup>
                            <m:r>
                              <a:rPr lang="uk-UA" sz="2400" b="0" i="1" smtClean="0">
                                <a:effectLst/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ru-UA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8B1A684-23A0-4A91-AED9-AE0184F1C6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477" y="1494272"/>
                <a:ext cx="8743445" cy="2303066"/>
              </a:xfrm>
              <a:prstGeom prst="rect">
                <a:avLst/>
              </a:prstGeom>
              <a:blipFill>
                <a:blip r:embed="rId2"/>
                <a:stretch>
                  <a:fillRect l="-1449" t="-2732" b="-3279"/>
                </a:stretch>
              </a:blipFill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46" name="Picture 2">
            <a:extLst>
              <a:ext uri="{FF2B5EF4-FFF2-40B4-BE49-F238E27FC236}">
                <a16:creationId xmlns:a16="http://schemas.microsoft.com/office/drawing/2014/main" id="{7D35EB82-5C60-444B-BA73-42C13AE1A7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761" y="1494272"/>
            <a:ext cx="1547733" cy="521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>
            <a:extLst>
              <a:ext uri="{FF2B5EF4-FFF2-40B4-BE49-F238E27FC236}">
                <a16:creationId xmlns:a16="http://schemas.microsoft.com/office/drawing/2014/main" id="{CC9CE7D3-CDF7-4DA6-8F22-53F441A44E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760" y="1990740"/>
            <a:ext cx="1547734" cy="521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>
            <a:extLst>
              <a:ext uri="{FF2B5EF4-FFF2-40B4-BE49-F238E27FC236}">
                <a16:creationId xmlns:a16="http://schemas.microsoft.com/office/drawing/2014/main" id="{F600FA38-016F-4655-8CA4-122A4D0B8F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4090" y="2737076"/>
            <a:ext cx="1043819" cy="521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6BCE69D-54B3-45DD-97E7-54276CFF2C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76923" y="593951"/>
            <a:ext cx="2143125" cy="214312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D400B10-868A-4448-BC5A-DC3291C817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47644" y="4037918"/>
            <a:ext cx="2407726" cy="261410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7AA2819-1D54-47B5-8446-40A0396E7B7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95206" y="4395334"/>
            <a:ext cx="4359364" cy="217968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261EECE-3704-0929-EE06-97DD1622FF81}"/>
              </a:ext>
            </a:extLst>
          </p:cNvPr>
          <p:cNvSpPr txBox="1"/>
          <p:nvPr/>
        </p:nvSpPr>
        <p:spPr>
          <a:xfrm>
            <a:off x="2378842" y="673026"/>
            <a:ext cx="8685398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За видами всі фотометричні виміри можна класифікувати наступним чином: </a:t>
            </a:r>
            <a:endParaRPr lang="uk-UA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uk-UA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 вимір енергетичних величин,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 вимір ефективних величин,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 вимір світлових величин,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 колориметричні вимірювання,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 спектральні методи вимірювання та прилади,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 вимірювання оптичних характеристик тіл,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 оптична пірометрія, тощо.</a:t>
            </a:r>
            <a:br>
              <a:rPr lang="uk-UA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uk-UA" sz="28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 descr="Фотометр — Вікіпедія">
            <a:extLst>
              <a:ext uri="{FF2B5EF4-FFF2-40B4-BE49-F238E27FC236}">
                <a16:creationId xmlns:a16="http://schemas.microsoft.com/office/drawing/2014/main" id="{72691847-68B2-BE39-80EA-D49EFF328D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7040" y="4368800"/>
            <a:ext cx="2540000" cy="248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Фотометр для визначення вільного та загального хлору, pH Milwaukee Mi411 -  цена в Украине. вимірювачі PH купить от &quot;ТОВ &quot;СПЕКТРО ЛАБ&quot;&quot; - 27429912">
            <a:extLst>
              <a:ext uri="{FF2B5EF4-FFF2-40B4-BE49-F238E27FC236}">
                <a16:creationId xmlns:a16="http://schemas.microsoft.com/office/drawing/2014/main" id="{53082B2B-16BF-4D30-DA5C-221A8BF7C8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" y="4511040"/>
            <a:ext cx="2346960" cy="2346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21196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C5C22C2-C002-EC67-0936-D82D63A14FDC}"/>
              </a:ext>
            </a:extLst>
          </p:cNvPr>
          <p:cNvSpPr txBox="1"/>
          <p:nvPr/>
        </p:nvSpPr>
        <p:spPr>
          <a:xfrm>
            <a:off x="2011680" y="408355"/>
            <a:ext cx="86868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Основна схема фотометричних вимірів складається з трьох складових :</a:t>
            </a:r>
            <a:endParaRPr lang="uk-U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 descr="Изображение выглядит как диаграмма&#10;&#10;Автоматически созданное описание">
            <a:extLst>
              <a:ext uri="{FF2B5EF4-FFF2-40B4-BE49-F238E27FC236}">
                <a16:creationId xmlns:a16="http://schemas.microsoft.com/office/drawing/2014/main" id="{B0EBE859-44A1-13CD-96FC-2CC7CC307E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1680" y="1598930"/>
            <a:ext cx="7772400" cy="151252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A7F57F0-85B3-A779-7E6D-6ABE9BA08F26}"/>
              </a:ext>
            </a:extLst>
          </p:cNvPr>
          <p:cNvSpPr txBox="1"/>
          <p:nvPr/>
        </p:nvSpPr>
        <p:spPr>
          <a:xfrm>
            <a:off x="1280160" y="3038659"/>
            <a:ext cx="1077468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1 – джерело випромінювання; 2 – проміжне середовище; 3 – приймач випромінювання </a:t>
            </a:r>
            <a:endParaRPr lang="uk-UA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4737D02-5163-14DA-DCA8-27534281B698}"/>
              </a:ext>
            </a:extLst>
          </p:cNvPr>
          <p:cNvSpPr txBox="1"/>
          <p:nvPr/>
        </p:nvSpPr>
        <p:spPr>
          <a:xfrm>
            <a:off x="259080" y="4033600"/>
            <a:ext cx="1159764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20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Джерело випромінювання</a:t>
            </a:r>
            <a:r>
              <a:rPr lang="uk-UA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що використовується у схемі, може мати відомі параметри або бути досліджуваним об’єктом. При відносних вимірах можуть використовуватися джерела, параметри яких не відомі, але мають високий̆ рівень стабільності параметрів у продовж всього процесу вимірювання. </a:t>
            </a:r>
            <a:endParaRPr lang="uk-U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uk-UA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Існують стандартні джерела випромінювання типу А,B,C,D,E, які застосовуються у фотометричних вимірах з відомими значеннями щільності випромінювання та кольорової̈ температури. При проведенні експерименту слід обов’язково вказати тип джерела, що застосовувалося</a:t>
            </a:r>
            <a:r>
              <a:rPr lang="ru-RU" sz="1800" dirty="0">
                <a:effectLst/>
                <a:latin typeface="Times" pitchFamily="2" charset="0"/>
              </a:rPr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41939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57B4CB1-D6A1-B6C6-9B25-D915C46A9A0C}"/>
              </a:ext>
            </a:extLst>
          </p:cNvPr>
          <p:cNvSpPr txBox="1"/>
          <p:nvPr/>
        </p:nvSpPr>
        <p:spPr>
          <a:xfrm>
            <a:off x="1135380" y="775960"/>
            <a:ext cx="8968740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2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Проміжне середовище </a:t>
            </a:r>
            <a:r>
              <a:rPr lang="uk-UA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– це середовище, в якому розповсюджується випромінювання. До середовища також належать різні оптичні елементи, що дозволяють змінювати потік випромінювання за потужністю, напрямком у просторі та за спектром. </a:t>
            </a:r>
            <a:endParaRPr lang="uk-U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uk-UA" sz="2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Приймачі випромінювання </a:t>
            </a:r>
            <a:r>
              <a:rPr lang="uk-UA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– це пристрої̈, що перетворюють енергію оптичної̈ області спектру в інші види енергії̈. При проведенні фотометричних вимірів параметри приймачів випромінювання повинні бути відомими з достатнім ступенем точності, а при відносних вимірах – стабільними впродовж вимірювання. У практиці фотометричних вимірювань, як правило, використовуються фотоелектричні приймачі випромінювання, що перетворюють енергію оптичної̈ області спектру в електричну, тобто електричний̆ сигнал. </a:t>
            </a:r>
            <a:endParaRPr lang="uk-U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uk-U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18" name="Picture 2" descr="Фотодиоды. Виды и устройство. Работа и характеристики">
            <a:extLst>
              <a:ext uri="{FF2B5EF4-FFF2-40B4-BE49-F238E27FC236}">
                <a16:creationId xmlns:a16="http://schemas.microsoft.com/office/drawing/2014/main" id="{DB27A7B1-C46B-2FDF-076A-93686D5E48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4120" y="5205288"/>
            <a:ext cx="1741170" cy="1225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Купити Фотоелемент вакуумний цезієвий СЦВ-4, ціна 240 грн - Prom.ua (ID#  1488113048)">
            <a:extLst>
              <a:ext uri="{FF2B5EF4-FFF2-40B4-BE49-F238E27FC236}">
                <a16:creationId xmlns:a16="http://schemas.microsoft.com/office/drawing/2014/main" id="{E1B5A4F6-7A3C-9283-8B4B-F583950CE0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6515" y="426720"/>
            <a:ext cx="1710690" cy="183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65805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BA1BA37-CF94-3282-BC06-A56FC8FC21AA}"/>
              </a:ext>
            </a:extLst>
          </p:cNvPr>
          <p:cNvSpPr txBox="1"/>
          <p:nvPr/>
        </p:nvSpPr>
        <p:spPr>
          <a:xfrm>
            <a:off x="4129838" y="302477"/>
            <a:ext cx="609399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Розподільчии</a:t>
            </a:r>
            <a:r>
              <a:rPr lang="uk-UA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̆ фотометр</a:t>
            </a:r>
            <a:br>
              <a:rPr lang="uk-UA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uk-U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967694-788D-10C2-F4DA-0E930AD125CC}"/>
              </a:ext>
            </a:extLst>
          </p:cNvPr>
          <p:cNvSpPr txBox="1"/>
          <p:nvPr/>
        </p:nvSpPr>
        <p:spPr>
          <a:xfrm>
            <a:off x="1106903" y="1133474"/>
            <a:ext cx="10283993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Вимірювання величини світлового потоку засновується на співвідношеннях, що зв’язують силу світла джерела із світловим потоком, </a:t>
            </a:r>
            <a:r>
              <a:rPr lang="uk-UA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якии</a:t>
            </a:r>
            <a:r>
              <a:rPr lang="uk-UA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̆ це джерело випромінює в межах деякого тілесного кута: </a:t>
            </a:r>
            <a:endParaRPr lang="uk-U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sz="2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uk-UA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Ф=∑ I </a:t>
            </a:r>
            <a:r>
              <a:rPr lang="uk-UA" sz="2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ω</a:t>
            </a:r>
            <a:r>
              <a:rPr lang="uk-UA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uk-UA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uk-UA" sz="2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де Ф- </a:t>
            </a:r>
            <a:r>
              <a:rPr lang="uk-UA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світловии</a:t>
            </a:r>
            <a:r>
              <a:rPr lang="uk-UA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̆ потік джерела світла; І - сила світла джерела; </a:t>
            </a:r>
            <a:endParaRPr lang="uk-U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ω</a:t>
            </a:r>
            <a:r>
              <a:rPr lang="uk-UA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uk-UA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тілеснии</a:t>
            </a:r>
            <a:r>
              <a:rPr lang="uk-UA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̆ кут, в межах якого </a:t>
            </a:r>
            <a:r>
              <a:rPr lang="uk-UA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світловии</a:t>
            </a:r>
            <a:r>
              <a:rPr lang="uk-UA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̆ потік розповсюджується. </a:t>
            </a:r>
            <a:endParaRPr lang="uk-UA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A37195-ECED-BB5A-57FD-1FC6C16C5A81}"/>
              </a:ext>
            </a:extLst>
          </p:cNvPr>
          <p:cNvSpPr txBox="1"/>
          <p:nvPr/>
        </p:nvSpPr>
        <p:spPr>
          <a:xfrm>
            <a:off x="1106903" y="3690048"/>
            <a:ext cx="10864517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Найбільш</a:t>
            </a:r>
            <a:r>
              <a:rPr lang="uk-UA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простим вирішенням цього завдання є метод зональних тілесних кутів, коли весь простір розбивається на зональні тілесні кути, в межах яких сила світла може бути </a:t>
            </a:r>
            <a:r>
              <a:rPr lang="uk-UA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прийнята</a:t>
            </a:r>
            <a:r>
              <a:rPr lang="uk-UA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постійною</a:t>
            </a:r>
            <a:r>
              <a:rPr lang="uk-UA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величиною. </a:t>
            </a:r>
            <a:endParaRPr lang="uk-U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Тоді </a:t>
            </a:r>
            <a:endParaRPr lang="uk-U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uk-UA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Ф=2π∑І (</a:t>
            </a:r>
            <a:r>
              <a:rPr lang="uk-UA" sz="2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cos</a:t>
            </a:r>
            <a:r>
              <a:rPr lang="uk-UA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α1 - </a:t>
            </a:r>
            <a:r>
              <a:rPr lang="uk-UA" sz="2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cos</a:t>
            </a:r>
            <a:r>
              <a:rPr lang="uk-UA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α2). </a:t>
            </a:r>
            <a:endParaRPr lang="uk-U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Виміряти силу світла джерела в різних напрямах </a:t>
            </a:r>
            <a:r>
              <a:rPr lang="uk-UA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uk-UA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̆ побудувати криву сили світла можна за допомогою розподільчого фотометра, названого так тому, що за </a:t>
            </a:r>
            <a:r>
              <a:rPr lang="uk-UA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його</a:t>
            </a:r>
            <a:r>
              <a:rPr lang="uk-UA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допомогою можливо визначити розподіл сили світла джерела в просторі. </a:t>
            </a:r>
            <a:endParaRPr lang="uk-UA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1436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A5E9A8C-A047-6659-C40B-7656519F3AE0}"/>
              </a:ext>
            </a:extLst>
          </p:cNvPr>
          <p:cNvSpPr txBox="1"/>
          <p:nvPr/>
        </p:nvSpPr>
        <p:spPr>
          <a:xfrm>
            <a:off x="608866" y="566678"/>
            <a:ext cx="504597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Ідея розподільчого фотометра полягає в побудові </a:t>
            </a:r>
            <a:r>
              <a:rPr lang="uk-UA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кривоі</a:t>
            </a:r>
            <a:r>
              <a:rPr lang="uk-UA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̈ сили світла залежно від кута спостереження . Суть такого пристрою полягає в тому, що він дає змогу направляти від джерела випромінювання до </a:t>
            </a:r>
            <a:r>
              <a:rPr lang="uk-UA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приймача</a:t>
            </a:r>
            <a:r>
              <a:rPr lang="uk-UA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випромінювання промені світла з різних напрямів, на основі цих вимірів і будується крива сили світла. </a:t>
            </a:r>
            <a:endParaRPr lang="uk-UA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 descr="Изображение выглядит как диаграмма&#10;&#10;Автоматически созданное описание">
            <a:extLst>
              <a:ext uri="{FF2B5EF4-FFF2-40B4-BE49-F238E27FC236}">
                <a16:creationId xmlns:a16="http://schemas.microsoft.com/office/drawing/2014/main" id="{AB434473-CDC2-2ED5-12FA-B379ADAF5D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2119" y="339326"/>
            <a:ext cx="6093994" cy="302449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3E8E26B-0779-D222-D5A5-DC2BD97CF2FE}"/>
              </a:ext>
            </a:extLst>
          </p:cNvPr>
          <p:cNvSpPr txBox="1"/>
          <p:nvPr/>
        </p:nvSpPr>
        <p:spPr>
          <a:xfrm>
            <a:off x="7222957" y="3938306"/>
            <a:ext cx="60960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uk-UA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– нерухоме джерело світла;</a:t>
            </a:r>
          </a:p>
          <a:p>
            <a:r>
              <a:rPr lang="uk-UA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З1 - дзеркало, яке закріплене на </a:t>
            </a:r>
            <a:r>
              <a:rPr lang="uk-UA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кронштейні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uk-UA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З2 - </a:t>
            </a:r>
            <a:r>
              <a:rPr lang="uk-UA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додаткове дзеркало;</a:t>
            </a:r>
          </a:p>
          <a:p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в-в -непрозорий екран;</a:t>
            </a:r>
            <a:endParaRPr lang="uk-UA" sz="18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17181B-A33D-8923-FE95-CF33D95CC95C}"/>
              </a:ext>
            </a:extLst>
          </p:cNvPr>
          <p:cNvSpPr txBox="1"/>
          <p:nvPr/>
        </p:nvSpPr>
        <p:spPr>
          <a:xfrm>
            <a:off x="608866" y="3938306"/>
            <a:ext cx="5045976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Кількість зональних тілесних кутів, на які треба розбити увесь простір, залежить від форми </a:t>
            </a:r>
            <a:r>
              <a:rPr lang="uk-UA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кривоі</a:t>
            </a:r>
            <a:r>
              <a:rPr lang="uk-UA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̈ розподілу сили світла і від похибки, яку можна допустити при визначенні світлового потоку. </a:t>
            </a:r>
            <a:endParaRPr lang="uk-UA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08238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2612590-98EE-B8AD-EBA9-9DCF1DF069F1}"/>
              </a:ext>
            </a:extLst>
          </p:cNvPr>
          <p:cNvSpPr txBox="1"/>
          <p:nvPr/>
        </p:nvSpPr>
        <p:spPr>
          <a:xfrm>
            <a:off x="4418597" y="140187"/>
            <a:ext cx="609399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Інтегруючии</a:t>
            </a:r>
            <a:r>
              <a:rPr lang="ru-RU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̆ фотометр 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 descr="Изображение выглядит как диаграмма&#10;&#10;Автоматически созданное описание">
            <a:extLst>
              <a:ext uri="{FF2B5EF4-FFF2-40B4-BE49-F238E27FC236}">
                <a16:creationId xmlns:a16="http://schemas.microsoft.com/office/drawing/2014/main" id="{88BEB7D8-A338-6488-E782-E3EA512D34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526" y="499310"/>
            <a:ext cx="4005714" cy="309532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FDF0E10-3BBD-BD01-E7EC-223FB1C44D59}"/>
              </a:ext>
            </a:extLst>
          </p:cNvPr>
          <p:cNvSpPr txBox="1"/>
          <p:nvPr/>
        </p:nvSpPr>
        <p:spPr>
          <a:xfrm>
            <a:off x="4588042" y="939879"/>
            <a:ext cx="6096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Вторинна освітленість, що створюється елементом поверхні </a:t>
            </a:r>
            <a:r>
              <a:rPr lang="uk-UA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dА</a:t>
            </a:r>
            <a:r>
              <a:rPr lang="uk-UA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в точці В, дорівнює: </a:t>
            </a:r>
            <a:endParaRPr lang="uk-U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sz="2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dЕ</a:t>
            </a:r>
            <a:r>
              <a:rPr lang="uk-UA" sz="2000" baseline="-25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uk-UA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=dI</a:t>
            </a:r>
            <a:r>
              <a:rPr lang="uk-UA" sz="2000" baseline="-25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uk-UA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/l</a:t>
            </a:r>
            <a:r>
              <a:rPr lang="uk-UA" sz="2000" baseline="30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uk-UA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= L</a:t>
            </a:r>
            <a:r>
              <a:rPr lang="uk-UA" sz="2000" baseline="-25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uk-UA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 cos</a:t>
            </a:r>
            <a:r>
              <a:rPr lang="uk-UA" sz="2000" baseline="30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uk-UA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α/l</a:t>
            </a:r>
            <a:r>
              <a:rPr lang="uk-UA" sz="2000" baseline="30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uk-UA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= E</a:t>
            </a:r>
            <a:r>
              <a:rPr lang="uk-UA" sz="2000" baseline="-25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uk-UA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ρdA cos</a:t>
            </a:r>
            <a:r>
              <a:rPr lang="uk-UA" sz="2000" baseline="30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uk-UA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α /π l</a:t>
            </a:r>
            <a:r>
              <a:rPr lang="uk-UA" sz="2000" baseline="30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uk-UA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uk-UA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C4C6E51-9943-73A9-D5E9-98F6BAB00BB7}"/>
              </a:ext>
            </a:extLst>
          </p:cNvPr>
          <p:cNvSpPr txBox="1"/>
          <p:nvPr/>
        </p:nvSpPr>
        <p:spPr>
          <a:xfrm>
            <a:off x="4590048" y="2263318"/>
            <a:ext cx="609399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Коефіцієнт відбиття поверхні одинаків для всіх точок поверхні сфери і складає </a:t>
            </a:r>
            <a:r>
              <a:rPr lang="uk-UA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ρ</a:t>
            </a:r>
            <a:r>
              <a:rPr lang="uk-UA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uk-UA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5C4DEA0-B604-B4E1-5119-CD013F3D6AB6}"/>
              </a:ext>
            </a:extLst>
          </p:cNvPr>
          <p:cNvSpPr txBox="1"/>
          <p:nvPr/>
        </p:nvSpPr>
        <p:spPr>
          <a:xfrm>
            <a:off x="4590048" y="3129663"/>
            <a:ext cx="609399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Повну освітленість у точці В (Е</a:t>
            </a:r>
            <a:r>
              <a:rPr lang="uk-UA" sz="2000" baseline="-25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uk-UA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) можна визначити, інтегруючи по </a:t>
            </a:r>
            <a:r>
              <a:rPr lang="uk-UA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всіи</a:t>
            </a:r>
            <a:r>
              <a:rPr lang="uk-UA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̆ поверхні сфери за виразом: </a:t>
            </a:r>
            <a:endParaRPr lang="uk-U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uk-UA" sz="2000" baseline="-25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uk-UA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=( </a:t>
            </a:r>
            <a:r>
              <a:rPr lang="uk-UA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ρ</a:t>
            </a:r>
            <a:r>
              <a:rPr lang="uk-UA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/4πR</a:t>
            </a:r>
            <a:r>
              <a:rPr lang="uk-UA" sz="2000" baseline="30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uk-UA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) E</a:t>
            </a:r>
            <a:r>
              <a:rPr lang="uk-UA" sz="2000" baseline="-25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uk-UA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</a:t>
            </a:r>
            <a:r>
              <a:rPr lang="uk-UA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uk-UA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D0C97A3-EB0C-314E-2843-7C5D3B11FB4E}"/>
              </a:ext>
            </a:extLst>
          </p:cNvPr>
          <p:cNvSpPr txBox="1"/>
          <p:nvPr/>
        </p:nvSpPr>
        <p:spPr>
          <a:xfrm>
            <a:off x="490788" y="4611561"/>
            <a:ext cx="1121042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Повна</a:t>
            </a:r>
            <a:r>
              <a:rPr lang="ru-R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освітленість</a:t>
            </a:r>
            <a:r>
              <a:rPr lang="ru-R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поверхні</a:t>
            </a:r>
            <a:r>
              <a:rPr lang="ru-R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сфери</a:t>
            </a:r>
            <a:r>
              <a:rPr lang="ru-R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в будь-</a:t>
            </a:r>
            <a:r>
              <a:rPr lang="ru-RU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якіи</a:t>
            </a:r>
            <a:r>
              <a:rPr lang="ru-R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̆ </a:t>
            </a:r>
            <a:r>
              <a:rPr lang="ru-RU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точці</a:t>
            </a:r>
            <a:r>
              <a:rPr lang="ru-R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сфери</a:t>
            </a:r>
            <a:r>
              <a:rPr lang="ru-R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дорівнює</a:t>
            </a:r>
            <a:r>
              <a:rPr lang="ru-R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</a:p>
          <a:p>
            <a:pPr algn="ctr"/>
            <a:r>
              <a:rPr lang="ru-R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Е=Е1+Е2+Е3+.....+Е і = Е1+( Ф/4</a:t>
            </a:r>
            <a:r>
              <a:rPr lang="el-GR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π</a:t>
            </a:r>
            <a:r>
              <a:rPr lang="en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" sz="2000" baseline="30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l-GR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ρ/ (1- ρ). </a:t>
            </a:r>
            <a:endParaRPr lang="el-G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9FBA5D4-9588-A421-E76C-B21A5206F0C7}"/>
              </a:ext>
            </a:extLst>
          </p:cNvPr>
          <p:cNvSpPr txBox="1"/>
          <p:nvPr/>
        </p:nvSpPr>
        <p:spPr>
          <a:xfrm>
            <a:off x="797091" y="5958743"/>
            <a:ext cx="609399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effectLst/>
                <a:latin typeface="TimesNewRoman"/>
              </a:rPr>
              <a:t>Ф - </a:t>
            </a:r>
            <a:r>
              <a:rPr lang="ru-RU" sz="2000" dirty="0" err="1">
                <a:effectLst/>
                <a:latin typeface="TimesNewRoman"/>
              </a:rPr>
              <a:t>світловии</a:t>
            </a:r>
            <a:r>
              <a:rPr lang="ru-RU" sz="2000" dirty="0">
                <a:effectLst/>
                <a:latin typeface="TimesNewRoman"/>
              </a:rPr>
              <a:t>̆ </a:t>
            </a:r>
            <a:r>
              <a:rPr lang="ru-RU" sz="2000" dirty="0" err="1">
                <a:effectLst/>
                <a:latin typeface="TimesNewRoman"/>
              </a:rPr>
              <a:t>потік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635990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3388DE1D-1A71-4E31-AAED-0471F9983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1904FE47-B3A5-4844-9F20-6A8853C2EB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 descr="Изображение выглядит как на открытом воздухе, воздух, время&#10;&#10;Автоматически созданное описание">
            <a:extLst>
              <a:ext uri="{FF2B5EF4-FFF2-40B4-BE49-F238E27FC236}">
                <a16:creationId xmlns:a16="http://schemas.microsoft.com/office/drawing/2014/main" id="{DCC7CE95-B1B5-56B0-262C-3AEC11ED0E6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04" r="16808"/>
          <a:stretch/>
        </p:blipFill>
        <p:spPr>
          <a:xfrm>
            <a:off x="20" y="10"/>
            <a:ext cx="4024741" cy="3428989"/>
          </a:xfrm>
          <a:prstGeom prst="rect">
            <a:avLst/>
          </a:prstGeom>
        </p:spPr>
      </p:pic>
      <p:pic>
        <p:nvPicPr>
          <p:cNvPr id="9" name="Объект 8" descr="Изображение выглядит как свет&#10;&#10;Автоматически созданное описание">
            <a:extLst>
              <a:ext uri="{FF2B5EF4-FFF2-40B4-BE49-F238E27FC236}">
                <a16:creationId xmlns:a16="http://schemas.microsoft.com/office/drawing/2014/main" id="{EE6242D1-72E7-2EF9-AE17-FFD498A9EA49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4"/>
          <a:srcRect b="8970"/>
          <a:stretch/>
        </p:blipFill>
        <p:spPr>
          <a:xfrm>
            <a:off x="-3177" y="3428998"/>
            <a:ext cx="4024761" cy="3429001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02BA5CC-2AC9-4650-8EF2-2F935A2912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  <a:endCxn id="15" idx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3274" y="3428999"/>
            <a:ext cx="3981487" cy="1"/>
          </a:xfrm>
          <a:prstGeom prst="line">
            <a:avLst/>
          </a:prstGeom>
          <a:ln w="82550" cap="sq">
            <a:solidFill>
              <a:srgbClr val="D9D9D9"/>
            </a:solidFill>
            <a:miter lim="800000"/>
          </a:ln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BFBFBF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D186EF0F-263A-4E77-AECD-826735E616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24761" y="-2"/>
            <a:ext cx="81313" cy="6858002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EBCB54A-5AE5-4CDA-BFC3-7B3D028285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C7161855-69CC-66AB-9CDA-D9D8681B1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4598" y="618517"/>
            <a:ext cx="6672886" cy="159617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z="2000" b="1" dirty="0">
                <a:latin typeface="Arial" panose="020B0604020202020204" pitchFamily="34" charset="0"/>
                <a:cs typeface="Arial" panose="020B0604020202020204" pitchFamily="34" charset="0"/>
              </a:rPr>
              <a:t>Фотометрія- 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це розділ оптики, в якому вивчаються методи та прилади для виміру випромінювання в оптичні̆ області спектру, що складає 10-10</a:t>
            </a:r>
            <a:r>
              <a:rPr lang="uk-UA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uk-UA" sz="2000" cap="none" dirty="0">
                <a:latin typeface="Arial" panose="020B0604020202020204" pitchFamily="34" charset="0"/>
                <a:cs typeface="Arial" panose="020B0604020202020204" pitchFamily="34" charset="0"/>
              </a:rPr>
              <a:t>нм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b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uk-UA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529F40A-F6C4-8AC0-43E5-505F79C80052}"/>
              </a:ext>
            </a:extLst>
          </p:cNvPr>
          <p:cNvSpPr txBox="1"/>
          <p:nvPr/>
        </p:nvSpPr>
        <p:spPr>
          <a:xfrm>
            <a:off x="4534596" y="2367092"/>
            <a:ext cx="7700658" cy="34241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537845" defTabSz="914400">
              <a:lnSpc>
                <a:spcPct val="110000"/>
              </a:lnSpc>
              <a:spcAft>
                <a:spcPts val="600"/>
              </a:spcAft>
              <a:buClr>
                <a:schemeClr val="tx1"/>
              </a:buClr>
            </a:pPr>
            <a:r>
              <a:rPr lang="uk-UA" sz="2000" cap="all" dirty="0">
                <a:latin typeface="Arial" panose="020B0604020202020204" pitchFamily="34" charset="0"/>
                <a:cs typeface="Arial" panose="020B0604020202020204" pitchFamily="34" charset="0"/>
              </a:rPr>
              <a:t>Фотометрію</a:t>
            </a:r>
            <a:r>
              <a:rPr lang="uk-UA" sz="2000" cap="all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000" cap="all" dirty="0">
                <a:latin typeface="Arial" panose="020B0604020202020204" pitchFamily="34" charset="0"/>
                <a:cs typeface="Arial" panose="020B0604020202020204" pitchFamily="34" charset="0"/>
              </a:rPr>
              <a:t>поділяють:</a:t>
            </a:r>
            <a:r>
              <a:rPr lang="uk-UA" sz="2000" cap="all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79070" marR="537845" indent="-228600" defTabSz="914400">
              <a:lnSpc>
                <a:spcPct val="110000"/>
              </a:lnSpc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uk-UA" sz="2000" b="1" dirty="0">
                <a:latin typeface="Arial" panose="020B0604020202020204" pitchFamily="34" charset="0"/>
                <a:cs typeface="Arial" panose="020B0604020202020204" pitchFamily="34" charset="0"/>
              </a:rPr>
              <a:t>«об’єктивна»</a:t>
            </a:r>
            <a:r>
              <a:rPr lang="uk-UA" sz="20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фотометрія</a:t>
            </a:r>
            <a:r>
              <a:rPr lang="uk-UA" sz="20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(оперує</a:t>
            </a:r>
            <a:r>
              <a:rPr lang="uk-UA" sz="20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поняттями</a:t>
            </a:r>
            <a:r>
              <a:rPr lang="uk-UA" sz="20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енергії,</a:t>
            </a:r>
            <a:r>
              <a:rPr lang="uk-UA" sz="2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потужності</a:t>
            </a:r>
            <a:r>
              <a:rPr lang="uk-UA" sz="2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та</a:t>
            </a:r>
            <a:r>
              <a:rPr lang="uk-UA" sz="2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потоку</a:t>
            </a:r>
            <a:r>
              <a:rPr lang="uk-UA" sz="20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енергії і</a:t>
            </a:r>
            <a:r>
              <a:rPr lang="uk-UA" sz="2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застосовна</a:t>
            </a:r>
            <a:r>
              <a:rPr lang="uk-UA" sz="2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до будь-яких</a:t>
            </a:r>
            <a:r>
              <a:rPr lang="uk-UA" sz="20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хвиль)</a:t>
            </a:r>
          </a:p>
          <a:p>
            <a:pPr marL="179070" marR="537210" indent="-228600" defTabSz="914400">
              <a:lnSpc>
                <a:spcPct val="110000"/>
              </a:lnSpc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uk-UA" sz="2000" b="1" dirty="0">
                <a:latin typeface="Arial" panose="020B0604020202020204" pitchFamily="34" charset="0"/>
                <a:cs typeface="Arial" panose="020B0604020202020204" pitchFamily="34" charset="0"/>
              </a:rPr>
              <a:t>«суб’єктивна»</a:t>
            </a:r>
            <a:r>
              <a:rPr lang="uk-UA" sz="2000" b="1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фотометрія</a:t>
            </a:r>
            <a:r>
              <a:rPr lang="uk-UA" sz="20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(оперує</a:t>
            </a:r>
            <a:r>
              <a:rPr lang="uk-UA" sz="20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величинами,</a:t>
            </a:r>
            <a:r>
              <a:rPr lang="uk-UA" sz="20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котрі</a:t>
            </a:r>
            <a:r>
              <a:rPr lang="uk-UA" sz="20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спираються</a:t>
            </a:r>
            <a:r>
              <a:rPr lang="uk-UA" sz="20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uk-UA" sz="20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характер сприймання світла оком людини). </a:t>
            </a:r>
          </a:p>
          <a:p>
            <a:pPr marR="537210" defTabSz="914400">
              <a:lnSpc>
                <a:spcPct val="110000"/>
              </a:lnSpc>
              <a:spcAft>
                <a:spcPts val="600"/>
              </a:spcAft>
              <a:buClr>
                <a:schemeClr val="tx1"/>
              </a:buClr>
            </a:pP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Людське око може сприймати</a:t>
            </a:r>
            <a:r>
              <a:rPr lang="uk-UA" sz="20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електромагнітні хвилі довжиною </a:t>
            </a:r>
            <a:r>
              <a:rPr lang="uk-UA" sz="2000" dirty="0" err="1">
                <a:latin typeface="Arial" panose="020B0604020202020204" pitchFamily="34" charset="0"/>
                <a:cs typeface="Arial" panose="020B0604020202020204" pitchFamily="34" charset="0"/>
              </a:rPr>
              <a:t>λ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 від 0,38 до 0,76 </a:t>
            </a:r>
            <a:r>
              <a:rPr lang="uk-UA" sz="2000" dirty="0" err="1">
                <a:latin typeface="Arial" panose="020B0604020202020204" pitchFamily="34" charset="0"/>
                <a:cs typeface="Arial" panose="020B0604020202020204" pitchFamily="34" charset="0"/>
              </a:rPr>
              <a:t>мкм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uk-UA" sz="2000" dirty="0" err="1">
                <a:latin typeface="Arial" panose="020B0604020202020204" pitchFamily="34" charset="0"/>
                <a:cs typeface="Arial" panose="020B0604020202020204" pitchFamily="34" charset="0"/>
              </a:rPr>
              <a:t>найчутливіше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 до</a:t>
            </a:r>
            <a:r>
              <a:rPr lang="uk-UA" sz="20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зелених променів</a:t>
            </a:r>
            <a:r>
              <a:rPr lang="uk-UA" sz="2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uk-UA" sz="2000" dirty="0" err="1">
                <a:latin typeface="Arial" panose="020B0604020202020204" pitchFamily="34" charset="0"/>
                <a:cs typeface="Arial" panose="020B0604020202020204" pitchFamily="34" charset="0"/>
              </a:rPr>
              <a:t>λ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=0,556</a:t>
            </a:r>
            <a:r>
              <a:rPr lang="uk-UA" sz="20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000" dirty="0" err="1">
                <a:latin typeface="Arial" panose="020B0604020202020204" pitchFamily="34" charset="0"/>
                <a:cs typeface="Arial" panose="020B0604020202020204" pitchFamily="34" charset="0"/>
              </a:rPr>
              <a:t>мкм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628875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6585844-9954-FC31-94D4-49559DC33C66}"/>
              </a:ext>
            </a:extLst>
          </p:cNvPr>
          <p:cNvSpPr txBox="1"/>
          <p:nvPr/>
        </p:nvSpPr>
        <p:spPr>
          <a:xfrm>
            <a:off x="1350545" y="500318"/>
            <a:ext cx="6093994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Конструкція фотометра: металева сфера, досліджуване джерело випромінювання, </a:t>
            </a:r>
            <a:r>
              <a:rPr lang="uk-UA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приймач</a:t>
            </a:r>
            <a:r>
              <a:rPr lang="uk-UA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випромінювання із </a:t>
            </a:r>
            <a:r>
              <a:rPr lang="uk-UA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реєструючим</a:t>
            </a:r>
            <a:r>
              <a:rPr lang="uk-UA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приладом, молочне скло, екран для запобігання можливості попадання </a:t>
            </a:r>
            <a:r>
              <a:rPr lang="uk-UA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прямоі</a:t>
            </a:r>
            <a:r>
              <a:rPr lang="uk-UA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̈ </a:t>
            </a:r>
            <a:r>
              <a:rPr lang="uk-UA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складовоі</a:t>
            </a:r>
            <a:r>
              <a:rPr lang="uk-UA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̈ випромінювання на </a:t>
            </a:r>
            <a:r>
              <a:rPr lang="uk-UA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приймач</a:t>
            </a:r>
            <a:r>
              <a:rPr lang="uk-UA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вікно для можливості розміщення джерела випромінювання у сфері. </a:t>
            </a:r>
            <a:endParaRPr lang="uk-UA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B16889F-AEB5-E027-53BC-822291E273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630" y="3115310"/>
            <a:ext cx="4406900" cy="34925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9DB8E18-C40B-1379-CF11-8941133143A9}"/>
              </a:ext>
            </a:extLst>
          </p:cNvPr>
          <p:cNvSpPr txBox="1"/>
          <p:nvPr/>
        </p:nvSpPr>
        <p:spPr>
          <a:xfrm>
            <a:off x="5743073" y="2737901"/>
            <a:ext cx="6096000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Введення в конструкцію фотометра кожного з вищенаведених конструктивних елементів змінює однорідність поверхні сфери і вносить додаткову похибку. Для зменшення впливу елементів </a:t>
            </a:r>
            <a:r>
              <a:rPr lang="uk-UA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конструкціі</a:t>
            </a:r>
            <a:r>
              <a:rPr lang="uk-UA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̈ на якість вимірювання всі вони фарбуються тією ж дифузною фарбою. Крім того бажано, щоб досліджуване джерело світла знаходилося у центрі сфери, а </a:t>
            </a:r>
            <a:r>
              <a:rPr lang="uk-UA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найбільшии</a:t>
            </a:r>
            <a:r>
              <a:rPr lang="uk-UA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̆ </a:t>
            </a:r>
            <a:r>
              <a:rPr lang="uk-UA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габаритнии</a:t>
            </a:r>
            <a:r>
              <a:rPr lang="uk-UA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̆ розмір джерела не перевищував 0,1R. </a:t>
            </a:r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uk-UA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Молочне скло застосовують для усунення наявності так званого негативного випромінювача, тобто поглинача випромінювання, таким чином коефіцієнт відбиття молочного скла і поверхні сфери практично рівні, що дещо знижає похибку. </a:t>
            </a:r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1250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8C183C2-D0D3-B9BD-09F3-A8F8B11A2BDD}"/>
              </a:ext>
            </a:extLst>
          </p:cNvPr>
          <p:cNvSpPr txBox="1"/>
          <p:nvPr/>
        </p:nvSpPr>
        <p:spPr>
          <a:xfrm>
            <a:off x="1922546" y="920621"/>
            <a:ext cx="8346908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uk-UA" sz="20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Методика вимірювання в інтегруючому фотометрі </a:t>
            </a:r>
          </a:p>
          <a:p>
            <a:pPr algn="just"/>
            <a:endParaRPr lang="uk-UA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uk-UA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1. У сферу через спеціальне вікно вміщують зразкову лампу, </a:t>
            </a:r>
            <a:r>
              <a:rPr lang="uk-UA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світловии</a:t>
            </a:r>
            <a:r>
              <a:rPr lang="uk-UA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̆ потік </a:t>
            </a:r>
            <a:r>
              <a:rPr lang="uk-UA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якоі</a:t>
            </a:r>
            <a:r>
              <a:rPr lang="uk-UA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̈ при </a:t>
            </a:r>
            <a:r>
              <a:rPr lang="uk-UA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номінальніи</a:t>
            </a:r>
            <a:r>
              <a:rPr lang="uk-UA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̆ напрузі живлення точно </a:t>
            </a:r>
            <a:r>
              <a:rPr lang="uk-UA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відомии</a:t>
            </a:r>
            <a:r>
              <a:rPr lang="uk-UA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̆ і за допомогою гальванометра реєструють реакцію </a:t>
            </a:r>
            <a:r>
              <a:rPr lang="uk-UA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приймача</a:t>
            </a:r>
            <a:r>
              <a:rPr lang="uk-UA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на випромінювання, що </a:t>
            </a:r>
            <a:r>
              <a:rPr lang="uk-UA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надійшло</a:t>
            </a:r>
            <a:r>
              <a:rPr lang="uk-UA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через віконце сфери на фотоелемент (К</a:t>
            </a:r>
            <a:r>
              <a:rPr lang="uk-UA" sz="2000" baseline="-25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ет</a:t>
            </a:r>
            <a:r>
              <a:rPr lang="uk-UA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endParaRPr lang="uk-U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uk-UA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2. На те саме місце у сфері розміщують досліджуване джерело світла, </a:t>
            </a:r>
            <a:r>
              <a:rPr lang="uk-UA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світловии</a:t>
            </a:r>
            <a:r>
              <a:rPr lang="uk-UA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̆ потік якого слід виміряти. При цьому вимірюють значення </a:t>
            </a:r>
            <a:r>
              <a:rPr lang="uk-UA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реакціі</a:t>
            </a:r>
            <a:r>
              <a:rPr lang="uk-UA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̈ </a:t>
            </a:r>
            <a:r>
              <a:rPr lang="uk-UA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приймача</a:t>
            </a:r>
            <a:r>
              <a:rPr lang="uk-UA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на випромінювання </a:t>
            </a:r>
            <a:r>
              <a:rPr lang="uk-UA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uk-UA" sz="2000" baseline="-25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х</a:t>
            </a:r>
            <a:r>
              <a:rPr lang="uk-UA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uk-U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uk-UA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uk-UA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Світловии</a:t>
            </a:r>
            <a:r>
              <a:rPr lang="uk-UA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̆ потік </a:t>
            </a:r>
            <a:r>
              <a:rPr lang="uk-UA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досліджуваноі</a:t>
            </a:r>
            <a:r>
              <a:rPr lang="uk-UA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̈ лампи розраховують за формулою </a:t>
            </a:r>
          </a:p>
          <a:p>
            <a:pPr algn="just"/>
            <a:endParaRPr lang="uk-U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uk-UA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Ф</a:t>
            </a:r>
            <a:r>
              <a:rPr lang="uk-UA" sz="2000" baseline="-25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х</a:t>
            </a:r>
            <a:r>
              <a:rPr lang="uk-UA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uk-UA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АФ</a:t>
            </a:r>
            <a:r>
              <a:rPr lang="uk-UA" sz="2000" baseline="-25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ет</a:t>
            </a:r>
            <a:r>
              <a:rPr lang="uk-UA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uk-UA" sz="2000" baseline="-25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х</a:t>
            </a:r>
            <a:r>
              <a:rPr lang="uk-UA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/К</a:t>
            </a:r>
            <a:r>
              <a:rPr lang="uk-UA" sz="2000" baseline="-25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ет</a:t>
            </a:r>
            <a:r>
              <a:rPr lang="uk-UA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uk-U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uk-UA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де А – коефіцієнт актинічності, значення якого обирається в залежності від типу джерела світла 0,98÷1,0. </a:t>
            </a:r>
            <a:endParaRPr lang="uk-UA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9184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D208A89-8427-E481-E397-543D22B8209F}"/>
              </a:ext>
            </a:extLst>
          </p:cNvPr>
          <p:cNvSpPr txBox="1"/>
          <p:nvPr/>
        </p:nvSpPr>
        <p:spPr>
          <a:xfrm>
            <a:off x="3804986" y="242319"/>
            <a:ext cx="609399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Телецентричнии</a:t>
            </a:r>
            <a:r>
              <a:rPr lang="ru-RU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̆ фотометр</a:t>
            </a:r>
            <a:br>
              <a:rPr lang="ru-RU" sz="1800" dirty="0">
                <a:effectLst/>
                <a:latin typeface="TimesNewRoman"/>
              </a:rPr>
            </a:br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CFD629-8C8E-6B74-9CC4-229EFAE331E6}"/>
              </a:ext>
            </a:extLst>
          </p:cNvPr>
          <p:cNvSpPr txBox="1"/>
          <p:nvPr/>
        </p:nvSpPr>
        <p:spPr>
          <a:xfrm>
            <a:off x="1133975" y="983370"/>
            <a:ext cx="10368213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Телецентрична</a:t>
            </a:r>
            <a:r>
              <a:rPr lang="uk-UA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̈ система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складається з об’єктиву </a:t>
            </a:r>
            <a:r>
              <a:rPr lang="uk-UA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uk-UA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̆ діафрагми, яка розташована у </a:t>
            </a:r>
            <a:r>
              <a:rPr lang="uk-UA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фокальніи</a:t>
            </a:r>
            <a:r>
              <a:rPr lang="uk-UA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̆ площині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цього об’єктиву. </a:t>
            </a:r>
          </a:p>
          <a:p>
            <a:r>
              <a:rPr lang="uk-UA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Через отвір у діафрагмі </a:t>
            </a:r>
            <a:r>
              <a:rPr lang="uk-UA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uk-UA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проходять тільки ті промені, що знаходяться в межах тілесного кута </a:t>
            </a:r>
            <a:r>
              <a:rPr lang="uk-UA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ω</a:t>
            </a:r>
            <a:r>
              <a:rPr lang="uk-UA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uk-UA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якии</a:t>
            </a:r>
            <a:r>
              <a:rPr lang="uk-UA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̆ </a:t>
            </a:r>
            <a:r>
              <a:rPr lang="uk-UA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обмежении</a:t>
            </a:r>
            <a:r>
              <a:rPr lang="uk-UA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̆ плоским кутом α. Промені, які падають під однаковими кутами, </a:t>
            </a:r>
            <a:r>
              <a:rPr lang="uk-UA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зійдуться</a:t>
            </a:r>
            <a:r>
              <a:rPr lang="uk-UA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uk-UA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одніи</a:t>
            </a:r>
            <a:r>
              <a:rPr lang="uk-UA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̆ точці </a:t>
            </a:r>
            <a:r>
              <a:rPr lang="uk-UA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фокальноі</a:t>
            </a:r>
            <a:r>
              <a:rPr lang="uk-UA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̈ площини простору відображень. Тоді потік, </a:t>
            </a:r>
            <a:r>
              <a:rPr lang="uk-UA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якии</a:t>
            </a:r>
            <a:r>
              <a:rPr lang="uk-UA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̆ </a:t>
            </a:r>
            <a:r>
              <a:rPr lang="uk-UA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пройде</a:t>
            </a:r>
            <a:r>
              <a:rPr lang="uk-UA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через отвір у діафрагмі від будь-якого джерела випромінювання, що знаходитиметься в межах тілесного кута, яке </a:t>
            </a:r>
            <a:r>
              <a:rPr lang="uk-UA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його</a:t>
            </a:r>
            <a:r>
              <a:rPr lang="uk-UA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обмежує, буде </a:t>
            </a:r>
            <a:r>
              <a:rPr lang="uk-UA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пропорційним</a:t>
            </a:r>
            <a:r>
              <a:rPr lang="uk-UA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силі світла цього джерела : Ф= І </a:t>
            </a:r>
            <a:r>
              <a:rPr lang="uk-UA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ω</a:t>
            </a:r>
            <a:endParaRPr lang="uk-UA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3D2FE01-F2F2-5527-3203-3A3F99E594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7163" y="3157583"/>
            <a:ext cx="431800" cy="368300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текст, небо, линия&#10;&#10;Автоматически созданное описание">
            <a:extLst>
              <a:ext uri="{FF2B5EF4-FFF2-40B4-BE49-F238E27FC236}">
                <a16:creationId xmlns:a16="http://schemas.microsoft.com/office/drawing/2014/main" id="{BB2A93EF-EC78-8230-17C8-3C10EF21EE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606" y="3525883"/>
            <a:ext cx="7772400" cy="296290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7E4F447-B69F-DDAA-2486-7B0FE53B1AC0}"/>
              </a:ext>
            </a:extLst>
          </p:cNvPr>
          <p:cNvSpPr txBox="1"/>
          <p:nvPr/>
        </p:nvSpPr>
        <p:spPr>
          <a:xfrm>
            <a:off x="8103268" y="3809272"/>
            <a:ext cx="373580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Перевага</a:t>
            </a:r>
            <a:r>
              <a:rPr lang="ru-RU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такоі</a:t>
            </a:r>
            <a:r>
              <a:rPr lang="ru-RU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̈ </a:t>
            </a:r>
            <a:r>
              <a:rPr lang="ru-RU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системи</a:t>
            </a:r>
            <a:r>
              <a:rPr lang="ru-RU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можливість</a:t>
            </a:r>
            <a:r>
              <a:rPr lang="ru-RU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виміряти</a:t>
            </a:r>
            <a:r>
              <a:rPr lang="ru-RU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світлові</a:t>
            </a:r>
            <a:r>
              <a:rPr lang="ru-RU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величини</a:t>
            </a:r>
            <a:r>
              <a:rPr lang="ru-RU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незатемненому</a:t>
            </a:r>
            <a:r>
              <a:rPr lang="ru-RU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приміщенні</a:t>
            </a:r>
            <a:r>
              <a:rPr lang="ru-RU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Для </a:t>
            </a:r>
            <a:r>
              <a:rPr lang="ru-RU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запобігання</a:t>
            </a:r>
            <a:r>
              <a:rPr lang="ru-RU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попаданню</a:t>
            </a:r>
            <a:r>
              <a:rPr lang="ru-RU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відбитого</a:t>
            </a:r>
            <a:r>
              <a:rPr lang="ru-RU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світла</a:t>
            </a:r>
            <a:r>
              <a:rPr lang="ru-RU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вхідну</a:t>
            </a:r>
            <a:r>
              <a:rPr lang="ru-RU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зіницю</a:t>
            </a:r>
            <a:r>
              <a:rPr lang="ru-RU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приладу</a:t>
            </a:r>
            <a:r>
              <a:rPr lang="ru-RU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за </a:t>
            </a:r>
            <a:r>
              <a:rPr lang="ru-RU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джерелом</a:t>
            </a:r>
            <a:r>
              <a:rPr lang="ru-RU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розміщують</a:t>
            </a:r>
            <a:r>
              <a:rPr lang="ru-RU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темнии</a:t>
            </a:r>
            <a:r>
              <a:rPr lang="ru-RU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̆ </a:t>
            </a:r>
            <a:r>
              <a:rPr lang="ru-RU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екран</a:t>
            </a:r>
            <a:r>
              <a:rPr lang="ru-RU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97889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стол&#10;&#10;Автоматически созданное описание">
            <a:extLst>
              <a:ext uri="{FF2B5EF4-FFF2-40B4-BE49-F238E27FC236}">
                <a16:creationId xmlns:a16="http://schemas.microsoft.com/office/drawing/2014/main" id="{7C10E1AE-6B63-2C49-1CAE-6D4CF9D70A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048" y="1295400"/>
            <a:ext cx="11246476" cy="2341880"/>
          </a:xfrm>
          <a:prstGeom prst="rect">
            <a:avLst/>
          </a:prstGeom>
        </p:spPr>
      </p:pic>
      <p:pic>
        <p:nvPicPr>
          <p:cNvPr id="3074" name="Picture 2" descr="Фотометр — Вікіпедія">
            <a:extLst>
              <a:ext uri="{FF2B5EF4-FFF2-40B4-BE49-F238E27FC236}">
                <a16:creationId xmlns:a16="http://schemas.microsoft.com/office/drawing/2014/main" id="{DC14E5A5-21E5-053A-42FC-24CAD280C4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20" y="4043680"/>
            <a:ext cx="2540000" cy="248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ᐉ Фотометри: особливості, принцип роботи, характеристики та інструкції із  застосування — Корисні статті від Analit Pribor">
            <a:extLst>
              <a:ext uri="{FF2B5EF4-FFF2-40B4-BE49-F238E27FC236}">
                <a16:creationId xmlns:a16="http://schemas.microsoft.com/office/drawing/2014/main" id="{8B2D626E-9AEF-9D72-7647-54812801E9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449" y="4242796"/>
            <a:ext cx="2651346" cy="2373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undefined">
            <a:extLst>
              <a:ext uri="{FF2B5EF4-FFF2-40B4-BE49-F238E27FC236}">
                <a16:creationId xmlns:a16="http://schemas.microsoft.com/office/drawing/2014/main" id="{C2CFA83C-6A28-E8C1-83A3-7CE839882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040" y="3642360"/>
            <a:ext cx="2153920" cy="2984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9A07F2D-3E7F-219C-2860-0F29AEC7166B}"/>
              </a:ext>
            </a:extLst>
          </p:cNvPr>
          <p:cNvSpPr txBox="1"/>
          <p:nvPr/>
        </p:nvSpPr>
        <p:spPr>
          <a:xfrm>
            <a:off x="4952795" y="653288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Фотометр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Цельнера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9030482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E988CDF-636B-CD0B-90F1-C23870C540A8}"/>
              </a:ext>
            </a:extLst>
          </p:cNvPr>
          <p:cNvSpPr txBox="1"/>
          <p:nvPr/>
        </p:nvSpPr>
        <p:spPr>
          <a:xfrm>
            <a:off x="351590" y="3429000"/>
            <a:ext cx="11692019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До складу </a:t>
            </a:r>
            <a:r>
              <a:rPr lang="ru-RU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вимірювача</a:t>
            </a:r>
            <a:r>
              <a:rPr lang="ru-R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потужності</a:t>
            </a:r>
            <a:r>
              <a:rPr lang="ru-R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оптичного</a:t>
            </a:r>
            <a:r>
              <a:rPr lang="ru-R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випромінення</a:t>
            </a:r>
            <a:r>
              <a:rPr lang="ru-R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оптичного</a:t>
            </a:r>
            <a:r>
              <a:rPr lang="ru-R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випромінення</a:t>
            </a:r>
            <a:r>
              <a:rPr lang="ru-R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Кварц 01 </a:t>
            </a:r>
            <a:r>
              <a:rPr lang="ru-RU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входять</a:t>
            </a:r>
            <a:r>
              <a:rPr lang="ru-R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три ВП потоку </a:t>
            </a:r>
            <a:r>
              <a:rPr lang="ru-RU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оптичного</a:t>
            </a:r>
            <a:r>
              <a:rPr lang="ru-R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випромінення</a:t>
            </a:r>
            <a:r>
              <a:rPr lang="ru-R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і блок </a:t>
            </a:r>
            <a:r>
              <a:rPr lang="ru-RU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електроніки</a:t>
            </a:r>
            <a:r>
              <a:rPr lang="ru-R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Діапазон</a:t>
            </a:r>
            <a:r>
              <a:rPr lang="ru-R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вимірюваних</a:t>
            </a:r>
            <a:r>
              <a:rPr lang="ru-R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значень</a:t>
            </a:r>
            <a:r>
              <a:rPr lang="ru-R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освітленості</a:t>
            </a:r>
            <a:r>
              <a:rPr lang="ru-R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дорівнює</a:t>
            </a:r>
            <a:r>
              <a:rPr lang="ru-R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(10</a:t>
            </a:r>
            <a:r>
              <a:rPr lang="ru-RU" sz="2000" baseline="30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-3</a:t>
            </a:r>
            <a:r>
              <a:rPr lang="ru-R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–3⋅10</a:t>
            </a:r>
            <a:r>
              <a:rPr lang="ru-RU" sz="2000" baseline="30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лк</a:t>
            </a:r>
            <a:r>
              <a:rPr lang="ru-R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діапазон</a:t>
            </a:r>
            <a:r>
              <a:rPr lang="ru-R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вимірювання</a:t>
            </a:r>
            <a:r>
              <a:rPr lang="ru-R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значень</a:t>
            </a:r>
            <a:r>
              <a:rPr lang="ru-R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потужності</a:t>
            </a:r>
            <a:r>
              <a:rPr lang="ru-R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монохроматичного</a:t>
            </a:r>
            <a:r>
              <a:rPr lang="ru-R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випромінення</a:t>
            </a:r>
            <a:r>
              <a:rPr lang="ru-R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– (2⋅10</a:t>
            </a:r>
            <a:r>
              <a:rPr lang="ru-RU" sz="2000" baseline="30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-3</a:t>
            </a:r>
            <a:r>
              <a:rPr lang="ru-R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–3⋅10</a:t>
            </a:r>
            <a:r>
              <a:rPr lang="ru-RU" sz="2000" baseline="30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) мкВт. </a:t>
            </a:r>
            <a:r>
              <a:rPr lang="ru-RU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Основна</a:t>
            </a:r>
            <a:r>
              <a:rPr lang="ru-R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відносна</a:t>
            </a:r>
            <a:r>
              <a:rPr lang="ru-R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похибка</a:t>
            </a:r>
            <a:r>
              <a:rPr lang="ru-R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вимірювань</a:t>
            </a:r>
            <a:r>
              <a:rPr lang="ru-R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освітленості</a:t>
            </a:r>
            <a:r>
              <a:rPr lang="ru-R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не </a:t>
            </a:r>
            <a:r>
              <a:rPr lang="ru-RU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перевищує</a:t>
            </a:r>
            <a:r>
              <a:rPr lang="ru-R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5 %, </a:t>
            </a:r>
            <a:r>
              <a:rPr lang="ru-RU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потужності</a:t>
            </a:r>
            <a:r>
              <a:rPr lang="ru-R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– 7 %. </a:t>
            </a:r>
            <a:r>
              <a:rPr lang="ru-RU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Похибка</a:t>
            </a:r>
            <a:r>
              <a:rPr lang="ru-R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коригування</a:t>
            </a:r>
            <a:r>
              <a:rPr lang="ru-R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під</a:t>
            </a:r>
            <a:r>
              <a:rPr lang="ru-R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V(</a:t>
            </a:r>
            <a:r>
              <a:rPr lang="el-GR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λ) </a:t>
            </a:r>
            <a:r>
              <a:rPr lang="ru-R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першоі</a:t>
            </a:r>
            <a:r>
              <a:rPr lang="ru-R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̈ ВГ не </a:t>
            </a:r>
            <a:r>
              <a:rPr lang="ru-RU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перевищує</a:t>
            </a:r>
            <a:r>
              <a:rPr lang="ru-R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3 %.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6DE714B-7653-515B-B7D6-CA3F0F410F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8454" y="518358"/>
            <a:ext cx="5271167" cy="237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9802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498C5DB-CABB-2A3B-BE96-1CF9F4526944}"/>
              </a:ext>
            </a:extLst>
          </p:cNvPr>
          <p:cNvSpPr txBox="1"/>
          <p:nvPr/>
        </p:nvSpPr>
        <p:spPr>
          <a:xfrm>
            <a:off x="531595" y="1432082"/>
            <a:ext cx="6093994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Прилад Кварц 21 </a:t>
            </a:r>
            <a:r>
              <a:rPr lang="uk-UA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призначении</a:t>
            </a:r>
            <a:r>
              <a:rPr lang="uk-UA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̆ для вимірювання освітленості, </a:t>
            </a:r>
            <a:r>
              <a:rPr lang="uk-UA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створюваноі</a:t>
            </a:r>
            <a:r>
              <a:rPr lang="uk-UA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̈ штучним і природним світлом, джерела якого розташовані довільно відносно ВГ люксметра. Діапазон вимірювання освітленості дорівнює (1⋅10</a:t>
            </a:r>
            <a:r>
              <a:rPr lang="uk-UA" sz="2000" baseline="30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r>
              <a:rPr lang="uk-UA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– 1⋅10</a:t>
            </a:r>
            <a:r>
              <a:rPr lang="uk-UA" sz="2000" baseline="30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uk-UA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uk-UA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лк</a:t>
            </a:r>
            <a:r>
              <a:rPr lang="uk-UA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Похибка коригування вимірювального каналу під V(</a:t>
            </a:r>
            <a:r>
              <a:rPr lang="uk-UA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λ</a:t>
            </a:r>
            <a:r>
              <a:rPr lang="uk-UA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) не перевищує 3 %. Основна відносна похибка люксметра складає 5–7%, </a:t>
            </a:r>
            <a:r>
              <a:rPr lang="uk-UA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температурнии</a:t>
            </a:r>
            <a:r>
              <a:rPr lang="uk-UA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̆ коефіцієнт – не більше 0,2 %/1 0С. </a:t>
            </a:r>
            <a:r>
              <a:rPr lang="uk-UA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Косинусна</a:t>
            </a:r>
            <a:r>
              <a:rPr lang="uk-UA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похибка складає 2% для кута падіння світла 300, 7 % для кута падіння 600 і не перевищує 15 % для 800. </a:t>
            </a:r>
            <a:r>
              <a:rPr lang="uk-UA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Нелінійність</a:t>
            </a:r>
            <a:r>
              <a:rPr lang="uk-UA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характеристики перетворення у всьому робочому діапазоні приладу складає не більше 2 %. </a:t>
            </a:r>
            <a:endParaRPr lang="uk-UA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Влагомер Кварц-21М-33 в Одессе, купить Влагомер Кварц-21М-33 в Украине,  цена на Влагомер Кварц-21М-33">
            <a:extLst>
              <a:ext uri="{FF2B5EF4-FFF2-40B4-BE49-F238E27FC236}">
                <a16:creationId xmlns:a16="http://schemas.microsoft.com/office/drawing/2014/main" id="{F85A585E-89D2-309E-CAD1-CF0A46F439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0442" y="1432082"/>
            <a:ext cx="5128331" cy="369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60770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ADE7794-C281-FB4A-F7CB-83290F5E09DD}"/>
              </a:ext>
            </a:extLst>
          </p:cNvPr>
          <p:cNvSpPr txBox="1"/>
          <p:nvPr/>
        </p:nvSpPr>
        <p:spPr>
          <a:xfrm>
            <a:off x="539750" y="683330"/>
            <a:ext cx="608965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Фотометр (люксметр-</a:t>
            </a:r>
            <a:r>
              <a:rPr lang="ru-RU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яскравомір</a:t>
            </a:r>
            <a:r>
              <a:rPr lang="ru-R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призначении</a:t>
            </a:r>
            <a:r>
              <a:rPr lang="ru-R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̆ для </a:t>
            </a:r>
            <a:r>
              <a:rPr lang="ru-RU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вимірювання</a:t>
            </a:r>
            <a:r>
              <a:rPr lang="ru-R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освітленості</a:t>
            </a:r>
            <a:r>
              <a:rPr lang="ru-R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яка </a:t>
            </a:r>
            <a:r>
              <a:rPr lang="ru-RU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формується</a:t>
            </a:r>
            <a:r>
              <a:rPr lang="ru-R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штучним</a:t>
            </a:r>
            <a:r>
              <a:rPr lang="ru-R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природним</a:t>
            </a:r>
            <a:r>
              <a:rPr lang="ru-R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світлом</a:t>
            </a:r>
            <a:r>
              <a:rPr lang="ru-R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джерело</a:t>
            </a:r>
            <a:r>
              <a:rPr lang="ru-R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якого</a:t>
            </a:r>
            <a:r>
              <a:rPr lang="ru-R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розташовано</a:t>
            </a:r>
            <a:r>
              <a:rPr lang="ru-R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довільно</a:t>
            </a:r>
            <a:r>
              <a:rPr lang="ru-R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від</a:t>
            </a:r>
            <a:r>
              <a:rPr lang="ru-R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головки </a:t>
            </a:r>
            <a:r>
              <a:rPr lang="ru-RU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фотометричноі</a:t>
            </a:r>
            <a:r>
              <a:rPr lang="ru-R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̈ та для </a:t>
            </a:r>
            <a:r>
              <a:rPr lang="ru-RU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вимірювання</a:t>
            </a:r>
            <a:r>
              <a:rPr lang="ru-R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яскравості</a:t>
            </a:r>
            <a:r>
              <a:rPr lang="ru-R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несамосвітніх</a:t>
            </a:r>
            <a:r>
              <a:rPr lang="ru-R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об’єктів</a:t>
            </a:r>
            <a:r>
              <a:rPr lang="ru-R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нормальних</a:t>
            </a:r>
            <a:r>
              <a:rPr lang="ru-R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кліматичних</a:t>
            </a:r>
            <a:r>
              <a:rPr lang="ru-R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умовах</a:t>
            </a:r>
            <a:r>
              <a:rPr lang="ru-R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 температура </a:t>
            </a:r>
            <a:r>
              <a:rPr lang="ru-RU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оточуючого</a:t>
            </a:r>
            <a:r>
              <a:rPr lang="ru-R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середовища</a:t>
            </a:r>
            <a:r>
              <a:rPr lang="ru-R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від</a:t>
            </a:r>
            <a:r>
              <a:rPr lang="ru-R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5 до 40 </a:t>
            </a:r>
            <a:r>
              <a:rPr lang="ru-RU" sz="2000" baseline="30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ru-R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С; </a:t>
            </a:r>
          </a:p>
          <a:p>
            <a:pPr algn="just"/>
            <a:r>
              <a:rPr lang="ru-R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 </a:t>
            </a:r>
            <a:r>
              <a:rPr lang="ru-RU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відносна</a:t>
            </a:r>
            <a:r>
              <a:rPr lang="ru-R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вологість</a:t>
            </a:r>
            <a:r>
              <a:rPr lang="ru-R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повітря</a:t>
            </a:r>
            <a:r>
              <a:rPr lang="ru-R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від</a:t>
            </a:r>
            <a:r>
              <a:rPr lang="ru-R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40 до 95 %; </a:t>
            </a:r>
          </a:p>
          <a:p>
            <a:pPr algn="just"/>
            <a:r>
              <a:rPr lang="ru-R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 </a:t>
            </a:r>
            <a:r>
              <a:rPr lang="ru-RU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атмосфернии</a:t>
            </a:r>
            <a:r>
              <a:rPr lang="ru-R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̆ </a:t>
            </a:r>
            <a:r>
              <a:rPr lang="ru-RU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тиск</a:t>
            </a:r>
            <a:r>
              <a:rPr lang="ru-R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(100±4) кПа (760±30) мм. рт. ст. </a:t>
            </a:r>
          </a:p>
          <a:p>
            <a:pPr algn="just"/>
            <a:r>
              <a:rPr lang="ru-RU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Діапазон</a:t>
            </a:r>
            <a:r>
              <a:rPr lang="ru-R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вимірювання</a:t>
            </a:r>
            <a:r>
              <a:rPr lang="ru-R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освітленості</a:t>
            </a:r>
            <a:r>
              <a:rPr lang="ru-R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 </a:t>
            </a:r>
            <a:r>
              <a:rPr lang="ru-RU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від</a:t>
            </a:r>
            <a:r>
              <a:rPr lang="ru-R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10 до 10</a:t>
            </a:r>
            <a:r>
              <a:rPr lang="ru-RU" sz="2000" baseline="30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лк</a:t>
            </a:r>
            <a:r>
              <a:rPr lang="ru-R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з косинусною </a:t>
            </a:r>
            <a:r>
              <a:rPr lang="ru-RU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насадкою</a:t>
            </a:r>
            <a:r>
              <a:rPr lang="ru-R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 </a:t>
            </a:r>
            <a:r>
              <a:rPr lang="ru-RU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від</a:t>
            </a:r>
            <a:r>
              <a:rPr lang="ru-R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0,1 до 10</a:t>
            </a:r>
            <a:r>
              <a:rPr lang="ru-RU" sz="2000" baseline="30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лк</a:t>
            </a:r>
            <a:r>
              <a:rPr lang="ru-R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без </a:t>
            </a:r>
            <a:r>
              <a:rPr lang="ru-RU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косинусноі</a:t>
            </a:r>
            <a:r>
              <a:rPr lang="ru-R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̈ насадки. </a:t>
            </a:r>
          </a:p>
          <a:p>
            <a:pPr algn="just"/>
            <a:r>
              <a:rPr lang="ru-R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102 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Діапазон</a:t>
            </a:r>
            <a:r>
              <a:rPr lang="ru-R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вимірювання</a:t>
            </a:r>
            <a:r>
              <a:rPr lang="ru-R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яскравості</a:t>
            </a:r>
            <a:r>
              <a:rPr lang="ru-R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від</a:t>
            </a:r>
            <a:r>
              <a:rPr lang="ru-R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10 до 2⋅10</a:t>
            </a:r>
            <a:r>
              <a:rPr lang="ru-RU" sz="2000" baseline="30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кд/м2. </a:t>
            </a:r>
          </a:p>
          <a:p>
            <a:pPr algn="just"/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 descr="Изображение выглядит как в помещении&#10;&#10;Автоматически созданное описание">
            <a:extLst>
              <a:ext uri="{FF2B5EF4-FFF2-40B4-BE49-F238E27FC236}">
                <a16:creationId xmlns:a16="http://schemas.microsoft.com/office/drawing/2014/main" id="{B86C2DAB-9B7E-2A0C-0AFE-A79F5D5693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5350" y="1403350"/>
            <a:ext cx="4406900" cy="405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3779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, часы&#10;&#10;Автоматически созданное описание">
            <a:extLst>
              <a:ext uri="{FF2B5EF4-FFF2-40B4-BE49-F238E27FC236}">
                <a16:creationId xmlns:a16="http://schemas.microsoft.com/office/drawing/2014/main" id="{DAF1891A-784B-A434-393F-35279F9610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389" y="1217116"/>
            <a:ext cx="4826000" cy="17018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0958F1C-AE8B-3DF6-0FE2-83E04934F7D8}"/>
              </a:ext>
            </a:extLst>
          </p:cNvPr>
          <p:cNvSpPr txBox="1"/>
          <p:nvPr/>
        </p:nvSpPr>
        <p:spPr>
          <a:xfrm>
            <a:off x="783388" y="3394115"/>
            <a:ext cx="48260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1 – </a:t>
            </a:r>
            <a:r>
              <a:rPr lang="uk-UA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головка фотометрична (ГФ); </a:t>
            </a:r>
          </a:p>
          <a:p>
            <a:r>
              <a:rPr lang="uk-UA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2 – перетворювач </a:t>
            </a:r>
            <a:r>
              <a:rPr lang="uk-UA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струм+напруга</a:t>
            </a:r>
            <a:r>
              <a:rPr lang="uk-UA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(ПТН); </a:t>
            </a:r>
          </a:p>
          <a:p>
            <a:r>
              <a:rPr lang="uk-UA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3 – схема вибору межі вимірювань; </a:t>
            </a:r>
          </a:p>
          <a:p>
            <a:r>
              <a:rPr lang="uk-UA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4 – аналого-</a:t>
            </a:r>
            <a:r>
              <a:rPr lang="uk-UA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цифровии</a:t>
            </a:r>
            <a:r>
              <a:rPr lang="uk-UA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̆ перетворювач ; </a:t>
            </a:r>
          </a:p>
          <a:p>
            <a:r>
              <a:rPr lang="uk-UA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5 – </a:t>
            </a:r>
            <a:r>
              <a:rPr lang="uk-UA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рідкокристалічнии</a:t>
            </a:r>
            <a:r>
              <a:rPr lang="uk-UA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̆ індикатор </a:t>
            </a:r>
            <a:endParaRPr lang="uk-UA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A04A5E-39AD-B66E-9488-875E5AC3A4D2}"/>
              </a:ext>
            </a:extLst>
          </p:cNvPr>
          <p:cNvSpPr txBox="1"/>
          <p:nvPr/>
        </p:nvSpPr>
        <p:spPr>
          <a:xfrm>
            <a:off x="5946607" y="1217116"/>
            <a:ext cx="6093994" cy="4678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Фотометр </a:t>
            </a:r>
            <a:r>
              <a:rPr lang="ru-RU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складається</a:t>
            </a:r>
            <a:r>
              <a:rPr lang="ru-R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із</a:t>
            </a:r>
            <a:r>
              <a:rPr lang="ru-R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електронного</a:t>
            </a:r>
            <a:r>
              <a:rPr lang="ru-R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блока, головки </a:t>
            </a:r>
            <a:r>
              <a:rPr lang="ru-RU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фотометричноі</a:t>
            </a:r>
            <a:r>
              <a:rPr lang="ru-R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̈ </a:t>
            </a:r>
            <a:r>
              <a:rPr lang="ru-RU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зі</a:t>
            </a:r>
            <a:r>
              <a:rPr lang="ru-R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змінною</a:t>
            </a:r>
            <a:r>
              <a:rPr lang="ru-R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косинусною </a:t>
            </a:r>
            <a:r>
              <a:rPr lang="ru-RU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насадкою</a:t>
            </a:r>
            <a:r>
              <a:rPr lang="ru-R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насадки для </a:t>
            </a:r>
            <a:r>
              <a:rPr lang="ru-RU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вимірювання</a:t>
            </a:r>
            <a:r>
              <a:rPr lang="ru-R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яскравості</a:t>
            </a:r>
            <a:r>
              <a:rPr lang="ru-R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та блока </a:t>
            </a:r>
            <a:r>
              <a:rPr lang="ru-RU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живлення</a:t>
            </a:r>
            <a:r>
              <a:rPr lang="ru-R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Світловии</a:t>
            </a:r>
            <a:r>
              <a:rPr lang="ru-R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̆ </a:t>
            </a:r>
            <a:r>
              <a:rPr lang="ru-RU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потік</a:t>
            </a:r>
            <a:r>
              <a:rPr lang="ru-R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якии</a:t>
            </a:r>
            <a:r>
              <a:rPr lang="ru-R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̆ </a:t>
            </a:r>
            <a:r>
              <a:rPr lang="ru-RU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падає</a:t>
            </a:r>
            <a:r>
              <a:rPr lang="ru-R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фоточутливии</a:t>
            </a:r>
            <a:r>
              <a:rPr lang="ru-R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̆ </a:t>
            </a:r>
            <a:r>
              <a:rPr lang="ru-RU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елемент</a:t>
            </a:r>
            <a:r>
              <a:rPr lang="ru-R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головки </a:t>
            </a:r>
            <a:r>
              <a:rPr lang="ru-RU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фотометричноі</a:t>
            </a:r>
            <a:r>
              <a:rPr lang="ru-R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̈ 1, </a:t>
            </a:r>
            <a:r>
              <a:rPr lang="ru-RU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генерує</a:t>
            </a:r>
            <a:r>
              <a:rPr lang="ru-R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фотострум</a:t>
            </a:r>
            <a:r>
              <a:rPr lang="ru-R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якии</a:t>
            </a:r>
            <a:r>
              <a:rPr lang="ru-R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̆ </a:t>
            </a:r>
            <a:r>
              <a:rPr lang="ru-RU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перетворюється</a:t>
            </a:r>
            <a:r>
              <a:rPr lang="ru-R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за </a:t>
            </a:r>
            <a:r>
              <a:rPr lang="ru-RU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допомогою</a:t>
            </a:r>
            <a:r>
              <a:rPr lang="ru-R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ПТН у </a:t>
            </a:r>
            <a:r>
              <a:rPr lang="ru-RU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пропорційну</a:t>
            </a:r>
            <a:r>
              <a:rPr lang="ru-R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йому</a:t>
            </a:r>
            <a:r>
              <a:rPr lang="ru-R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напругу</a:t>
            </a:r>
            <a:r>
              <a:rPr lang="ru-R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постійного</a:t>
            </a:r>
            <a:r>
              <a:rPr lang="ru-R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струму. АЦП </a:t>
            </a:r>
            <a:r>
              <a:rPr lang="ru-RU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перетворює</a:t>
            </a:r>
            <a:r>
              <a:rPr lang="ru-R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напругу</a:t>
            </a:r>
            <a:r>
              <a:rPr lang="ru-R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цифровии</a:t>
            </a:r>
            <a:r>
              <a:rPr lang="ru-R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̆ код, </a:t>
            </a:r>
            <a:r>
              <a:rPr lang="ru-RU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якии</a:t>
            </a:r>
            <a:r>
              <a:rPr lang="ru-R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̆ </a:t>
            </a:r>
            <a:r>
              <a:rPr lang="ru-RU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виводиться</a:t>
            </a:r>
            <a:r>
              <a:rPr lang="ru-R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індикатор</a:t>
            </a:r>
            <a:r>
              <a:rPr lang="ru-R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5. 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Схема </a:t>
            </a:r>
            <a:r>
              <a:rPr lang="ru-RU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вибору</a:t>
            </a:r>
            <a:r>
              <a:rPr lang="ru-R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межі</a:t>
            </a:r>
            <a:r>
              <a:rPr lang="ru-R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вимірювань</a:t>
            </a:r>
            <a:r>
              <a:rPr lang="ru-R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задає</a:t>
            </a:r>
            <a:r>
              <a:rPr lang="ru-R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коефіцієнт</a:t>
            </a:r>
            <a:r>
              <a:rPr lang="ru-R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перетворення</a:t>
            </a:r>
            <a:r>
              <a:rPr lang="ru-R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ПТН, величину </a:t>
            </a:r>
            <a:r>
              <a:rPr lang="ru-RU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опорної</a:t>
            </a:r>
            <a:r>
              <a:rPr lang="ru-R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напруги</a:t>
            </a:r>
            <a:r>
              <a:rPr lang="ru-R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на АЦП і </a:t>
            </a:r>
            <a:r>
              <a:rPr lang="ru-RU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положення</a:t>
            </a:r>
            <a:r>
              <a:rPr lang="ru-R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коми на </a:t>
            </a:r>
            <a:r>
              <a:rPr lang="ru-RU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рідкокристалічному</a:t>
            </a:r>
            <a:r>
              <a:rPr lang="ru-R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індикаторі</a:t>
            </a:r>
            <a:r>
              <a:rPr lang="ru-R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87444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AF16B53-CCD8-4BF4-A32C-2849CEC0A558}"/>
              </a:ext>
            </a:extLst>
          </p:cNvPr>
          <p:cNvSpPr txBox="1"/>
          <p:nvPr/>
        </p:nvSpPr>
        <p:spPr>
          <a:xfrm>
            <a:off x="1078604" y="655526"/>
            <a:ext cx="1024192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dirty="0"/>
              <a:t>Світло від електричної лампи в 200 </a:t>
            </a:r>
            <a:r>
              <a:rPr lang="uk-UA" dirty="0" err="1"/>
              <a:t>кд</a:t>
            </a:r>
            <a:r>
              <a:rPr lang="uk-UA" dirty="0"/>
              <a:t> падає під кутом 45° на робоче місце, його освітленість 141 </a:t>
            </a:r>
            <a:r>
              <a:rPr lang="uk-UA" dirty="0" err="1"/>
              <a:t>лк</a:t>
            </a:r>
            <a:r>
              <a:rPr lang="uk-UA" dirty="0"/>
              <a:t>. Знайти: а) на якій відстані від робочого місця знаходиться лампа; б) на якій висоті від робочого місця вона висить.</a:t>
            </a:r>
            <a:endParaRPr lang="ru-UA" dirty="0"/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C0AC9A4E-0BAF-4A23-BA38-66FA15A54E0F}"/>
              </a:ext>
            </a:extLst>
          </p:cNvPr>
          <p:cNvCxnSpPr>
            <a:cxnSpLocks/>
          </p:cNvCxnSpPr>
          <p:nvPr/>
        </p:nvCxnSpPr>
        <p:spPr>
          <a:xfrm>
            <a:off x="2391446" y="1961345"/>
            <a:ext cx="0" cy="156373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Rectangle 3">
            <a:extLst>
              <a:ext uri="{FF2B5EF4-FFF2-40B4-BE49-F238E27FC236}">
                <a16:creationId xmlns:a16="http://schemas.microsoft.com/office/drawing/2014/main" id="{8D6D7CA2-E374-4441-B65D-9B95A8419D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UA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9800DAC-5C80-4873-97AF-71D4AB242A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6381" y="1980742"/>
            <a:ext cx="1055854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UA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I= 200 </a:t>
            </a:r>
            <a:r>
              <a:rPr kumimoji="0" lang="en-US" altLang="ru-UA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кд</a:t>
            </a:r>
            <a:r>
              <a:rPr kumimoji="0" lang="en-US" altLang="ru-UA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ru-UA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UA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E=141 </a:t>
            </a:r>
            <a:r>
              <a:rPr kumimoji="0" lang="en-US" altLang="ru-UA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лк</a:t>
            </a:r>
            <a:endParaRPr kumimoji="0" lang="en-US" altLang="ru-UA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ru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B4D1675B-D5D7-4B83-B529-D856A14AE7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07860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UA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C47FA52-14D2-41DA-A6BE-4177E5BCD8CE}"/>
              </a:ext>
            </a:extLst>
          </p:cNvPr>
          <p:cNvSpPr txBox="1"/>
          <p:nvPr/>
        </p:nvSpPr>
        <p:spPr>
          <a:xfrm>
            <a:off x="1335574" y="2561008"/>
            <a:ext cx="9574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/>
              <a:t>Ψ=45°</a:t>
            </a:r>
            <a:endParaRPr lang="ru-UA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3152316-51CD-4C11-9B62-9D5CB1C270E5}"/>
              </a:ext>
            </a:extLst>
          </p:cNvPr>
          <p:cNvSpPr txBox="1"/>
          <p:nvPr/>
        </p:nvSpPr>
        <p:spPr>
          <a:xfrm>
            <a:off x="1359592" y="3092381"/>
            <a:ext cx="4081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r-</a:t>
            </a:r>
          </a:p>
          <a:p>
            <a:r>
              <a:rPr lang="en-US" dirty="0"/>
              <a:t>h-</a:t>
            </a: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02F27CDE-4CE5-4F1F-A6E3-745AE18EFA9A}"/>
              </a:ext>
            </a:extLst>
          </p:cNvPr>
          <p:cNvCxnSpPr/>
          <p:nvPr/>
        </p:nvCxnSpPr>
        <p:spPr>
          <a:xfrm>
            <a:off x="1335574" y="2930340"/>
            <a:ext cx="8642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" descr="D:\Мои документы\Мои рисунки\unnamed.jpg">
            <a:extLst>
              <a:ext uri="{FF2B5EF4-FFF2-40B4-BE49-F238E27FC236}">
                <a16:creationId xmlns:a16="http://schemas.microsoft.com/office/drawing/2014/main" id="{277B349F-F686-4139-8A7F-D9F7C20B19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4035" y="1961345"/>
            <a:ext cx="1655750" cy="888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D95E395-C2B9-4A17-AE5A-7120076A7D1A}"/>
                  </a:ext>
                </a:extLst>
              </p:cNvPr>
              <p:cNvSpPr txBox="1"/>
              <p:nvPr/>
            </p:nvSpPr>
            <p:spPr>
              <a:xfrm>
                <a:off x="2621661" y="2899019"/>
                <a:ext cx="1493949" cy="9106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UA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ru-UA" i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ru-UA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ru-UA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UA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  <m:r>
                                <a:rPr lang="ru-UA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ru-UA" i="1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  <m:r>
                                <a:rPr lang="ru-UA" i="1">
                                  <a:latin typeface="Cambria Math" panose="02040503050406030204" pitchFamily="18" charset="0"/>
                                </a:rPr>
                                <m:t>𝛹</m:t>
                              </m:r>
                            </m:num>
                            <m:den>
                              <m:r>
                                <a:rPr lang="ru-UA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ru-UA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D95E395-C2B9-4A17-AE5A-7120076A7D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1661" y="2899019"/>
                <a:ext cx="1493949" cy="9106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DDE08B23-6611-4B10-B794-2A13288DA2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009" y="4054292"/>
            <a:ext cx="2492597" cy="2492597"/>
          </a:xfrm>
          <a:prstGeom prst="rect">
            <a:avLst/>
          </a:prstGeom>
        </p:spPr>
      </p:pic>
      <p:cxnSp>
        <p:nvCxnSpPr>
          <p:cNvPr id="35" name="Прямая со стрелкой 34">
            <a:extLst>
              <a:ext uri="{FF2B5EF4-FFF2-40B4-BE49-F238E27FC236}">
                <a16:creationId xmlns:a16="http://schemas.microsoft.com/office/drawing/2014/main" id="{F95A033F-0705-4D4D-9F22-E9C33A733DA3}"/>
              </a:ext>
            </a:extLst>
          </p:cNvPr>
          <p:cNvCxnSpPr/>
          <p:nvPr/>
        </p:nvCxnSpPr>
        <p:spPr>
          <a:xfrm>
            <a:off x="1658949" y="4317406"/>
            <a:ext cx="0" cy="85585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>
            <a:extLst>
              <a:ext uri="{FF2B5EF4-FFF2-40B4-BE49-F238E27FC236}">
                <a16:creationId xmlns:a16="http://schemas.microsoft.com/office/drawing/2014/main" id="{F890883D-8E74-40D9-AA37-948E06C9C43D}"/>
              </a:ext>
            </a:extLst>
          </p:cNvPr>
          <p:cNvCxnSpPr/>
          <p:nvPr/>
        </p:nvCxnSpPr>
        <p:spPr>
          <a:xfrm>
            <a:off x="1700142" y="4331724"/>
            <a:ext cx="421800" cy="85585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F11FFEB3-30A0-47D3-9253-EAD844B001CA}"/>
              </a:ext>
            </a:extLst>
          </p:cNvPr>
          <p:cNvSpPr txBox="1"/>
          <p:nvPr/>
        </p:nvSpPr>
        <p:spPr>
          <a:xfrm>
            <a:off x="2410761" y="4584879"/>
            <a:ext cx="49104" cy="45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UA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46545A3-FDB1-4CFB-80F3-F0201F70D478}"/>
              </a:ext>
            </a:extLst>
          </p:cNvPr>
          <p:cNvSpPr txBox="1"/>
          <p:nvPr/>
        </p:nvSpPr>
        <p:spPr>
          <a:xfrm>
            <a:off x="1835442" y="4435873"/>
            <a:ext cx="3294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r</a:t>
            </a:r>
            <a:endParaRPr lang="ru-UA" dirty="0"/>
          </a:p>
        </p:txBody>
      </p:sp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23AB59A1-2DED-4901-B4FB-1D08A972C6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9498" y="4680932"/>
            <a:ext cx="290779" cy="373859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45159EA7-400E-40AF-97C6-9ADE3F354A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27868" y="4573838"/>
            <a:ext cx="317582" cy="3429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638A1B92-F26E-4FFB-AFDA-8E2B104C2407}"/>
                  </a:ext>
                </a:extLst>
              </p:cNvPr>
              <p:cNvSpPr txBox="1"/>
              <p:nvPr/>
            </p:nvSpPr>
            <p:spPr>
              <a:xfrm>
                <a:off x="2621661" y="3854115"/>
                <a:ext cx="153034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UA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ru-UA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UA" i="1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ru-UA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ru-UA" i="1">
                          <a:latin typeface="Cambria Math" panose="02040503050406030204" pitchFamily="18" charset="0"/>
                        </a:rPr>
                        <m:t>𝐶𝑜𝑠</m:t>
                      </m:r>
                      <m:r>
                        <a:rPr lang="ru-UA" i="1">
                          <a:latin typeface="Cambria Math" panose="02040503050406030204" pitchFamily="18" charset="0"/>
                        </a:rPr>
                        <m:t>𝛹</m:t>
                      </m:r>
                    </m:oMath>
                  </m:oMathPara>
                </a14:m>
                <a:endParaRPr lang="ru-UA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638A1B92-F26E-4FFB-AFDA-8E2B104C24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1661" y="3854115"/>
                <a:ext cx="1530340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Дуга 49">
            <a:extLst>
              <a:ext uri="{FF2B5EF4-FFF2-40B4-BE49-F238E27FC236}">
                <a16:creationId xmlns:a16="http://schemas.microsoft.com/office/drawing/2014/main" id="{5BF80EAB-21A5-42F3-AF1F-1F517A931C04}"/>
              </a:ext>
            </a:extLst>
          </p:cNvPr>
          <p:cNvSpPr/>
          <p:nvPr/>
        </p:nvSpPr>
        <p:spPr>
          <a:xfrm>
            <a:off x="1610679" y="4539160"/>
            <a:ext cx="100361" cy="45719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1962F474-6453-40B8-A1CA-41219645431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91935" y="3099787"/>
            <a:ext cx="2578832" cy="658425"/>
          </a:xfrm>
          <a:prstGeom prst="rect">
            <a:avLst/>
          </a:prstGeom>
        </p:spPr>
      </p:pic>
      <p:pic>
        <p:nvPicPr>
          <p:cNvPr id="58" name="Объект 57">
            <a:extLst>
              <a:ext uri="{FF2B5EF4-FFF2-40B4-BE49-F238E27FC236}">
                <a16:creationId xmlns:a16="http://schemas.microsoft.com/office/drawing/2014/main" id="{69142991-846E-4913-9ED1-54CAC67C4AB7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9"/>
          <a:stretch>
            <a:fillRect/>
          </a:stretch>
        </p:blipFill>
        <p:spPr>
          <a:xfrm>
            <a:off x="4861453" y="3893137"/>
            <a:ext cx="2469094" cy="371888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600597F1-2ADA-413E-A9DF-A105E8CFAED2}"/>
                  </a:ext>
                </a:extLst>
              </p:cNvPr>
              <p:cNvSpPr txBox="1"/>
              <p:nvPr/>
            </p:nvSpPr>
            <p:spPr>
              <a:xfrm>
                <a:off x="1533525" y="5422531"/>
                <a:ext cx="617541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UA" smtClean="0">
                          <a:latin typeface="Cambria Math" panose="02040503050406030204" pitchFamily="18" charset="0"/>
                        </a:rPr>
                        <m:t>В</m:t>
                      </m:r>
                      <m:r>
                        <a:rPr lang="ru-UA" i="0">
                          <a:latin typeface="Cambria Math" panose="02040503050406030204" pitchFamily="18" charset="0"/>
                        </a:rPr>
                        <m:t>ідповідь</m:t>
                      </m:r>
                      <m:r>
                        <a:rPr lang="ru-UA" i="0">
                          <a:latin typeface="Cambria Math" panose="02040503050406030204" pitchFamily="18" charset="0"/>
                        </a:rPr>
                        <m:t>:1 </m:t>
                      </m:r>
                      <m:r>
                        <a:rPr lang="ru-UA" i="0">
                          <a:latin typeface="Cambria Math" panose="02040503050406030204" pitchFamily="18" charset="0"/>
                        </a:rPr>
                        <m:t>м</m:t>
                      </m:r>
                      <m:r>
                        <a:rPr lang="ru-UA" i="0">
                          <a:latin typeface="Cambria Math" panose="02040503050406030204" pitchFamily="18" charset="0"/>
                        </a:rPr>
                        <m:t>, 0,7 </m:t>
                      </m:r>
                      <m:r>
                        <a:rPr lang="ru-UA" i="0">
                          <a:latin typeface="Cambria Math" panose="02040503050406030204" pitchFamily="18" charset="0"/>
                        </a:rPr>
                        <m:t>м</m:t>
                      </m:r>
                    </m:oMath>
                  </m:oMathPara>
                </a14:m>
                <a:endParaRPr lang="ru-UA" dirty="0"/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600597F1-2ADA-413E-A9DF-A105E8CFAE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3525" y="5422531"/>
                <a:ext cx="6175418" cy="369332"/>
              </a:xfrm>
              <a:prstGeom prst="rect">
                <a:avLst/>
              </a:prstGeom>
              <a:blipFill>
                <a:blip r:embed="rId10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Прямая соединительная линия 61">
            <a:extLst>
              <a:ext uri="{FF2B5EF4-FFF2-40B4-BE49-F238E27FC236}">
                <a16:creationId xmlns:a16="http://schemas.microsoft.com/office/drawing/2014/main" id="{33EF97A2-F130-44D6-947E-AFA12BAEB678}"/>
              </a:ext>
            </a:extLst>
          </p:cNvPr>
          <p:cNvCxnSpPr/>
          <p:nvPr/>
        </p:nvCxnSpPr>
        <p:spPr>
          <a:xfrm>
            <a:off x="4621234" y="1961345"/>
            <a:ext cx="0" cy="23560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49970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Объект 24">
            <a:extLst>
              <a:ext uri="{FF2B5EF4-FFF2-40B4-BE49-F238E27FC236}">
                <a16:creationId xmlns:a16="http://schemas.microsoft.com/office/drawing/2014/main" id="{0B4AF261-137C-43A8-B3E7-B40574115A65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393635" y="2019365"/>
            <a:ext cx="834162" cy="732104"/>
          </a:xfr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3168ADD-3828-44B2-A489-1A7B46D3AC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9315" y="789495"/>
            <a:ext cx="8293993" cy="111252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04AEED7-8E87-47C9-BF8A-69E409301D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7232" y="2019362"/>
            <a:ext cx="3110368" cy="207155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5D7CE9B-45C8-4683-9533-B9E3119822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00633" y="2019363"/>
            <a:ext cx="482559" cy="723838"/>
          </a:xfrm>
          <a:prstGeom prst="rect">
            <a:avLst/>
          </a:prstGeom>
        </p:spPr>
      </p:pic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B432901F-9D84-4B77-B3A3-90341AEDD779}"/>
              </a:ext>
            </a:extLst>
          </p:cNvPr>
          <p:cNvCxnSpPr/>
          <p:nvPr/>
        </p:nvCxnSpPr>
        <p:spPr>
          <a:xfrm>
            <a:off x="8296081" y="2743201"/>
            <a:ext cx="1352282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70B38B2F-D7DF-405E-A44E-5A0223699C10}"/>
              </a:ext>
            </a:extLst>
          </p:cNvPr>
          <p:cNvSpPr txBox="1"/>
          <p:nvPr/>
        </p:nvSpPr>
        <p:spPr>
          <a:xfrm>
            <a:off x="873365" y="2038496"/>
            <a:ext cx="900760" cy="3427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І=60 </a:t>
            </a:r>
            <a:r>
              <a:rPr lang="uk-UA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кд</a:t>
            </a:r>
            <a:endParaRPr lang="ru-UA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1418470-18C1-42AF-BD6D-4B58480BDA53}"/>
              </a:ext>
            </a:extLst>
          </p:cNvPr>
          <p:cNvSpPr txBox="1"/>
          <p:nvPr/>
        </p:nvSpPr>
        <p:spPr>
          <a:xfrm>
            <a:off x="833907" y="2383655"/>
            <a:ext cx="1085045" cy="3427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S= 0,5 м</a:t>
            </a:r>
            <a:r>
              <a:rPr lang="uk-UA" sz="160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ru-UA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AFCB51A-77CF-4EF0-AB37-DB1A47D6563F}"/>
              </a:ext>
            </a:extLst>
          </p:cNvPr>
          <p:cNvSpPr txBox="1"/>
          <p:nvPr/>
        </p:nvSpPr>
        <p:spPr>
          <a:xfrm>
            <a:off x="8861141" y="2539037"/>
            <a:ext cx="222161" cy="3440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60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</a:t>
            </a:r>
            <a:endParaRPr lang="ru-UA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7033FD1-2CAA-46E2-88C5-858A59371C18}"/>
              </a:ext>
            </a:extLst>
          </p:cNvPr>
          <p:cNvSpPr txBox="1"/>
          <p:nvPr/>
        </p:nvSpPr>
        <p:spPr>
          <a:xfrm>
            <a:off x="862217" y="2683699"/>
            <a:ext cx="911908" cy="4070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00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=2 м</a:t>
            </a:r>
            <a:endParaRPr lang="ru-UA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D0D6BBE-B888-437C-B5C3-070CBCFB6050}"/>
              </a:ext>
            </a:extLst>
          </p:cNvPr>
          <p:cNvSpPr txBox="1"/>
          <p:nvPr/>
        </p:nvSpPr>
        <p:spPr>
          <a:xfrm>
            <a:off x="862217" y="2939531"/>
            <a:ext cx="749433" cy="4070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00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= 2 м</a:t>
            </a:r>
            <a:endParaRPr lang="ru-UA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41" name="Прямая со стрелкой 40">
            <a:extLst>
              <a:ext uri="{FF2B5EF4-FFF2-40B4-BE49-F238E27FC236}">
                <a16:creationId xmlns:a16="http://schemas.microsoft.com/office/drawing/2014/main" id="{DB77EB46-472B-4917-A4A2-EC41800810BE}"/>
              </a:ext>
            </a:extLst>
          </p:cNvPr>
          <p:cNvCxnSpPr/>
          <p:nvPr/>
        </p:nvCxnSpPr>
        <p:spPr>
          <a:xfrm>
            <a:off x="9648363" y="2883106"/>
            <a:ext cx="1169891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72FAE706-32B5-49C0-9DE0-589D865E0FA9}"/>
              </a:ext>
            </a:extLst>
          </p:cNvPr>
          <p:cNvSpPr txBox="1"/>
          <p:nvPr/>
        </p:nvSpPr>
        <p:spPr>
          <a:xfrm>
            <a:off x="9958289" y="2577181"/>
            <a:ext cx="22216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uk-UA" sz="20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endParaRPr lang="ru-UA" dirty="0"/>
          </a:p>
        </p:txBody>
      </p:sp>
      <p:cxnSp>
        <p:nvCxnSpPr>
          <p:cNvPr id="45" name="Прямая соединительная линия 44">
            <a:extLst>
              <a:ext uri="{FF2B5EF4-FFF2-40B4-BE49-F238E27FC236}">
                <a16:creationId xmlns:a16="http://schemas.microsoft.com/office/drawing/2014/main" id="{CBB686B5-7D91-4B79-BAB0-6593C2573C7E}"/>
              </a:ext>
            </a:extLst>
          </p:cNvPr>
          <p:cNvCxnSpPr/>
          <p:nvPr/>
        </p:nvCxnSpPr>
        <p:spPr>
          <a:xfrm>
            <a:off x="1918952" y="2019362"/>
            <a:ext cx="0" cy="194733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>
            <a:extLst>
              <a:ext uri="{FF2B5EF4-FFF2-40B4-BE49-F238E27FC236}">
                <a16:creationId xmlns:a16="http://schemas.microsoft.com/office/drawing/2014/main" id="{1006F8E4-B548-48A2-BBCD-A841F5B02351}"/>
              </a:ext>
            </a:extLst>
          </p:cNvPr>
          <p:cNvCxnSpPr/>
          <p:nvPr/>
        </p:nvCxnSpPr>
        <p:spPr>
          <a:xfrm>
            <a:off x="604459" y="3593206"/>
            <a:ext cx="11696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D282B327-5E4C-4BEB-B7E5-A6E2B008BA3A}"/>
              </a:ext>
            </a:extLst>
          </p:cNvPr>
          <p:cNvSpPr txBox="1"/>
          <p:nvPr/>
        </p:nvSpPr>
        <p:spPr>
          <a:xfrm>
            <a:off x="832298" y="3806296"/>
            <a:ext cx="544131" cy="4070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00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 - ?</a:t>
            </a:r>
            <a:endParaRPr lang="ru-UA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BD4202B-B815-4281-B3B3-381254952EA1}"/>
              </a:ext>
            </a:extLst>
          </p:cNvPr>
          <p:cNvSpPr txBox="1"/>
          <p:nvPr/>
        </p:nvSpPr>
        <p:spPr>
          <a:xfrm>
            <a:off x="2390762" y="2868816"/>
            <a:ext cx="975694" cy="4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40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 = Е·S</a:t>
            </a:r>
            <a:endParaRPr lang="ru-UA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CA284931-DFA5-4F63-A51D-BDD919799DCB}"/>
                  </a:ext>
                </a:extLst>
              </p:cNvPr>
              <p:cNvSpPr txBox="1"/>
              <p:nvPr/>
            </p:nvSpPr>
            <p:spPr>
              <a:xfrm>
                <a:off x="2297810" y="3214646"/>
                <a:ext cx="975693" cy="6090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UA" smtClean="0">
                          <a:latin typeface="Cambria Math" panose="02040503050406030204" pitchFamily="18" charset="0"/>
                        </a:rPr>
                        <m:t>Е</m:t>
                      </m:r>
                      <m:r>
                        <a:rPr lang="ru-UA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UA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UA" i="0">
                              <a:latin typeface="Cambria Math" panose="02040503050406030204" pitchFamily="18" charset="0"/>
                            </a:rPr>
                            <m:t>І</m:t>
                          </m:r>
                        </m:num>
                        <m:den>
                          <m:sSup>
                            <m:sSupPr>
                              <m:ctrlPr>
                                <a:rPr lang="ru-UA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UA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ru-UA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ru-UA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CA284931-DFA5-4F63-A51D-BDD919799D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7810" y="3214646"/>
                <a:ext cx="975693" cy="6090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A71582B1-D137-4457-B80F-2E170628D5A8}"/>
                  </a:ext>
                </a:extLst>
              </p:cNvPr>
              <p:cNvSpPr txBox="1"/>
              <p:nvPr/>
            </p:nvSpPr>
            <p:spPr>
              <a:xfrm>
                <a:off x="1918952" y="3826048"/>
                <a:ext cx="212823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UA" smtClean="0">
                          <a:latin typeface="Cambria Math" panose="02040503050406030204" pitchFamily="18" charset="0"/>
                        </a:rPr>
                        <m:t>Е</m:t>
                      </m:r>
                      <m:r>
                        <a:rPr lang="ru-UA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UA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UA" i="0">
                              <a:latin typeface="Cambria Math" panose="02040503050406030204" pitchFamily="18" charset="0"/>
                            </a:rPr>
                            <m:t>Е</m:t>
                          </m:r>
                        </m:e>
                        <m:sub>
                          <m:r>
                            <a:rPr lang="ru-UA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ru-UA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ru-UA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UA" i="0">
                              <a:latin typeface="Cambria Math" panose="02040503050406030204" pitchFamily="18" charset="0"/>
                            </a:rPr>
                            <m:t>Е</m:t>
                          </m:r>
                        </m:e>
                        <m:sub>
                          <m:r>
                            <a:rPr lang="ru-UA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ru-UA" dirty="0"/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A71582B1-D137-4457-B80F-2E170628D5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8952" y="3826048"/>
                <a:ext cx="2128234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6D160960-BBB9-4374-ABFF-75C326637D2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90762" y="4240345"/>
            <a:ext cx="6123432" cy="658368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490AC1F6-D3EA-4740-ABEE-83916E1B87F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72649" y="4682612"/>
            <a:ext cx="6123432" cy="8686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5F7512FD-23B3-4641-A50A-63D4DBD2F385}"/>
                  </a:ext>
                </a:extLst>
              </p:cNvPr>
              <p:cNvSpPr txBox="1"/>
              <p:nvPr/>
            </p:nvSpPr>
            <p:spPr>
              <a:xfrm>
                <a:off x="2249754" y="5496049"/>
                <a:ext cx="2643085" cy="7146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UA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ru-UA" i="0">
                          <a:latin typeface="Cambria Math" panose="02040503050406030204" pitchFamily="18" charset="0"/>
                        </a:rPr>
                        <m:t>Ф</m:t>
                      </m:r>
                      <m:r>
                        <a:rPr lang="ru-UA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ru-UA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ru-UA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UA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ru-UA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ru-UA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ru-UA" i="0">
                                          <a:latin typeface="Cambria Math" panose="02040503050406030204" pitchFamily="18" charset="0"/>
                                        </a:rPr>
                                        <m:t>а</m:t>
                                      </m:r>
                                      <m:r>
                                        <a:rPr lang="ru-UA" i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ru-UA" i="0">
                                          <a:latin typeface="Cambria Math" panose="02040503050406030204" pitchFamily="18" charset="0"/>
                                        </a:rPr>
                                        <m:t>в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ru-UA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ru-UA" i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ru-UA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UA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ru-UA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UA" i="0">
                                      <a:latin typeface="Cambria Math" panose="02040503050406030204" pitchFamily="18" charset="0"/>
                                    </a:rPr>
                                    <m:t>а</m:t>
                                  </m:r>
                                </m:e>
                                <m:sup>
                                  <m:r>
                                    <a:rPr lang="ru-UA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ru-UA" i="1">
                          <a:latin typeface="Cambria Math" panose="02040503050406030204" pitchFamily="18" charset="0"/>
                        </a:rPr>
                        <m:t>𝐼𝑆</m:t>
                      </m:r>
                    </m:oMath>
                  </m:oMathPara>
                </a14:m>
                <a:endParaRPr lang="ru-UA" dirty="0"/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5F7512FD-23B3-4641-A50A-63D4DBD2F3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9754" y="5496049"/>
                <a:ext cx="2643085" cy="71468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42F05ABC-C47A-4104-AA8E-E303E92F130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39601" y="5638467"/>
            <a:ext cx="4308761" cy="710184"/>
          </a:xfrm>
          <a:prstGeom prst="rect">
            <a:avLst/>
          </a:prstGeom>
        </p:spPr>
      </p:pic>
      <p:sp>
        <p:nvSpPr>
          <p:cNvPr id="87" name="TextBox 86">
            <a:extLst>
              <a:ext uri="{FF2B5EF4-FFF2-40B4-BE49-F238E27FC236}">
                <a16:creationId xmlns:a16="http://schemas.microsoft.com/office/drawing/2014/main" id="{ADF9C38C-87B2-41C2-BB0E-62FE0C375EDA}"/>
              </a:ext>
            </a:extLst>
          </p:cNvPr>
          <p:cNvSpPr txBox="1"/>
          <p:nvPr/>
        </p:nvSpPr>
        <p:spPr>
          <a:xfrm>
            <a:off x="8594381" y="5751131"/>
            <a:ext cx="1175197" cy="4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40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 = </a:t>
            </a:r>
            <a:r>
              <a:rPr lang="ru-UA" sz="240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9,4 лм</a:t>
            </a:r>
            <a:endParaRPr lang="ru-UA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3367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D0995C-2018-4CD0-8353-D51C82CD2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428" y="200526"/>
            <a:ext cx="3935688" cy="2023252"/>
          </a:xfrm>
        </p:spPr>
        <p:txBody>
          <a:bodyPr>
            <a:normAutofit/>
          </a:bodyPr>
          <a:lstStyle/>
          <a:p>
            <a:r>
              <a:rPr lang="uk-UA" sz="2800" cap="none" dirty="0">
                <a:latin typeface="Arial" panose="020B0604020202020204" pitchFamily="34" charset="0"/>
                <a:cs typeface="Arial" panose="020B0604020202020204" pitchFamily="34" charset="0"/>
              </a:rPr>
              <a:t>Видиме випромінювання характеризується величинами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6863B18C-2AED-4364-940F-20817B3032E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210409" y="393200"/>
            <a:ext cx="6200163" cy="2023252"/>
          </a:xfrm>
        </p:spPr>
        <p:txBody>
          <a:bodyPr/>
          <a:lstStyle/>
          <a:p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Світловий потік</a:t>
            </a:r>
          </a:p>
          <a:p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Сила світла</a:t>
            </a:r>
          </a:p>
          <a:p>
            <a:r>
              <a:rPr lang="uk-UA" dirty="0" err="1">
                <a:latin typeface="Arial" panose="020B0604020202020204" pitchFamily="34" charset="0"/>
                <a:cs typeface="Arial" panose="020B0604020202020204" pitchFamily="34" charset="0"/>
              </a:rPr>
              <a:t>Освітленність</a:t>
            </a:r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яскравість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A06B911-825D-4F62-867C-0C1F6D956E3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4FBCAFF-ED82-44FF-96AF-882CC26EE9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H="1" flipV="1">
            <a:off x="913774" y="2317111"/>
            <a:ext cx="9770508" cy="424887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BF940C8-1D82-3380-DA7E-BC22B838FBB6}"/>
              </a:ext>
            </a:extLst>
          </p:cNvPr>
          <p:cNvSpPr txBox="1"/>
          <p:nvPr/>
        </p:nvSpPr>
        <p:spPr>
          <a:xfrm>
            <a:off x="289560" y="452288"/>
            <a:ext cx="11582400" cy="53901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070" marR="534670" indent="448945" algn="just">
              <a:lnSpc>
                <a:spcPct val="115000"/>
              </a:lnSpc>
              <a:spcBef>
                <a:spcPts val="240"/>
              </a:spcBef>
              <a:spcAft>
                <a:spcPts val="0"/>
              </a:spcAft>
            </a:pPr>
            <a:r>
              <a:rPr lang="uk-UA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Джерелом</a:t>
            </a:r>
            <a:r>
              <a:rPr lang="uk-UA" sz="2400" b="1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світла</a:t>
            </a:r>
            <a:r>
              <a:rPr lang="uk-UA" sz="2400" b="1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вважають</a:t>
            </a:r>
            <a:r>
              <a:rPr lang="uk-UA" sz="24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тіла,</a:t>
            </a:r>
            <a:r>
              <a:rPr lang="uk-UA" sz="24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котрі</a:t>
            </a:r>
            <a:r>
              <a:rPr lang="uk-UA" sz="24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випромінюють</a:t>
            </a:r>
            <a:r>
              <a:rPr lang="uk-UA" sz="24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електромагнітні хвилі оптичного діапазону (видимі, інфрачервоні та ультрафіолетові</a:t>
            </a:r>
            <a:r>
              <a:rPr lang="uk-UA" sz="24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промені). Місяць не є справжнім джерелом світла, оскільки його свічення</a:t>
            </a:r>
            <a:r>
              <a:rPr lang="uk-UA" sz="24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зумовлене</a:t>
            </a:r>
            <a:r>
              <a:rPr lang="uk-UA" sz="2400" spc="-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відбиванням</a:t>
            </a:r>
            <a:r>
              <a:rPr lang="uk-UA" sz="2400" spc="-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сонячного</a:t>
            </a:r>
            <a:r>
              <a:rPr lang="uk-UA" sz="2400" spc="34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випромінювання.</a:t>
            </a:r>
            <a:endParaRPr lang="ru-UA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38480" marR="2223770" indent="1783080" algn="ctr">
              <a:lnSpc>
                <a:spcPct val="115000"/>
              </a:lnSpc>
              <a:spcAft>
                <a:spcPts val="0"/>
              </a:spcAft>
            </a:pPr>
            <a:endParaRPr lang="uk-UA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38480" marR="2223770" indent="1783080" algn="ctr">
              <a:lnSpc>
                <a:spcPct val="115000"/>
              </a:lnSpc>
              <a:spcAft>
                <a:spcPts val="0"/>
              </a:spcAft>
            </a:pPr>
            <a:r>
              <a:rPr lang="uk-UA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Класифікація джерел світла</a:t>
            </a:r>
            <a:r>
              <a:rPr lang="uk-UA" sz="2400" b="1" spc="-33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uk-UA" sz="2400" b="1" spc="-335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38480" marR="2223770" indent="1783080">
              <a:lnSpc>
                <a:spcPct val="115000"/>
              </a:lnSpc>
              <a:spcAft>
                <a:spcPts val="0"/>
              </a:spcAft>
            </a:pPr>
            <a:r>
              <a:rPr lang="uk-UA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</a:t>
            </a:r>
            <a:r>
              <a:rPr lang="uk-UA" sz="2400" b="1" spc="-1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розміру</a:t>
            </a:r>
            <a:r>
              <a:rPr lang="uk-UA" sz="2400" b="1" spc="-2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на:</a:t>
            </a:r>
            <a:endParaRPr lang="ru-UA" sz="24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742950" lvl="1" indent="-285750" algn="just">
              <a:spcBef>
                <a:spcPts val="240"/>
              </a:spcBef>
              <a:spcAft>
                <a:spcPts val="0"/>
              </a:spcAft>
              <a:buSzPts val="1400"/>
              <a:buFont typeface="Times New Roman" panose="02020603050405020304" pitchFamily="18" charset="0"/>
              <a:buChar char="-"/>
              <a:tabLst>
                <a:tab pos="863600" algn="l"/>
              </a:tabLst>
            </a:pPr>
            <a:r>
              <a:rPr lang="uk-UA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точкові;</a:t>
            </a:r>
            <a:endParaRPr lang="ru-UA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742950" lvl="1" indent="-285750" algn="just">
              <a:spcBef>
                <a:spcPts val="235"/>
              </a:spcBef>
              <a:buSzPts val="1400"/>
              <a:buFont typeface="Times New Roman" panose="02020603050405020304" pitchFamily="18" charset="0"/>
              <a:buChar char="-"/>
              <a:tabLst>
                <a:tab pos="863600" algn="l"/>
              </a:tabLst>
            </a:pPr>
            <a:r>
              <a:rPr lang="uk-UA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протяжні</a:t>
            </a:r>
            <a:r>
              <a:rPr lang="uk-UA" sz="2400" spc="-1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(неточкові);</a:t>
            </a:r>
            <a:endParaRPr lang="ru-UA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1" algn="just">
              <a:spcBef>
                <a:spcPts val="235"/>
              </a:spcBef>
              <a:buSzPts val="1400"/>
              <a:tabLst>
                <a:tab pos="863600" algn="l"/>
              </a:tabLst>
            </a:pPr>
            <a:r>
              <a:rPr lang="ru-UA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				</a:t>
            </a:r>
            <a:r>
              <a:rPr lang="uk-UA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</a:t>
            </a:r>
            <a:r>
              <a:rPr lang="uk-UA" sz="2400" b="1" spc="-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кольору</a:t>
            </a:r>
            <a:r>
              <a:rPr lang="uk-UA" sz="2400" b="1" spc="-3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свічення</a:t>
            </a:r>
            <a:r>
              <a:rPr lang="uk-UA" sz="2400" b="1" spc="-2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на:</a:t>
            </a:r>
            <a:endParaRPr lang="ru-UA" sz="24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742950" lvl="1" indent="-285750" algn="just">
              <a:spcBef>
                <a:spcPts val="235"/>
              </a:spcBef>
              <a:buSzPts val="1400"/>
              <a:buFont typeface="Times New Roman" panose="02020603050405020304" pitchFamily="18" charset="0"/>
              <a:buChar char="-"/>
              <a:tabLst>
                <a:tab pos="819150" algn="l"/>
              </a:tabLst>
            </a:pPr>
            <a:r>
              <a:rPr lang="uk-UA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монохроматичні</a:t>
            </a:r>
            <a:r>
              <a:rPr lang="uk-UA" sz="2400" spc="-2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(одноколірні);</a:t>
            </a:r>
            <a:endParaRPr lang="ru-UA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742950" lvl="1" indent="-285750">
              <a:spcBef>
                <a:spcPts val="335"/>
              </a:spcBef>
              <a:spcAft>
                <a:spcPts val="0"/>
              </a:spcAft>
              <a:buSzPts val="1400"/>
              <a:buFont typeface="Times New Roman" panose="02020603050405020304" pitchFamily="18" charset="0"/>
              <a:buChar char="-"/>
              <a:tabLst>
                <a:tab pos="819150" algn="l"/>
              </a:tabLst>
            </a:pPr>
            <a:r>
              <a:rPr lang="uk-UA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немонохроматичні</a:t>
            </a:r>
            <a:r>
              <a:rPr lang="uk-UA" sz="2400" spc="-2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(білі,</a:t>
            </a:r>
            <a:r>
              <a:rPr lang="uk-UA" sz="2400" spc="-3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багатоколірні);</a:t>
            </a:r>
            <a:endParaRPr lang="ru-UA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1">
              <a:spcBef>
                <a:spcPts val="335"/>
              </a:spcBef>
              <a:spcAft>
                <a:spcPts val="0"/>
              </a:spcAft>
              <a:buSzPts val="1400"/>
              <a:tabLst>
                <a:tab pos="819150" algn="l"/>
              </a:tabLst>
            </a:pPr>
            <a:r>
              <a:rPr lang="ru-UA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				</a:t>
            </a:r>
          </a:p>
        </p:txBody>
      </p:sp>
    </p:spTree>
    <p:extLst>
      <p:ext uri="{BB962C8B-B14F-4D97-AF65-F5344CB8AC3E}">
        <p14:creationId xmlns:p14="http://schemas.microsoft.com/office/powerpoint/2010/main" val="23263181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0AD974A-6011-8CBF-06CA-D29BBC722330}"/>
              </a:ext>
            </a:extLst>
          </p:cNvPr>
          <p:cNvSpPr txBox="1"/>
          <p:nvPr/>
        </p:nvSpPr>
        <p:spPr>
          <a:xfrm>
            <a:off x="655320" y="369828"/>
            <a:ext cx="8823960" cy="44114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spcBef>
                <a:spcPts val="335"/>
              </a:spcBef>
              <a:spcAft>
                <a:spcPts val="0"/>
              </a:spcAft>
              <a:buSzPts val="1400"/>
              <a:tabLst>
                <a:tab pos="819150" algn="l"/>
              </a:tabLst>
            </a:pPr>
            <a:r>
              <a:rPr lang="uk-UA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</a:t>
            </a:r>
            <a:r>
              <a:rPr lang="uk-UA" sz="2400" b="1" spc="-1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способу</a:t>
            </a:r>
            <a:r>
              <a:rPr lang="uk-UA" sz="2400" b="1" spc="-3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реалізації</a:t>
            </a:r>
            <a:r>
              <a:rPr lang="uk-UA" sz="2400" b="1" spc="-1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(створення)</a:t>
            </a:r>
            <a:r>
              <a:rPr lang="uk-UA" sz="2400" b="1" spc="-1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світіння</a:t>
            </a:r>
            <a:r>
              <a:rPr lang="uk-UA" sz="2400" b="1" spc="-1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на:</a:t>
            </a:r>
            <a:endParaRPr lang="ru-UA" sz="24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742950" lvl="1" indent="-285750">
              <a:spcBef>
                <a:spcPts val="235"/>
              </a:spcBef>
              <a:buSzPts val="1400"/>
              <a:buFont typeface="Times New Roman" panose="02020603050405020304" pitchFamily="18" charset="0"/>
              <a:buChar char="-"/>
              <a:tabLst>
                <a:tab pos="819150" algn="l"/>
              </a:tabLst>
            </a:pPr>
            <a:r>
              <a:rPr lang="uk-UA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теплові</a:t>
            </a:r>
            <a:r>
              <a:rPr lang="uk-UA" sz="2400" spc="-1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(дуже</a:t>
            </a:r>
            <a:r>
              <a:rPr lang="uk-UA" sz="2400" spc="-1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нагріті);</a:t>
            </a:r>
            <a:endParaRPr lang="ru-UA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742950" lvl="1" indent="-285750">
              <a:spcBef>
                <a:spcPts val="240"/>
              </a:spcBef>
              <a:spcAft>
                <a:spcPts val="0"/>
              </a:spcAft>
              <a:buSzPts val="1400"/>
              <a:buFont typeface="Times New Roman" panose="02020603050405020304" pitchFamily="18" charset="0"/>
              <a:buChar char="-"/>
              <a:tabLst>
                <a:tab pos="921385" algn="l"/>
              </a:tabLst>
            </a:pPr>
            <a:r>
              <a:rPr lang="uk-UA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нетеплові</a:t>
            </a:r>
            <a:r>
              <a:rPr lang="uk-UA" sz="2400" spc="8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(холодні</a:t>
            </a:r>
            <a:r>
              <a:rPr lang="uk-UA" sz="2400" spc="43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як</a:t>
            </a:r>
            <a:r>
              <a:rPr lang="uk-UA" sz="2400" spc="43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світні</a:t>
            </a:r>
            <a:r>
              <a:rPr lang="uk-UA" sz="2400" spc="42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бактерії,</a:t>
            </a:r>
            <a:r>
              <a:rPr lang="uk-UA" sz="2400" spc="44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світлячки</a:t>
            </a:r>
            <a:r>
              <a:rPr lang="uk-UA" sz="2400" spc="43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</a:t>
            </a:r>
            <a:r>
              <a:rPr lang="uk-UA" sz="2400" spc="43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газорозрядні</a:t>
            </a:r>
            <a:endParaRPr lang="ru-UA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9070">
              <a:spcBef>
                <a:spcPts val="250"/>
              </a:spcBef>
            </a:pPr>
            <a:r>
              <a:rPr lang="uk-UA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лампи);</a:t>
            </a:r>
          </a:p>
          <a:p>
            <a:pPr marL="179070">
              <a:spcBef>
                <a:spcPts val="250"/>
              </a:spcBef>
            </a:pPr>
            <a:r>
              <a:rPr lang="uk-UA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lang="uk-UA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</a:t>
            </a:r>
            <a:r>
              <a:rPr lang="uk-UA" sz="2400" b="1" spc="-1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виду</a:t>
            </a:r>
            <a:r>
              <a:rPr lang="uk-UA" sz="2400" b="1" spc="-3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випромінюваних</a:t>
            </a:r>
            <a:r>
              <a:rPr lang="uk-UA" sz="2400" b="1" spc="-3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хвиль</a:t>
            </a:r>
            <a:r>
              <a:rPr lang="uk-UA" sz="2400" b="1" spc="-2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на:</a:t>
            </a:r>
            <a:endParaRPr lang="ru-UA" sz="24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742950" lvl="1" indent="-285750">
              <a:spcBef>
                <a:spcPts val="240"/>
              </a:spcBef>
              <a:buSzPts val="1400"/>
              <a:buFont typeface="Times New Roman" panose="02020603050405020304" pitchFamily="18" charset="0"/>
              <a:buChar char="-"/>
              <a:tabLst>
                <a:tab pos="916940" algn="l"/>
              </a:tabLst>
            </a:pPr>
            <a:r>
              <a:rPr lang="uk-UA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когерентні</a:t>
            </a:r>
            <a:r>
              <a:rPr lang="uk-UA" sz="2400" spc="-1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(наприклад,</a:t>
            </a:r>
            <a:r>
              <a:rPr lang="uk-UA" sz="2400" spc="-2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лазери);</a:t>
            </a:r>
            <a:endParaRPr lang="ru-UA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742950" lvl="1" indent="-285750">
              <a:spcBef>
                <a:spcPts val="240"/>
              </a:spcBef>
              <a:buSzPts val="1400"/>
              <a:buFont typeface="Times New Roman" panose="02020603050405020304" pitchFamily="18" charset="0"/>
              <a:buChar char="-"/>
              <a:tabLst>
                <a:tab pos="916940" algn="l"/>
              </a:tabLst>
            </a:pPr>
            <a:r>
              <a:rPr lang="uk-UA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некогерентні</a:t>
            </a:r>
            <a:r>
              <a:rPr lang="uk-UA" sz="2400" spc="-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uk-UA" sz="2400" spc="-1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усі</a:t>
            </a:r>
            <a:r>
              <a:rPr lang="uk-UA" sz="2400" spc="-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інші</a:t>
            </a:r>
            <a:r>
              <a:rPr lang="uk-UA" sz="2400" spc="-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джерела);</a:t>
            </a:r>
            <a:endParaRPr lang="ru-UA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1">
              <a:spcBef>
                <a:spcPts val="240"/>
              </a:spcBef>
              <a:buSzPts val="1400"/>
              <a:tabLst>
                <a:tab pos="916940" algn="l"/>
              </a:tabLst>
            </a:pPr>
            <a:r>
              <a:rPr lang="uk-UA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</a:t>
            </a:r>
            <a:r>
              <a:rPr lang="uk-UA" sz="2400" b="1" spc="-2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характеристиках</a:t>
            </a:r>
            <a:r>
              <a:rPr lang="uk-UA" sz="2400" b="1" spc="-2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їх</a:t>
            </a:r>
            <a:r>
              <a:rPr lang="uk-UA" sz="2400" b="1" spc="-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конструктора</a:t>
            </a:r>
            <a:r>
              <a:rPr lang="uk-UA" sz="2400" b="1" spc="-2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на:</a:t>
            </a:r>
            <a:endParaRPr lang="ru-UA" sz="24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742950" lvl="1" indent="-285750">
              <a:spcBef>
                <a:spcPts val="235"/>
              </a:spcBef>
              <a:buSzPts val="1400"/>
              <a:buFont typeface="Times New Roman" panose="02020603050405020304" pitchFamily="18" charset="0"/>
              <a:buChar char="-"/>
              <a:tabLst>
                <a:tab pos="916940" algn="l"/>
              </a:tabLst>
            </a:pPr>
            <a:r>
              <a:rPr lang="uk-UA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природні</a:t>
            </a:r>
            <a:r>
              <a:rPr lang="uk-UA" sz="2400" spc="-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(Сонце,</a:t>
            </a:r>
            <a:r>
              <a:rPr lang="uk-UA" sz="2400" spc="-1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зорі,</a:t>
            </a:r>
            <a:r>
              <a:rPr lang="uk-UA" sz="2400" spc="-1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галактики…);</a:t>
            </a:r>
            <a:endParaRPr lang="ru-UA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742950" lvl="1" indent="-285750">
              <a:spcBef>
                <a:spcPts val="245"/>
              </a:spcBef>
              <a:buSzPts val="1400"/>
              <a:buFont typeface="Times New Roman" panose="02020603050405020304" pitchFamily="18" charset="0"/>
              <a:buChar char="-"/>
              <a:tabLst>
                <a:tab pos="916940" algn="l"/>
              </a:tabLst>
            </a:pPr>
            <a:r>
              <a:rPr lang="uk-UA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штучні</a:t>
            </a:r>
            <a:r>
              <a:rPr lang="uk-UA" sz="2400" spc="-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uk-UA" sz="2400" spc="-1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створені людиною).</a:t>
            </a:r>
            <a:endParaRPr lang="ru-UA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✓ Волоконный лазер. Что это такое. Иттербиевый, Оптоволоконный. Устройство.  Отличия с CO2.">
            <a:extLst>
              <a:ext uri="{FF2B5EF4-FFF2-40B4-BE49-F238E27FC236}">
                <a16:creationId xmlns:a16="http://schemas.microsoft.com/office/drawing/2014/main" id="{DD1820A4-B6FD-BC8B-18EA-EEE07E0748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116" y="1950720"/>
            <a:ext cx="4760884" cy="2575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4E5E9A1-D634-4989-B4A5-9C8E910F2176}"/>
              </a:ext>
            </a:extLst>
          </p:cNvPr>
          <p:cNvSpPr txBox="1"/>
          <p:nvPr/>
        </p:nvSpPr>
        <p:spPr>
          <a:xfrm>
            <a:off x="152400" y="4991730"/>
            <a:ext cx="11734800" cy="17935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070" marR="539115" indent="448945">
              <a:lnSpc>
                <a:spcPct val="115000"/>
              </a:lnSpc>
              <a:spcBef>
                <a:spcPts val="250"/>
              </a:spcBef>
              <a:spcAft>
                <a:spcPts val="0"/>
              </a:spcAft>
            </a:pPr>
            <a:r>
              <a:rPr lang="uk-UA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Точковим</a:t>
            </a:r>
            <a:r>
              <a:rPr lang="uk-UA" sz="2400" b="1" spc="16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джерелом</a:t>
            </a:r>
            <a:r>
              <a:rPr lang="uk-UA" sz="2400" b="1" spc="16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світла</a:t>
            </a:r>
            <a:r>
              <a:rPr lang="uk-UA" sz="2400" b="1" spc="18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називають</a:t>
            </a:r>
            <a:r>
              <a:rPr lang="uk-UA" sz="2400" spc="14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джерело,</a:t>
            </a:r>
            <a:r>
              <a:rPr lang="uk-UA" sz="2400" spc="16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лінійні</a:t>
            </a:r>
            <a:r>
              <a:rPr lang="uk-UA" sz="2400" spc="16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розміри</a:t>
            </a:r>
            <a:r>
              <a:rPr lang="uk-UA" sz="2400" spc="16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якого</a:t>
            </a:r>
            <a:r>
              <a:rPr lang="uk-UA" sz="2400" spc="-33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значно менші,</a:t>
            </a:r>
            <a:r>
              <a:rPr lang="uk-UA" sz="2400" spc="-1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ніж</a:t>
            </a:r>
            <a:r>
              <a:rPr lang="uk-UA" sz="2400" spc="-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відстань</a:t>
            </a:r>
            <a:r>
              <a:rPr lang="uk-UA" sz="2400" spc="-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від нього до</a:t>
            </a:r>
            <a:r>
              <a:rPr lang="uk-UA" sz="2400" spc="-1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точки</a:t>
            </a:r>
            <a:r>
              <a:rPr lang="uk-UA" sz="2400" spc="-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спостереження.</a:t>
            </a:r>
            <a:endParaRPr lang="ru-UA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9070" marR="539115" indent="448945">
              <a:lnSpc>
                <a:spcPct val="115000"/>
              </a:lnSpc>
              <a:spcBef>
                <a:spcPts val="250"/>
              </a:spcBef>
              <a:spcAft>
                <a:spcPts val="0"/>
              </a:spcAft>
            </a:pPr>
            <a:r>
              <a:rPr lang="uk-UA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Якщо	точкове	джерело	випромінює	потік	рівномірно	по	</a:t>
            </a:r>
            <a:r>
              <a:rPr lang="uk-UA" sz="2400" spc="-1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всіх</a:t>
            </a:r>
            <a:r>
              <a:rPr lang="uk-UA" sz="2400" spc="-33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напрямках,</a:t>
            </a:r>
            <a:r>
              <a:rPr lang="uk-UA" sz="2400" spc="-1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 таке</a:t>
            </a:r>
            <a:r>
              <a:rPr lang="uk-UA" sz="2400" spc="-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джерело</a:t>
            </a:r>
            <a:r>
              <a:rPr lang="uk-UA" sz="24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називають</a:t>
            </a:r>
            <a:r>
              <a:rPr lang="uk-UA" sz="24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ізотропним.</a:t>
            </a:r>
            <a:endParaRPr lang="ru-UA" sz="24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26517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0470390-FA52-4D2C-9E4A-E2D84AEB53DB}"/>
              </a:ext>
            </a:extLst>
          </p:cNvPr>
          <p:cNvSpPr/>
          <p:nvPr/>
        </p:nvSpPr>
        <p:spPr>
          <a:xfrm>
            <a:off x="519305" y="235803"/>
            <a:ext cx="879118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uk-UA" sz="240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Світловий потік -</a:t>
            </a:r>
            <a:r>
              <a:rPr lang="uk-UA" altLang="uk-UA" sz="2400" dirty="0"/>
              <a:t> величина, яка визначається  кількістю енергії, </a:t>
            </a:r>
          </a:p>
          <a:p>
            <a:pPr algn="ctr">
              <a:defRPr/>
            </a:pPr>
            <a:r>
              <a:rPr lang="uk-UA" altLang="uk-UA" sz="2400" dirty="0"/>
              <a:t>яку випромінює джерело світла за одиницю часу.</a:t>
            </a:r>
            <a:endParaRPr lang="uk-UA" sz="2400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9" name="Rectangle 4">
            <a:extLst>
              <a:ext uri="{FF2B5EF4-FFF2-40B4-BE49-F238E27FC236}">
                <a16:creationId xmlns:a16="http://schemas.microsoft.com/office/drawing/2014/main" id="{D1C4526E-3366-4533-973B-40965D3C32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uk-UA" altLang="uk-UA"/>
          </a:p>
        </p:txBody>
      </p:sp>
      <p:graphicFrame>
        <p:nvGraphicFramePr>
          <p:cNvPr id="91139" name="Object 3">
            <a:extLst>
              <a:ext uri="{FF2B5EF4-FFF2-40B4-BE49-F238E27FC236}">
                <a16:creationId xmlns:a16="http://schemas.microsoft.com/office/drawing/2014/main" id="{E0ECA628-5B7A-4750-917F-8F4A55D1316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2676484"/>
              </p:ext>
            </p:extLst>
          </p:nvPr>
        </p:nvGraphicFramePr>
        <p:xfrm>
          <a:off x="725488" y="1129969"/>
          <a:ext cx="1584575" cy="105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2" imgW="482400" imgH="393480" progId="Equation.3">
                  <p:embed/>
                </p:oleObj>
              </mc:Choice>
              <mc:Fallback>
                <p:oleObj name="Формула" r:id="rId2" imgW="482400" imgH="393480" progId="Equation.3">
                  <p:embed/>
                  <p:pic>
                    <p:nvPicPr>
                      <p:cNvPr id="91139" name="Object 3">
                        <a:extLst>
                          <a:ext uri="{FF2B5EF4-FFF2-40B4-BE49-F238E27FC236}">
                            <a16:creationId xmlns:a16="http://schemas.microsoft.com/office/drawing/2014/main" id="{E0ECA628-5B7A-4750-917F-8F4A55D1316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488" y="1129969"/>
                        <a:ext cx="1584575" cy="10584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7F2DC2F1-9EF0-4A3D-B4FD-53E4543830F6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403851" y="2521373"/>
            <a:ext cx="1143000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5420D42F-BB35-40D4-8F06-FD1B9BF0687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244365" y="2004815"/>
            <a:ext cx="1295400" cy="2286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EEE92BEC-2ED2-4A89-8063-3A6CE5A1687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390750" y="1458096"/>
            <a:ext cx="1143000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5FC7FBE4-E3D9-4A87-BAA8-E5541C2ABE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1663" y="2250423"/>
            <a:ext cx="10310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uk-UA" sz="2400" dirty="0"/>
              <a:t>час </a:t>
            </a:r>
            <a:r>
              <a:rPr lang="en-US" altLang="uk-UA" sz="2400" dirty="0"/>
              <a:t>[</a:t>
            </a:r>
            <a:r>
              <a:rPr lang="ru-RU" altLang="uk-UA" sz="2400" dirty="0"/>
              <a:t>с</a:t>
            </a:r>
            <a:r>
              <a:rPr lang="en-US" altLang="uk-UA" sz="2400" dirty="0"/>
              <a:t>]</a:t>
            </a:r>
            <a:endParaRPr lang="ru-RU" altLang="uk-UA" sz="2400" dirty="0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D64E1677-7344-4E2B-9EAF-312F7D926DA8}"/>
              </a:ext>
            </a:extLst>
          </p:cNvPr>
          <p:cNvSpPr/>
          <p:nvPr/>
        </p:nvSpPr>
        <p:spPr>
          <a:xfrm>
            <a:off x="3924300" y="1228703"/>
            <a:ext cx="358140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ru-RU" sz="2400" kern="0" dirty="0" err="1">
                <a:solidFill>
                  <a:srgbClr val="000000"/>
                </a:solidFill>
                <a:cs typeface="Times New Roman" pitchFamily="18" charset="0"/>
              </a:rPr>
              <a:t>кількість</a:t>
            </a:r>
            <a:r>
              <a:rPr lang="ru-RU" sz="2400" kern="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ru-RU" sz="2400" kern="0" dirty="0" err="1">
                <a:solidFill>
                  <a:srgbClr val="000000"/>
                </a:solidFill>
                <a:cs typeface="Times New Roman" pitchFamily="18" charset="0"/>
              </a:rPr>
              <a:t>енергії</a:t>
            </a:r>
            <a:r>
              <a:rPr lang="ru-RU" sz="2400" kern="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400" kern="0" dirty="0">
                <a:solidFill>
                  <a:srgbClr val="000000"/>
                </a:solidFill>
                <a:cs typeface="Times New Roman" pitchFamily="18" charset="0"/>
              </a:rPr>
              <a:t>[</a:t>
            </a:r>
            <a:r>
              <a:rPr lang="ru-RU" sz="2400" kern="0" dirty="0">
                <a:solidFill>
                  <a:srgbClr val="000000"/>
                </a:solidFill>
                <a:cs typeface="Times New Roman" pitchFamily="18" charset="0"/>
              </a:rPr>
              <a:t>Дж</a:t>
            </a:r>
            <a:r>
              <a:rPr lang="en-US" sz="2400" kern="0" dirty="0">
                <a:solidFill>
                  <a:srgbClr val="000000"/>
                </a:solidFill>
                <a:cs typeface="Times New Roman" pitchFamily="18" charset="0"/>
              </a:rPr>
              <a:t>]</a:t>
            </a:r>
            <a:endParaRPr lang="ru-RU" sz="2400" kern="0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001F5EAC-A885-4235-8343-EC2C2EBC49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370" y="3112205"/>
            <a:ext cx="232749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uk-UA" sz="2400" dirty="0" err="1">
                <a:latin typeface="Arial" panose="020B0604020202020204" pitchFamily="34" charset="0"/>
                <a:cs typeface="Arial" panose="020B0604020202020204" pitchFamily="34" charset="0"/>
              </a:rPr>
              <a:t>світловий</a:t>
            </a:r>
            <a:r>
              <a:rPr lang="ru-RU" altLang="uk-UA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uk-UA" sz="2400" dirty="0" err="1">
                <a:latin typeface="Arial" panose="020B0604020202020204" pitchFamily="34" charset="0"/>
                <a:cs typeface="Arial" panose="020B0604020202020204" pitchFamily="34" charset="0"/>
              </a:rPr>
              <a:t>потік</a:t>
            </a:r>
            <a:endParaRPr lang="ru-RU" altLang="uk-U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ru-RU" altLang="uk-UA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uk-UA" sz="2400" dirty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ru-RU" altLang="uk-UA" sz="2400" dirty="0">
                <a:latin typeface="Arial" panose="020B0604020202020204" pitchFamily="34" charset="0"/>
                <a:cs typeface="Arial" panose="020B0604020202020204" pitchFamily="34" charset="0"/>
              </a:rPr>
              <a:t>лм</a:t>
            </a:r>
            <a:r>
              <a:rPr lang="en-US" altLang="uk-UA" sz="2400" dirty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ru-RU" altLang="uk-UA" sz="2400" dirty="0">
                <a:latin typeface="Arial" panose="020B0604020202020204" pitchFamily="34" charset="0"/>
                <a:cs typeface="Arial" panose="020B0604020202020204" pitchFamily="34" charset="0"/>
              </a:rPr>
              <a:t> (люмен)</a:t>
            </a:r>
          </a:p>
        </p:txBody>
      </p:sp>
      <p:pic>
        <p:nvPicPr>
          <p:cNvPr id="6" name="Picture 2" descr="Картинки по запросу &quot;норми освітленості&quot;">
            <a:extLst>
              <a:ext uri="{FF2B5EF4-FFF2-40B4-BE49-F238E27FC236}">
                <a16:creationId xmlns:a16="http://schemas.microsoft.com/office/drawing/2014/main" id="{2992FAA1-49E3-DADA-A555-62AA4AB7D2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07"/>
          <a:stretch/>
        </p:blipFill>
        <p:spPr bwMode="auto">
          <a:xfrm>
            <a:off x="4712714" y="3963524"/>
            <a:ext cx="7222846" cy="2658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8EB68B9-B619-56DB-FE64-CBF0E29BAFE0}"/>
              </a:ext>
            </a:extLst>
          </p:cNvPr>
          <p:cNvSpPr txBox="1"/>
          <p:nvPr/>
        </p:nvSpPr>
        <p:spPr>
          <a:xfrm>
            <a:off x="4712714" y="3339658"/>
            <a:ext cx="26024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Світловий потік</a:t>
            </a:r>
            <a:endParaRPr lang="ru-U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C926E0-1661-B3F0-54F6-0235F47CBD59}"/>
              </a:ext>
            </a:extLst>
          </p:cNvPr>
          <p:cNvSpPr txBox="1"/>
          <p:nvPr/>
        </p:nvSpPr>
        <p:spPr>
          <a:xfrm>
            <a:off x="7315200" y="3116981"/>
            <a:ext cx="237293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Лампа </a:t>
            </a:r>
            <a:b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накалювання</a:t>
            </a:r>
            <a:endParaRPr lang="ru-U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648962-5E6C-CE2B-10F7-41BEF267EB49}"/>
              </a:ext>
            </a:extLst>
          </p:cNvPr>
          <p:cNvSpPr txBox="1"/>
          <p:nvPr/>
        </p:nvSpPr>
        <p:spPr>
          <a:xfrm>
            <a:off x="9513559" y="3154991"/>
            <a:ext cx="267844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Світлодіодна </a:t>
            </a:r>
            <a:b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лампа</a:t>
            </a:r>
            <a:endParaRPr lang="ru-U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1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1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1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531A918-3616-4DE7-A9BC-77384F8D382C}"/>
              </a:ext>
            </a:extLst>
          </p:cNvPr>
          <p:cNvSpPr/>
          <p:nvPr/>
        </p:nvSpPr>
        <p:spPr>
          <a:xfrm>
            <a:off x="917566" y="224928"/>
            <a:ext cx="113484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dirty="0" err="1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Тілесний</a:t>
            </a:r>
            <a:r>
              <a:rPr lang="ru-RU" sz="240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кут      -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частина простору, яка оточена деякою конічною поверхнею</a:t>
            </a:r>
          </a:p>
        </p:txBody>
      </p:sp>
      <p:pic>
        <p:nvPicPr>
          <p:cNvPr id="92162" name="Picture 2" descr="http://www.bymath.net/studyguide/geo/sec/geo20.gif">
            <a:extLst>
              <a:ext uri="{FF2B5EF4-FFF2-40B4-BE49-F238E27FC236}">
                <a16:creationId xmlns:a16="http://schemas.microsoft.com/office/drawing/2014/main" id="{6C95B1EF-D2A5-4361-8492-A6ECFC10C9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6" r="14285" b="3876"/>
          <a:stretch>
            <a:fillRect/>
          </a:stretch>
        </p:blipFill>
        <p:spPr bwMode="auto">
          <a:xfrm>
            <a:off x="488696" y="826608"/>
            <a:ext cx="3070735" cy="257386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3CAE6AC-CC93-40B3-82E9-FD908D71CE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890129"/>
            <a:ext cx="6172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uk-UA" altLang="uk-UA" sz="2400" dirty="0">
                <a:latin typeface="Arial" panose="020B0604020202020204" pitchFamily="34" charset="0"/>
                <a:cs typeface="Arial" panose="020B0604020202020204" pitchFamily="34" charset="0"/>
              </a:rPr>
              <a:t>Тілесний кут </a:t>
            </a:r>
            <a:r>
              <a:rPr lang="uk-UA" altLang="uk-UA" sz="2400" dirty="0" err="1">
                <a:latin typeface="Arial" panose="020B0604020202020204" pitchFamily="34" charset="0"/>
                <a:cs typeface="Arial" panose="020B0604020202020204" pitchFamily="34" charset="0"/>
              </a:rPr>
              <a:t>вимірється</a:t>
            </a:r>
            <a:r>
              <a:rPr lang="uk-UA" altLang="uk-UA" sz="2400" dirty="0">
                <a:latin typeface="Arial" panose="020B0604020202020204" pitchFamily="34" charset="0"/>
                <a:cs typeface="Arial" panose="020B0604020202020204" pitchFamily="34" charset="0"/>
              </a:rPr>
              <a:t> часткою сферичної поверхні   ABCDEF</a:t>
            </a:r>
          </a:p>
        </p:txBody>
      </p:sp>
      <p:sp>
        <p:nvSpPr>
          <p:cNvPr id="2057" name="Rectangle 4">
            <a:extLst>
              <a:ext uri="{FF2B5EF4-FFF2-40B4-BE49-F238E27FC236}">
                <a16:creationId xmlns:a16="http://schemas.microsoft.com/office/drawing/2014/main" id="{9D87243F-3C05-4743-B718-53AF67F52C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uk-UA" altLang="uk-UA"/>
          </a:p>
        </p:txBody>
      </p:sp>
      <p:graphicFrame>
        <p:nvGraphicFramePr>
          <p:cNvPr id="92163" name="Object 3">
            <a:extLst>
              <a:ext uri="{FF2B5EF4-FFF2-40B4-BE49-F238E27FC236}">
                <a16:creationId xmlns:a16="http://schemas.microsoft.com/office/drawing/2014/main" id="{2F3556EE-5D25-47DF-A9E2-D4F79AF4CBD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7059234"/>
              </p:ext>
            </p:extLst>
          </p:nvPr>
        </p:nvGraphicFramePr>
        <p:xfrm>
          <a:off x="5176837" y="1809929"/>
          <a:ext cx="1426495" cy="11234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3" imgW="495000" imgH="393480" progId="Equation.3">
                  <p:embed/>
                </p:oleObj>
              </mc:Choice>
              <mc:Fallback>
                <p:oleObj name="Формула" r:id="rId3" imgW="495000" imgH="393480" progId="Equation.3">
                  <p:embed/>
                  <p:pic>
                    <p:nvPicPr>
                      <p:cNvPr id="92163" name="Object 3">
                        <a:extLst>
                          <a:ext uri="{FF2B5EF4-FFF2-40B4-BE49-F238E27FC236}">
                            <a16:creationId xmlns:a16="http://schemas.microsoft.com/office/drawing/2014/main" id="{2F3556EE-5D25-47DF-A9E2-D4F79AF4CBD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6837" y="1809929"/>
                        <a:ext cx="1426495" cy="112345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65" name="Object 5">
            <a:extLst>
              <a:ext uri="{FF2B5EF4-FFF2-40B4-BE49-F238E27FC236}">
                <a16:creationId xmlns:a16="http://schemas.microsoft.com/office/drawing/2014/main" id="{4949D7E1-DD04-4FA0-B634-C3B5965F356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7870832"/>
              </p:ext>
            </p:extLst>
          </p:nvPr>
        </p:nvGraphicFramePr>
        <p:xfrm>
          <a:off x="2892844" y="232989"/>
          <a:ext cx="476250" cy="4536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5" imgW="152280" imgH="139680" progId="Equation.3">
                  <p:embed/>
                </p:oleObj>
              </mc:Choice>
              <mc:Fallback>
                <p:oleObj name="Формула" r:id="rId5" imgW="152280" imgH="139680" progId="Equation.3">
                  <p:embed/>
                  <p:pic>
                    <p:nvPicPr>
                      <p:cNvPr id="92165" name="Object 5">
                        <a:extLst>
                          <a:ext uri="{FF2B5EF4-FFF2-40B4-BE49-F238E27FC236}">
                            <a16:creationId xmlns:a16="http://schemas.microsoft.com/office/drawing/2014/main" id="{4949D7E1-DD04-4FA0-B634-C3B5965F356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2844" y="232989"/>
                        <a:ext cx="476250" cy="45360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8FA265A0-4DBE-440B-811C-8F7303C5960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591780" y="2090879"/>
            <a:ext cx="762000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250B8F1A-2F75-46F9-9E8E-83473AB47BC3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4256215" y="2342583"/>
            <a:ext cx="685800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4F4A3C0C-B52D-42B9-AFAC-FE28C0361C9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603332" y="2719317"/>
            <a:ext cx="609600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B52B6B72-9799-4652-AA67-A02A7F0799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3779" y="1787371"/>
            <a:ext cx="295728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uk-UA" sz="2400" dirty="0" err="1">
                <a:latin typeface="Arial" panose="020B0604020202020204" pitchFamily="34" charset="0"/>
                <a:cs typeface="Arial" panose="020B0604020202020204" pitchFamily="34" charset="0"/>
              </a:rPr>
              <a:t>площа</a:t>
            </a:r>
            <a:r>
              <a:rPr lang="ru-RU" altLang="uk-UA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uk-UA" sz="2400" dirty="0" err="1">
                <a:latin typeface="Arial" panose="020B0604020202020204" pitchFamily="34" charset="0"/>
                <a:cs typeface="Arial" panose="020B0604020202020204" pitchFamily="34" charset="0"/>
              </a:rPr>
              <a:t>сфери</a:t>
            </a:r>
            <a:r>
              <a:rPr lang="ru-RU" altLang="uk-UA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uk-UA" sz="2400" dirty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ru-RU" altLang="uk-UA" sz="2400" dirty="0"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altLang="uk-UA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uk-UA" sz="2400" dirty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lang="ru-RU" altLang="uk-U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33B5E3A-F734-465D-AB4F-AE8416C5D2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7551" y="2488484"/>
            <a:ext cx="34771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uk-UA" sz="2400" dirty="0" err="1">
                <a:latin typeface="Arial" panose="020B0604020202020204" pitchFamily="34" charset="0"/>
                <a:cs typeface="Arial" panose="020B0604020202020204" pitchFamily="34" charset="0"/>
              </a:rPr>
              <a:t>радіус</a:t>
            </a:r>
            <a:r>
              <a:rPr lang="ru-RU" altLang="uk-UA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uk-UA" sz="2400" dirty="0" err="1">
                <a:latin typeface="Arial" panose="020B0604020202020204" pitchFamily="34" charset="0"/>
                <a:cs typeface="Arial" panose="020B0604020202020204" pitchFamily="34" charset="0"/>
              </a:rPr>
              <a:t>сфери</a:t>
            </a:r>
            <a:r>
              <a:rPr lang="en-US" altLang="uk-UA" sz="2400" dirty="0">
                <a:latin typeface="Arial" panose="020B0604020202020204" pitchFamily="34" charset="0"/>
                <a:cs typeface="Arial" panose="020B0604020202020204" pitchFamily="34" charset="0"/>
              </a:rPr>
              <a:t> [</a:t>
            </a:r>
            <a:r>
              <a:rPr lang="ru-RU" altLang="uk-UA" sz="2400" dirty="0"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en-US" altLang="uk-UA" sz="2400" dirty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lang="ru-RU" altLang="uk-U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ABD218C9-2D23-4D52-B5D4-7BCEC4F0509A}"/>
              </a:ext>
            </a:extLst>
          </p:cNvPr>
          <p:cNvSpPr/>
          <p:nvPr/>
        </p:nvSpPr>
        <p:spPr>
          <a:xfrm>
            <a:off x="3857861" y="2993074"/>
            <a:ext cx="46845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тілесний</a:t>
            </a:r>
            <a:r>
              <a:rPr lang="ru-RU" sz="2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кут </a:t>
            </a:r>
            <a:r>
              <a:rPr lang="en-US" sz="2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ru-RU" sz="2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</a:t>
            </a:r>
            <a:r>
              <a:rPr lang="en-US" sz="2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ru-RU" sz="2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24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стерадіан</a:t>
            </a:r>
            <a:r>
              <a:rPr lang="ru-RU" sz="2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64" name="Rectangle 8">
            <a:extLst>
              <a:ext uri="{FF2B5EF4-FFF2-40B4-BE49-F238E27FC236}">
                <a16:creationId xmlns:a16="http://schemas.microsoft.com/office/drawing/2014/main" id="{691B7205-022D-446B-A590-0ED1174D6A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uk-UA" altLang="uk-UA"/>
          </a:p>
        </p:txBody>
      </p:sp>
      <p:graphicFrame>
        <p:nvGraphicFramePr>
          <p:cNvPr id="92167" name="Object 7">
            <a:extLst>
              <a:ext uri="{FF2B5EF4-FFF2-40B4-BE49-F238E27FC236}">
                <a16:creationId xmlns:a16="http://schemas.microsoft.com/office/drawing/2014/main" id="{025DC077-F35E-4353-B6B0-E42CDEB67C3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35211"/>
              </p:ext>
            </p:extLst>
          </p:nvPr>
        </p:nvGraphicFramePr>
        <p:xfrm>
          <a:off x="865069" y="3806677"/>
          <a:ext cx="1730494" cy="55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7" imgW="482181" imgH="177646" progId="Equation.3">
                  <p:embed/>
                </p:oleObj>
              </mc:Choice>
              <mc:Fallback>
                <p:oleObj name="Формула" r:id="rId7" imgW="482181" imgH="177646" progId="Equation.3">
                  <p:embed/>
                  <p:pic>
                    <p:nvPicPr>
                      <p:cNvPr id="92167" name="Object 7">
                        <a:extLst>
                          <a:ext uri="{FF2B5EF4-FFF2-40B4-BE49-F238E27FC236}">
                            <a16:creationId xmlns:a16="http://schemas.microsoft.com/office/drawing/2014/main" id="{025DC077-F35E-4353-B6B0-E42CDEB67C3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5069" y="3806677"/>
                        <a:ext cx="1730494" cy="5501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AC497E0D-6B7C-4F57-B825-4C712C708D3C}"/>
              </a:ext>
            </a:extLst>
          </p:cNvPr>
          <p:cNvSpPr txBox="1"/>
          <p:nvPr/>
        </p:nvSpPr>
        <p:spPr>
          <a:xfrm>
            <a:off x="720549" y="3480428"/>
            <a:ext cx="37500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Повний тілесний кут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206ABA-B2F4-148A-EC24-0617514DB835}"/>
              </a:ext>
            </a:extLst>
          </p:cNvPr>
          <p:cNvSpPr txBox="1"/>
          <p:nvPr/>
        </p:nvSpPr>
        <p:spPr>
          <a:xfrm>
            <a:off x="65924" y="4369163"/>
            <a:ext cx="12001749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uk-UA" sz="240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Сила світла -</a:t>
            </a:r>
            <a:r>
              <a:rPr lang="uk-UA" sz="2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400" cap="none" dirty="0">
                <a:latin typeface="Arial" panose="020B0604020202020204" pitchFamily="34" charset="0"/>
                <a:cs typeface="Arial" panose="020B0604020202020204" pitchFamily="34" charset="0"/>
              </a:rPr>
              <a:t>величина, яка дорівнює кількості енергії, яка випромінюється джерелом світла за одиницю часу всередині тілесного кута</a:t>
            </a:r>
            <a:endParaRPr lang="uk-UA" sz="2400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Object 1">
            <a:extLst>
              <a:ext uri="{FF2B5EF4-FFF2-40B4-BE49-F238E27FC236}">
                <a16:creationId xmlns:a16="http://schemas.microsoft.com/office/drawing/2014/main" id="{C44CB4FB-8CD2-0428-47FF-2CF78CA39A0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3171301"/>
              </p:ext>
            </p:extLst>
          </p:nvPr>
        </p:nvGraphicFramePr>
        <p:xfrm>
          <a:off x="5318584" y="5310668"/>
          <a:ext cx="1143000" cy="10630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9" imgW="418918" imgH="393529" progId="Equation.3">
                  <p:embed/>
                </p:oleObj>
              </mc:Choice>
              <mc:Fallback>
                <p:oleObj name="Формула" r:id="rId9" imgW="418918" imgH="393529" progId="Equation.3">
                  <p:embed/>
                  <p:pic>
                    <p:nvPicPr>
                      <p:cNvPr id="94209" name="Object 1">
                        <a:extLst>
                          <a:ext uri="{FF2B5EF4-FFF2-40B4-BE49-F238E27FC236}">
                            <a16:creationId xmlns:a16="http://schemas.microsoft.com/office/drawing/2014/main" id="{F88C5E82-C97C-4434-817A-93AA513E358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8584" y="5310668"/>
                        <a:ext cx="1143000" cy="106305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38F622F3-A9BA-1B12-7F22-1F456EC249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02484" y="5364067"/>
            <a:ext cx="42235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uk-UA" sz="2400" dirty="0" err="1">
                <a:latin typeface="Arial" panose="020B0604020202020204" pitchFamily="34" charset="0"/>
                <a:cs typeface="Arial" panose="020B0604020202020204" pitchFamily="34" charset="0"/>
              </a:rPr>
              <a:t>світловий</a:t>
            </a:r>
            <a:r>
              <a:rPr lang="ru-RU" altLang="uk-UA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uk-UA" sz="2400" dirty="0" err="1">
                <a:latin typeface="Arial" panose="020B0604020202020204" pitchFamily="34" charset="0"/>
                <a:cs typeface="Arial" panose="020B0604020202020204" pitchFamily="34" charset="0"/>
              </a:rPr>
              <a:t>потік</a:t>
            </a:r>
            <a:r>
              <a:rPr lang="ru-RU" altLang="uk-UA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uk-UA" sz="2400" dirty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ru-RU" altLang="uk-UA" sz="2400" dirty="0">
                <a:latin typeface="Arial" panose="020B0604020202020204" pitchFamily="34" charset="0"/>
                <a:cs typeface="Arial" panose="020B0604020202020204" pitchFamily="34" charset="0"/>
              </a:rPr>
              <a:t>лм</a:t>
            </a:r>
            <a:r>
              <a:rPr lang="en-US" altLang="uk-UA" sz="2400" dirty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ru-RU" altLang="uk-UA" sz="2400" dirty="0">
                <a:latin typeface="Arial" panose="020B0604020202020204" pitchFamily="34" charset="0"/>
                <a:cs typeface="Arial" panose="020B0604020202020204" pitchFamily="34" charset="0"/>
              </a:rPr>
              <a:t> (люмен</a:t>
            </a:r>
            <a:r>
              <a:rPr lang="ru-RU" altLang="uk-UA" sz="2400" dirty="0"/>
              <a:t>)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6420C291-C32F-5FD9-12C2-AE6F0CE90E52}"/>
              </a:ext>
            </a:extLst>
          </p:cNvPr>
          <p:cNvSpPr/>
          <p:nvPr/>
        </p:nvSpPr>
        <p:spPr>
          <a:xfrm>
            <a:off x="7889437" y="577319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тілесний</a:t>
            </a:r>
            <a:r>
              <a:rPr lang="ru-RU" sz="2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кут </a:t>
            </a:r>
            <a:r>
              <a:rPr lang="en-US" sz="2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ru-RU" sz="2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</a:t>
            </a:r>
            <a:r>
              <a:rPr lang="en-US" sz="2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ru-RU" sz="2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24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стерадіан</a:t>
            </a:r>
            <a:r>
              <a:rPr lang="ru-RU" sz="2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3C94C703-C804-F38A-E0F2-627B029A11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1804" y="5520602"/>
            <a:ext cx="40355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uk-UA" sz="2400" dirty="0">
                <a:latin typeface="Arial" panose="020B0604020202020204" pitchFamily="34" charset="0"/>
                <a:cs typeface="Arial" panose="020B0604020202020204" pitchFamily="34" charset="0"/>
              </a:rPr>
              <a:t>сила </a:t>
            </a:r>
            <a:r>
              <a:rPr lang="ru-RU" altLang="uk-UA" sz="2400" dirty="0" err="1">
                <a:latin typeface="Arial" panose="020B0604020202020204" pitchFamily="34" charset="0"/>
                <a:cs typeface="Arial" panose="020B0604020202020204" pitchFamily="34" charset="0"/>
              </a:rPr>
              <a:t>світла</a:t>
            </a:r>
            <a:r>
              <a:rPr lang="ru-RU" altLang="uk-UA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uk-UA" sz="2400" dirty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ru-RU" altLang="uk-UA" sz="2400" dirty="0">
                <a:latin typeface="Arial" panose="020B0604020202020204" pitchFamily="34" charset="0"/>
                <a:cs typeface="Arial" panose="020B0604020202020204" pitchFamily="34" charset="0"/>
              </a:rPr>
              <a:t>Кд</a:t>
            </a:r>
            <a:r>
              <a:rPr lang="en-US" altLang="uk-UA" sz="2400" dirty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ru-RU" altLang="uk-UA" sz="2400" dirty="0">
                <a:latin typeface="Arial" panose="020B0604020202020204" pitchFamily="34" charset="0"/>
                <a:cs typeface="Arial" panose="020B0604020202020204" pitchFamily="34" charset="0"/>
              </a:rPr>
              <a:t> (кандела)</a:t>
            </a:r>
            <a:r>
              <a:rPr lang="ru-RU" altLang="uk-UA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ru-RU" altLang="uk-U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B6688C31-FB24-1962-C865-0CC745E60D7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591780" y="6132126"/>
            <a:ext cx="1155031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id="{28992959-81AA-979C-2B22-54FD8B1C996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728923" y="5594899"/>
            <a:ext cx="838200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id="{CFD0A13E-FA44-992F-21BD-5A14BC735C8C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4851317" y="5781118"/>
            <a:ext cx="452016" cy="301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6" name="Picture 3" descr="D:\Мои документы\Мои рисунки\kartinka-1.-opticheskij-potok.jpg">
            <a:extLst>
              <a:ext uri="{FF2B5EF4-FFF2-40B4-BE49-F238E27FC236}">
                <a16:creationId xmlns:a16="http://schemas.microsoft.com/office/drawing/2014/main" id="{757C758E-E784-8B31-EDCF-E686381E26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1924" y="3604436"/>
            <a:ext cx="1045199" cy="836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" descr="D:\Мои документы\Мои рисунки\122471_html_2c8e1eb3.gif">
            <a:extLst>
              <a:ext uri="{FF2B5EF4-FFF2-40B4-BE49-F238E27FC236}">
                <a16:creationId xmlns:a16="http://schemas.microsoft.com/office/drawing/2014/main" id="{685F08CC-72B2-733F-0111-49958C476E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548" y="3856275"/>
            <a:ext cx="1511968" cy="525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317C7BC9-1558-55D4-2DB1-DCD9BEAAD94D}"/>
              </a:ext>
            </a:extLst>
          </p:cNvPr>
          <p:cNvSpPr txBox="1"/>
          <p:nvPr/>
        </p:nvSpPr>
        <p:spPr>
          <a:xfrm>
            <a:off x="7535036" y="3477534"/>
            <a:ext cx="625040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Світловий потік повної сфери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2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2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92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92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2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2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2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2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2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2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8" grpId="0"/>
      <p:bldP spid="19" grpId="0"/>
      <p:bldP spid="20" grpId="0"/>
      <p:bldP spid="10" grpId="0"/>
      <p:bldP spid="10" grpId="1"/>
      <p:bldP spid="11" grpId="0"/>
      <p:bldP spid="11" grpId="1"/>
      <p:bldP spid="12" grpId="0"/>
      <p:bldP spid="1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BD397C-A7FE-490E-B094-0CFF8B562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304800"/>
            <a:ext cx="83058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uk-UA" sz="2400" cap="none" dirty="0">
                <a:latin typeface="Arial" panose="020B0604020202020204" pitchFamily="34" charset="0"/>
                <a:cs typeface="Arial" panose="020B0604020202020204" pitchFamily="34" charset="0"/>
              </a:rPr>
              <a:t>Освітленість - </a:t>
            </a:r>
            <a:r>
              <a:rPr lang="uk-UA" sz="2400" kern="0" cap="none" dirty="0">
                <a:latin typeface="Arial" panose="020B0604020202020204" pitchFamily="34" charset="0"/>
                <a:cs typeface="Arial" panose="020B0604020202020204" pitchFamily="34" charset="0"/>
              </a:rPr>
              <a:t>кількість світлової енергії,  за одиницю часу, яка потрапляє на одиницю поверхні.</a:t>
            </a:r>
            <a:endParaRPr lang="uk-UA" sz="24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4211" name="Object 3">
            <a:extLst>
              <a:ext uri="{FF2B5EF4-FFF2-40B4-BE49-F238E27FC236}">
                <a16:creationId xmlns:a16="http://schemas.microsoft.com/office/drawing/2014/main" id="{00950E53-93CE-4419-B616-5BCE78FE410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3970097"/>
              </p:ext>
            </p:extLst>
          </p:nvPr>
        </p:nvGraphicFramePr>
        <p:xfrm>
          <a:off x="3481137" y="1326314"/>
          <a:ext cx="1219200" cy="106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2" imgW="444307" imgH="393529" progId="Equation.3">
                  <p:embed/>
                </p:oleObj>
              </mc:Choice>
              <mc:Fallback>
                <p:oleObj name="Формула" r:id="rId2" imgW="444307" imgH="393529" progId="Equation.3">
                  <p:embed/>
                  <p:pic>
                    <p:nvPicPr>
                      <p:cNvPr id="94211" name="Object 3">
                        <a:extLst>
                          <a:ext uri="{FF2B5EF4-FFF2-40B4-BE49-F238E27FC236}">
                            <a16:creationId xmlns:a16="http://schemas.microsoft.com/office/drawing/2014/main" id="{00950E53-93CE-4419-B616-5BCE78FE410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1137" y="1326314"/>
                        <a:ext cx="1219200" cy="1069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ED5AFAE-AA09-47DE-A1B2-BB76CEDB509D}"/>
              </a:ext>
            </a:extLst>
          </p:cNvPr>
          <p:cNvSpPr/>
          <p:nvPr/>
        </p:nvSpPr>
        <p:spPr>
          <a:xfrm>
            <a:off x="3015568" y="2594300"/>
            <a:ext cx="26629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kern="0" dirty="0" err="1">
                <a:latin typeface="Arial" panose="020B0604020202020204" pitchFamily="34" charset="0"/>
                <a:cs typeface="Arial" panose="020B0604020202020204" pitchFamily="34" charset="0"/>
              </a:rPr>
              <a:t>освітленість</a:t>
            </a:r>
            <a:r>
              <a:rPr lang="en-US" kern="0" dirty="0">
                <a:latin typeface="Arial" panose="020B0604020202020204" pitchFamily="34" charset="0"/>
                <a:cs typeface="Arial" panose="020B0604020202020204" pitchFamily="34" charset="0"/>
              </a:rPr>
              <a:t> [</a:t>
            </a:r>
            <a:r>
              <a:rPr lang="ru-RU" kern="0" dirty="0">
                <a:latin typeface="Arial" panose="020B0604020202020204" pitchFamily="34" charset="0"/>
                <a:cs typeface="Arial" panose="020B0604020202020204" pitchFamily="34" charset="0"/>
              </a:rPr>
              <a:t>лк</a:t>
            </a:r>
            <a:r>
              <a:rPr lang="en-US" kern="0" dirty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ru-RU" kern="0" dirty="0">
                <a:latin typeface="Arial" panose="020B0604020202020204" pitchFamily="34" charset="0"/>
                <a:cs typeface="Arial" panose="020B0604020202020204" pitchFamily="34" charset="0"/>
              </a:rPr>
              <a:t> (люкс)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45C9B57-30F5-4E00-BDB2-ECFAC1FF88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5137" y="1276290"/>
            <a:ext cx="33952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uk-UA" sz="2000" dirty="0" err="1">
                <a:latin typeface="Arial" panose="020B0604020202020204" pitchFamily="34" charset="0"/>
                <a:cs typeface="Arial" panose="020B0604020202020204" pitchFamily="34" charset="0"/>
              </a:rPr>
              <a:t>світовий</a:t>
            </a:r>
            <a:r>
              <a:rPr lang="ru-RU" altLang="uk-UA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uk-UA" sz="2000" dirty="0" err="1">
                <a:latin typeface="Arial" panose="020B0604020202020204" pitchFamily="34" charset="0"/>
                <a:cs typeface="Arial" panose="020B0604020202020204" pitchFamily="34" charset="0"/>
              </a:rPr>
              <a:t>потік</a:t>
            </a:r>
            <a:r>
              <a:rPr lang="ru-RU" altLang="uk-UA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uk-UA" sz="2000" dirty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ru-RU" altLang="uk-UA" sz="2000" dirty="0">
                <a:latin typeface="Arial" panose="020B0604020202020204" pitchFamily="34" charset="0"/>
                <a:cs typeface="Arial" panose="020B0604020202020204" pitchFamily="34" charset="0"/>
              </a:rPr>
              <a:t>лм</a:t>
            </a:r>
            <a:r>
              <a:rPr lang="en-US" altLang="uk-UA" sz="2000" dirty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ru-RU" altLang="uk-UA" sz="2000" dirty="0">
                <a:latin typeface="Arial" panose="020B0604020202020204" pitchFamily="34" charset="0"/>
                <a:cs typeface="Arial" panose="020B0604020202020204" pitchFamily="34" charset="0"/>
              </a:rPr>
              <a:t> (люмен)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6A5AD6-880D-4EB6-9B40-9345404A04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1143" y="1950684"/>
            <a:ext cx="4038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uk-UA" dirty="0" err="1">
                <a:latin typeface="Arial" panose="020B0604020202020204" pitchFamily="34" charset="0"/>
                <a:cs typeface="Arial" panose="020B0604020202020204" pitchFamily="34" charset="0"/>
              </a:rPr>
              <a:t>площа</a:t>
            </a:r>
            <a:r>
              <a:rPr lang="ru-RU" altLang="uk-UA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uk-UA" dirty="0" err="1">
                <a:latin typeface="Arial" panose="020B0604020202020204" pitchFamily="34" charset="0"/>
                <a:cs typeface="Arial" panose="020B0604020202020204" pitchFamily="34" charset="0"/>
              </a:rPr>
              <a:t>поверхні</a:t>
            </a:r>
            <a:r>
              <a:rPr lang="ru-RU" altLang="uk-UA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uk-UA" dirty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ru-RU" altLang="uk-UA" dirty="0"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altLang="uk-UA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uk-UA" dirty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lang="ru-RU" altLang="uk-U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104" name="Прямая со стрелкой 8">
            <a:extLst>
              <a:ext uri="{FF2B5EF4-FFF2-40B4-BE49-F238E27FC236}">
                <a16:creationId xmlns:a16="http://schemas.microsoft.com/office/drawing/2014/main" id="{6348EDAE-D2AB-422C-9BE0-2C17E5389977}"/>
              </a:ext>
            </a:extLst>
          </p:cNvPr>
          <p:cNvCxnSpPr>
            <a:cxnSpLocks noChangeShapeType="1"/>
            <a:endCxn id="6" idx="1"/>
          </p:cNvCxnSpPr>
          <p:nvPr/>
        </p:nvCxnSpPr>
        <p:spPr bwMode="auto">
          <a:xfrm flipV="1">
            <a:off x="4700337" y="1476345"/>
            <a:ext cx="304800" cy="257146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4105" name="Прямая со стрелкой 10">
            <a:extLst>
              <a:ext uri="{FF2B5EF4-FFF2-40B4-BE49-F238E27FC236}">
                <a16:creationId xmlns:a16="http://schemas.microsoft.com/office/drawing/2014/main" id="{241F6B9F-C4AE-47A3-AF82-3DF3295B49E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744639" y="2091416"/>
            <a:ext cx="380814" cy="8786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4106" name="Прямая со стрелкой 12">
            <a:extLst>
              <a:ext uri="{FF2B5EF4-FFF2-40B4-BE49-F238E27FC236}">
                <a16:creationId xmlns:a16="http://schemas.microsoft.com/office/drawing/2014/main" id="{51B8983A-6DBC-4188-BC74-63E4A46F0D13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3123573" y="2060900"/>
            <a:ext cx="457200" cy="5334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F950FE0-5BC2-4FFB-8CC7-8AAB84EFE7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210" y="1295254"/>
            <a:ext cx="2459430" cy="2049525"/>
          </a:xfrm>
          <a:prstGeom prst="rect">
            <a:avLst/>
          </a:prstGeom>
        </p:spPr>
      </p:pic>
      <p:pic>
        <p:nvPicPr>
          <p:cNvPr id="9" name="image3.jpeg">
            <a:extLst>
              <a:ext uri="{FF2B5EF4-FFF2-40B4-BE49-F238E27FC236}">
                <a16:creationId xmlns:a16="http://schemas.microsoft.com/office/drawing/2014/main" id="{F4F6EFF3-9975-DC0A-AB7C-817EB6F5373B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190194" y="1950684"/>
            <a:ext cx="1897968" cy="2753302"/>
          </a:xfrm>
          <a:prstGeom prst="rect">
            <a:avLst/>
          </a:prstGeom>
        </p:spPr>
      </p:pic>
      <p:pic>
        <p:nvPicPr>
          <p:cNvPr id="10" name="image4.jpeg">
            <a:extLst>
              <a:ext uri="{FF2B5EF4-FFF2-40B4-BE49-F238E27FC236}">
                <a16:creationId xmlns:a16="http://schemas.microsoft.com/office/drawing/2014/main" id="{FFDE77F3-1D60-D591-8FEE-61895BB967DD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12649" y="3950747"/>
            <a:ext cx="1815804" cy="236176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EE08A76-D503-752E-B23C-FA3A2DAF6903}"/>
              </a:ext>
            </a:extLst>
          </p:cNvPr>
          <p:cNvSpPr txBox="1"/>
          <p:nvPr/>
        </p:nvSpPr>
        <p:spPr>
          <a:xfrm>
            <a:off x="532773" y="3950747"/>
            <a:ext cx="6096000" cy="13303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070" marR="540385" indent="448945" algn="just">
              <a:lnSpc>
                <a:spcPct val="115000"/>
              </a:lnSpc>
              <a:spcBef>
                <a:spcPts val="10"/>
              </a:spcBef>
              <a:spcAft>
                <a:spcPts val="35"/>
              </a:spcAft>
            </a:pPr>
            <a:r>
              <a:rPr lang="uk-UA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Для вимірювання освітленості використовують спеціальні прилади, які</a:t>
            </a:r>
            <a:r>
              <a:rPr lang="uk-UA" sz="24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називають</a:t>
            </a:r>
            <a:r>
              <a:rPr lang="uk-UA" sz="2400" spc="-1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люксметрами.</a:t>
            </a:r>
            <a:endParaRPr lang="ru-UA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4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4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4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1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1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7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797CDA0-D3AC-A20D-D878-A0ABBC7D6BCF}"/>
              </a:ext>
            </a:extLst>
          </p:cNvPr>
          <p:cNvSpPr txBox="1"/>
          <p:nvPr/>
        </p:nvSpPr>
        <p:spPr>
          <a:xfrm>
            <a:off x="594360" y="556679"/>
            <a:ext cx="11003280" cy="13006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38480"/>
            <a:r>
              <a:rPr lang="uk-UA" sz="2400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Перший</a:t>
            </a:r>
            <a:r>
              <a:rPr lang="uk-UA" sz="2400" u="sng" spc="-1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2400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закон</a:t>
            </a:r>
            <a:r>
              <a:rPr lang="uk-UA" sz="2400" u="sng" spc="-3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2400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освітленості:</a:t>
            </a:r>
            <a:endParaRPr lang="ru-UA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9070" marR="541020" indent="448945" algn="just">
              <a:lnSpc>
                <a:spcPct val="115000"/>
              </a:lnSpc>
              <a:spcBef>
                <a:spcPts val="240"/>
              </a:spcBef>
              <a:spcAft>
                <a:spcPts val="0"/>
              </a:spcAft>
            </a:pPr>
            <a:r>
              <a:rPr lang="uk-UA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Освітленість</a:t>
            </a:r>
            <a:r>
              <a:rPr lang="uk-UA" sz="24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поверхні</a:t>
            </a:r>
            <a:r>
              <a:rPr lang="uk-UA" sz="24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прямо</a:t>
            </a:r>
            <a:r>
              <a:rPr lang="uk-UA" sz="24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пропорційна</a:t>
            </a:r>
            <a:r>
              <a:rPr lang="uk-UA" sz="24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силі</a:t>
            </a:r>
            <a:r>
              <a:rPr lang="uk-UA" sz="24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світла</a:t>
            </a:r>
            <a:r>
              <a:rPr lang="uk-UA" sz="24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джерела</a:t>
            </a:r>
            <a:r>
              <a:rPr lang="uk-UA" sz="24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і</a:t>
            </a:r>
            <a:r>
              <a:rPr lang="uk-UA" sz="24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обернена</a:t>
            </a:r>
            <a:r>
              <a:rPr lang="uk-UA" sz="2400" spc="-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пропорційна</a:t>
            </a:r>
            <a:r>
              <a:rPr lang="uk-UA" sz="2400" spc="-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квадрату</a:t>
            </a:r>
            <a:r>
              <a:rPr lang="uk-UA" sz="2400" spc="-2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його</a:t>
            </a:r>
            <a:r>
              <a:rPr lang="uk-UA" sz="2400" spc="2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відстані від поверхні:</a:t>
            </a:r>
            <a:endParaRPr lang="ru-UA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A8BEFFA-53D3-1AAE-94F1-374BEE2A3EAC}"/>
              </a:ext>
            </a:extLst>
          </p:cNvPr>
          <p:cNvSpPr txBox="1"/>
          <p:nvPr/>
        </p:nvSpPr>
        <p:spPr>
          <a:xfrm>
            <a:off x="207010" y="2455490"/>
            <a:ext cx="9921240" cy="13560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070" marR="539750" indent="448945">
              <a:lnSpc>
                <a:spcPct val="115000"/>
              </a:lnSpc>
              <a:spcBef>
                <a:spcPts val="240"/>
              </a:spcBef>
              <a:spcAft>
                <a:spcPts val="0"/>
              </a:spcAft>
              <a:tabLst>
                <a:tab pos="1814195" algn="l"/>
                <a:tab pos="2698115" algn="l"/>
                <a:tab pos="3895090" algn="l"/>
                <a:tab pos="4872355" algn="l"/>
                <a:tab pos="5650230" algn="l"/>
              </a:tabLst>
            </a:pPr>
            <a:r>
              <a:rPr lang="uk-UA" sz="2400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Другий закон освітленості:</a:t>
            </a:r>
          </a:p>
          <a:p>
            <a:pPr marL="179070" marR="539750" indent="448945">
              <a:lnSpc>
                <a:spcPct val="115000"/>
              </a:lnSpc>
              <a:spcBef>
                <a:spcPts val="240"/>
              </a:spcBef>
              <a:spcAft>
                <a:spcPts val="0"/>
              </a:spcAft>
              <a:tabLst>
                <a:tab pos="1814195" algn="l"/>
                <a:tab pos="2698115" algn="l"/>
                <a:tab pos="3895090" algn="l"/>
                <a:tab pos="4872355" algn="l"/>
                <a:tab pos="5650230" algn="l"/>
              </a:tabLst>
            </a:pPr>
            <a:r>
              <a:rPr lang="uk-UA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Освітленість</a:t>
            </a:r>
            <a:r>
              <a:rPr lang="uk-UA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поверхні</a:t>
            </a:r>
            <a:r>
              <a:rPr lang="uk-UA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паралельним світловим</a:t>
            </a:r>
            <a:r>
              <a:rPr lang="uk-UA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пучком</a:t>
            </a:r>
            <a:r>
              <a:rPr lang="uk-UA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2400" spc="-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прямо</a:t>
            </a:r>
            <a:r>
              <a:rPr lang="uk-UA" sz="2400" spc="-33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пропорційна</a:t>
            </a:r>
            <a:r>
              <a:rPr lang="uk-UA" sz="2400" spc="-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косинусу</a:t>
            </a:r>
            <a:r>
              <a:rPr lang="uk-UA" sz="2400" spc="-2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кута падіння</a:t>
            </a:r>
            <a:r>
              <a:rPr lang="uk-UA" sz="2400" spc="-2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променів:</a:t>
            </a:r>
            <a:endParaRPr lang="ru-UA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6" name="Picture 2" descr="D:\Мои документы\Мои рисунки\unnamed.jpg">
            <a:extLst>
              <a:ext uri="{FF2B5EF4-FFF2-40B4-BE49-F238E27FC236}">
                <a16:creationId xmlns:a16="http://schemas.microsoft.com/office/drawing/2014/main" id="{779785A8-2A29-DE0C-B5F8-9247ACC138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6340" y="3429000"/>
            <a:ext cx="2343955" cy="1257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Рисунок 17" descr="Изображение выглядит как текст, часы&#10;&#10;Автоматически созданное описание">
            <a:extLst>
              <a:ext uri="{FF2B5EF4-FFF2-40B4-BE49-F238E27FC236}">
                <a16:creationId xmlns:a16="http://schemas.microsoft.com/office/drawing/2014/main" id="{06198012-562B-91C5-C1B9-712430FA2F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9906" y="1790410"/>
            <a:ext cx="3235084" cy="121619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4926DBDA-A171-4A7E-7DF9-84FA6A945DD9}"/>
              </a:ext>
            </a:extLst>
          </p:cNvPr>
          <p:cNvSpPr txBox="1"/>
          <p:nvPr/>
        </p:nvSpPr>
        <p:spPr>
          <a:xfrm>
            <a:off x="411480" y="4686702"/>
            <a:ext cx="1136904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uk-UA" altLang="ru-UA" sz="2400" b="0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Третій закон освітленості:</a:t>
            </a:r>
          </a:p>
          <a:p>
            <a:r>
              <a:rPr kumimoji="0" lang="uk-UA" altLang="ru-UA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r>
              <a:rPr kumimoji="0" lang="ru-UA" altLang="ru-UA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агальна освітленість від кількох джерел світла дорівнює сумі освітленостей, створених кожним джерелом світла окремо.</a:t>
            </a:r>
            <a:endParaRPr kumimoji="0" lang="ru-UA" altLang="ru-UA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">
            <a:extLst>
              <a:ext uri="{FF2B5EF4-FFF2-40B4-BE49-F238E27FC236}">
                <a16:creationId xmlns:a16="http://schemas.microsoft.com/office/drawing/2014/main" id="{D2D3EBDF-10B4-1A76-B368-A0D9655000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2960" y="5619657"/>
            <a:ext cx="2208198" cy="679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9082520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{426F1866-C647-437F-9996-DFB751EEB221}tf04033925</Template>
  <TotalTime>1015</TotalTime>
  <Words>2177</Words>
  <Application>Microsoft Macintosh PowerPoint</Application>
  <PresentationFormat>Широкоэкранный</PresentationFormat>
  <Paragraphs>171</Paragraphs>
  <Slides>29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8" baseType="lpstr">
      <vt:lpstr>Arial</vt:lpstr>
      <vt:lpstr>Calibri</vt:lpstr>
      <vt:lpstr>Cambria Math</vt:lpstr>
      <vt:lpstr>Times</vt:lpstr>
      <vt:lpstr>Times New Roman</vt:lpstr>
      <vt:lpstr>TimesNewRoman</vt:lpstr>
      <vt:lpstr>Tw Cen MT</vt:lpstr>
      <vt:lpstr>Капля</vt:lpstr>
      <vt:lpstr>Формула</vt:lpstr>
      <vt:lpstr>Фотометрія, Методи та прилади</vt:lpstr>
      <vt:lpstr>Фотометрія- це розділ оптики, в якому вивчаються методи та прилади для виміру випромінювання в оптичні̆ області спектру, що складає 10-106нм.  </vt:lpstr>
      <vt:lpstr>Видиме випромінювання характеризується величинами</vt:lpstr>
      <vt:lpstr>Презентация PowerPoint</vt:lpstr>
      <vt:lpstr>Презентация PowerPoint</vt:lpstr>
      <vt:lpstr>Презентация PowerPoint</vt:lpstr>
      <vt:lpstr>Презентация PowerPoint</vt:lpstr>
      <vt:lpstr>Освітленість - кількість світлової енергії,  за одиницю часу, яка потрапляє на одиницю поверхні.</vt:lpstr>
      <vt:lpstr>Презентация PowerPoint</vt:lpstr>
      <vt:lpstr>Закон обернених квадратів</vt:lpstr>
      <vt:lpstr>Норми освітленості</vt:lpstr>
      <vt:lpstr>Презентация PowerPoint</vt:lpstr>
      <vt:lpstr>Яскравість деяких поверхонь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Основні поняття фотометрії</dc:title>
  <dc:creator>Діана Доній</dc:creator>
  <cp:lastModifiedBy>ivanovvl</cp:lastModifiedBy>
  <cp:revision>10</cp:revision>
  <dcterms:created xsi:type="dcterms:W3CDTF">2020-02-28T10:06:18Z</dcterms:created>
  <dcterms:modified xsi:type="dcterms:W3CDTF">2023-04-02T10:28:19Z</dcterms:modified>
</cp:coreProperties>
</file>