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70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27" r:id="rId14"/>
    <p:sldId id="328" r:id="rId15"/>
    <p:sldId id="329" r:id="rId16"/>
    <p:sldId id="317" r:id="rId17"/>
    <p:sldId id="318" r:id="rId18"/>
    <p:sldId id="319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277" r:id="rId27"/>
    <p:sldId id="304" r:id="rId28"/>
    <p:sldId id="305" r:id="rId29"/>
    <p:sldId id="306" r:id="rId30"/>
    <p:sldId id="258" r:id="rId31"/>
    <p:sldId id="260" r:id="rId32"/>
    <p:sldId id="259" r:id="rId33"/>
    <p:sldId id="262" r:id="rId34"/>
    <p:sldId id="261" r:id="rId35"/>
    <p:sldId id="282" r:id="rId36"/>
    <p:sldId id="283" r:id="rId37"/>
    <p:sldId id="300" r:id="rId38"/>
    <p:sldId id="301" r:id="rId39"/>
    <p:sldId id="302" r:id="rId40"/>
    <p:sldId id="307" r:id="rId41"/>
    <p:sldId id="303" r:id="rId42"/>
    <p:sldId id="263" r:id="rId43"/>
    <p:sldId id="265" r:id="rId44"/>
    <p:sldId id="264" r:id="rId45"/>
    <p:sldId id="266" r:id="rId46"/>
    <p:sldId id="295" r:id="rId47"/>
    <p:sldId id="296" r:id="rId4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>
        <p:scale>
          <a:sx n="73" d="100"/>
          <a:sy n="73" d="100"/>
        </p:scale>
        <p:origin x="-12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B15CD3-AD88-4175-AE06-32EEE2EED1AA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8E1D2B-E993-4559-BA18-9985A5C0499E}">
      <dgm:prSet phldrT="[Текст]" custT="1"/>
      <dgm:spPr/>
      <dgm:t>
        <a:bodyPr/>
        <a:lstStyle/>
        <a:p>
          <a:r>
            <a:rPr lang="ru-RU" sz="1800" dirty="0" err="1" smtClean="0"/>
            <a:t>Цілі</a:t>
          </a:r>
          <a:r>
            <a:rPr lang="ru-RU" sz="1800" dirty="0" smtClean="0"/>
            <a:t> </a:t>
          </a:r>
          <a:r>
            <a:rPr lang="ru-RU" sz="1800" dirty="0" err="1" smtClean="0"/>
            <a:t>управлінських</a:t>
          </a:r>
          <a:r>
            <a:rPr lang="ru-RU" sz="1800" dirty="0" smtClean="0"/>
            <a:t> </a:t>
          </a:r>
          <a:r>
            <a:rPr lang="ru-RU" sz="1800" dirty="0" err="1" smtClean="0"/>
            <a:t>дій</a:t>
          </a:r>
          <a:r>
            <a:rPr lang="ru-RU" sz="1800" dirty="0" smtClean="0"/>
            <a:t>.</a:t>
          </a:r>
          <a:endParaRPr lang="ru-RU" sz="1800" dirty="0"/>
        </a:p>
      </dgm:t>
    </dgm:pt>
    <dgm:pt modelId="{D1E28075-9425-4EC0-A0EF-6DF0A902F4F6}" type="parTrans" cxnId="{0436E9D7-7E7A-4A88-B44D-AFC687333AD4}">
      <dgm:prSet/>
      <dgm:spPr/>
      <dgm:t>
        <a:bodyPr/>
        <a:lstStyle/>
        <a:p>
          <a:endParaRPr lang="ru-RU" sz="1800"/>
        </a:p>
      </dgm:t>
    </dgm:pt>
    <dgm:pt modelId="{A391C65C-F62B-4ADA-855F-EBF77C4BC18C}" type="sibTrans" cxnId="{0436E9D7-7E7A-4A88-B44D-AFC687333AD4}">
      <dgm:prSet/>
      <dgm:spPr/>
      <dgm:t>
        <a:bodyPr/>
        <a:lstStyle/>
        <a:p>
          <a:endParaRPr lang="ru-RU" sz="1800"/>
        </a:p>
      </dgm:t>
    </dgm:pt>
    <dgm:pt modelId="{62CF08AF-D678-48D4-B85C-DF18DDA7ED2F}">
      <dgm:prSet custT="1"/>
      <dgm:spPr/>
      <dgm:t>
        <a:bodyPr/>
        <a:lstStyle/>
        <a:p>
          <a:r>
            <a:rPr lang="ru-RU" sz="1800" smtClean="0"/>
            <a:t>Планування діяльності та її результатів.</a:t>
          </a:r>
          <a:endParaRPr lang="ru-RU" sz="1800" dirty="0" smtClean="0"/>
        </a:p>
      </dgm:t>
    </dgm:pt>
    <dgm:pt modelId="{3CD657D7-FAA7-43E9-A2DD-6DF6029C6706}" type="parTrans" cxnId="{C0755DBC-D369-4656-B800-17CB1C76A6CB}">
      <dgm:prSet/>
      <dgm:spPr/>
      <dgm:t>
        <a:bodyPr/>
        <a:lstStyle/>
        <a:p>
          <a:endParaRPr lang="ru-RU" sz="1800"/>
        </a:p>
      </dgm:t>
    </dgm:pt>
    <dgm:pt modelId="{08067183-8FAE-4968-BC3D-F2D5B3D74DE9}" type="sibTrans" cxnId="{C0755DBC-D369-4656-B800-17CB1C76A6CB}">
      <dgm:prSet/>
      <dgm:spPr/>
      <dgm:t>
        <a:bodyPr/>
        <a:lstStyle/>
        <a:p>
          <a:endParaRPr lang="ru-RU" sz="1800"/>
        </a:p>
      </dgm:t>
    </dgm:pt>
    <dgm:pt modelId="{5A2DB9AB-01AC-4405-87DD-6EBA88739590}">
      <dgm:prSet custT="1"/>
      <dgm:spPr/>
      <dgm:t>
        <a:bodyPr/>
        <a:lstStyle/>
        <a:p>
          <a:r>
            <a:rPr lang="ru-RU" sz="1800" smtClean="0"/>
            <a:t>Організація господарську діяльність.</a:t>
          </a:r>
          <a:endParaRPr lang="ru-RU" sz="1800" dirty="0" smtClean="0"/>
        </a:p>
      </dgm:t>
    </dgm:pt>
    <dgm:pt modelId="{8597CE25-490C-4002-9CFD-E4124BB88F4D}" type="parTrans" cxnId="{64B42F5D-F648-45D1-AEFF-674B97B14106}">
      <dgm:prSet/>
      <dgm:spPr/>
      <dgm:t>
        <a:bodyPr/>
        <a:lstStyle/>
        <a:p>
          <a:endParaRPr lang="ru-RU" sz="1800"/>
        </a:p>
      </dgm:t>
    </dgm:pt>
    <dgm:pt modelId="{E06A8C34-64CC-4DBE-8037-E352F6355839}" type="sibTrans" cxnId="{64B42F5D-F648-45D1-AEFF-674B97B14106}">
      <dgm:prSet/>
      <dgm:spPr/>
      <dgm:t>
        <a:bodyPr/>
        <a:lstStyle/>
        <a:p>
          <a:endParaRPr lang="ru-RU" sz="1800"/>
        </a:p>
      </dgm:t>
    </dgm:pt>
    <dgm:pt modelId="{06F9017B-941D-4DCE-9F86-CFAC82B873A1}">
      <dgm:prSet custT="1"/>
      <dgm:spPr/>
      <dgm:t>
        <a:bodyPr/>
        <a:lstStyle/>
        <a:p>
          <a:r>
            <a:rPr lang="ru-RU" sz="1800" smtClean="0"/>
            <a:t>Контроль за веденням діяльності, досягненням планових результатів.</a:t>
          </a:r>
          <a:endParaRPr lang="ru-RU" sz="1800" dirty="0"/>
        </a:p>
      </dgm:t>
    </dgm:pt>
    <dgm:pt modelId="{361DF2F1-AAED-46BB-AE60-33776A7A67E5}" type="parTrans" cxnId="{20416281-D22A-4E99-BF2A-DE6DF16DC152}">
      <dgm:prSet/>
      <dgm:spPr/>
      <dgm:t>
        <a:bodyPr/>
        <a:lstStyle/>
        <a:p>
          <a:endParaRPr lang="ru-RU" sz="1800"/>
        </a:p>
      </dgm:t>
    </dgm:pt>
    <dgm:pt modelId="{E97C72F5-0107-43D9-8930-FF4AEBA965D4}" type="sibTrans" cxnId="{20416281-D22A-4E99-BF2A-DE6DF16DC152}">
      <dgm:prSet/>
      <dgm:spPr/>
      <dgm:t>
        <a:bodyPr/>
        <a:lstStyle/>
        <a:p>
          <a:endParaRPr lang="ru-RU" sz="1800"/>
        </a:p>
      </dgm:t>
    </dgm:pt>
    <dgm:pt modelId="{0D061DB9-8192-44E1-B015-D9D6098C6197}" type="pres">
      <dgm:prSet presAssocID="{3AB15CD3-AD88-4175-AE06-32EEE2EED1AA}" presName="linear" presStyleCnt="0">
        <dgm:presLayoutVars>
          <dgm:dir/>
          <dgm:animLvl val="lvl"/>
          <dgm:resizeHandles val="exact"/>
        </dgm:presLayoutVars>
      </dgm:prSet>
      <dgm:spPr/>
    </dgm:pt>
    <dgm:pt modelId="{803CB041-3F8D-474B-A42A-D27D10667290}" type="pres">
      <dgm:prSet presAssocID="{148E1D2B-E993-4559-BA18-9985A5C0499E}" presName="parentLin" presStyleCnt="0"/>
      <dgm:spPr/>
    </dgm:pt>
    <dgm:pt modelId="{9F5E81F2-A060-4F78-AD4F-437B36662B1C}" type="pres">
      <dgm:prSet presAssocID="{148E1D2B-E993-4559-BA18-9985A5C0499E}" presName="parentLeftMargin" presStyleLbl="node1" presStyleIdx="0" presStyleCnt="4"/>
      <dgm:spPr/>
    </dgm:pt>
    <dgm:pt modelId="{C2DCB902-4CBF-4288-8796-11F1E7D0DBF1}" type="pres">
      <dgm:prSet presAssocID="{148E1D2B-E993-4559-BA18-9985A5C0499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BC17E7-8DCF-4065-89C1-FE98AB33D21E}" type="pres">
      <dgm:prSet presAssocID="{148E1D2B-E993-4559-BA18-9985A5C0499E}" presName="negativeSpace" presStyleCnt="0"/>
      <dgm:spPr/>
    </dgm:pt>
    <dgm:pt modelId="{69A48DE2-12AF-456B-ACAF-B0498BDE33CB}" type="pres">
      <dgm:prSet presAssocID="{148E1D2B-E993-4559-BA18-9985A5C0499E}" presName="childText" presStyleLbl="conFgAcc1" presStyleIdx="0" presStyleCnt="4">
        <dgm:presLayoutVars>
          <dgm:bulletEnabled val="1"/>
        </dgm:presLayoutVars>
      </dgm:prSet>
      <dgm:spPr/>
    </dgm:pt>
    <dgm:pt modelId="{4AEB1A9F-1BB2-4D35-9A82-AB5C6ED351BD}" type="pres">
      <dgm:prSet presAssocID="{A391C65C-F62B-4ADA-855F-EBF77C4BC18C}" presName="spaceBetweenRectangles" presStyleCnt="0"/>
      <dgm:spPr/>
    </dgm:pt>
    <dgm:pt modelId="{5D3F1478-B613-4972-9FB5-9582A42657DD}" type="pres">
      <dgm:prSet presAssocID="{62CF08AF-D678-48D4-B85C-DF18DDA7ED2F}" presName="parentLin" presStyleCnt="0"/>
      <dgm:spPr/>
    </dgm:pt>
    <dgm:pt modelId="{CB797FDD-A982-4D6A-90FD-0FF4CD0D3EA8}" type="pres">
      <dgm:prSet presAssocID="{62CF08AF-D678-48D4-B85C-DF18DDA7ED2F}" presName="parentLeftMargin" presStyleLbl="node1" presStyleIdx="0" presStyleCnt="4"/>
      <dgm:spPr/>
    </dgm:pt>
    <dgm:pt modelId="{B78BA136-A135-451A-BE1E-2CE488F176EB}" type="pres">
      <dgm:prSet presAssocID="{62CF08AF-D678-48D4-B85C-DF18DDA7ED2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5EDA7AD-F60A-4CFC-A631-D3448D77E89B}" type="pres">
      <dgm:prSet presAssocID="{62CF08AF-D678-48D4-B85C-DF18DDA7ED2F}" presName="negativeSpace" presStyleCnt="0"/>
      <dgm:spPr/>
    </dgm:pt>
    <dgm:pt modelId="{572B3B3B-1CF6-4092-8F17-A6BB7D6B0F4E}" type="pres">
      <dgm:prSet presAssocID="{62CF08AF-D678-48D4-B85C-DF18DDA7ED2F}" presName="childText" presStyleLbl="conFgAcc1" presStyleIdx="1" presStyleCnt="4">
        <dgm:presLayoutVars>
          <dgm:bulletEnabled val="1"/>
        </dgm:presLayoutVars>
      </dgm:prSet>
      <dgm:spPr/>
    </dgm:pt>
    <dgm:pt modelId="{B3A89306-3AC4-49B8-BE74-5AEB23D1F815}" type="pres">
      <dgm:prSet presAssocID="{08067183-8FAE-4968-BC3D-F2D5B3D74DE9}" presName="spaceBetweenRectangles" presStyleCnt="0"/>
      <dgm:spPr/>
    </dgm:pt>
    <dgm:pt modelId="{F97B0F6C-BA74-4DD0-9598-7D1EEE010B4A}" type="pres">
      <dgm:prSet presAssocID="{5A2DB9AB-01AC-4405-87DD-6EBA88739590}" presName="parentLin" presStyleCnt="0"/>
      <dgm:spPr/>
    </dgm:pt>
    <dgm:pt modelId="{6F9B7354-9300-4166-9586-3F0D6A783D42}" type="pres">
      <dgm:prSet presAssocID="{5A2DB9AB-01AC-4405-87DD-6EBA88739590}" presName="parentLeftMargin" presStyleLbl="node1" presStyleIdx="1" presStyleCnt="4"/>
      <dgm:spPr/>
    </dgm:pt>
    <dgm:pt modelId="{AD6E9191-0D9C-4A9B-8893-5E0063AE94E6}" type="pres">
      <dgm:prSet presAssocID="{5A2DB9AB-01AC-4405-87DD-6EBA8873959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4DB8687-463C-415F-8C40-05D7D1937086}" type="pres">
      <dgm:prSet presAssocID="{5A2DB9AB-01AC-4405-87DD-6EBA88739590}" presName="negativeSpace" presStyleCnt="0"/>
      <dgm:spPr/>
    </dgm:pt>
    <dgm:pt modelId="{491C4A13-1A37-40E2-A2E3-B5CE0C154C03}" type="pres">
      <dgm:prSet presAssocID="{5A2DB9AB-01AC-4405-87DD-6EBA88739590}" presName="childText" presStyleLbl="conFgAcc1" presStyleIdx="2" presStyleCnt="4">
        <dgm:presLayoutVars>
          <dgm:bulletEnabled val="1"/>
        </dgm:presLayoutVars>
      </dgm:prSet>
      <dgm:spPr/>
    </dgm:pt>
    <dgm:pt modelId="{A67D30C8-91B3-42FA-B7EE-4E63FA2CB9CF}" type="pres">
      <dgm:prSet presAssocID="{E06A8C34-64CC-4DBE-8037-E352F6355839}" presName="spaceBetweenRectangles" presStyleCnt="0"/>
      <dgm:spPr/>
    </dgm:pt>
    <dgm:pt modelId="{14E24835-01B6-4A9A-BEA1-3E3FCD8B59F0}" type="pres">
      <dgm:prSet presAssocID="{06F9017B-941D-4DCE-9F86-CFAC82B873A1}" presName="parentLin" presStyleCnt="0"/>
      <dgm:spPr/>
    </dgm:pt>
    <dgm:pt modelId="{7E86BC9D-E537-4B19-998F-78677999FDF6}" type="pres">
      <dgm:prSet presAssocID="{06F9017B-941D-4DCE-9F86-CFAC82B873A1}" presName="parentLeftMargin" presStyleLbl="node1" presStyleIdx="2" presStyleCnt="4"/>
      <dgm:spPr/>
    </dgm:pt>
    <dgm:pt modelId="{AD87FFE3-B81D-4F4D-A2C4-6BBD0FF0D766}" type="pres">
      <dgm:prSet presAssocID="{06F9017B-941D-4DCE-9F86-CFAC82B873A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2BDF029-2326-470D-BBB9-D1BE2B743C76}" type="pres">
      <dgm:prSet presAssocID="{06F9017B-941D-4DCE-9F86-CFAC82B873A1}" presName="negativeSpace" presStyleCnt="0"/>
      <dgm:spPr/>
    </dgm:pt>
    <dgm:pt modelId="{0EC0E395-FA94-49C6-B5D9-FB5119B4FB27}" type="pres">
      <dgm:prSet presAssocID="{06F9017B-941D-4DCE-9F86-CFAC82B873A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2AA48D0-26D4-4772-93CA-2F8F0F49FD4D}" type="presOf" srcId="{62CF08AF-D678-48D4-B85C-DF18DDA7ED2F}" destId="{B78BA136-A135-451A-BE1E-2CE488F176EB}" srcOrd="1" destOrd="0" presId="urn:microsoft.com/office/officeart/2005/8/layout/list1"/>
    <dgm:cxn modelId="{20416281-D22A-4E99-BF2A-DE6DF16DC152}" srcId="{3AB15CD3-AD88-4175-AE06-32EEE2EED1AA}" destId="{06F9017B-941D-4DCE-9F86-CFAC82B873A1}" srcOrd="3" destOrd="0" parTransId="{361DF2F1-AAED-46BB-AE60-33776A7A67E5}" sibTransId="{E97C72F5-0107-43D9-8930-FF4AEBA965D4}"/>
    <dgm:cxn modelId="{0436E9D7-7E7A-4A88-B44D-AFC687333AD4}" srcId="{3AB15CD3-AD88-4175-AE06-32EEE2EED1AA}" destId="{148E1D2B-E993-4559-BA18-9985A5C0499E}" srcOrd="0" destOrd="0" parTransId="{D1E28075-9425-4EC0-A0EF-6DF0A902F4F6}" sibTransId="{A391C65C-F62B-4ADA-855F-EBF77C4BC18C}"/>
    <dgm:cxn modelId="{707D0646-2014-4EFC-8B18-C519DF82069F}" type="presOf" srcId="{5A2DB9AB-01AC-4405-87DD-6EBA88739590}" destId="{AD6E9191-0D9C-4A9B-8893-5E0063AE94E6}" srcOrd="1" destOrd="0" presId="urn:microsoft.com/office/officeart/2005/8/layout/list1"/>
    <dgm:cxn modelId="{64B42F5D-F648-45D1-AEFF-674B97B14106}" srcId="{3AB15CD3-AD88-4175-AE06-32EEE2EED1AA}" destId="{5A2DB9AB-01AC-4405-87DD-6EBA88739590}" srcOrd="2" destOrd="0" parTransId="{8597CE25-490C-4002-9CFD-E4124BB88F4D}" sibTransId="{E06A8C34-64CC-4DBE-8037-E352F6355839}"/>
    <dgm:cxn modelId="{BD1380AB-2F28-4488-878A-D08118C94F8D}" type="presOf" srcId="{06F9017B-941D-4DCE-9F86-CFAC82B873A1}" destId="{AD87FFE3-B81D-4F4D-A2C4-6BBD0FF0D766}" srcOrd="1" destOrd="0" presId="urn:microsoft.com/office/officeart/2005/8/layout/list1"/>
    <dgm:cxn modelId="{2BFF212F-156D-42A6-9607-F8E6B18B71D1}" type="presOf" srcId="{3AB15CD3-AD88-4175-AE06-32EEE2EED1AA}" destId="{0D061DB9-8192-44E1-B015-D9D6098C6197}" srcOrd="0" destOrd="0" presId="urn:microsoft.com/office/officeart/2005/8/layout/list1"/>
    <dgm:cxn modelId="{94EAB7F1-83CC-458E-9864-8B47EA85357C}" type="presOf" srcId="{06F9017B-941D-4DCE-9F86-CFAC82B873A1}" destId="{7E86BC9D-E537-4B19-998F-78677999FDF6}" srcOrd="0" destOrd="0" presId="urn:microsoft.com/office/officeart/2005/8/layout/list1"/>
    <dgm:cxn modelId="{CB2037C9-C1AC-4EE7-B850-C28D89C1865C}" type="presOf" srcId="{62CF08AF-D678-48D4-B85C-DF18DDA7ED2F}" destId="{CB797FDD-A982-4D6A-90FD-0FF4CD0D3EA8}" srcOrd="0" destOrd="0" presId="urn:microsoft.com/office/officeart/2005/8/layout/list1"/>
    <dgm:cxn modelId="{259A650E-5B15-40D2-9757-690AFC1FBACF}" type="presOf" srcId="{148E1D2B-E993-4559-BA18-9985A5C0499E}" destId="{9F5E81F2-A060-4F78-AD4F-437B36662B1C}" srcOrd="0" destOrd="0" presId="urn:microsoft.com/office/officeart/2005/8/layout/list1"/>
    <dgm:cxn modelId="{E4486D0B-1C2F-42AE-A936-CEDE4871C21A}" type="presOf" srcId="{5A2DB9AB-01AC-4405-87DD-6EBA88739590}" destId="{6F9B7354-9300-4166-9586-3F0D6A783D42}" srcOrd="0" destOrd="0" presId="urn:microsoft.com/office/officeart/2005/8/layout/list1"/>
    <dgm:cxn modelId="{C0755DBC-D369-4656-B800-17CB1C76A6CB}" srcId="{3AB15CD3-AD88-4175-AE06-32EEE2EED1AA}" destId="{62CF08AF-D678-48D4-B85C-DF18DDA7ED2F}" srcOrd="1" destOrd="0" parTransId="{3CD657D7-FAA7-43E9-A2DD-6DF6029C6706}" sibTransId="{08067183-8FAE-4968-BC3D-F2D5B3D74DE9}"/>
    <dgm:cxn modelId="{FCFA5EDB-8F92-440D-8FB2-0AF5D4C19BF5}" type="presOf" srcId="{148E1D2B-E993-4559-BA18-9985A5C0499E}" destId="{C2DCB902-4CBF-4288-8796-11F1E7D0DBF1}" srcOrd="1" destOrd="0" presId="urn:microsoft.com/office/officeart/2005/8/layout/list1"/>
    <dgm:cxn modelId="{8323DB2B-C279-4FB8-91CE-504A645EFA4C}" type="presParOf" srcId="{0D061DB9-8192-44E1-B015-D9D6098C6197}" destId="{803CB041-3F8D-474B-A42A-D27D10667290}" srcOrd="0" destOrd="0" presId="urn:microsoft.com/office/officeart/2005/8/layout/list1"/>
    <dgm:cxn modelId="{D7B8B27E-0C8E-483B-8A52-D9E7AECAEFC6}" type="presParOf" srcId="{803CB041-3F8D-474B-A42A-D27D10667290}" destId="{9F5E81F2-A060-4F78-AD4F-437B36662B1C}" srcOrd="0" destOrd="0" presId="urn:microsoft.com/office/officeart/2005/8/layout/list1"/>
    <dgm:cxn modelId="{89690115-0EEB-4211-B497-CDB117182412}" type="presParOf" srcId="{803CB041-3F8D-474B-A42A-D27D10667290}" destId="{C2DCB902-4CBF-4288-8796-11F1E7D0DBF1}" srcOrd="1" destOrd="0" presId="urn:microsoft.com/office/officeart/2005/8/layout/list1"/>
    <dgm:cxn modelId="{42D74698-24B2-4700-8000-9909CB3D416D}" type="presParOf" srcId="{0D061DB9-8192-44E1-B015-D9D6098C6197}" destId="{06BC17E7-8DCF-4065-89C1-FE98AB33D21E}" srcOrd="1" destOrd="0" presId="urn:microsoft.com/office/officeart/2005/8/layout/list1"/>
    <dgm:cxn modelId="{F1E46749-DC7E-4424-B468-35A8FBC035C9}" type="presParOf" srcId="{0D061DB9-8192-44E1-B015-D9D6098C6197}" destId="{69A48DE2-12AF-456B-ACAF-B0498BDE33CB}" srcOrd="2" destOrd="0" presId="urn:microsoft.com/office/officeart/2005/8/layout/list1"/>
    <dgm:cxn modelId="{878FBE36-DFFE-4715-8F65-BE03D99DAE85}" type="presParOf" srcId="{0D061DB9-8192-44E1-B015-D9D6098C6197}" destId="{4AEB1A9F-1BB2-4D35-9A82-AB5C6ED351BD}" srcOrd="3" destOrd="0" presId="urn:microsoft.com/office/officeart/2005/8/layout/list1"/>
    <dgm:cxn modelId="{4B571040-6F05-434C-A1A4-F80BB7158347}" type="presParOf" srcId="{0D061DB9-8192-44E1-B015-D9D6098C6197}" destId="{5D3F1478-B613-4972-9FB5-9582A42657DD}" srcOrd="4" destOrd="0" presId="urn:microsoft.com/office/officeart/2005/8/layout/list1"/>
    <dgm:cxn modelId="{C64E690F-276D-45D2-836E-D5AD26629BB8}" type="presParOf" srcId="{5D3F1478-B613-4972-9FB5-9582A42657DD}" destId="{CB797FDD-A982-4D6A-90FD-0FF4CD0D3EA8}" srcOrd="0" destOrd="0" presId="urn:microsoft.com/office/officeart/2005/8/layout/list1"/>
    <dgm:cxn modelId="{3A8E11D1-8C70-4F6E-96EC-9CFDAB2A0B5A}" type="presParOf" srcId="{5D3F1478-B613-4972-9FB5-9582A42657DD}" destId="{B78BA136-A135-451A-BE1E-2CE488F176EB}" srcOrd="1" destOrd="0" presId="urn:microsoft.com/office/officeart/2005/8/layout/list1"/>
    <dgm:cxn modelId="{E3FB69BF-226F-4F67-8ED4-D8AD8CA16DDB}" type="presParOf" srcId="{0D061DB9-8192-44E1-B015-D9D6098C6197}" destId="{B5EDA7AD-F60A-4CFC-A631-D3448D77E89B}" srcOrd="5" destOrd="0" presId="urn:microsoft.com/office/officeart/2005/8/layout/list1"/>
    <dgm:cxn modelId="{08F4C104-2125-4D00-AEEA-5F4333873D5E}" type="presParOf" srcId="{0D061DB9-8192-44E1-B015-D9D6098C6197}" destId="{572B3B3B-1CF6-4092-8F17-A6BB7D6B0F4E}" srcOrd="6" destOrd="0" presId="urn:microsoft.com/office/officeart/2005/8/layout/list1"/>
    <dgm:cxn modelId="{F5280FDE-8E61-41FD-9BF5-F55412DA0A5B}" type="presParOf" srcId="{0D061DB9-8192-44E1-B015-D9D6098C6197}" destId="{B3A89306-3AC4-49B8-BE74-5AEB23D1F815}" srcOrd="7" destOrd="0" presId="urn:microsoft.com/office/officeart/2005/8/layout/list1"/>
    <dgm:cxn modelId="{746C1FFB-0E13-4116-BAD9-529EB2009B2B}" type="presParOf" srcId="{0D061DB9-8192-44E1-B015-D9D6098C6197}" destId="{F97B0F6C-BA74-4DD0-9598-7D1EEE010B4A}" srcOrd="8" destOrd="0" presId="urn:microsoft.com/office/officeart/2005/8/layout/list1"/>
    <dgm:cxn modelId="{E03D0DAE-B621-464A-9D2A-5021DD553476}" type="presParOf" srcId="{F97B0F6C-BA74-4DD0-9598-7D1EEE010B4A}" destId="{6F9B7354-9300-4166-9586-3F0D6A783D42}" srcOrd="0" destOrd="0" presId="urn:microsoft.com/office/officeart/2005/8/layout/list1"/>
    <dgm:cxn modelId="{B8CEEEA8-79AC-4D32-9B2D-2C60AF501BDD}" type="presParOf" srcId="{F97B0F6C-BA74-4DD0-9598-7D1EEE010B4A}" destId="{AD6E9191-0D9C-4A9B-8893-5E0063AE94E6}" srcOrd="1" destOrd="0" presId="urn:microsoft.com/office/officeart/2005/8/layout/list1"/>
    <dgm:cxn modelId="{95B83A68-EC9D-4DAB-A282-A6E382A1A7AF}" type="presParOf" srcId="{0D061DB9-8192-44E1-B015-D9D6098C6197}" destId="{64DB8687-463C-415F-8C40-05D7D1937086}" srcOrd="9" destOrd="0" presId="urn:microsoft.com/office/officeart/2005/8/layout/list1"/>
    <dgm:cxn modelId="{AC9D5603-46CB-4B00-B2E8-0149C1B93BEE}" type="presParOf" srcId="{0D061DB9-8192-44E1-B015-D9D6098C6197}" destId="{491C4A13-1A37-40E2-A2E3-B5CE0C154C03}" srcOrd="10" destOrd="0" presId="urn:microsoft.com/office/officeart/2005/8/layout/list1"/>
    <dgm:cxn modelId="{240EA60C-7161-4440-8CC6-136736DBB650}" type="presParOf" srcId="{0D061DB9-8192-44E1-B015-D9D6098C6197}" destId="{A67D30C8-91B3-42FA-B7EE-4E63FA2CB9CF}" srcOrd="11" destOrd="0" presId="urn:microsoft.com/office/officeart/2005/8/layout/list1"/>
    <dgm:cxn modelId="{E432A834-796D-4023-99BD-60DF87CC417D}" type="presParOf" srcId="{0D061DB9-8192-44E1-B015-D9D6098C6197}" destId="{14E24835-01B6-4A9A-BEA1-3E3FCD8B59F0}" srcOrd="12" destOrd="0" presId="urn:microsoft.com/office/officeart/2005/8/layout/list1"/>
    <dgm:cxn modelId="{A6952225-AFA4-48D1-964A-6C94E3B5169D}" type="presParOf" srcId="{14E24835-01B6-4A9A-BEA1-3E3FCD8B59F0}" destId="{7E86BC9D-E537-4B19-998F-78677999FDF6}" srcOrd="0" destOrd="0" presId="urn:microsoft.com/office/officeart/2005/8/layout/list1"/>
    <dgm:cxn modelId="{DFA43CC3-BF50-4D42-B92B-DBE170A3B33D}" type="presParOf" srcId="{14E24835-01B6-4A9A-BEA1-3E3FCD8B59F0}" destId="{AD87FFE3-B81D-4F4D-A2C4-6BBD0FF0D766}" srcOrd="1" destOrd="0" presId="urn:microsoft.com/office/officeart/2005/8/layout/list1"/>
    <dgm:cxn modelId="{0141AD04-952C-497E-B943-6736F4239818}" type="presParOf" srcId="{0D061DB9-8192-44E1-B015-D9D6098C6197}" destId="{62BDF029-2326-470D-BBB9-D1BE2B743C76}" srcOrd="13" destOrd="0" presId="urn:microsoft.com/office/officeart/2005/8/layout/list1"/>
    <dgm:cxn modelId="{40DBAA40-144D-46CB-97DF-BD824111961B}" type="presParOf" srcId="{0D061DB9-8192-44E1-B015-D9D6098C6197}" destId="{0EC0E395-FA94-49C6-B5D9-FB5119B4FB2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A48DE2-12AF-456B-ACAF-B0498BDE33CB}">
      <dsp:nvSpPr>
        <dsp:cNvPr id="0" name=""/>
        <dsp:cNvSpPr/>
      </dsp:nvSpPr>
      <dsp:spPr>
        <a:xfrm>
          <a:off x="0" y="343308"/>
          <a:ext cx="853430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DCB902-4CBF-4288-8796-11F1E7D0DBF1}">
      <dsp:nvSpPr>
        <dsp:cNvPr id="0" name=""/>
        <dsp:cNvSpPr/>
      </dsp:nvSpPr>
      <dsp:spPr>
        <a:xfrm>
          <a:off x="426715" y="48108"/>
          <a:ext cx="5974014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5804" tIns="0" rIns="22580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Цілі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управлінських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дій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>
        <a:off x="455536" y="76929"/>
        <a:ext cx="5916372" cy="532758"/>
      </dsp:txXfrm>
    </dsp:sp>
    <dsp:sp modelId="{572B3B3B-1CF6-4092-8F17-A6BB7D6B0F4E}">
      <dsp:nvSpPr>
        <dsp:cNvPr id="0" name=""/>
        <dsp:cNvSpPr/>
      </dsp:nvSpPr>
      <dsp:spPr>
        <a:xfrm>
          <a:off x="0" y="1250508"/>
          <a:ext cx="853430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8BA136-A135-451A-BE1E-2CE488F176EB}">
      <dsp:nvSpPr>
        <dsp:cNvPr id="0" name=""/>
        <dsp:cNvSpPr/>
      </dsp:nvSpPr>
      <dsp:spPr>
        <a:xfrm>
          <a:off x="426715" y="955308"/>
          <a:ext cx="5974014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5804" tIns="0" rIns="22580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Планування діяльності та її результатів.</a:t>
          </a:r>
          <a:endParaRPr lang="ru-RU" sz="1800" kern="1200" dirty="0" smtClean="0"/>
        </a:p>
      </dsp:txBody>
      <dsp:txXfrm>
        <a:off x="455536" y="984129"/>
        <a:ext cx="5916372" cy="532758"/>
      </dsp:txXfrm>
    </dsp:sp>
    <dsp:sp modelId="{491C4A13-1A37-40E2-A2E3-B5CE0C154C03}">
      <dsp:nvSpPr>
        <dsp:cNvPr id="0" name=""/>
        <dsp:cNvSpPr/>
      </dsp:nvSpPr>
      <dsp:spPr>
        <a:xfrm>
          <a:off x="0" y="2157708"/>
          <a:ext cx="853430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6E9191-0D9C-4A9B-8893-5E0063AE94E6}">
      <dsp:nvSpPr>
        <dsp:cNvPr id="0" name=""/>
        <dsp:cNvSpPr/>
      </dsp:nvSpPr>
      <dsp:spPr>
        <a:xfrm>
          <a:off x="426715" y="1862508"/>
          <a:ext cx="5974014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5804" tIns="0" rIns="22580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Організація господарську діяльність.</a:t>
          </a:r>
          <a:endParaRPr lang="ru-RU" sz="1800" kern="1200" dirty="0" smtClean="0"/>
        </a:p>
      </dsp:txBody>
      <dsp:txXfrm>
        <a:off x="455536" y="1891329"/>
        <a:ext cx="5916372" cy="532758"/>
      </dsp:txXfrm>
    </dsp:sp>
    <dsp:sp modelId="{0EC0E395-FA94-49C6-B5D9-FB5119B4FB27}">
      <dsp:nvSpPr>
        <dsp:cNvPr id="0" name=""/>
        <dsp:cNvSpPr/>
      </dsp:nvSpPr>
      <dsp:spPr>
        <a:xfrm>
          <a:off x="0" y="3064908"/>
          <a:ext cx="853430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87FFE3-B81D-4F4D-A2C4-6BBD0FF0D766}">
      <dsp:nvSpPr>
        <dsp:cNvPr id="0" name=""/>
        <dsp:cNvSpPr/>
      </dsp:nvSpPr>
      <dsp:spPr>
        <a:xfrm>
          <a:off x="426715" y="2769708"/>
          <a:ext cx="5974014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5804" tIns="0" rIns="22580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Контроль за веденням діяльності, досягненням планових результатів.</a:t>
          </a:r>
          <a:endParaRPr lang="ru-RU" sz="1800" kern="1200" dirty="0"/>
        </a:p>
      </dsp:txBody>
      <dsp:txXfrm>
        <a:off x="455536" y="2798529"/>
        <a:ext cx="5916372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51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/>
              </a:p>
            </p:txBody>
          </p:sp>
        </p:grp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51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51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uk-UA"/>
              </a:p>
            </p:txBody>
          </p:sp>
        </p:grp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65FA068-98A7-4755-AAE8-1C30B115B0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402A7-F397-4EF4-AB4F-1153908085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460FD4-6EBE-40C1-8226-4773B5E39C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6EFDD-511A-49F5-A84A-2A04778565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A23EF-5F8C-448C-8042-E7985EDF0A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146E14-1982-4705-A90E-598DE1EE65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5CC2B-FF37-464F-91E6-54C6856D4C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D4B22-599D-4659-A74A-B094C4F1EF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3DD73-DEC4-4D17-A4B0-62A9EF0FE3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0BD09-D7E8-4F94-B172-EABA4A5779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28994-D62A-4B8D-8E60-BE78D300B1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uk-UA" sz="240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uk-UA" sz="24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uk-UA" sz="24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uk-UA" sz="24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uk-UA" sz="24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uk-UA" sz="24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uk-UA" sz="2400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45F98C-DF38-4F95-966C-66E62870045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Тема 1. Теорія та методологія бізнес-менеджменту та </a:t>
            </a:r>
            <a:r>
              <a:rPr lang="uk-UA" b="1" dirty="0" smtClean="0"/>
              <a:t>адміністрування</a:t>
            </a:r>
            <a:endParaRPr lang="ru-RU" b="1" u="sng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/>
              <a:t>ТЕМА 1</a:t>
            </a:r>
            <a:endParaRPr lang="ru-RU" b="1" dirty="0"/>
          </a:p>
        </p:txBody>
      </p:sp>
      <p:pic>
        <p:nvPicPr>
          <p:cNvPr id="14337" name="Picture 1" descr="C:\Users\Orest\Desktop\b60bfbae-27f2-4734-96d8-15f4446d3cb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501008"/>
            <a:ext cx="4522787" cy="2998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Погляди на сутність менеджменту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dirty="0"/>
              <a:t>2) </a:t>
            </a:r>
            <a:r>
              <a:rPr lang="uk-UA" dirty="0" smtClean="0"/>
              <a:t>менеджмент </a:t>
            </a:r>
            <a:r>
              <a:rPr lang="uk-UA" dirty="0"/>
              <a:t>- це процес досягнення мети організації за допомогою інших людей. </a:t>
            </a:r>
            <a:endParaRPr lang="en-US" dirty="0"/>
          </a:p>
          <a:p>
            <a:pPr marL="609600" indent="-609600">
              <a:buFont typeface="Wingdings" pitchFamily="2" charset="2"/>
              <a:buNone/>
            </a:pPr>
            <a:r>
              <a:rPr lang="uk-UA" dirty="0"/>
              <a:t>Тому, головне для менеджера - це мистецтво спілкування з людьми та керування ними;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Погляди на сутність менеджменту: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dirty="0"/>
              <a:t>3) </a:t>
            </a:r>
            <a:r>
              <a:rPr lang="uk-UA" dirty="0" smtClean="0"/>
              <a:t>менеджмент </a:t>
            </a:r>
            <a:r>
              <a:rPr lang="uk-UA" dirty="0"/>
              <a:t>- процес прийняття раціональних рішень. </a:t>
            </a:r>
            <a:endParaRPr lang="en-US" dirty="0"/>
          </a:p>
          <a:p>
            <a:pPr marL="609600" indent="-609600">
              <a:buFont typeface="Wingdings" pitchFamily="2" charset="2"/>
              <a:buNone/>
            </a:pPr>
            <a:r>
              <a:rPr lang="uk-UA" dirty="0"/>
              <a:t>Тому, головне завдання менеджера - це пошук оптимальних управлінських рішень за допомогою математичних моделей та на основі використання системи наукових знань.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Погляди на сутність менеджменту</a:t>
            </a:r>
            <a:endParaRPr lang="uk-UA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 i="1" dirty="0"/>
              <a:t>У широкому розумінні </a:t>
            </a:r>
            <a:r>
              <a:rPr lang="uk-UA" b="1" i="1" dirty="0"/>
              <a:t>менеджмент</a:t>
            </a:r>
            <a:r>
              <a:rPr lang="uk-UA" dirty="0"/>
              <a:t> - це вміння досягати поставлених цілей, використовуючи працю, інтелект та мотиви поведінки інших людей</a:t>
            </a:r>
            <a:r>
              <a:rPr lang="ru-RU" dirty="0"/>
              <a:t>.</a:t>
            </a:r>
            <a:r>
              <a:rPr lang="uk-UA" dirty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00808"/>
            <a:ext cx="8748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  <a:p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/>
              <a:t>бізнесом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у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, без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неможливе</a:t>
            </a:r>
            <a:r>
              <a:rPr lang="ru-RU" dirty="0"/>
              <a:t> 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комерційної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 Для </a:t>
            </a:r>
            <a:r>
              <a:rPr lang="ru-RU" dirty="0" err="1"/>
              <a:t>здійснення</a:t>
            </a:r>
            <a:r>
              <a:rPr lang="ru-RU" dirty="0"/>
              <a:t> грамотного менеджменту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23728" y="165398"/>
            <a:ext cx="55692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err="1">
                <a:latin typeface="+mj-lt"/>
                <a:ea typeface="+mj-ea"/>
                <a:cs typeface="+mj-cs"/>
              </a:rPr>
              <a:t>Елементи</a:t>
            </a:r>
            <a:r>
              <a:rPr lang="ru-RU" sz="3600" b="1" dirty="0">
                <a:latin typeface="+mj-lt"/>
                <a:ea typeface="+mj-ea"/>
                <a:cs typeface="+mj-cs"/>
              </a:rPr>
              <a:t> </a:t>
            </a:r>
            <a:r>
              <a:rPr lang="ru-RU" sz="3600" b="1" dirty="0" err="1">
                <a:latin typeface="+mj-lt"/>
                <a:ea typeface="+mj-ea"/>
                <a:cs typeface="+mj-cs"/>
              </a:rPr>
              <a:t>системи</a:t>
            </a:r>
            <a:r>
              <a:rPr lang="ru-RU" sz="3600" b="1" dirty="0">
                <a:latin typeface="+mj-lt"/>
                <a:ea typeface="+mj-ea"/>
                <a:cs typeface="+mj-cs"/>
              </a:rPr>
              <a:t> </a:t>
            </a:r>
            <a:r>
              <a:rPr lang="ru-RU" sz="3600" b="1" dirty="0" err="1">
                <a:latin typeface="+mj-lt"/>
                <a:ea typeface="+mj-ea"/>
                <a:cs typeface="+mj-cs"/>
              </a:rPr>
              <a:t>бізнес</a:t>
            </a:r>
            <a:r>
              <a:rPr lang="ru-RU" sz="3600" b="1" dirty="0">
                <a:latin typeface="+mj-lt"/>
                <a:ea typeface="+mj-ea"/>
                <a:cs typeface="+mj-cs"/>
              </a:rPr>
              <a:t>-менеджменту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66979164"/>
              </p:ext>
            </p:extLst>
          </p:nvPr>
        </p:nvGraphicFramePr>
        <p:xfrm>
          <a:off x="430180" y="2908327"/>
          <a:ext cx="8534307" cy="3617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1468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9832" y="1757797"/>
            <a:ext cx="6061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зазнають</a:t>
            </a:r>
            <a:r>
              <a:rPr lang="ru-RU" dirty="0"/>
              <a:t> краху через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логічних</a:t>
            </a:r>
            <a:r>
              <a:rPr lang="ru-RU" dirty="0"/>
              <a:t> та </a:t>
            </a:r>
            <a:r>
              <a:rPr lang="ru-RU" dirty="0" err="1"/>
              <a:t>послідовних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 Будь-яке </a:t>
            </a:r>
            <a:r>
              <a:rPr lang="ru-RU" dirty="0" err="1"/>
              <a:t>управління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поштовх</a:t>
            </a:r>
            <a:r>
              <a:rPr lang="ru-RU" dirty="0"/>
              <a:t>, </a:t>
            </a:r>
            <a:r>
              <a:rPr lang="ru-RU" dirty="0" err="1"/>
              <a:t>поступ</a:t>
            </a:r>
            <a:r>
              <a:rPr lang="ru-RU" dirty="0"/>
              <a:t> до </a:t>
            </a:r>
            <a:r>
              <a:rPr lang="ru-RU" dirty="0" err="1"/>
              <a:t>потрібної</a:t>
            </a:r>
            <a:r>
              <a:rPr lang="ru-RU" dirty="0"/>
              <a:t> планки.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відсутня</a:t>
            </a:r>
            <a:r>
              <a:rPr lang="ru-RU" dirty="0"/>
              <a:t>, те й система </a:t>
            </a:r>
            <a:r>
              <a:rPr lang="ru-RU" dirty="0" err="1"/>
              <a:t>руйнується</a:t>
            </a:r>
            <a:r>
              <a:rPr lang="ru-RU" dirty="0"/>
              <a:t>. </a:t>
            </a:r>
            <a:r>
              <a:rPr lang="ru-RU" dirty="0" err="1"/>
              <a:t>Іншими</a:t>
            </a:r>
            <a:r>
              <a:rPr lang="ru-RU" dirty="0"/>
              <a:t> словами, </a:t>
            </a:r>
            <a:r>
              <a:rPr lang="ru-RU" dirty="0" err="1"/>
              <a:t>керівник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повинен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усвідомлювати</a:t>
            </a:r>
            <a:r>
              <a:rPr lang="ru-RU" dirty="0"/>
              <a:t>,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63689" y="320288"/>
            <a:ext cx="5094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err="1">
                <a:latin typeface="+mj-lt"/>
                <a:ea typeface="+mj-ea"/>
                <a:cs typeface="+mj-cs"/>
              </a:rPr>
              <a:t>Цілі</a:t>
            </a:r>
            <a:r>
              <a:rPr lang="ru-RU" sz="3600" b="1" dirty="0">
                <a:latin typeface="+mj-lt"/>
                <a:ea typeface="+mj-ea"/>
                <a:cs typeface="+mj-cs"/>
              </a:rPr>
              <a:t> </a:t>
            </a:r>
            <a:r>
              <a:rPr lang="ru-RU" sz="3600" b="1" dirty="0" err="1">
                <a:latin typeface="+mj-lt"/>
                <a:ea typeface="+mj-ea"/>
                <a:cs typeface="+mj-cs"/>
              </a:rPr>
              <a:t>управління</a:t>
            </a:r>
            <a:r>
              <a:rPr lang="ru-RU" sz="3600" b="1" dirty="0">
                <a:latin typeface="+mj-lt"/>
                <a:ea typeface="+mj-ea"/>
                <a:cs typeface="+mj-cs"/>
              </a:rPr>
              <a:t> </a:t>
            </a:r>
            <a:r>
              <a:rPr lang="ru-RU" sz="3600" b="1" dirty="0" err="1">
                <a:latin typeface="+mj-lt"/>
                <a:ea typeface="+mj-ea"/>
                <a:cs typeface="+mj-cs"/>
              </a:rPr>
              <a:t>бізнесом</a:t>
            </a:r>
            <a:endParaRPr lang="ru-RU" sz="36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78850" name="Picture 2" descr="Планирование деятельности и ее результатов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70" y="3818331"/>
            <a:ext cx="4119675" cy="2745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4716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88640"/>
            <a:ext cx="80283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 smtClean="0">
              <a:latin typeface="+mj-lt"/>
              <a:ea typeface="+mj-ea"/>
              <a:cs typeface="+mj-cs"/>
            </a:endParaRPr>
          </a:p>
          <a:p>
            <a:pPr algn="ctr"/>
            <a:r>
              <a:rPr lang="ru-RU" sz="3600" b="1" dirty="0" err="1" smtClean="0">
                <a:latin typeface="+mj-lt"/>
                <a:ea typeface="+mj-ea"/>
                <a:cs typeface="+mj-cs"/>
              </a:rPr>
              <a:t>Існує</a:t>
            </a:r>
            <a:r>
              <a:rPr lang="ru-RU" sz="3600" b="1" dirty="0" smtClean="0">
                <a:latin typeface="+mj-lt"/>
                <a:ea typeface="+mj-ea"/>
                <a:cs typeface="+mj-cs"/>
              </a:rPr>
              <a:t> </a:t>
            </a:r>
            <a:r>
              <a:rPr lang="ru-RU" sz="3600" b="1" dirty="0" err="1">
                <a:latin typeface="+mj-lt"/>
                <a:ea typeface="+mj-ea"/>
                <a:cs typeface="+mj-cs"/>
              </a:rPr>
              <a:t>кілька</a:t>
            </a:r>
            <a:r>
              <a:rPr lang="ru-RU" sz="3600" b="1" dirty="0">
                <a:latin typeface="+mj-lt"/>
                <a:ea typeface="+mj-ea"/>
                <a:cs typeface="+mj-cs"/>
              </a:rPr>
              <a:t> </a:t>
            </a:r>
            <a:r>
              <a:rPr lang="ru-RU" sz="3600" b="1" dirty="0" err="1">
                <a:latin typeface="+mj-lt"/>
                <a:ea typeface="+mj-ea"/>
                <a:cs typeface="+mj-cs"/>
              </a:rPr>
              <a:t>видів</a:t>
            </a:r>
            <a:r>
              <a:rPr lang="ru-RU" sz="3600" b="1" dirty="0">
                <a:latin typeface="+mj-lt"/>
                <a:ea typeface="+mj-ea"/>
                <a:cs typeface="+mj-cs"/>
              </a:rPr>
              <a:t> </a:t>
            </a:r>
            <a:r>
              <a:rPr lang="ru-RU" sz="3600" b="1" dirty="0" err="1">
                <a:latin typeface="+mj-lt"/>
                <a:ea typeface="+mj-ea"/>
                <a:cs typeface="+mj-cs"/>
              </a:rPr>
              <a:t>цілей</a:t>
            </a:r>
            <a:r>
              <a:rPr lang="ru-RU" sz="3600" b="1" dirty="0">
                <a:latin typeface="+mj-lt"/>
                <a:ea typeface="+mj-ea"/>
                <a:cs typeface="+mj-cs"/>
              </a:rPr>
              <a:t>:</a:t>
            </a:r>
          </a:p>
          <a:p>
            <a:endParaRPr lang="ru-RU" dirty="0"/>
          </a:p>
          <a:p>
            <a:r>
              <a:rPr lang="ru-RU" b="1" i="1" u="sng" dirty="0"/>
              <a:t> </a:t>
            </a:r>
            <a:endParaRPr lang="ru-RU" b="1" i="1" u="sng" dirty="0" smtClean="0"/>
          </a:p>
          <a:p>
            <a:endParaRPr lang="ru-RU" b="1" i="1" u="sng" dirty="0" smtClean="0"/>
          </a:p>
          <a:p>
            <a:r>
              <a:rPr lang="ru-RU" b="1" i="1" u="sng" dirty="0" err="1" smtClean="0"/>
              <a:t>Основні</a:t>
            </a:r>
            <a:r>
              <a:rPr lang="ru-RU" b="1" i="1" u="sng" dirty="0" smtClean="0"/>
              <a:t> </a:t>
            </a:r>
            <a:r>
              <a:rPr lang="ru-RU" b="1" i="1" u="sng" dirty="0" err="1"/>
              <a:t>цілі</a:t>
            </a:r>
            <a:r>
              <a:rPr lang="ru-RU" b="1" i="1" u="sng" dirty="0"/>
              <a:t>. </a:t>
            </a:r>
            <a:r>
              <a:rPr lang="ru-RU" dirty="0"/>
              <a:t>До них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глобальне</a:t>
            </a:r>
            <a:r>
              <a:rPr lang="ru-RU" dirty="0"/>
              <a:t>, вони є основою </a:t>
            </a:r>
            <a:r>
              <a:rPr lang="ru-RU" dirty="0" err="1"/>
              <a:t>існуючої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бізнесом</a:t>
            </a:r>
            <a:r>
              <a:rPr lang="ru-RU" dirty="0"/>
              <a:t>.</a:t>
            </a:r>
          </a:p>
          <a:p>
            <a:r>
              <a:rPr lang="ru-RU" dirty="0"/>
              <a:t> </a:t>
            </a:r>
          </a:p>
          <a:p>
            <a:endParaRPr lang="ru-RU" dirty="0"/>
          </a:p>
          <a:p>
            <a:r>
              <a:rPr lang="ru-RU" b="1" i="1" u="sng" dirty="0" err="1"/>
              <a:t>Другорядні</a:t>
            </a:r>
            <a:r>
              <a:rPr lang="ru-RU" b="1" i="1" u="sng" dirty="0"/>
              <a:t> </a:t>
            </a:r>
            <a:r>
              <a:rPr lang="ru-RU" b="1" i="1" u="sng" dirty="0" err="1"/>
              <a:t>цілі</a:t>
            </a:r>
            <a:r>
              <a:rPr lang="ru-RU" b="1" i="1" u="sng" dirty="0"/>
              <a:t>. </a:t>
            </a:r>
            <a:r>
              <a:rPr lang="ru-RU" dirty="0"/>
              <a:t>Вони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супроводжувати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та шлях до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не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в рамках </a:t>
            </a:r>
            <a:r>
              <a:rPr lang="ru-RU" dirty="0" err="1"/>
              <a:t>системи</a:t>
            </a:r>
            <a:r>
              <a:rPr lang="ru-RU" dirty="0"/>
              <a:t> менеджменту.</a:t>
            </a:r>
          </a:p>
          <a:p>
            <a:r>
              <a:rPr lang="ru-RU" dirty="0"/>
              <a:t> </a:t>
            </a:r>
          </a:p>
          <a:p>
            <a:r>
              <a:rPr lang="ru-RU" dirty="0" smtClean="0"/>
              <a:t> </a:t>
            </a:r>
            <a:r>
              <a:rPr lang="ru-RU" b="1" i="1" u="sng" dirty="0" err="1" smtClean="0"/>
              <a:t>Кінцеві</a:t>
            </a:r>
            <a:r>
              <a:rPr lang="ru-RU" b="1" i="1" u="sng" dirty="0" smtClean="0"/>
              <a:t> </a:t>
            </a:r>
            <a:r>
              <a:rPr lang="ru-RU" b="1" i="1" u="sng" dirty="0" err="1"/>
              <a:t>цілі</a:t>
            </a:r>
            <a:r>
              <a:rPr lang="ru-RU" b="1" i="1" u="sng" dirty="0"/>
              <a:t>.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словами, </a:t>
            </a:r>
            <a:r>
              <a:rPr lang="ru-RU" dirty="0" err="1"/>
              <a:t>це</a:t>
            </a:r>
            <a:r>
              <a:rPr lang="ru-RU" dirty="0"/>
              <a:t>,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за </a:t>
            </a:r>
            <a:r>
              <a:rPr lang="ru-RU" dirty="0" err="1"/>
              <a:t>підсумками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До них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віднести</a:t>
            </a:r>
            <a:r>
              <a:rPr lang="ru-RU" dirty="0"/>
              <a:t> </a:t>
            </a:r>
            <a:r>
              <a:rPr lang="ru-RU" dirty="0" err="1"/>
              <a:t>максимізацію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в </a:t>
            </a:r>
            <a:r>
              <a:rPr lang="ru-RU" dirty="0" err="1"/>
              <a:t>перспективі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продажу,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філій</a:t>
            </a:r>
            <a:r>
              <a:rPr lang="ru-RU" dirty="0"/>
              <a:t> та </a:t>
            </a:r>
            <a:r>
              <a:rPr lang="ru-RU" dirty="0" err="1"/>
              <a:t>інше</a:t>
            </a:r>
            <a:r>
              <a:rPr lang="ru-RU" dirty="0"/>
              <a:t>.</a:t>
            </a:r>
          </a:p>
          <a:p>
            <a:r>
              <a:rPr lang="ru-RU" dirty="0"/>
              <a:t> </a:t>
            </a:r>
          </a:p>
          <a:p>
            <a:r>
              <a:rPr lang="ru-RU" b="1" i="1" u="sng" dirty="0" err="1"/>
              <a:t>Проміжні</a:t>
            </a:r>
            <a:r>
              <a:rPr lang="ru-RU" b="1" i="1" u="sng" dirty="0"/>
              <a:t> </a:t>
            </a:r>
            <a:r>
              <a:rPr lang="ru-RU" b="1" i="1" u="sng" dirty="0" err="1"/>
              <a:t>цілі</a:t>
            </a:r>
            <a:r>
              <a:rPr lang="ru-RU" b="1" i="1" u="sng" dirty="0"/>
              <a:t>.</a:t>
            </a:r>
            <a:r>
              <a:rPr lang="ru-RU" dirty="0"/>
              <a:t> Вони </a:t>
            </a:r>
            <a:r>
              <a:rPr lang="ru-RU" dirty="0" err="1"/>
              <a:t>виникають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і є </a:t>
            </a:r>
            <a:r>
              <a:rPr lang="ru-RU" dirty="0" err="1"/>
              <a:t>етапами</a:t>
            </a:r>
            <a:r>
              <a:rPr lang="ru-RU" dirty="0"/>
              <a:t> у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6502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838200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chemeClr val="tx1"/>
                </a:solidFill>
              </a:rPr>
              <a:t>Менеджери </a:t>
            </a:r>
            <a:r>
              <a:rPr lang="uk-UA" sz="3600" b="1" dirty="0">
                <a:solidFill>
                  <a:schemeClr val="tx1"/>
                </a:solidFill>
              </a:rPr>
              <a:t>в організації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Директор, керівник групи, начальник, завідувач тощо - всі ці слова позначають посади. Люди, які обіймають ці посади можуть бути об’єднані загальним поняттям «менеджер», оскільки можна визначити наступні спільні для них </a:t>
            </a:r>
            <a:r>
              <a:rPr lang="uk-UA" b="1" i="1"/>
              <a:t>ознаки діяльності</a:t>
            </a:r>
            <a:r>
              <a:rPr lang="uk-UA"/>
              <a:t>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>
                <a:solidFill>
                  <a:schemeClr val="tx1"/>
                </a:solidFill>
              </a:rPr>
              <a:t>Спільні </a:t>
            </a:r>
            <a:r>
              <a:rPr lang="uk-UA" sz="3600" b="1" i="1">
                <a:solidFill>
                  <a:schemeClr val="tx1"/>
                </a:solidFill>
              </a:rPr>
              <a:t>ознаки діяльності менеджера</a:t>
            </a:r>
            <a:r>
              <a:rPr lang="uk-UA" sz="3600">
                <a:solidFill>
                  <a:schemeClr val="tx1"/>
                </a:solidFill>
              </a:rPr>
              <a:t>:</a:t>
            </a:r>
            <a:endParaRPr lang="ru-RU" sz="3600">
              <a:solidFill>
                <a:schemeClr val="tx1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uk-UA" sz="2800"/>
              <a:t>менеджер керує роботою одного або кількох співробітників організації;</a:t>
            </a:r>
          </a:p>
          <a:p>
            <a:pPr marL="609600" indent="-609600"/>
            <a:r>
              <a:rPr lang="uk-UA" sz="2800"/>
              <a:t>менеджер управляє частиною або всією організацією, в якій він працює;</a:t>
            </a:r>
          </a:p>
          <a:p>
            <a:pPr marL="609600" indent="-609600"/>
            <a:r>
              <a:rPr lang="uk-UA" sz="2800"/>
              <a:t>менеджер отримує певні повноваження та приймає в межах цих повноважень рішення, які будуть мати наслідки для інших співробітників організації.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 b="1" i="1"/>
              <a:t>Менеджер</a:t>
            </a:r>
            <a:r>
              <a:rPr lang="uk-UA"/>
              <a:t> – це людина, яка займає постійну керуючу посаду, наділена повноваженнями і приймає в їх межах рішення за певними видами діяльності організації.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/>
              <a:t>сфери менеджменту</a:t>
            </a:r>
            <a:r>
              <a:rPr lang="uk-UA"/>
              <a:t>:</a:t>
            </a:r>
            <a:r>
              <a:rPr lang="ru-RU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uk-UA" sz="2800"/>
              <a:t>виробничий менеджмент;</a:t>
            </a:r>
          </a:p>
          <a:p>
            <a:pPr marL="609600" indent="-609600"/>
            <a:r>
              <a:rPr lang="uk-UA" sz="2800"/>
              <a:t>фінансовий менеджмент;</a:t>
            </a:r>
          </a:p>
          <a:p>
            <a:pPr marL="609600" indent="-609600"/>
            <a:r>
              <a:rPr lang="uk-UA" sz="2800"/>
              <a:t>управління персоналом;</a:t>
            </a:r>
          </a:p>
          <a:p>
            <a:pPr marL="609600" indent="-609600"/>
            <a:r>
              <a:rPr lang="uk-UA" sz="2800"/>
              <a:t>управління дослідженнями та розробками;</a:t>
            </a:r>
          </a:p>
          <a:p>
            <a:pPr marL="609600" indent="-609600"/>
            <a:r>
              <a:rPr lang="uk-UA" sz="2800"/>
              <a:t>фінансовий облік;</a:t>
            </a:r>
          </a:p>
          <a:p>
            <a:pPr marL="609600" indent="-609600"/>
            <a:r>
              <a:rPr lang="uk-UA" sz="2800"/>
              <a:t>маркетинг;</a:t>
            </a:r>
          </a:p>
          <a:p>
            <a:pPr marL="609600" indent="-609600"/>
            <a:r>
              <a:rPr lang="uk-UA" sz="2800"/>
              <a:t>загальна адміністрація.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622399"/>
          </a:xfrm>
        </p:spPr>
        <p:txBody>
          <a:bodyPr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Історія: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496944" cy="5256584"/>
          </a:xfrm>
        </p:spPr>
        <p:txBody>
          <a:bodyPr anchor="ctr"/>
          <a:lstStyle/>
          <a:p>
            <a:r>
              <a:rPr lang="uk-UA" sz="2400" dirty="0" smtClean="0"/>
              <a:t>Термін </a:t>
            </a:r>
            <a:r>
              <a:rPr lang="uk-UA" sz="2400" b="1" dirty="0" smtClean="0"/>
              <a:t>менеджмент</a:t>
            </a:r>
            <a:r>
              <a:rPr lang="uk-UA" sz="2400" dirty="0" smtClean="0"/>
              <a:t> утворився від англійського дієслова </a:t>
            </a:r>
            <a:r>
              <a:rPr lang="uk-UA" sz="2400" i="1" dirty="0" err="1" smtClean="0"/>
              <a:t>to</a:t>
            </a:r>
            <a:r>
              <a:rPr lang="uk-UA" sz="2400" i="1" dirty="0" smtClean="0"/>
              <a:t> </a:t>
            </a:r>
            <a:r>
              <a:rPr lang="uk-UA" sz="2400" i="1" dirty="0" err="1" smtClean="0"/>
              <a:t>manage</a:t>
            </a:r>
            <a:r>
              <a:rPr lang="uk-UA" sz="2400" dirty="0" smtClean="0"/>
              <a:t> (керувати), яке, в свою чергу, походить від кореня лат. слова </a:t>
            </a:r>
            <a:r>
              <a:rPr lang="uk-UA" sz="2400" i="1" dirty="0" err="1" smtClean="0"/>
              <a:t>manus</a:t>
            </a:r>
            <a:r>
              <a:rPr lang="uk-UA" sz="2400" dirty="0" smtClean="0"/>
              <a:t> (рука).</a:t>
            </a:r>
          </a:p>
          <a:p>
            <a:r>
              <a:rPr lang="uk-UA" sz="2400" dirty="0" smtClean="0"/>
              <a:t>У часи становлення капіталізму і первинного накопичення капіталу процвітало фінансове підприємництво, а пізніше - промислове. У середині ХIХ століття бізнес придбав нові форми. Якщо до цього одноосібним управлінцем був господар, то у часи бурхливого промислового зростання структура значно змінилася.</a:t>
            </a:r>
            <a:br>
              <a:rPr lang="uk-UA" sz="2400" dirty="0" smtClean="0"/>
            </a:br>
            <a:r>
              <a:rPr lang="uk-UA" sz="2400" dirty="0" smtClean="0"/>
              <a:t>Саме на цьому етапі і почав розвиватися менеджмент в тому вигляді, в якому мі звикли сприймати це слово.</a:t>
            </a:r>
          </a:p>
          <a:p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/>
              <a:t>Менеджер може:	</a:t>
            </a:r>
          </a:p>
          <a:p>
            <a:r>
              <a:rPr lang="uk-UA"/>
              <a:t>керувати будь-якою зі сфер (або її частиною);</a:t>
            </a:r>
          </a:p>
          <a:p>
            <a:r>
              <a:rPr lang="uk-UA"/>
              <a:t>керувати кількома одразу;</a:t>
            </a:r>
          </a:p>
          <a:p>
            <a:r>
              <a:rPr lang="uk-UA"/>
              <a:t>керувати всією організацією в цілому.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800">
                <a:solidFill>
                  <a:schemeClr val="tx1"/>
                </a:solidFill>
              </a:rPr>
              <a:t>У залежності від кількості компонент (сфер) організації, якими управляє менеджер, розрізняють </a:t>
            </a:r>
            <a:r>
              <a:rPr lang="uk-UA" sz="2800" b="1" i="1">
                <a:solidFill>
                  <a:schemeClr val="tx1"/>
                </a:solidFill>
              </a:rPr>
              <a:t>три рівні менеджменту</a:t>
            </a:r>
            <a:r>
              <a:rPr lang="uk-UA" sz="2800">
                <a:solidFill>
                  <a:schemeClr val="tx1"/>
                </a:solidFill>
              </a:rPr>
              <a:t>:</a:t>
            </a:r>
            <a:endParaRPr lang="ru-RU" sz="2800">
              <a:solidFill>
                <a:schemeClr val="tx1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  <a:p>
            <a:endParaRPr lang="uk-UA"/>
          </a:p>
          <a:p>
            <a:r>
              <a:rPr lang="uk-UA"/>
              <a:t>вищий;</a:t>
            </a:r>
          </a:p>
          <a:p>
            <a:r>
              <a:rPr lang="uk-UA"/>
              <a:t>середній;</a:t>
            </a:r>
          </a:p>
          <a:p>
            <a:r>
              <a:rPr lang="uk-UA"/>
              <a:t>нижчий.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622300"/>
          </a:xfrm>
        </p:spPr>
        <p:txBody>
          <a:bodyPr/>
          <a:lstStyle/>
          <a:p>
            <a:pPr algn="ctr"/>
            <a:r>
              <a:rPr lang="uk-UA" sz="2800">
                <a:solidFill>
                  <a:schemeClr val="tx1"/>
                </a:solidFill>
              </a:rPr>
              <a:t>Співвідношення сфер і рівнів менеджменту</a:t>
            </a:r>
            <a:r>
              <a:rPr lang="ru-RU" sz="4000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042988" y="981075"/>
          <a:ext cx="7921625" cy="525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0" name="Точечный рисунок" r:id="rId3" imgW="9659698" imgH="5772956" progId="PBrush">
                  <p:embed/>
                </p:oleObj>
              </mc:Choice>
              <mc:Fallback>
                <p:oleObj name="Точечный рисунок" r:id="rId3" imgW="9659698" imgH="5772956" progId="PBrush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981075"/>
                        <a:ext cx="7921625" cy="525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/>
              <a:t>Вищий рівень</a:t>
            </a:r>
            <a:endParaRPr lang="ru-RU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600"/>
              <a:t>До </a:t>
            </a:r>
            <a:r>
              <a:rPr lang="uk-UA" sz="2600" b="1" i="1"/>
              <a:t>вищого рівня</a:t>
            </a:r>
            <a:r>
              <a:rPr lang="uk-UA" sz="2600"/>
              <a:t> відноситься невелика група основних керівників організації: президент (директор), віце-президенти (заступники), головний виконавчий директор.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600" u="sng"/>
              <a:t>На вищому рівні менеджменту:</a:t>
            </a:r>
          </a:p>
          <a:p>
            <a:pPr>
              <a:lnSpc>
                <a:spcPct val="80000"/>
              </a:lnSpc>
            </a:pPr>
            <a:r>
              <a:rPr lang="uk-UA" sz="2600"/>
              <a:t>формулюється місія та встановлюються організаційні цілі;</a:t>
            </a:r>
          </a:p>
          <a:p>
            <a:pPr>
              <a:lnSpc>
                <a:spcPct val="80000"/>
              </a:lnSpc>
            </a:pPr>
            <a:r>
              <a:rPr lang="uk-UA" sz="2600"/>
              <a:t>визначається загальнокорпоративна стратегія та основні задачі щодо її реалізації;</a:t>
            </a:r>
          </a:p>
          <a:p>
            <a:pPr>
              <a:lnSpc>
                <a:spcPct val="80000"/>
              </a:lnSpc>
            </a:pPr>
            <a:r>
              <a:rPr lang="uk-UA" sz="2600"/>
              <a:t>приймаються рішення щодо виходу на нові ринки, випуску нової продукції, залучення інвестицій, напрямків досліджень та розробок тощо.</a:t>
            </a:r>
            <a:endParaRPr lang="ru-RU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/>
              <a:t>Середній рівень</a:t>
            </a:r>
            <a:endParaRPr 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600"/>
              <a:t>До </a:t>
            </a:r>
            <a:r>
              <a:rPr lang="uk-UA" sz="2600" b="1" i="1"/>
              <a:t>середнього рівня менеджменту</a:t>
            </a:r>
            <a:r>
              <a:rPr lang="uk-UA" sz="2600"/>
              <a:t> належать керівники виробничих та функціональних підрозділів організації.</a:t>
            </a:r>
          </a:p>
          <a:p>
            <a:pPr>
              <a:lnSpc>
                <a:spcPct val="80000"/>
              </a:lnSpc>
            </a:pPr>
            <a:r>
              <a:rPr lang="uk-UA" sz="2600"/>
              <a:t>Вони є відповідальним за розробку та реалізацію оперативних планів та процедур впровадження тих рішень, які були прийняті вищим керівництвом організації.</a:t>
            </a:r>
          </a:p>
          <a:p>
            <a:pPr>
              <a:lnSpc>
                <a:spcPct val="80000"/>
              </a:lnSpc>
            </a:pPr>
            <a:r>
              <a:rPr lang="uk-UA" sz="2600"/>
              <a:t>Менеджери середнього рівня мають досить широку свободу дій щодо реалізації планів. Вони, наприклад, самостійно визначають: скільки необхідно найняти нових робітників; яке нове обладнання придбати; як використовувати засоби масової інформації для реклами тощо. </a:t>
            </a:r>
            <a:endParaRPr lang="ru-RU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/>
              <a:t>Нижчий рівень</a:t>
            </a:r>
            <a:endParaRPr 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800"/>
              <a:t>До менеджерів </a:t>
            </a:r>
            <a:r>
              <a:rPr lang="uk-UA" sz="2800" b="1" i="1"/>
              <a:t>нижчого рівня</a:t>
            </a:r>
            <a:r>
              <a:rPr lang="uk-UA" sz="2800"/>
              <a:t> відносять керівників секторів, груп, майстрів, бригадирів тощо.</a:t>
            </a:r>
          </a:p>
          <a:p>
            <a:pPr>
              <a:lnSpc>
                <a:spcPct val="90000"/>
              </a:lnSpc>
            </a:pPr>
            <a:r>
              <a:rPr lang="uk-UA" sz="2800"/>
              <a:t>Їх основним завданням є координація діяльності операційних виконавців.</a:t>
            </a:r>
          </a:p>
          <a:p>
            <a:pPr>
              <a:lnSpc>
                <a:spcPct val="90000"/>
              </a:lnSpc>
            </a:pPr>
            <a:r>
              <a:rPr lang="uk-UA" sz="2800"/>
              <a:t>Таким чином, вищі керівники організації опрацьовують стратегію, середні розробляють плани її реалізації, а нижчі - відповідають за конкретну роботу, яка виконується у відповідності до цих планів.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622300"/>
          </a:xfrm>
        </p:spPr>
        <p:txBody>
          <a:bodyPr/>
          <a:lstStyle/>
          <a:p>
            <a:pPr algn="ctr"/>
            <a:r>
              <a:rPr lang="uk-UA" sz="2800" dirty="0">
                <a:solidFill>
                  <a:schemeClr val="tx1"/>
                </a:solidFill>
              </a:rPr>
              <a:t>Основні складові та сфери менеджменту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116013" y="908050"/>
          <a:ext cx="7848600" cy="532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2" name="Точечный рисунок" r:id="rId3" imgW="9380952" imgH="6028571" progId="PBrush">
                  <p:embed/>
                </p:oleObj>
              </mc:Choice>
              <mc:Fallback>
                <p:oleObj name="Точечный рисунок" r:id="rId3" imgW="9380952" imgH="6028571" progId="PBrush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908050"/>
                        <a:ext cx="7848600" cy="5329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574353"/>
            <a:ext cx="7793037" cy="694407"/>
          </a:xfrm>
        </p:spPr>
        <p:txBody>
          <a:bodyPr/>
          <a:lstStyle/>
          <a:p>
            <a:pPr algn="ctr"/>
            <a:r>
              <a:rPr lang="ru-RU" sz="32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Сфери</a:t>
            </a:r>
            <a:r>
              <a:rPr lang="ru-RU" sz="32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менеджменту</a:t>
            </a:r>
            <a:endParaRPr lang="uk-UA" sz="32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902311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/>
              <a:t>Виробничий менеджмент</a:t>
            </a:r>
            <a:r>
              <a:rPr lang="uk-UA" sz="2000" dirty="0" smtClean="0"/>
              <a:t> (управління виробництвом)це комплексна система забезпечення конкурентоздатності товару, що випускається на конкурентному ринку. Вона включає питання побудови виробничих і організаційних структур, вибору організаційно-правової форми управління виробництвом, збуту і фірмового обслуговування товару відповідно до попередніх стадій життєвого циклу.</a:t>
            </a:r>
            <a:endParaRPr lang="en-US" sz="2000" dirty="0" smtClean="0"/>
          </a:p>
        </p:txBody>
      </p:sp>
      <p:pic>
        <p:nvPicPr>
          <p:cNvPr id="69634" name="Picture 2" descr="C:\Users\Orest\Desktop\Безымянный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293096"/>
            <a:ext cx="7272808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126455"/>
          </a:xfrm>
        </p:spPr>
        <p:txBody>
          <a:bodyPr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Сфери</a:t>
            </a:r>
            <a:r>
              <a:rPr lang="ru-RU" sz="24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менеджменту</a:t>
            </a:r>
            <a:endParaRPr lang="uk-UA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997838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/>
              <a:t>Фінансовий менеджмент</a:t>
            </a:r>
            <a:r>
              <a:rPr lang="uk-UA" sz="2400" dirty="0" smtClean="0"/>
              <a:t> (управління фінансами)це комплексна система стійкості, надійності і ефективності управління фінансами. Вона включає формування і планування фінансових показників з дотриманням наукових підходів і принципів менеджменту, балансу прибутків і витрат, показників ефективності використання ресурсів, рентабельності роботи і товарів.</a:t>
            </a:r>
          </a:p>
        </p:txBody>
      </p:sp>
      <p:pic>
        <p:nvPicPr>
          <p:cNvPr id="70658" name="Picture 2" descr="C:\Users\Orest\Desktop\x_8563a8b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581128"/>
            <a:ext cx="6096000" cy="1815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910431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Сфери</a:t>
            </a:r>
            <a:r>
              <a:rPr lang="ru-RU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менеджменту</a:t>
            </a:r>
            <a:endParaRPr lang="uk-UA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988841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ea typeface="Tahoma" pitchFamily="34" charset="0"/>
                <a:cs typeface="Tahoma" pitchFamily="34" charset="0"/>
              </a:rPr>
              <a:t>Маркетинг - 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діяльність</a:t>
            </a:r>
            <a:r>
              <a:rPr lang="ru-RU" sz="2400" dirty="0" smtClean="0"/>
              <a:t>, </a:t>
            </a:r>
            <a:r>
              <a:rPr lang="ru-RU" sz="2400" dirty="0" err="1" smtClean="0"/>
              <a:t>спрямована</a:t>
            </a:r>
            <a:r>
              <a:rPr lang="ru-RU" sz="2400" dirty="0" smtClean="0"/>
              <a:t> на </a:t>
            </a:r>
            <a:r>
              <a:rPr lang="ru-RU" sz="2400" dirty="0" err="1" smtClean="0"/>
              <a:t>створення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попиту</a:t>
            </a:r>
            <a:r>
              <a:rPr lang="ru-RU" sz="2400" dirty="0" smtClean="0"/>
              <a:t> та </a:t>
            </a:r>
            <a:r>
              <a:rPr lang="ru-RU" sz="2400" dirty="0" err="1" smtClean="0"/>
              <a:t>досягнення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цілей</a:t>
            </a:r>
            <a:r>
              <a:rPr lang="ru-RU" sz="2400" dirty="0" smtClean="0"/>
              <a:t> </a:t>
            </a:r>
            <a:r>
              <a:rPr lang="ru-RU" sz="2400" dirty="0" err="1" smtClean="0"/>
              <a:t>підприємства</a:t>
            </a:r>
            <a:r>
              <a:rPr lang="ru-RU" sz="2400" dirty="0" smtClean="0"/>
              <a:t> через </a:t>
            </a:r>
            <a:r>
              <a:rPr lang="ru-RU" sz="2400" dirty="0" err="1" smtClean="0"/>
              <a:t>максимальне</a:t>
            </a:r>
            <a:r>
              <a:rPr lang="ru-RU" sz="2400" dirty="0" smtClean="0"/>
              <a:t> </a:t>
            </a:r>
            <a:r>
              <a:rPr lang="ru-RU" sz="2400" dirty="0" err="1" smtClean="0"/>
              <a:t>задоволення</a:t>
            </a:r>
            <a:r>
              <a:rPr lang="ru-RU" sz="2400" dirty="0" smtClean="0"/>
              <a:t> потреб </a:t>
            </a:r>
            <a:r>
              <a:rPr lang="ru-RU" sz="2400" dirty="0" err="1" smtClean="0"/>
              <a:t>споживачів</a:t>
            </a:r>
            <a:r>
              <a:rPr lang="ru-RU" sz="2400" dirty="0" smtClean="0"/>
              <a:t>.</a:t>
            </a:r>
            <a:endParaRPr lang="uk-UA" sz="2400" dirty="0"/>
          </a:p>
        </p:txBody>
      </p:sp>
      <p:pic>
        <p:nvPicPr>
          <p:cNvPr id="71682" name="Picture 2" descr="C:\Users\Orest\Desktop\marketing_mene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212976"/>
            <a:ext cx="504056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Еволюція поглядів на сутність менеджменту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dirty="0"/>
              <a:t>Для визначення діяльності з координації роботи людей на практиці використовують різні поняття:</a:t>
            </a:r>
          </a:p>
          <a:p>
            <a:pPr>
              <a:lnSpc>
                <a:spcPct val="90000"/>
              </a:lnSpc>
            </a:pPr>
            <a:r>
              <a:rPr lang="uk-UA" dirty="0" err="1"/>
              <a:t>“управління”</a:t>
            </a:r>
            <a:r>
              <a:rPr lang="uk-UA" dirty="0"/>
              <a:t>;</a:t>
            </a:r>
          </a:p>
          <a:p>
            <a:pPr>
              <a:lnSpc>
                <a:spcPct val="90000"/>
              </a:lnSpc>
            </a:pPr>
            <a:r>
              <a:rPr lang="uk-UA" dirty="0" err="1"/>
              <a:t>“менеджмент”</a:t>
            </a:r>
            <a:r>
              <a:rPr lang="uk-UA" dirty="0"/>
              <a:t>;</a:t>
            </a:r>
          </a:p>
          <a:p>
            <a:pPr>
              <a:lnSpc>
                <a:spcPct val="90000"/>
              </a:lnSpc>
            </a:pPr>
            <a:r>
              <a:rPr lang="uk-UA" dirty="0" err="1"/>
              <a:t>“адміністрування”</a:t>
            </a:r>
            <a:r>
              <a:rPr lang="uk-UA" dirty="0"/>
              <a:t>;</a:t>
            </a:r>
          </a:p>
          <a:p>
            <a:pPr>
              <a:lnSpc>
                <a:spcPct val="90000"/>
              </a:lnSpc>
            </a:pPr>
            <a:r>
              <a:rPr lang="uk-UA" dirty="0" err="1"/>
              <a:t>“керування”</a:t>
            </a:r>
            <a:r>
              <a:rPr lang="uk-UA" dirty="0"/>
              <a:t> тощо.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Організація як об’єкт управління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 dirty="0"/>
              <a:t>За визначенням Ч. Бернарда: </a:t>
            </a: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uk-UA" dirty="0" err="1"/>
              <a:t>“Організація</a:t>
            </a:r>
            <a:r>
              <a:rPr lang="uk-UA" dirty="0"/>
              <a:t> - це група людей, діяльність яких свідомо координується для досягнення загальної мети або спільних </a:t>
            </a:r>
            <a:r>
              <a:rPr lang="uk-UA" dirty="0" err="1"/>
              <a:t>цілей”</a:t>
            </a:r>
            <a:r>
              <a:rPr lang="uk-UA" dirty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>
                <a:solidFill>
                  <a:schemeClr val="tx1"/>
                </a:solidFill>
              </a:rPr>
              <a:t>Всі організації мають загальні для них </a:t>
            </a:r>
            <a:r>
              <a:rPr lang="uk-UA" sz="3600" b="1" i="1">
                <a:solidFill>
                  <a:schemeClr val="tx1"/>
                </a:solidFill>
              </a:rPr>
              <a:t>характеристики</a:t>
            </a:r>
            <a:r>
              <a:rPr lang="uk-UA" sz="3600">
                <a:solidFill>
                  <a:schemeClr val="tx1"/>
                </a:solidFill>
              </a:rPr>
              <a:t>:</a:t>
            </a:r>
            <a:endParaRPr lang="ru-RU" sz="360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/>
              <a:t>1) всі організації використовують </a:t>
            </a:r>
            <a:r>
              <a:rPr lang="uk-UA" u="sng"/>
              <a:t>чотири основних види ресурсів</a:t>
            </a:r>
            <a:r>
              <a:rPr lang="uk-UA"/>
              <a:t>:</a:t>
            </a:r>
          </a:p>
          <a:p>
            <a:r>
              <a:rPr lang="uk-UA"/>
              <a:t>людські ресурси;</a:t>
            </a:r>
          </a:p>
          <a:p>
            <a:r>
              <a:rPr lang="uk-UA"/>
              <a:t>фінансові ресурси;</a:t>
            </a:r>
          </a:p>
          <a:p>
            <a:r>
              <a:rPr lang="uk-UA"/>
              <a:t>фізичні ресурси (сировина, устаткування тощо);</a:t>
            </a:r>
          </a:p>
          <a:p>
            <a:r>
              <a:rPr lang="uk-UA"/>
              <a:t>інформаційні ресурси.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>
                <a:solidFill>
                  <a:schemeClr val="tx1"/>
                </a:solidFill>
              </a:rPr>
              <a:t>Всі організації мають загальні для них </a:t>
            </a:r>
            <a:r>
              <a:rPr lang="uk-UA" sz="4000" b="1" i="1">
                <a:solidFill>
                  <a:schemeClr val="tx1"/>
                </a:solidFill>
              </a:rPr>
              <a:t>характеристики</a:t>
            </a:r>
            <a:r>
              <a:rPr lang="uk-UA" sz="4000">
                <a:solidFill>
                  <a:schemeClr val="tx1"/>
                </a:solidFill>
              </a:rPr>
              <a:t>:</a:t>
            </a:r>
            <a:endParaRPr lang="ru-RU" sz="4000">
              <a:solidFill>
                <a:schemeClr val="tx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/>
              <a:t>2) будь-яка організація є </a:t>
            </a:r>
            <a:r>
              <a:rPr lang="uk-UA" u="sng"/>
              <a:t>відкритою системою</a:t>
            </a:r>
            <a:r>
              <a:rPr lang="uk-UA"/>
              <a:t>. Ресурси, які організація використовує для виробництва продукції (надання послуг) вона забирає із зовнішнього середовища. В свою чергу продукція, що виробляється організацією також реалізується у зовнішньому середовищі.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>
                <a:solidFill>
                  <a:schemeClr val="tx1"/>
                </a:solidFill>
              </a:rPr>
              <a:t>Всі організації мають загальні для них </a:t>
            </a:r>
            <a:r>
              <a:rPr lang="uk-UA" sz="4000" b="1" i="1">
                <a:solidFill>
                  <a:schemeClr val="tx1"/>
                </a:solidFill>
              </a:rPr>
              <a:t>характеристики</a:t>
            </a:r>
            <a:r>
              <a:rPr lang="uk-UA" sz="4000">
                <a:solidFill>
                  <a:schemeClr val="tx1"/>
                </a:solidFill>
              </a:rPr>
              <a:t>:</a:t>
            </a:r>
            <a:endParaRPr lang="ru-RU" sz="4000">
              <a:solidFill>
                <a:schemeClr val="tx1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uk-UA" u="sng"/>
              <a:t>3) поділ праці в організації</a:t>
            </a:r>
            <a:r>
              <a:rPr lang="uk-UA"/>
              <a:t>. Якщо навіть дві людини працюють спільно для досягнення єдиної мети, вони повинні поділити роботу між собою.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693737"/>
          </a:xfrm>
        </p:spPr>
        <p:txBody>
          <a:bodyPr/>
          <a:lstStyle/>
          <a:p>
            <a:pPr algn="ctr"/>
            <a:r>
              <a:rPr lang="uk-UA" sz="3200"/>
              <a:t>Загальна системна модель організації</a:t>
            </a:r>
            <a:r>
              <a:rPr lang="ru-RU" sz="4000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95039" y="2060575"/>
          <a:ext cx="8645358" cy="4248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Точечный рисунок" r:id="rId3" imgW="9952381" imgH="5609524" progId="PBrush">
                  <p:embed/>
                </p:oleObj>
              </mc:Choice>
              <mc:Fallback>
                <p:oleObj name="Точечный рисунок" r:id="rId3" imgW="9952381" imgH="5609524" progId="PBrush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039" y="2060575"/>
                        <a:ext cx="8645358" cy="42487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Внутрішнє середовище</a:t>
            </a:r>
            <a:endParaRPr lang="ru-R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До основних </a:t>
            </a:r>
            <a:r>
              <a:rPr lang="uk-UA" b="1" i="1"/>
              <a:t>компонентів внутрішнього середовища</a:t>
            </a:r>
            <a:r>
              <a:rPr lang="uk-UA"/>
              <a:t> організації відносяться: виробництво, дослідження та розробки, технологія, сировина, матеріали, фінанси, працівники тощо.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Зовнішнє середовище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800" b="1" i="1"/>
              <a:t>Зовнішнє середовище прямого впливу</a:t>
            </a:r>
            <a:r>
              <a:rPr lang="uk-UA" sz="2800"/>
              <a:t> містить: постачальників, споживачів, конкурентів та інших економічних партнерів (наприклад банки).</a:t>
            </a:r>
          </a:p>
          <a:p>
            <a:r>
              <a:rPr lang="uk-UA" sz="2800"/>
              <a:t>До </a:t>
            </a:r>
            <a:r>
              <a:rPr lang="uk-UA" sz="2800" b="1" i="1"/>
              <a:t>зовнішнього середовища опосередкованого впливу</a:t>
            </a:r>
            <a:r>
              <a:rPr lang="uk-UA" sz="2800"/>
              <a:t> включають: економічну, соціальну, політико-правову, технологічну, екологічну, міжнародну компоненти тощо.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0070C0"/>
                </a:solidFill>
                <a:latin typeface="Comic Sans MS" pitchFamily="66" charset="0"/>
              </a:rPr>
              <a:t>Основні функції менеджменту</a:t>
            </a:r>
            <a:endParaRPr lang="uk-UA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b="1" dirty="0" smtClean="0"/>
              <a:t>Планування</a:t>
            </a:r>
          </a:p>
          <a:p>
            <a:pPr>
              <a:buNone/>
            </a:pPr>
            <a:r>
              <a:rPr lang="uk-UA" dirty="0" smtClean="0"/>
              <a:t>Складання плану завжди розглядається як початковий етап процесу управління. Воно означає, що хтось повинен вирішити: </a:t>
            </a:r>
            <a:r>
              <a:rPr lang="uk-UA" i="1" dirty="0" smtClean="0"/>
              <a:t>що</a:t>
            </a:r>
            <a:r>
              <a:rPr lang="uk-UA" dirty="0" smtClean="0"/>
              <a:t>, </a:t>
            </a:r>
            <a:r>
              <a:rPr lang="uk-UA" i="1" dirty="0" smtClean="0"/>
              <a:t>як</a:t>
            </a:r>
            <a:r>
              <a:rPr lang="uk-UA" dirty="0" smtClean="0"/>
              <a:t>, </a:t>
            </a:r>
            <a:r>
              <a:rPr lang="uk-UA" i="1" dirty="0" smtClean="0"/>
              <a:t>коли</a:t>
            </a:r>
            <a:r>
              <a:rPr lang="uk-UA" dirty="0" smtClean="0"/>
              <a:t> та </a:t>
            </a:r>
            <a:r>
              <a:rPr lang="uk-UA" i="1" dirty="0" smtClean="0"/>
              <a:t>ким</a:t>
            </a:r>
            <a:r>
              <a:rPr lang="uk-UA" dirty="0" smtClean="0"/>
              <a:t> має бути виконано. Керівництво організації повинно знайти відповіді на такі запитання:</a:t>
            </a:r>
          </a:p>
          <a:p>
            <a:pPr>
              <a:buNone/>
            </a:pPr>
            <a:r>
              <a:rPr lang="uk-UA" i="1" dirty="0" smtClean="0"/>
              <a:t>Де ми знаходимося в цей час?</a:t>
            </a:r>
            <a:r>
              <a:rPr lang="uk-UA" dirty="0" smtClean="0"/>
              <a:t> (Оцінити слабкі та сильні сторони організації у сфері фінансів, маркетингу, виробництва, трудових ресурсів).</a:t>
            </a:r>
          </a:p>
          <a:p>
            <a:pPr>
              <a:buNone/>
            </a:pPr>
            <a:r>
              <a:rPr lang="uk-UA" i="1" dirty="0" smtClean="0"/>
              <a:t>Куди ми хочемо рухатися?</a:t>
            </a:r>
            <a:r>
              <a:rPr lang="uk-UA" dirty="0" smtClean="0"/>
              <a:t> (Оцінити можливості та загрози в навколишньому середовищі: конкуренція, екологічні умови, постачання, якими повинні бути цілі та як їх досягти).</a:t>
            </a:r>
          </a:p>
          <a:p>
            <a:pPr>
              <a:buNone/>
            </a:pPr>
            <a:r>
              <a:rPr lang="uk-UA" i="1" dirty="0" smtClean="0"/>
              <a:t>Як ми збираємося це зробити?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70C0"/>
                </a:solidFill>
                <a:latin typeface="Comic Sans MS" pitchFamily="66" charset="0"/>
              </a:rPr>
              <a:t>Основні функції менеджменту</a:t>
            </a:r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dirty="0" smtClean="0"/>
              <a:t>Організація</a:t>
            </a:r>
          </a:p>
          <a:p>
            <a:pPr>
              <a:buNone/>
            </a:pPr>
            <a:r>
              <a:rPr lang="uk-UA" dirty="0" smtClean="0"/>
              <a:t>Як тільки план складений, необхідно підготувати та забезпечити його виконання. Наприклад, якщо у вас є план побудови будинку, то організація його виконання передбачає, зокрема, підбір та розміщення відповідних робітників, придбання та доставку необхідних для будівництва матеріалів.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70C0"/>
                </a:solidFill>
                <a:latin typeface="Comic Sans MS" pitchFamily="66" charset="0"/>
              </a:rPr>
              <a:t>Основні функції менеджменту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b="1" dirty="0" smtClean="0"/>
              <a:t>Мотивація</a:t>
            </a:r>
          </a:p>
          <a:p>
            <a:pPr>
              <a:buNone/>
            </a:pPr>
            <a:r>
              <a:rPr lang="uk-UA" dirty="0" smtClean="0"/>
              <a:t>Мотивація — це таке регулювання </a:t>
            </a:r>
            <a:r>
              <a:rPr lang="uk-UA" dirty="0" err="1" smtClean="0"/>
              <a:t>спонукаючих</a:t>
            </a:r>
            <a:r>
              <a:rPr lang="uk-UA" dirty="0" smtClean="0"/>
              <a:t> стимулів людини, при яких виникає бажання працювати так, щоб сприяти досягненню цілей організації. Серед німців існує таке прислів'я: «Хто виробляє, той не керує, хто керує, той не виробляє». Зробити роботу якісно чужими руками — завдання не з простих. Для цього необхідні: талант, знання та вміння.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У</a:t>
            </a:r>
            <a:r>
              <a:rPr lang="uk-UA" i="1"/>
              <a:t> вузькому розумінні </a:t>
            </a:r>
            <a:r>
              <a:rPr lang="uk-UA" b="1" i="1"/>
              <a:t>менеджмент</a:t>
            </a:r>
            <a:r>
              <a:rPr lang="uk-UA"/>
              <a:t> - це процес планування, організації, мотивації та контролю організаційних ресурсів для результативного та ефективного досягнення цілей організації.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Одна з найвідоміших теорій мотивації</a:t>
            </a:r>
            <a:endParaRPr lang="uk-UA" dirty="0"/>
          </a:p>
        </p:txBody>
      </p:sp>
      <p:pic>
        <p:nvPicPr>
          <p:cNvPr id="72706" name="Picture 2" descr="C:\Users\Orest\Desktop\640px-Піраміда_Маслоу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022475"/>
            <a:ext cx="6713240" cy="410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70C0"/>
                </a:solidFill>
                <a:latin typeface="Comic Sans MS" pitchFamily="66" charset="0"/>
              </a:rPr>
              <a:t>Основні функції менеджменту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1" dirty="0" smtClean="0"/>
              <a:t>Контроль</a:t>
            </a:r>
          </a:p>
          <a:p>
            <a:pPr>
              <a:buNone/>
            </a:pPr>
            <a:r>
              <a:rPr lang="uk-UA" dirty="0" smtClean="0"/>
              <a:t>Останнім етапом процесу управління є здійснення контролю, тобто порівняння фактичних результатів із запланованими.</a:t>
            </a:r>
          </a:p>
          <a:p>
            <a:pPr>
              <a:buNone/>
            </a:pPr>
            <a:r>
              <a:rPr lang="uk-UA" dirty="0" smtClean="0"/>
              <a:t>Названі функції управління потребують прийняття рішень; для їх здійснення необхідна комунікація, тобто обмін інформацією, яка необхідна для прийняття правильного рішення.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Поділ праці</a:t>
            </a:r>
            <a:endParaRPr lang="uk-UA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 b="1" i="1" dirty="0"/>
              <a:t>Горизонтальний поділ праці</a:t>
            </a:r>
            <a:r>
              <a:rPr lang="uk-UA" dirty="0"/>
              <a:t> </a:t>
            </a:r>
            <a:r>
              <a:rPr lang="uk-UA" dirty="0">
                <a:cs typeface="Tahoma" pitchFamily="34" charset="0"/>
              </a:rPr>
              <a:t>—</a:t>
            </a:r>
            <a:r>
              <a:rPr lang="uk-UA" dirty="0"/>
              <a:t> поділ загальної роботи в організації на її складові частини.</a:t>
            </a:r>
          </a:p>
          <a:p>
            <a:pPr>
              <a:buFont typeface="Wingdings" pitchFamily="2" charset="2"/>
              <a:buNone/>
            </a:pPr>
            <a:r>
              <a:rPr lang="uk-UA" b="1" i="1" dirty="0"/>
              <a:t>Вертикальний поділ праці</a:t>
            </a:r>
            <a:r>
              <a:rPr lang="uk-UA" dirty="0"/>
              <a:t>  </a:t>
            </a:r>
            <a:r>
              <a:rPr lang="uk-UA" dirty="0">
                <a:cs typeface="Tahoma" pitchFamily="34" charset="0"/>
              </a:rPr>
              <a:t>—</a:t>
            </a:r>
            <a:r>
              <a:rPr lang="uk-UA" dirty="0"/>
              <a:t> діяльність з координації роботи підрозділів та окремих виконавців у середині підрозділів.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Успіх організації</a:t>
            </a:r>
            <a:endParaRPr lang="uk-UA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 b="1" i="1"/>
              <a:t>Складові успіху</a:t>
            </a:r>
            <a:r>
              <a:rPr lang="uk-UA"/>
              <a:t>:</a:t>
            </a:r>
          </a:p>
          <a:p>
            <a:pPr>
              <a:buFont typeface="Wingdings" pitchFamily="2" charset="2"/>
              <a:buNone/>
            </a:pPr>
            <a:endParaRPr lang="uk-UA"/>
          </a:p>
          <a:p>
            <a:r>
              <a:rPr lang="uk-UA"/>
              <a:t>а) виживання, тобто можливість існувати якомога довше;</a:t>
            </a:r>
          </a:p>
          <a:p>
            <a:r>
              <a:rPr lang="uk-UA"/>
              <a:t>б) результативність та ефективність.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/>
              <a:t>За словами П. Дракера:</a:t>
            </a:r>
            <a:endParaRPr lang="uk-UA" b="1" i="1"/>
          </a:p>
          <a:p>
            <a:r>
              <a:rPr lang="uk-UA" b="1" i="1"/>
              <a:t>результативність</a:t>
            </a:r>
            <a:r>
              <a:rPr lang="uk-UA"/>
              <a:t> є наслідком того, що робляться потрібні слушні речі (</a:t>
            </a:r>
            <a:r>
              <a:rPr lang="en-US" i="1"/>
              <a:t>doing the right things</a:t>
            </a:r>
            <a:r>
              <a:rPr lang="uk-UA"/>
              <a:t>);</a:t>
            </a:r>
            <a:endParaRPr lang="uk-UA" b="1" i="1"/>
          </a:p>
          <a:p>
            <a:r>
              <a:rPr lang="uk-UA" b="1" i="1"/>
              <a:t>ефективність</a:t>
            </a:r>
            <a:r>
              <a:rPr lang="uk-UA"/>
              <a:t> є наслідком того, що вірно (правильно) створюються ці самі речі (</a:t>
            </a:r>
            <a:r>
              <a:rPr lang="en-US" i="1"/>
              <a:t>doing things right</a:t>
            </a:r>
            <a:r>
              <a:rPr lang="uk-UA"/>
              <a:t>).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i="1" u="sng">
                <a:solidFill>
                  <a:schemeClr val="tx1"/>
                </a:solidFill>
              </a:rPr>
              <a:t>Чотири основних функцій менеджменту</a:t>
            </a:r>
            <a:r>
              <a:rPr lang="uk-UA">
                <a:solidFill>
                  <a:schemeClr val="tx1"/>
                </a:solidFill>
              </a:rPr>
              <a:t>:</a:t>
            </a:r>
            <a:endParaRPr lang="ru-RU">
              <a:solidFill>
                <a:schemeClr val="tx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sz="2800"/>
          </a:p>
          <a:p>
            <a:pPr>
              <a:lnSpc>
                <a:spcPct val="80000"/>
              </a:lnSpc>
            </a:pPr>
            <a:r>
              <a:rPr lang="uk-UA" sz="2800"/>
              <a:t>1) планування; </a:t>
            </a:r>
          </a:p>
          <a:p>
            <a:pPr>
              <a:lnSpc>
                <a:spcPct val="80000"/>
              </a:lnSpc>
            </a:pPr>
            <a:r>
              <a:rPr lang="uk-UA" sz="2800"/>
              <a:t>2) організація; </a:t>
            </a:r>
          </a:p>
          <a:p>
            <a:pPr>
              <a:lnSpc>
                <a:spcPct val="80000"/>
              </a:lnSpc>
            </a:pPr>
            <a:r>
              <a:rPr lang="uk-UA" sz="2800"/>
              <a:t>3) мотивація; </a:t>
            </a:r>
          </a:p>
          <a:p>
            <a:pPr>
              <a:lnSpc>
                <a:spcPct val="80000"/>
              </a:lnSpc>
            </a:pPr>
            <a:r>
              <a:rPr lang="uk-UA" sz="2800"/>
              <a:t>4) контроль.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sz="28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800"/>
              <a:t>Зазначені функції менеджменту, що виконуються у зазначеній послідовності, утворюють поняття «</a:t>
            </a:r>
            <a:r>
              <a:rPr lang="uk-UA" sz="2800" b="1" i="1" u="sng"/>
              <a:t>цикл менеджменту</a:t>
            </a:r>
            <a:r>
              <a:rPr lang="uk-UA" sz="2800"/>
              <a:t>».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 b="1" i="1" u="sng">
                <a:solidFill>
                  <a:schemeClr val="tx1"/>
                </a:solidFill>
              </a:rPr>
              <a:t>Якості, необхідні успішному менеджеру</a:t>
            </a:r>
            <a:r>
              <a:rPr lang="ru-RU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uk-UA" sz="2400" b="1" i="1"/>
              <a:t>технічні здібності</a:t>
            </a:r>
            <a:r>
              <a:rPr lang="uk-UA" sz="2400"/>
              <a:t> (здатність кваліфіковано, із знанням справи виконувати роботу на своїй ділянці, технічні прийоми конкретної діяльності);</a:t>
            </a:r>
            <a:endParaRPr lang="uk-UA" sz="2400" b="1" i="1"/>
          </a:p>
          <a:p>
            <a:pPr marL="609600" indent="-609600">
              <a:lnSpc>
                <a:spcPct val="90000"/>
              </a:lnSpc>
            </a:pPr>
            <a:r>
              <a:rPr lang="uk-UA" sz="2400" b="1" i="1"/>
              <a:t>аналітичні здібності</a:t>
            </a:r>
            <a:r>
              <a:rPr lang="uk-UA" sz="2400"/>
              <a:t> (здатність ідентифікувати ключові фактори тієї чи іншої ситуації, визначати їх взаємодію і ступінь важливості);</a:t>
            </a:r>
            <a:endParaRPr lang="uk-UA" sz="2400" b="1" i="1"/>
          </a:p>
          <a:p>
            <a:pPr marL="609600" indent="-609600">
              <a:lnSpc>
                <a:spcPct val="90000"/>
              </a:lnSpc>
            </a:pPr>
            <a:r>
              <a:rPr lang="uk-UA" sz="2400" b="1" i="1"/>
              <a:t>діагностичні здібності</a:t>
            </a:r>
            <a:r>
              <a:rPr lang="uk-UA" sz="2400"/>
              <a:t> (здатність ставити діагноз проблем організації, тобто визначати їх симптоми та причини виникнення);</a:t>
            </a: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 b="1" i="1" u="sng">
                <a:solidFill>
                  <a:schemeClr val="tx1"/>
                </a:solidFill>
              </a:rPr>
              <a:t>Якості, необхідні успішному менеджеру</a:t>
            </a:r>
            <a:endParaRPr lang="ru-RU" sz="4000" b="1" i="1" u="sng">
              <a:solidFill>
                <a:schemeClr val="tx1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uk-UA" sz="2800" b="1" i="1"/>
              <a:t>здатність взаємодіяти з людьми</a:t>
            </a:r>
            <a:r>
              <a:rPr lang="uk-UA" sz="2800"/>
              <a:t> (здатність налагоджувати контакти та будувати стосунки із співробітниками організації);</a:t>
            </a:r>
            <a:endParaRPr lang="uk-UA" sz="2800" b="1" i="1"/>
          </a:p>
          <a:p>
            <a:pPr marL="609600" indent="-609600">
              <a:lnSpc>
                <a:spcPct val="80000"/>
              </a:lnSpc>
            </a:pPr>
            <a:r>
              <a:rPr lang="uk-UA" sz="2800" b="1" i="1"/>
              <a:t>концептуальні здібності</a:t>
            </a:r>
            <a:r>
              <a:rPr lang="uk-UA" sz="2800"/>
              <a:t> (здатність усвідомлювати причинно-наслідкові зв’язки в організації, бачити, яким чином можна скоординувати діяльність окремих частин організації, аби досягти поставлених цілей найбільш продуктивним способом).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1"/>
                </a:solidFill>
              </a:rPr>
              <a:t>Еволюція </a:t>
            </a:r>
            <a:r>
              <a:rPr lang="uk-UA" b="1" dirty="0">
                <a:solidFill>
                  <a:schemeClr val="tx1"/>
                </a:solidFill>
              </a:rPr>
              <a:t>поглядів на сутність менеджменту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/>
              <a:t>“Управління” – найбільш загальне поняття. Воно поширюється на велике коло різноманітних об’єктів, явищ і процесів, наприклад:</a:t>
            </a:r>
          </a:p>
          <a:p>
            <a:pPr>
              <a:lnSpc>
                <a:spcPct val="90000"/>
              </a:lnSpc>
            </a:pPr>
            <a:r>
              <a:rPr lang="uk-UA"/>
              <a:t>технічні системи;</a:t>
            </a:r>
          </a:p>
          <a:p>
            <a:pPr>
              <a:lnSpc>
                <a:spcPct val="90000"/>
              </a:lnSpc>
            </a:pPr>
            <a:r>
              <a:rPr lang="uk-UA"/>
              <a:t>господарські системи;</a:t>
            </a:r>
          </a:p>
          <a:p>
            <a:pPr>
              <a:lnSpc>
                <a:spcPct val="90000"/>
              </a:lnSpc>
            </a:pPr>
            <a:r>
              <a:rPr lang="uk-UA"/>
              <a:t>суспільні системи;</a:t>
            </a:r>
          </a:p>
          <a:p>
            <a:pPr>
              <a:lnSpc>
                <a:spcPct val="90000"/>
              </a:lnSpc>
            </a:pPr>
            <a:r>
              <a:rPr lang="uk-UA"/>
              <a:t>державні системи тощо.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Еволюція поглядів на сутність менеджменту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uk-UA" sz="2800"/>
              <a:t>Менеджмент” – це поняття, яке використовують переважно для характеристики процесів управління господарськими організаціями (підприємствами).</a:t>
            </a:r>
          </a:p>
          <a:p>
            <a:pPr>
              <a:lnSpc>
                <a:spcPct val="90000"/>
              </a:lnSpc>
            </a:pPr>
            <a:r>
              <a:rPr lang="uk-UA" sz="2800"/>
              <a:t>“Адміністрування” – поширюється на управління державними установами або для позначення процесів керування діяльністю апарата управління підприємства.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Еволюція поглядів на сутність менеджменту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“Керування” – поширюється на мистецтво тієї або іншої особи (менеджера) впливати на поведінку і мотиви діяльності підлеглих з метою досягнення цілей організації.</a:t>
            </a:r>
          </a:p>
          <a:p>
            <a:r>
              <a:rPr lang="uk-UA"/>
              <a:t>“Менеджмент” – це надзвичайно широке та багатомірне поняття.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800">
                <a:solidFill>
                  <a:schemeClr val="tx1"/>
                </a:solidFill>
              </a:rPr>
              <a:t>Сучасний Оксфордський словник англійської мови тлумачить поняття "менеджмент" не однозначно, а саме:</a:t>
            </a:r>
            <a:endParaRPr lang="ru-RU" sz="2800">
              <a:solidFill>
                <a:schemeClr val="tx1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uk-UA" sz="2800"/>
              <a:t>менеджмент - це спосіб, манера спілкування з людьми;</a:t>
            </a:r>
          </a:p>
          <a:p>
            <a:pPr>
              <a:lnSpc>
                <a:spcPct val="90000"/>
              </a:lnSpc>
            </a:pPr>
            <a:r>
              <a:rPr lang="uk-UA" sz="2800"/>
              <a:t>менеджмент - це вміння та адміністративні навички організовувати ефективну роботу апарату організації;</a:t>
            </a:r>
          </a:p>
          <a:p>
            <a:pPr>
              <a:lnSpc>
                <a:spcPct val="90000"/>
              </a:lnSpc>
            </a:pPr>
            <a:r>
              <a:rPr lang="uk-UA" sz="2800"/>
              <a:t>менеджмент - це влада та мистецтво керування;</a:t>
            </a:r>
          </a:p>
          <a:p>
            <a:pPr>
              <a:lnSpc>
                <a:spcPct val="90000"/>
              </a:lnSpc>
            </a:pPr>
            <a:r>
              <a:rPr lang="uk-UA" sz="2800"/>
              <a:t>менеджмент - це органи управління, адміністративні одиниці, підрозділи.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Погляди на сутність  </a:t>
            </a:r>
            <a:r>
              <a:rPr lang="uk-UA" sz="3200" dirty="0">
                <a:solidFill>
                  <a:schemeClr val="tx1"/>
                </a:solidFill>
              </a:rPr>
              <a:t>менеджменту:</a:t>
            </a:r>
            <a:r>
              <a:rPr lang="uk-UA" sz="4000" dirty="0"/>
              <a:t> </a:t>
            </a:r>
            <a:endParaRPr lang="ru-RU" sz="40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dirty="0"/>
              <a:t>1) </a:t>
            </a:r>
            <a:r>
              <a:rPr lang="uk-UA" dirty="0" smtClean="0"/>
              <a:t>що </a:t>
            </a:r>
            <a:r>
              <a:rPr lang="uk-UA" dirty="0"/>
              <a:t>менеджмент - це професія, що орієнтована на практичне використання. </a:t>
            </a:r>
            <a:endParaRPr lang="en-US" dirty="0"/>
          </a:p>
          <a:p>
            <a:pPr marL="609600" indent="-609600">
              <a:buFont typeface="Wingdings" pitchFamily="2" charset="2"/>
              <a:buNone/>
            </a:pPr>
            <a:r>
              <a:rPr lang="uk-UA" dirty="0"/>
              <a:t>Головне тут - реальний результат, який забезпечується накопиченим досвідом менеджера</a:t>
            </a:r>
            <a:r>
              <a:rPr lang="en-US" dirty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174</TotalTime>
  <Words>1586</Words>
  <Application>Microsoft Office PowerPoint</Application>
  <PresentationFormat>Экран (4:3)</PresentationFormat>
  <Paragraphs>172</Paragraphs>
  <Slides>47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9" baseType="lpstr">
      <vt:lpstr>Палитра</vt:lpstr>
      <vt:lpstr>Точечный рисунок</vt:lpstr>
      <vt:lpstr>Тема 1. Теорія та методологія бізнес-менеджменту та адміністрування</vt:lpstr>
      <vt:lpstr>Історія:</vt:lpstr>
      <vt:lpstr> Еволюція поглядів на сутність менеджменту</vt:lpstr>
      <vt:lpstr>Презентация PowerPoint</vt:lpstr>
      <vt:lpstr>Еволюція поглядів на сутність менеджменту</vt:lpstr>
      <vt:lpstr> Еволюція поглядів на сутність менеджменту</vt:lpstr>
      <vt:lpstr> Еволюція поглядів на сутність менеджменту</vt:lpstr>
      <vt:lpstr>Сучасний Оксфордський словник англійської мови тлумачить поняття "менеджмент" не однозначно, а саме:</vt:lpstr>
      <vt:lpstr>Погляди на сутність  менеджменту: </vt:lpstr>
      <vt:lpstr>Погляди на сутність менеджменту</vt:lpstr>
      <vt:lpstr>Погляди на сутність менеджменту:</vt:lpstr>
      <vt:lpstr>Погляди на сутність менеджменту</vt:lpstr>
      <vt:lpstr>Презентация PowerPoint</vt:lpstr>
      <vt:lpstr>Презентация PowerPoint</vt:lpstr>
      <vt:lpstr>Презентация PowerPoint</vt:lpstr>
      <vt:lpstr>Менеджери в організації</vt:lpstr>
      <vt:lpstr>Спільні ознаки діяльності менеджера:</vt:lpstr>
      <vt:lpstr>Презентация PowerPoint</vt:lpstr>
      <vt:lpstr>сфери менеджменту: </vt:lpstr>
      <vt:lpstr>Презентация PowerPoint</vt:lpstr>
      <vt:lpstr>У залежності від кількості компонент (сфер) організації, якими управляє менеджер, розрізняють три рівні менеджменту:</vt:lpstr>
      <vt:lpstr>Співвідношення сфер і рівнів менеджменту </vt:lpstr>
      <vt:lpstr>Вищий рівень</vt:lpstr>
      <vt:lpstr>Середній рівень</vt:lpstr>
      <vt:lpstr>Нижчий рівень</vt:lpstr>
      <vt:lpstr>Основні складові та сфери менеджменту</vt:lpstr>
      <vt:lpstr>Сфери менеджменту</vt:lpstr>
      <vt:lpstr>Сфери менеджменту</vt:lpstr>
      <vt:lpstr> Сфери менеджменту</vt:lpstr>
      <vt:lpstr> Організація як об’єкт управління</vt:lpstr>
      <vt:lpstr>Всі організації мають загальні для них характеристики:</vt:lpstr>
      <vt:lpstr>Всі організації мають загальні для них характеристики:</vt:lpstr>
      <vt:lpstr>Всі організації мають загальні для них характеристики:</vt:lpstr>
      <vt:lpstr>Загальна системна модель організації </vt:lpstr>
      <vt:lpstr>Внутрішнє середовище</vt:lpstr>
      <vt:lpstr>Зовнішнє середовище</vt:lpstr>
      <vt:lpstr>Основні функції менеджменту</vt:lpstr>
      <vt:lpstr>Основні функції менеджменту</vt:lpstr>
      <vt:lpstr>Основні функції менеджменту</vt:lpstr>
      <vt:lpstr>Одна з найвідоміших теорій мотивації</vt:lpstr>
      <vt:lpstr>Основні функції менеджменту</vt:lpstr>
      <vt:lpstr>Поділ праці</vt:lpstr>
      <vt:lpstr>Успіх організації</vt:lpstr>
      <vt:lpstr>Презентация PowerPoint</vt:lpstr>
      <vt:lpstr>Чотири основних функцій менеджменту:</vt:lpstr>
      <vt:lpstr>Якості, необхідні успішному менеджеру </vt:lpstr>
      <vt:lpstr>Якості, необхідні успішному менеджеру</vt:lpstr>
    </vt:vector>
  </TitlesOfParts>
  <Company>XATA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і сутність менеджменту</dc:title>
  <dc:subject>Поняття і сутність менеджменту</dc:subject>
  <dc:creator>Николай</dc:creator>
  <cp:keywords>Поняття і сутність менеджменту</cp:keywords>
  <dc:description>Поняття і сутність менеджменту</dc:description>
  <cp:lastModifiedBy>Владелец</cp:lastModifiedBy>
  <cp:revision>56</cp:revision>
  <dcterms:created xsi:type="dcterms:W3CDTF">2008-09-07T08:48:53Z</dcterms:created>
  <dcterms:modified xsi:type="dcterms:W3CDTF">2021-11-04T19:43:22Z</dcterms:modified>
  <cp:category>Поняття і сутність менеджменту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Отпечатано">
    <vt:filetime>2011-06-18T20:00:00Z</vt:filetime>
  </property>
  <property fmtid="{D5CDD505-2E9C-101B-9397-08002B2CF9AE}" pid="3" name="Нколай">
    <vt:filetime>2011-06-18T20:00:00Z</vt:filetime>
  </property>
</Properties>
</file>